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1931" r:id="rId2"/>
    <p:sldId id="1932" r:id="rId3"/>
    <p:sldId id="272"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1929" r:id="rId31"/>
    <p:sldId id="1927" r:id="rId32"/>
    <p:sldId id="1928" r:id="rId33"/>
    <p:sldId id="1900" r:id="rId34"/>
    <p:sldId id="1930" r:id="rId35"/>
    <p:sldId id="498" r:id="rId36"/>
    <p:sldId id="193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6" d="100"/>
          <a:sy n="106" d="100"/>
        </p:scale>
        <p:origin x="19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85C2E-648C-456A-8EB9-9E346B4D9DE6}" type="datetimeFigureOut">
              <a:rPr lang="en-US" smtClean="0"/>
              <a:t>6/4/20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97BCD-E59F-4264-8DAB-C7206822E32F}" type="slidenum">
              <a:rPr lang="en-US" smtClean="0"/>
              <a:t>‹#›</a:t>
            </a:fld>
            <a:endParaRPr lang="en-US"/>
          </a:p>
        </p:txBody>
      </p:sp>
    </p:spTree>
    <p:extLst>
      <p:ext uri="{BB962C8B-B14F-4D97-AF65-F5344CB8AC3E}">
        <p14:creationId xmlns:p14="http://schemas.microsoft.com/office/powerpoint/2010/main" val="256307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ea typeface="Calibri"/>
                <a:cs typeface="Calibri"/>
                <a:sym typeface="Calibri"/>
              </a:rPr>
              <a:t>Trainer Note</a:t>
            </a:r>
            <a:endParaRPr lang="en-US" dirty="0"/>
          </a:p>
          <a:p>
            <a:endParaRPr lang="en-US" b="1" dirty="0">
              <a:solidFill>
                <a:srgbClr val="FF0000"/>
              </a:solidFill>
              <a:ea typeface="Calibri"/>
              <a:cs typeface="Calibri"/>
              <a:sym typeface="Calibri"/>
            </a:endParaRPr>
          </a:p>
          <a:p>
            <a:r>
              <a:rPr lang="en-US" b="1" dirty="0">
                <a:solidFill>
                  <a:schemeClr val="dk1"/>
                </a:solidFill>
                <a:ea typeface="Calibri"/>
                <a:cs typeface="Calibri"/>
                <a:sym typeface="Calibri"/>
              </a:rPr>
              <a:t>“The Cost of Caring”</a:t>
            </a:r>
          </a:p>
          <a:p>
            <a:r>
              <a:rPr lang="en-US" dirty="0">
                <a:solidFill>
                  <a:schemeClr val="dk1"/>
                </a:solidFill>
                <a:ea typeface="Calibri"/>
                <a:cs typeface="Calibri"/>
                <a:sym typeface="Calibri"/>
              </a:rPr>
              <a:t>Deep compassion and the desire to help those who are in great need may be the very reason individuals come into the field.</a:t>
            </a:r>
            <a:endParaRPr lang="en-US" dirty="0"/>
          </a:p>
          <a:p>
            <a:r>
              <a:rPr lang="en-US" dirty="0">
                <a:solidFill>
                  <a:schemeClr val="dk1"/>
                </a:solidFill>
                <a:ea typeface="Calibri"/>
                <a:cs typeface="Calibri"/>
                <a:sym typeface="Calibri"/>
              </a:rPr>
              <a:t>Compassion can be the very thing that can soon be lessened or lost while doing this work.  This is referred to as the “cost of caring”</a:t>
            </a:r>
            <a:endParaRPr lang="en-US" dirty="0"/>
          </a:p>
          <a:p>
            <a:endParaRPr lang="en-US" dirty="0">
              <a:solidFill>
                <a:schemeClr val="dk1"/>
              </a:solidFill>
              <a:ea typeface="Calibri"/>
              <a:cs typeface="Calibri"/>
              <a:sym typeface="Calibri"/>
            </a:endParaRPr>
          </a:p>
          <a:p>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580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dk1"/>
              </a:solidFill>
              <a:ea typeface="Calibri"/>
              <a:cs typeface="Calibri"/>
              <a:sym typeface="Calibri"/>
            </a:endParaRPr>
          </a:p>
          <a:p>
            <a:r>
              <a:rPr lang="en-US" dirty="0">
                <a:solidFill>
                  <a:srgbClr val="FF0000"/>
                </a:solidFill>
                <a:ea typeface="Calibri"/>
                <a:cs typeface="Calibri"/>
                <a:sym typeface="Calibri"/>
              </a:rPr>
              <a:t>Trainer Note</a:t>
            </a:r>
            <a:endParaRPr lang="en-US" dirty="0"/>
          </a:p>
          <a:p>
            <a:endParaRPr lang="en-US" dirty="0">
              <a:solidFill>
                <a:srgbClr val="FF0000"/>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There has been much research on this.  A resource and booklist will be provided at the end of the training  for anyone who is interested.</a:t>
            </a:r>
            <a:endParaRPr lang="en-US" dirty="0"/>
          </a:p>
          <a:p>
            <a:pPr marL="173422" indent="-96345">
              <a:buClr>
                <a:schemeClr val="dk1"/>
              </a:buClr>
              <a:buSzPts val="1200"/>
            </a:pPr>
            <a:endParaRPr lang="en-US" dirty="0">
              <a:solidFill>
                <a:schemeClr val="dk1"/>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Often survivors will you give you graphic and detailed accounts of their trauma with a disconnection in event and voice inflection.  This is their brains way of dealing with the trauma-being once removed from it.  You on the other hand may feel all the feelings that would go with the story.</a:t>
            </a:r>
          </a:p>
          <a:p>
            <a:pPr marL="173422" indent="-96345">
              <a:buClr>
                <a:schemeClr val="dk1"/>
              </a:buClr>
              <a:buSzPts val="1200"/>
            </a:pPr>
            <a:endParaRPr lang="en-US" dirty="0">
              <a:solidFill>
                <a:schemeClr val="dk1"/>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This infection has been referred to as Organizational contagion.</a:t>
            </a:r>
            <a:endParaRPr lang="en-US" dirty="0"/>
          </a:p>
          <a:p>
            <a:pPr marL="173422" indent="-173422">
              <a:buClr>
                <a:schemeClr val="dk1"/>
              </a:buClr>
              <a:buSzPts val="1200"/>
              <a:buFont typeface="Noto Sans Symbols"/>
              <a:buChar char="➢"/>
            </a:pPr>
            <a:r>
              <a:rPr lang="en-US" dirty="0">
                <a:solidFill>
                  <a:schemeClr val="dk1"/>
                </a:solidFill>
                <a:ea typeface="Calibri"/>
                <a:cs typeface="Calibri"/>
                <a:sym typeface="Calibri"/>
              </a:rPr>
              <a:t> </a:t>
            </a:r>
            <a:endParaRPr lang="en-US" dirty="0"/>
          </a:p>
          <a:p>
            <a:pPr marL="173422" indent="-96345">
              <a:buClr>
                <a:schemeClr val="dk1"/>
              </a:buClr>
              <a:buSzPts val="1200"/>
            </a:pPr>
            <a:endParaRPr lang="en-US" dirty="0">
              <a:solidFill>
                <a:schemeClr val="dk1"/>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The bi-product can lead to  Personal Emotional Contagion for the individual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997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p>
          <a:p>
            <a:r>
              <a:rPr lang="en-US" dirty="0">
                <a:solidFill>
                  <a:schemeClr val="dk1"/>
                </a:solidFill>
                <a:ea typeface="Calibri"/>
                <a:cs typeface="Calibri"/>
                <a:sym typeface="Calibri"/>
              </a:rPr>
              <a:t>Prior to this activity place 4 large sheets on the wall and label each heading on top of each paper.  Have markers ready to record the participant answers.</a:t>
            </a:r>
          </a:p>
          <a:p>
            <a:r>
              <a:rPr lang="en-US" dirty="0">
                <a:solidFill>
                  <a:schemeClr val="dk1"/>
                </a:solidFill>
                <a:ea typeface="Calibri"/>
                <a:cs typeface="Calibri"/>
                <a:sym typeface="Calibri"/>
              </a:rPr>
              <a:t>This is a facilitated activity done by the participants.  The trainer can add symptoms that are important and relevant only after the group has contributed.  Preface the activity as possible symptoms versus “your personal symptoms” so that people feel comfortable contributing.    Once the activity has been completed go through each list at a rapid pace and after each symptom ask the participants if someone with PTSD may have this symptom.  This is a power part of the training once the participants realize that they actually reported the answers and all of them are almost exactly like PTSD.  This is were the training begins to land with the participants.  If this is done correctly you will feel an actual shift in the room.</a:t>
            </a:r>
            <a:endParaRPr lang="en-US" dirty="0"/>
          </a:p>
          <a:p>
            <a:r>
              <a:rPr lang="en-US" b="1" dirty="0">
                <a:solidFill>
                  <a:schemeClr val="dk1"/>
                </a:solidFill>
                <a:ea typeface="Calibri"/>
                <a:cs typeface="Calibri"/>
                <a:sym typeface="Calibri"/>
              </a:rPr>
              <a:t>Intrusive symptoms </a:t>
            </a:r>
            <a:r>
              <a:rPr lang="en-US" dirty="0">
                <a:solidFill>
                  <a:schemeClr val="dk1"/>
                </a:solidFill>
                <a:ea typeface="Calibri"/>
                <a:cs typeface="Calibri"/>
                <a:sym typeface="Calibri"/>
              </a:rPr>
              <a:t>are anything that comes in that is not invited.  Use the idea of an intruder in your home as an example.  They are uninvited, unwanted, sneak in without you knowing etc.  Nightmare and intrusive thoughts are examples of this.</a:t>
            </a:r>
            <a:endParaRPr lang="en-US" dirty="0"/>
          </a:p>
          <a:p>
            <a:r>
              <a:rPr lang="en-US" b="1" dirty="0">
                <a:solidFill>
                  <a:schemeClr val="dk1"/>
                </a:solidFill>
                <a:ea typeface="Calibri"/>
                <a:cs typeface="Calibri"/>
                <a:sym typeface="Calibri"/>
              </a:rPr>
              <a:t>Avoidance symptoms </a:t>
            </a:r>
            <a:r>
              <a:rPr lang="en-US" dirty="0">
                <a:solidFill>
                  <a:schemeClr val="dk1"/>
                </a:solidFill>
                <a:ea typeface="Calibri"/>
                <a:cs typeface="Calibri"/>
                <a:sym typeface="Calibri"/>
              </a:rPr>
              <a:t>are synonymous with </a:t>
            </a:r>
            <a:r>
              <a:rPr lang="en-US" b="1" dirty="0">
                <a:solidFill>
                  <a:schemeClr val="dk1"/>
                </a:solidFill>
                <a:ea typeface="Calibri"/>
                <a:cs typeface="Calibri"/>
                <a:sym typeface="Calibri"/>
              </a:rPr>
              <a:t>numbing symptoms</a:t>
            </a:r>
            <a:r>
              <a:rPr lang="en-US" dirty="0">
                <a:solidFill>
                  <a:schemeClr val="dk1"/>
                </a:solidFill>
                <a:ea typeface="Calibri"/>
                <a:cs typeface="Calibri"/>
                <a:sym typeface="Calibri"/>
              </a:rPr>
              <a:t>.  Once the participants have given their ideas make sure to add and social media binging, moving from in person talks to texts, over or undereating, and extreme busyness.  The last one is often considered positive but in this case someone is trying to stay just ahead of the trauma they are feeling.</a:t>
            </a:r>
            <a:endParaRPr lang="en-US" dirty="0"/>
          </a:p>
          <a:p>
            <a:r>
              <a:rPr lang="en-US" b="1" dirty="0">
                <a:solidFill>
                  <a:schemeClr val="dk1"/>
                </a:solidFill>
                <a:ea typeface="Calibri"/>
                <a:cs typeface="Calibri"/>
                <a:sym typeface="Calibri"/>
              </a:rPr>
              <a:t>Arousal symptoms </a:t>
            </a:r>
            <a:r>
              <a:rPr lang="en-US" dirty="0">
                <a:solidFill>
                  <a:schemeClr val="dk1"/>
                </a:solidFill>
                <a:ea typeface="Calibri"/>
                <a:cs typeface="Calibri"/>
                <a:sym typeface="Calibri"/>
              </a:rPr>
              <a:t>can be tied back to the brain slide and the limbic system being overactive.  Examples would be over reactions, high frustration, short tempered, quick to cry etc.  Emphasize that with any of these symptoms we are looking to see if there has been an increase.  Honor the fact that we all feel and do these at times in our life.</a:t>
            </a:r>
            <a:endParaRPr lang="en-US" dirty="0"/>
          </a:p>
          <a:p>
            <a:r>
              <a:rPr lang="en-US" b="1" dirty="0">
                <a:solidFill>
                  <a:schemeClr val="dk1"/>
                </a:solidFill>
                <a:ea typeface="Calibri"/>
                <a:cs typeface="Calibri"/>
                <a:sym typeface="Calibri"/>
              </a:rPr>
              <a:t>Physical symptoms </a:t>
            </a:r>
            <a:r>
              <a:rPr lang="en-US" dirty="0">
                <a:solidFill>
                  <a:schemeClr val="dk1"/>
                </a:solidFill>
                <a:ea typeface="Calibri"/>
                <a:cs typeface="Calibri"/>
                <a:sym typeface="Calibri"/>
              </a:rPr>
              <a:t>is self explanatory.  Again, have them reflect back to a time when they were not experiencing these symptoms. Has there been an increase.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18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a typeface="Calibri"/>
              <a:cs typeface="Calibri"/>
              <a:sym typeface="Calibri"/>
            </a:endParaRPr>
          </a:p>
          <a:p>
            <a:r>
              <a:rPr lang="en-US" dirty="0">
                <a:solidFill>
                  <a:srgbClr val="C00000"/>
                </a:solidFill>
                <a:ea typeface="Calibri"/>
                <a:cs typeface="Calibri"/>
                <a:sym typeface="Calibri"/>
              </a:rPr>
              <a:t>Trainer Note:</a:t>
            </a:r>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Warning signs are good.  They help us to slow down and take a good and insightful look at what is happening.  With the following warning signs mention that they are in the order the appear  to show less severe to more severe.  If people are experiencing  any of the warning signs past  the first slide they want to take some immediate action to balance their life with more compassion satisfaction.  Remind them again that the topic is heavy and there are simple steps they can take to reverse this process.</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627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dk1"/>
                </a:solidFill>
                <a:ea typeface="Calibri"/>
                <a:cs typeface="Calibri"/>
                <a:sym typeface="Calibri"/>
              </a:rPr>
              <a:t>Diminished Creativity=When </a:t>
            </a:r>
            <a:r>
              <a:rPr lang="en-US" dirty="0">
                <a:solidFill>
                  <a:schemeClr val="dk1"/>
                </a:solidFill>
                <a:ea typeface="Calibri"/>
                <a:cs typeface="Calibri"/>
                <a:sym typeface="Calibri"/>
              </a:rPr>
              <a:t>was the last time I had an original thought? Can you remember a time when you felt creative.  Research shows that you have to be in a relaxed state in order to be creative.  People exposed to others trauma tend to seek structure and less creativity.  Organizations that are under STS can also be less creative.  Give an example of a new engaged and excited worker coming in with new ideas for more efficient systems. Often these workers are shut down immediately and told that it will not work.  Bets are placed in the lunchroom for how long it will take for the worker to lose their enthusiasm.</a:t>
            </a:r>
          </a:p>
          <a:p>
            <a:r>
              <a:rPr lang="en-US" b="1" dirty="0">
                <a:solidFill>
                  <a:schemeClr val="dk1"/>
                </a:solidFill>
                <a:ea typeface="Calibri"/>
                <a:cs typeface="Calibri"/>
                <a:sym typeface="Calibri"/>
              </a:rPr>
              <a:t>Inability to embrace complexity=</a:t>
            </a:r>
            <a:r>
              <a:rPr lang="en-US" dirty="0">
                <a:solidFill>
                  <a:schemeClr val="dk1"/>
                </a:solidFill>
                <a:ea typeface="Calibri"/>
                <a:cs typeface="Calibri"/>
                <a:sym typeface="Calibri"/>
              </a:rPr>
              <a:t>Workers have </a:t>
            </a:r>
            <a:r>
              <a:rPr lang="en-US" b="1" dirty="0">
                <a:solidFill>
                  <a:schemeClr val="dk1"/>
                </a:solidFill>
                <a:ea typeface="Calibri"/>
                <a:cs typeface="Calibri"/>
                <a:sym typeface="Calibri"/>
              </a:rPr>
              <a:t> </a:t>
            </a:r>
            <a:r>
              <a:rPr lang="en-US" dirty="0">
                <a:solidFill>
                  <a:schemeClr val="dk1"/>
                </a:solidFill>
                <a:ea typeface="Calibri"/>
                <a:cs typeface="Calibri"/>
                <a:sym typeface="Calibri"/>
              </a:rPr>
              <a:t>clear signs of good and bad. They begin to feel the urgent need to choose sides  Workers experience tension in their bodies and their thinking can become fractured, there is no cohesive whole They may become dogmatic and opinionated.  This black and white thinking along with diminished creativity effect the quality of service.  Workers are no longer able to “think outside the box or go the extra mile and stay within the status quo.  The originality of treatment care plans are robotic</a:t>
            </a:r>
          </a:p>
          <a:p>
            <a:r>
              <a:rPr lang="en-US" b="1" dirty="0">
                <a:solidFill>
                  <a:schemeClr val="dk1"/>
                </a:solidFill>
                <a:ea typeface="Calibri"/>
                <a:cs typeface="Calibri"/>
                <a:sym typeface="Calibri"/>
              </a:rPr>
              <a:t>Minimizing= </a:t>
            </a:r>
            <a:r>
              <a:rPr lang="en-US" dirty="0">
                <a:solidFill>
                  <a:schemeClr val="dk1"/>
                </a:solidFill>
                <a:ea typeface="Calibri"/>
                <a:cs typeface="Calibri"/>
                <a:sym typeface="Calibri"/>
              </a:rPr>
              <a:t>Workers are initially “moved by everyone’s story” but find themselves after time only moved by more intense stories and suffering while downplaying the others.  Workers  may consider less extreme experiences of trauma less real therefore less deserving of support. This is actually a coping strategy because workers have taken too much trauma in.  This is shown when workers  find themselves feigning empathy but internally you are saying “really-this is not that bad others have it so much worse”.  Another example would be if their spouse  or child  comes home from school or work= and had a hard experience.  When trying to tell the worker  the worker may cut them off and say  that is not that bad  you should have seen what this family I am working  with is going through.  Workers may also be minimizing the toll the work is having on them.</a:t>
            </a:r>
            <a:endParaRPr lang="en-US" dirty="0"/>
          </a:p>
          <a:p>
            <a:endParaRPr lang="en-US" dirty="0">
              <a:solidFill>
                <a:schemeClr val="dk1"/>
              </a:solidFill>
              <a:ea typeface="Calibri"/>
              <a:cs typeface="Calibri"/>
              <a:sym typeface="Calibri"/>
            </a:endParaRPr>
          </a:p>
          <a:p>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69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Notes</a:t>
            </a:r>
            <a:endParaRPr lang="en-US" dirty="0"/>
          </a:p>
          <a:p>
            <a:endParaRPr lang="en-US" dirty="0">
              <a:solidFill>
                <a:schemeClr val="dk1"/>
              </a:solidFill>
              <a:ea typeface="Calibri"/>
              <a:cs typeface="Calibri"/>
              <a:sym typeface="Calibri"/>
            </a:endParaRPr>
          </a:p>
          <a:p>
            <a:r>
              <a:rPr lang="en-US" b="1" dirty="0">
                <a:solidFill>
                  <a:schemeClr val="dk1"/>
                </a:solidFill>
                <a:ea typeface="Calibri"/>
                <a:cs typeface="Calibri"/>
                <a:sym typeface="Calibri"/>
              </a:rPr>
              <a:t>Chronic Exhaustion/Physical Ailments=</a:t>
            </a:r>
            <a:r>
              <a:rPr lang="en-US" dirty="0">
                <a:solidFill>
                  <a:schemeClr val="dk1"/>
                </a:solidFill>
                <a:ea typeface="Calibri"/>
                <a:cs typeface="Calibri"/>
                <a:sym typeface="Calibri"/>
              </a:rPr>
              <a:t>Bone</a:t>
            </a:r>
            <a:r>
              <a:rPr lang="en-US" b="1" dirty="0">
                <a:solidFill>
                  <a:schemeClr val="dk1"/>
                </a:solidFill>
                <a:ea typeface="Calibri"/>
                <a:cs typeface="Calibri"/>
                <a:sym typeface="Calibri"/>
              </a:rPr>
              <a:t> </a:t>
            </a:r>
            <a:r>
              <a:rPr lang="en-US" dirty="0">
                <a:solidFill>
                  <a:schemeClr val="dk1"/>
                </a:solidFill>
                <a:ea typeface="Calibri"/>
                <a:cs typeface="Calibri"/>
                <a:sym typeface="Calibri"/>
              </a:rPr>
              <a:t>tired, soul tired, heart tired. Workers can’t remember a time they were not tired.   They make many statements in a day that refer to this exhaustion.  They may say to friends that they have to cancel on outgoing because they are tired.  They barely make it out of bed and drag themselves to work hitting the snooze button over and over.  Exercise seems daunting and the only thing they have energy for is work. One under recognized belief is many people  believe they have no choice in the work that they do.   We feel obligated to continue in a helping profession.  When humans feel obligated they get tired.  Physical ailments begin to appear or occur more often such as body aches, headaches or colds.</a:t>
            </a:r>
          </a:p>
          <a:p>
            <a:endParaRPr lang="en-US" dirty="0">
              <a:solidFill>
                <a:schemeClr val="dk1"/>
              </a:solidFill>
              <a:ea typeface="Calibri"/>
              <a:cs typeface="Calibri"/>
              <a:sym typeface="Calibri"/>
            </a:endParaRPr>
          </a:p>
          <a:p>
            <a:r>
              <a:rPr lang="en-US" b="1" dirty="0">
                <a:solidFill>
                  <a:schemeClr val="dk1"/>
                </a:solidFill>
                <a:ea typeface="Calibri"/>
                <a:cs typeface="Calibri"/>
                <a:sym typeface="Calibri"/>
              </a:rPr>
              <a:t>Avoidance</a:t>
            </a:r>
            <a:r>
              <a:rPr lang="en-US" dirty="0">
                <a:solidFill>
                  <a:schemeClr val="dk1"/>
                </a:solidFill>
                <a:ea typeface="Calibri"/>
                <a:cs typeface="Calibri"/>
                <a:sym typeface="Calibri"/>
              </a:rPr>
              <a:t>= Workers use the easiest forms of communication. text emails are resorted to.  Relieved when  they  can leave a voicemail versus taking the energy to have a conversation .  Avoid calls from more difficult clients.  Avoid social engagements with friends or family.  Avoid too many interactions  with co-workers and get just the bare minimum done.  Call in sick or grateful for inclement weather so they don’t have to go to work. </a:t>
            </a:r>
          </a:p>
          <a:p>
            <a:endParaRPr lang="en-US" dirty="0">
              <a:solidFill>
                <a:schemeClr val="dk1"/>
              </a:solidFill>
              <a:ea typeface="Calibri"/>
              <a:cs typeface="Calibri"/>
              <a:sym typeface="Calibri"/>
            </a:endParaRPr>
          </a:p>
          <a:p>
            <a:r>
              <a:rPr lang="en-US" b="1" dirty="0">
                <a:solidFill>
                  <a:schemeClr val="dk1"/>
                </a:solidFill>
                <a:ea typeface="Calibri"/>
                <a:cs typeface="Calibri"/>
                <a:sym typeface="Calibri"/>
              </a:rPr>
              <a:t>Inability to listen=  </a:t>
            </a:r>
            <a:r>
              <a:rPr lang="en-US" dirty="0">
                <a:solidFill>
                  <a:schemeClr val="dk1"/>
                </a:solidFill>
                <a:ea typeface="Calibri"/>
                <a:cs typeface="Calibri"/>
                <a:sym typeface="Calibri"/>
              </a:rPr>
              <a:t>When workers are listening to client stories they may be taking in the main points but not fully actively listening.   They may find themselves impatient and wanting to interrupt and solve a situation but giving aggressive suggestions on solutions.  This can flood into their personal relationships too.</a:t>
            </a:r>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Dissociative Moments=cognitive-there is a “printing” of traumatic experiences on the brain and the brain may create a splitting of </a:t>
            </a:r>
            <a:r>
              <a:rPr lang="en-US" dirty="0" err="1">
                <a:solidFill>
                  <a:schemeClr val="dk1"/>
                </a:solidFill>
                <a:ea typeface="Calibri"/>
                <a:cs typeface="Calibri"/>
                <a:sym typeface="Calibri"/>
              </a:rPr>
              <a:t>conciousness</a:t>
            </a:r>
            <a:r>
              <a:rPr lang="en-US" dirty="0">
                <a:solidFill>
                  <a:schemeClr val="dk1"/>
                </a:solidFill>
                <a:ea typeface="Calibri"/>
                <a:cs typeface="Calibri"/>
                <a:sym typeface="Calibri"/>
              </a:rPr>
              <a:t> to disassociate from the traumatic experiences as a coping mechanism. </a:t>
            </a:r>
            <a:endParaRPr lang="en-US" dirty="0"/>
          </a:p>
          <a:p>
            <a:r>
              <a:rPr lang="en-US" dirty="0">
                <a:solidFill>
                  <a:schemeClr val="dk1"/>
                </a:solidFill>
                <a:ea typeface="Calibri"/>
                <a:cs typeface="Calibri"/>
                <a:sym typeface="Calibri"/>
              </a:rPr>
              <a:t>Dissociative moments=intrusive or overwhelming feelings.  Someone is talking to you and you have missed the last five sentences. You instead are thinking of an occurrence you had heard earlier in the day.   This is common but what is not looked at is the fact that it is happening. This is a “cutting off” of our system to protect ourselves from overwhelming sensations in our system</a:t>
            </a:r>
            <a:endParaRPr lang="en-US" dirty="0"/>
          </a:p>
          <a:p>
            <a:r>
              <a:rPr lang="en-US" dirty="0">
                <a:solidFill>
                  <a:schemeClr val="dk1"/>
                </a:solidFill>
                <a:ea typeface="Calibri"/>
                <a:cs typeface="Calibri"/>
                <a:sym typeface="Calibri"/>
              </a:rPr>
              <a:t>Sense of persecution=profound lack of efficacy in our own life.  We become convinced that others are responsible for our own well-being and we lack personal power to change or transform our lives.  We have no capacity to influence any outcome.</a:t>
            </a:r>
            <a:endParaRPr lang="en-US" dirty="0"/>
          </a:p>
          <a:p>
            <a:r>
              <a:rPr lang="en-US" dirty="0">
                <a:solidFill>
                  <a:schemeClr val="dk1"/>
                </a:solidFill>
                <a:ea typeface="Calibri"/>
                <a:cs typeface="Calibri"/>
                <a:sym typeface="Calibri"/>
              </a:rPr>
              <a:t>Guilt= Feeling guilty about your own lives because you have not endured what others have had to.  The comparison of suffering is counter productive.  It actually gets in the way of true cods </a:t>
            </a:r>
            <a:r>
              <a:rPr lang="en-US" dirty="0" err="1">
                <a:solidFill>
                  <a:schemeClr val="dk1"/>
                </a:solidFill>
                <a:ea typeface="Calibri"/>
                <a:cs typeface="Calibri"/>
                <a:sym typeface="Calibri"/>
              </a:rPr>
              <a:t>ornection</a:t>
            </a:r>
            <a:r>
              <a:rPr lang="en-US" dirty="0">
                <a:solidFill>
                  <a:schemeClr val="dk1"/>
                </a:solidFill>
                <a:ea typeface="Calibri"/>
                <a:cs typeface="Calibri"/>
                <a:sym typeface="Calibri"/>
              </a:rPr>
              <a:t> with the person you hare helping.</a:t>
            </a:r>
            <a:endParaRPr lang="en-US" dirty="0"/>
          </a:p>
          <a:p>
            <a:r>
              <a:rPr lang="en-US" dirty="0">
                <a:solidFill>
                  <a:schemeClr val="dk1"/>
                </a:solidFill>
                <a:ea typeface="Calibri"/>
                <a:cs typeface="Calibri"/>
                <a:sym typeface="Calibri"/>
              </a:rPr>
              <a:t>Fear=can manifest in different ways fear of intense feelings, of personal vulnerability it is natural and </a:t>
            </a:r>
            <a:r>
              <a:rPr lang="en-US" dirty="0" err="1">
                <a:solidFill>
                  <a:schemeClr val="dk1"/>
                </a:solidFill>
                <a:ea typeface="Calibri"/>
                <a:cs typeface="Calibri"/>
                <a:sym typeface="Calibri"/>
              </a:rPr>
              <a:t>healty</a:t>
            </a:r>
            <a:r>
              <a:rPr lang="en-US" dirty="0">
                <a:solidFill>
                  <a:schemeClr val="dk1"/>
                </a:solidFill>
                <a:ea typeface="Calibri"/>
                <a:cs typeface="Calibri"/>
                <a:sym typeface="Calibri"/>
              </a:rPr>
              <a:t> response to much of what we witness.  If we have the support of the full spectrum of our feelings and if there were no right or wrong feelings for any given situation and if we can share with others and feel support we will move through it.    Instead what often happens is that we live with a great deal of fear as a result of our exposure to hardship and we may not know how to process it.  This takes great space inside of us.</a:t>
            </a:r>
            <a:endParaRPr lang="en-US" dirty="0"/>
          </a:p>
          <a:p>
            <a:r>
              <a:rPr lang="en-US" dirty="0">
                <a:solidFill>
                  <a:schemeClr val="dk1"/>
                </a:solidFill>
                <a:ea typeface="Calibri"/>
                <a:cs typeface="Calibri"/>
                <a:sym typeface="Calibri"/>
              </a:rPr>
              <a:t>Anger and Cynicism=common feeling for those who are trying to do right in the world.  Injustice-treatment from one’s own organization or at the people we are helping.  How many of us feel that it is okay to be angry? Do we know how are anger looks  We may even be unaware of it.  People start to tip toe around us. Cynicism is a sophisticated coping mechanism for dealing with anger  It is an undercurrent often </a:t>
            </a:r>
            <a:r>
              <a:rPr lang="en-US" dirty="0" err="1">
                <a:solidFill>
                  <a:schemeClr val="dk1"/>
                </a:solidFill>
                <a:ea typeface="Calibri"/>
                <a:cs typeface="Calibri"/>
                <a:sym typeface="Calibri"/>
              </a:rPr>
              <a:t>disgused</a:t>
            </a:r>
            <a:r>
              <a:rPr lang="en-US" dirty="0">
                <a:solidFill>
                  <a:schemeClr val="dk1"/>
                </a:solidFill>
                <a:ea typeface="Calibri"/>
                <a:cs typeface="Calibri"/>
                <a:sym typeface="Calibri"/>
              </a:rPr>
              <a:t> in wit quick sharp, easy to laugh at.</a:t>
            </a:r>
            <a:endParaRPr lang="en-US" dirty="0"/>
          </a:p>
          <a:p>
            <a:r>
              <a:rPr lang="en-US" dirty="0" err="1">
                <a:solidFill>
                  <a:schemeClr val="dk1"/>
                </a:solidFill>
                <a:ea typeface="Calibri"/>
                <a:cs typeface="Calibri"/>
                <a:sym typeface="Calibri"/>
              </a:rPr>
              <a:t>Inablitiy</a:t>
            </a:r>
            <a:r>
              <a:rPr lang="en-US" dirty="0">
                <a:solidFill>
                  <a:schemeClr val="dk1"/>
                </a:solidFill>
                <a:ea typeface="Calibri"/>
                <a:cs typeface="Calibri"/>
                <a:sym typeface="Calibri"/>
              </a:rPr>
              <a:t> to Empathize=your system is overwhelmed with incoming stimuli  Sponge completely saturated. With no one to ring it out. The body naturally employs a complicated mix of hormones and chemicals and sensory cues to manufacture feelings.  We can override this system that is numb out by </a:t>
            </a:r>
            <a:r>
              <a:rPr lang="en-US" dirty="0" err="1">
                <a:solidFill>
                  <a:schemeClr val="dk1"/>
                </a:solidFill>
                <a:ea typeface="Calibri"/>
                <a:cs typeface="Calibri"/>
                <a:sym typeface="Calibri"/>
              </a:rPr>
              <a:t>amping</a:t>
            </a:r>
            <a:r>
              <a:rPr lang="en-US" dirty="0">
                <a:solidFill>
                  <a:schemeClr val="dk1"/>
                </a:solidFill>
                <a:ea typeface="Calibri"/>
                <a:cs typeface="Calibri"/>
                <a:sym typeface="Calibri"/>
              </a:rPr>
              <a:t> up the production of feelings to the point where you can not </a:t>
            </a:r>
            <a:r>
              <a:rPr lang="en-US" dirty="0" err="1">
                <a:solidFill>
                  <a:schemeClr val="dk1"/>
                </a:solidFill>
                <a:ea typeface="Calibri"/>
                <a:cs typeface="Calibri"/>
                <a:sym typeface="Calibri"/>
              </a:rPr>
              <a:t>distiquish</a:t>
            </a:r>
            <a:r>
              <a:rPr lang="en-US" dirty="0">
                <a:solidFill>
                  <a:schemeClr val="dk1"/>
                </a:solidFill>
                <a:ea typeface="Calibri"/>
                <a:cs typeface="Calibri"/>
                <a:sym typeface="Calibri"/>
              </a:rPr>
              <a:t> one from another.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34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ea typeface="Calibri"/>
                <a:cs typeface="Calibri"/>
                <a:sym typeface="Calibri"/>
              </a:rPr>
              <a:t>Trainer Note</a:t>
            </a:r>
            <a:endParaRPr lang="en-US" dirty="0"/>
          </a:p>
          <a:p>
            <a:r>
              <a:rPr lang="en-US" b="1" dirty="0">
                <a:solidFill>
                  <a:schemeClr val="dk1"/>
                </a:solidFill>
                <a:ea typeface="Calibri"/>
                <a:cs typeface="Calibri"/>
                <a:sym typeface="Calibri"/>
              </a:rPr>
              <a:t>Helpless and hopeless=</a:t>
            </a:r>
            <a:r>
              <a:rPr lang="en-US" dirty="0">
                <a:solidFill>
                  <a:schemeClr val="dk1"/>
                </a:solidFill>
                <a:ea typeface="Calibri"/>
                <a:cs typeface="Calibri"/>
                <a:sym typeface="Calibri"/>
              </a:rPr>
              <a:t>Why</a:t>
            </a:r>
            <a:r>
              <a:rPr lang="en-US" b="1" dirty="0">
                <a:solidFill>
                  <a:schemeClr val="dk1"/>
                </a:solidFill>
                <a:ea typeface="Calibri"/>
                <a:cs typeface="Calibri"/>
                <a:sym typeface="Calibri"/>
              </a:rPr>
              <a:t> </a:t>
            </a:r>
            <a:r>
              <a:rPr lang="en-US" dirty="0">
                <a:solidFill>
                  <a:schemeClr val="dk1"/>
                </a:solidFill>
                <a:ea typeface="Calibri"/>
                <a:cs typeface="Calibri"/>
                <a:sym typeface="Calibri"/>
              </a:rPr>
              <a:t>am I even bothering, I am not making an impact, unable to see a light at the end of the tunnel  a new belief that I am not doing enough and I should be doing more.  We learn in society that if we nurture enough-care enough-anticipate others needs enough-everything will be okay.  We need to know we are enough.  We are good enough, smart enough, bold enough, kind enough etc.</a:t>
            </a:r>
            <a:endParaRPr lang="en-US" dirty="0"/>
          </a:p>
          <a:p>
            <a:r>
              <a:rPr lang="en-US" b="1" dirty="0">
                <a:solidFill>
                  <a:schemeClr val="dk1"/>
                </a:solidFill>
                <a:ea typeface="Calibri"/>
                <a:cs typeface="Calibri"/>
                <a:sym typeface="Calibri"/>
              </a:rPr>
              <a:t>Feel the need to heal or fix=</a:t>
            </a:r>
            <a:r>
              <a:rPr lang="en-US" dirty="0">
                <a:solidFill>
                  <a:schemeClr val="dk1"/>
                </a:solidFill>
                <a:ea typeface="Calibri"/>
                <a:cs typeface="Calibri"/>
                <a:sym typeface="Calibri"/>
              </a:rPr>
              <a:t>often</a:t>
            </a:r>
            <a:r>
              <a:rPr lang="en-US" b="1" dirty="0">
                <a:solidFill>
                  <a:schemeClr val="dk1"/>
                </a:solidFill>
                <a:ea typeface="Calibri"/>
                <a:cs typeface="Calibri"/>
                <a:sym typeface="Calibri"/>
              </a:rPr>
              <a:t> </a:t>
            </a:r>
            <a:r>
              <a:rPr lang="en-US" dirty="0">
                <a:solidFill>
                  <a:schemeClr val="dk1"/>
                </a:solidFill>
                <a:ea typeface="Calibri"/>
                <a:cs typeface="Calibri"/>
                <a:sym typeface="Calibri"/>
              </a:rPr>
              <a:t>a one way investment and tremendous responsibility, amount of  devotion and care can turn into to great a sense of resentment toward the “needy” and a sense of depletion of one’s own resources can turn into rejection of unwanted burdens. Powerlessness comes when goals are not met. Inability to accept loss often leads to inappropriate exhortations to cope and not cry they may feel anger or frustration toward those that they are trying to help but are not accepting the help.  Sometimes we can hold onto an irrational belief that we will work at peak performance at all times with everyone.  We can’t help everyone and have to come to terms with that and let go of the idea that we can fix anyone.</a:t>
            </a:r>
            <a:endParaRPr lang="en-US" dirty="0"/>
          </a:p>
          <a:p>
            <a:r>
              <a:rPr lang="en-US" b="1" dirty="0">
                <a:solidFill>
                  <a:schemeClr val="dk1"/>
                </a:solidFill>
                <a:ea typeface="Calibri"/>
                <a:cs typeface="Calibri"/>
                <a:sym typeface="Calibri"/>
              </a:rPr>
              <a:t>Hypervigilance</a:t>
            </a:r>
            <a:r>
              <a:rPr lang="en-US" dirty="0">
                <a:solidFill>
                  <a:schemeClr val="dk1"/>
                </a:solidFill>
                <a:ea typeface="Calibri"/>
                <a:cs typeface="Calibri"/>
                <a:sym typeface="Calibri"/>
              </a:rPr>
              <a:t>=creates a dynamic of being wholly focused on our work to the extent of being present for everything in our life seems impossible.  An attempt to restore safety and prevent any further victimization  by recognizing everything as a potential threat and acting accordingly.  This can be a feeling of being always “on”.  The nervous system swings from a state of internal well-being and tension.  Those who have had traumatic events in their life may get stuck in hyper arousal which can include hypervigilance and heightened states of anxiety others may sink into depression or states of numbness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665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ea typeface="Calibri"/>
                <a:cs typeface="Calibri"/>
                <a:sym typeface="Calibri"/>
              </a:rPr>
              <a:t>Trainer Note </a:t>
            </a:r>
            <a:r>
              <a:rPr lang="en-US" b="1" dirty="0">
                <a:solidFill>
                  <a:schemeClr val="dk1"/>
                </a:solidFill>
                <a:ea typeface="Calibri"/>
                <a:cs typeface="Calibri"/>
                <a:sym typeface="Calibri"/>
              </a:rPr>
              <a:t>Dissociative moments=</a:t>
            </a:r>
            <a:r>
              <a:rPr lang="en-US" dirty="0">
                <a:solidFill>
                  <a:schemeClr val="dk1"/>
                </a:solidFill>
                <a:ea typeface="Calibri"/>
                <a:cs typeface="Calibri"/>
                <a:sym typeface="Calibri"/>
              </a:rPr>
              <a:t>Deficits in short term memory.  Losing things, standing in the middle of the room not remembering why you were there, forgetting names etc.</a:t>
            </a:r>
            <a:endParaRPr lang="en-US" dirty="0"/>
          </a:p>
          <a:p>
            <a:r>
              <a:rPr lang="en-US" dirty="0">
                <a:solidFill>
                  <a:schemeClr val="dk1"/>
                </a:solidFill>
                <a:ea typeface="Calibri"/>
                <a:cs typeface="Calibri"/>
                <a:sym typeface="Calibri"/>
              </a:rPr>
              <a:t>There is a “printing” of traumatic experiences on the brain and the brain may create a splitting of consciousness to disassociate from the traumatic experiences as a coping mechanism. </a:t>
            </a:r>
            <a:endParaRPr lang="en-US" dirty="0"/>
          </a:p>
          <a:p>
            <a:r>
              <a:rPr lang="en-US" dirty="0">
                <a:solidFill>
                  <a:schemeClr val="dk1"/>
                </a:solidFill>
                <a:ea typeface="Calibri"/>
                <a:cs typeface="Calibri"/>
                <a:sym typeface="Calibri"/>
              </a:rPr>
              <a:t>This may include intrusive or  overwhelming feelings. Client is talking to the worker and the worker missed the last five sentences. They worker instead, is  thinking of an occurrence they had heard earlier in the day.   This is common but what is not looked at is the fact that it is happening. This is a “cutting off” of our system to protect ourselves from overwhelming sensations in our system</a:t>
            </a:r>
            <a:endParaRPr lang="en-US" dirty="0"/>
          </a:p>
          <a:p>
            <a:r>
              <a:rPr lang="en-US" dirty="0">
                <a:solidFill>
                  <a:schemeClr val="dk1"/>
                </a:solidFill>
                <a:ea typeface="Calibri"/>
                <a:cs typeface="Calibri"/>
                <a:sym typeface="Calibri"/>
              </a:rPr>
              <a:t>In addition the worker may experience deficits in short term memory:  losing objects, standing in the middle of the room not remembering why they were there, forgetting names and not finishing sentences.</a:t>
            </a:r>
          </a:p>
          <a:p>
            <a:r>
              <a:rPr lang="en-US" b="1" dirty="0">
                <a:solidFill>
                  <a:schemeClr val="dk1"/>
                </a:solidFill>
                <a:ea typeface="Calibri"/>
                <a:cs typeface="Calibri"/>
                <a:sym typeface="Calibri"/>
              </a:rPr>
              <a:t>Sense of persecution=</a:t>
            </a:r>
            <a:r>
              <a:rPr lang="en-US" dirty="0">
                <a:solidFill>
                  <a:schemeClr val="dk1"/>
                </a:solidFill>
                <a:ea typeface="Calibri"/>
                <a:cs typeface="Calibri"/>
                <a:sym typeface="Calibri"/>
              </a:rPr>
              <a:t>profound</a:t>
            </a:r>
            <a:r>
              <a:rPr lang="en-US" b="1" dirty="0">
                <a:solidFill>
                  <a:schemeClr val="dk1"/>
                </a:solidFill>
                <a:ea typeface="Calibri"/>
                <a:cs typeface="Calibri"/>
                <a:sym typeface="Calibri"/>
              </a:rPr>
              <a:t> </a:t>
            </a:r>
            <a:r>
              <a:rPr lang="en-US" dirty="0">
                <a:solidFill>
                  <a:schemeClr val="dk1"/>
                </a:solidFill>
                <a:ea typeface="Calibri"/>
                <a:cs typeface="Calibri"/>
                <a:sym typeface="Calibri"/>
              </a:rPr>
              <a:t>lack of efficacy in our own life.  We become convinced that others are responsible for our own well-being and we lack personal power to change or transform our lives.  We have no capacity to influence any outcome.</a:t>
            </a:r>
            <a:endParaRPr lang="en-US" dirty="0"/>
          </a:p>
          <a:p>
            <a:endParaRPr lang="en-US" dirty="0">
              <a:solidFill>
                <a:schemeClr val="dk1"/>
              </a:solidFill>
              <a:ea typeface="Calibri"/>
              <a:cs typeface="Calibri"/>
              <a:sym typeface="Calibri"/>
            </a:endParaRPr>
          </a:p>
          <a:p>
            <a:r>
              <a:rPr lang="en-US" b="1" dirty="0">
                <a:solidFill>
                  <a:schemeClr val="dk1"/>
                </a:solidFill>
                <a:ea typeface="Calibri"/>
                <a:cs typeface="Calibri"/>
                <a:sym typeface="Calibri"/>
              </a:rPr>
              <a:t>Guilt and Fear=</a:t>
            </a:r>
            <a:r>
              <a:rPr lang="en-US" dirty="0">
                <a:solidFill>
                  <a:schemeClr val="dk1"/>
                </a:solidFill>
                <a:ea typeface="Calibri"/>
                <a:cs typeface="Calibri"/>
                <a:sym typeface="Calibri"/>
              </a:rPr>
              <a:t> Feeling guilty about your own lives because you have not endured what others have had to.  The comparison of suffering is counter productive.  It actually gets in the way of true connection with the person you hare helping. Fear can manifest in different ways. Fear of intense feelings and of personal vulnerability is natural and a healthy response to much of what workers hear and  witness.  If they have the support of the full spectrum of their  feelings ,if there were no right or wrong feelings for any given situation and,  if they can share with others and feel support they will be able to move through the fear</a:t>
            </a:r>
            <a:endParaRPr lang="en-US" b="1"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890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ea typeface="Calibri"/>
                <a:cs typeface="Calibri"/>
                <a:sym typeface="Calibri"/>
              </a:rPr>
              <a:t>Trainer Note</a:t>
            </a:r>
            <a:endParaRPr lang="en-US" dirty="0"/>
          </a:p>
          <a:p>
            <a:r>
              <a:rPr lang="en-US" b="1" dirty="0">
                <a:solidFill>
                  <a:schemeClr val="dk1"/>
                </a:solidFill>
                <a:ea typeface="Calibri"/>
                <a:cs typeface="Calibri"/>
                <a:sym typeface="Calibri"/>
              </a:rPr>
              <a:t>Anger and Cynicism</a:t>
            </a:r>
            <a:r>
              <a:rPr lang="en-US" dirty="0">
                <a:solidFill>
                  <a:schemeClr val="dk1"/>
                </a:solidFill>
                <a:ea typeface="Calibri"/>
                <a:cs typeface="Calibri"/>
                <a:sym typeface="Calibri"/>
              </a:rPr>
              <a:t>=Worker may have many raw and honest emotions that they want to voice but have to maintain professionalism and confidentiality and  may not have a place to share.  It can come in a little voice or mumbling to yourself or </a:t>
            </a:r>
            <a:r>
              <a:rPr lang="en-US" b="1" dirty="0">
                <a:solidFill>
                  <a:schemeClr val="dk1"/>
                </a:solidFill>
                <a:ea typeface="Calibri"/>
                <a:cs typeface="Calibri"/>
                <a:sym typeface="Calibri"/>
              </a:rPr>
              <a:t>venting</a:t>
            </a:r>
            <a:r>
              <a:rPr lang="en-US" dirty="0">
                <a:solidFill>
                  <a:schemeClr val="dk1"/>
                </a:solidFill>
                <a:ea typeface="Calibri"/>
                <a:cs typeface="Calibri"/>
                <a:sym typeface="Calibri"/>
              </a:rPr>
              <a:t> to your colleagues. This can be dangerous and actually puts the worker in a “victim” role.  3 signs of being a victim is to blame, justify or complain-vent.  </a:t>
            </a:r>
            <a:endParaRPr lang="en-US" b="1" dirty="0">
              <a:solidFill>
                <a:schemeClr val="dk1"/>
              </a:solidFill>
              <a:ea typeface="Calibri"/>
              <a:cs typeface="Calibri"/>
              <a:sym typeface="Calibri"/>
            </a:endParaRPr>
          </a:p>
          <a:p>
            <a:r>
              <a:rPr lang="en-US" b="1" dirty="0">
                <a:solidFill>
                  <a:schemeClr val="dk1"/>
                </a:solidFill>
                <a:ea typeface="Calibri"/>
                <a:cs typeface="Calibri"/>
                <a:sym typeface="Calibri"/>
              </a:rPr>
              <a:t>Inability to Empathize=</a:t>
            </a:r>
            <a:r>
              <a:rPr lang="en-US" dirty="0">
                <a:solidFill>
                  <a:schemeClr val="dk1"/>
                </a:solidFill>
                <a:ea typeface="Calibri"/>
                <a:cs typeface="Calibri"/>
                <a:sym typeface="Calibri"/>
              </a:rPr>
              <a:t>Workers may experience this in several ways, job dissatisfaction, depersonalization and little to no compassion about their clients struggle.</a:t>
            </a:r>
            <a:endParaRPr lang="en-US" b="1" dirty="0">
              <a:solidFill>
                <a:schemeClr val="dk1"/>
              </a:solidFill>
              <a:ea typeface="Calibri"/>
              <a:cs typeface="Calibri"/>
              <a:sym typeface="Calibri"/>
            </a:endParaRPr>
          </a:p>
          <a:p>
            <a:r>
              <a:rPr lang="en-US" b="1" dirty="0">
                <a:solidFill>
                  <a:schemeClr val="dk1"/>
                </a:solidFill>
                <a:ea typeface="Calibri"/>
                <a:cs typeface="Calibri"/>
                <a:sym typeface="Calibri"/>
              </a:rPr>
              <a:t>Addictions=</a:t>
            </a:r>
            <a:endParaRPr lang="en-US" dirty="0"/>
          </a:p>
          <a:p>
            <a:r>
              <a:rPr lang="en-US" dirty="0">
                <a:solidFill>
                  <a:schemeClr val="dk1"/>
                </a:solidFill>
                <a:ea typeface="Calibri"/>
                <a:cs typeface="Calibri"/>
                <a:sym typeface="Calibri"/>
              </a:rPr>
              <a:t>People can find themselves using drugs and alcohol and other distractions to check out.  Both from expectations of being a “helper” and from internal messages.  This can graduate to addiction.  This could also be addiction to other things including being busy all the time.</a:t>
            </a:r>
            <a:endParaRPr lang="en-US" dirty="0"/>
          </a:p>
          <a:p>
            <a:r>
              <a:rPr lang="en-US" b="1" dirty="0">
                <a:solidFill>
                  <a:schemeClr val="dk1"/>
                </a:solidFill>
                <a:ea typeface="Calibri"/>
                <a:cs typeface="Calibri"/>
                <a:sym typeface="Calibri"/>
              </a:rPr>
              <a:t>Grandiosity=</a:t>
            </a:r>
            <a:r>
              <a:rPr lang="en-US" dirty="0">
                <a:solidFill>
                  <a:schemeClr val="dk1"/>
                </a:solidFill>
                <a:ea typeface="Calibri"/>
                <a:cs typeface="Calibri"/>
                <a:sym typeface="Calibri"/>
              </a:rPr>
              <a:t>an inflated sense of importance related to one’s work.  When work becomes the center of their identity.  This feeds the feeling of grandiosity. Workers get hooked on involvement in others lives; solving their problems and becoming a powerful figure for them.  Getting attached to the feeling of being needed. And useful.  This can keep people in this type of work longer than is perhaps best for them.   They will believe that no one else can do the work if they leave.   Thoughts such as Who else will” I can’t possibly stop, they are relying on me” or “everything will fall apart while I am away on vacation”.  Losing all accurate sense of their individual capacities and limits as well as their interdependence with others working in the field.  If they are focusing all of their attention on their work they are compromising other areas of their life.  </a:t>
            </a:r>
            <a:r>
              <a:rPr lang="en-US" dirty="0">
                <a:solidFill>
                  <a:srgbClr val="FF0000"/>
                </a:solidFill>
                <a:ea typeface="Calibri"/>
                <a:cs typeface="Calibri"/>
                <a:sym typeface="Calibri"/>
              </a:rPr>
              <a:t>Critical Point-They are also taking away the opportunity for the client to have a wider support circle which is unethical.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25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p>
          <a:p>
            <a:endParaRPr lang="en-US" dirty="0">
              <a:solidFill>
                <a:srgbClr val="FF0000"/>
              </a:solidFill>
              <a:ea typeface="Calibri"/>
              <a:cs typeface="Calibri"/>
              <a:sym typeface="Calibri"/>
            </a:endParaRPr>
          </a:p>
          <a:p>
            <a:r>
              <a:rPr lang="en-US" dirty="0">
                <a:solidFill>
                  <a:schemeClr val="dk1"/>
                </a:solidFill>
                <a:ea typeface="Calibri"/>
                <a:cs typeface="Calibri"/>
                <a:sym typeface="Calibri"/>
              </a:rPr>
              <a:t>Ask the training participants who they may think is at a higher risk for developing STS.  Once this list is complete add any group that was not mentioned by the participants. Have a thoughtful discussion about why the risk is higher for these individuals.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57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p>
          <a:p>
            <a:endParaRPr lang="en-US" dirty="0">
              <a:solidFill>
                <a:srgbClr val="FF0000"/>
              </a:solidFill>
              <a:ea typeface="Calibri"/>
              <a:cs typeface="Calibri"/>
              <a:sym typeface="Calibri"/>
            </a:endParaRPr>
          </a:p>
          <a:p>
            <a:r>
              <a:rPr lang="en-US" dirty="0">
                <a:solidFill>
                  <a:schemeClr val="dk1"/>
                </a:solidFill>
                <a:ea typeface="Calibri"/>
                <a:cs typeface="Calibri"/>
                <a:sym typeface="Calibri"/>
              </a:rPr>
              <a:t>Workers may feel hesitant or resistant to setting boundaries because they are afraid of something or someone’s reaction.  Lack of boundaries is one of the main contributors to compassion fatigue.    Remind the participants there that boundary setting can define the quality of the relationship.  If someone does not respect a boundary being set than the relationship should be carefully evaluated.</a:t>
            </a:r>
            <a:endParaRPr lang="en-US" dirty="0"/>
          </a:p>
          <a:p>
            <a:endParaRPr lang="en-US" dirty="0">
              <a:solidFill>
                <a:srgbClr val="FF0000"/>
              </a:solidFill>
              <a:ea typeface="Calibri"/>
              <a:cs typeface="Calibri"/>
              <a:sym typeface="Calibri"/>
            </a:endParaRPr>
          </a:p>
          <a:p>
            <a:r>
              <a:rPr lang="en-US" dirty="0">
                <a:solidFill>
                  <a:schemeClr val="dk1"/>
                </a:solidFill>
                <a:ea typeface="Calibri"/>
                <a:cs typeface="Calibri"/>
                <a:sym typeface="Calibri"/>
              </a:rPr>
              <a:t>It is critical to workers in this field to have an available supervisor to go to when they are experiencing any issues around their work without fear of being fired.    If this is not possible the worker must seek a safe and confidential way to discuss feelings and problem solving.  With out this avenue the STS onset will be much faster and could lead to burnout.</a:t>
            </a:r>
          </a:p>
          <a:p>
            <a:endParaRPr lang="en-US" dirty="0">
              <a:solidFill>
                <a:srgbClr val="FF0000"/>
              </a:solidFill>
              <a:ea typeface="Calibri"/>
              <a:cs typeface="Calibri"/>
              <a:sym typeface="Calibri"/>
            </a:endParaRPr>
          </a:p>
          <a:p>
            <a:r>
              <a:rPr lang="en-US" dirty="0">
                <a:solidFill>
                  <a:schemeClr val="dk1"/>
                </a:solidFill>
                <a:ea typeface="Calibri"/>
                <a:cs typeface="Calibri"/>
                <a:sym typeface="Calibri"/>
              </a:rPr>
              <a:t>Healthy boundary setting is a critical skill to model to clients.   Many clients from vulnerable populations have not had role models in this area or have suffered abuse in early childhood.  If they suffered abuse in early childhood their frame of reference around boundary setting may be skewed.  </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Spend time with participants discussing boundaries.  Encourage them to take the Personal and Professional Boundary training in addition to this one.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2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solidFill>
                <a:schemeClr val="dk1"/>
              </a:solidFill>
              <a:ea typeface="Calibri"/>
              <a:cs typeface="Calibri"/>
              <a:sym typeface="Calibri"/>
            </a:endParaRPr>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  Mention that later in the training we will be discussing the mental processes that begin to happen as compassion fatigue or secondary stress  sets in. </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 Remind them that they have huge hearts which brought them into this work in the first place.  With high sensitivity to peoples pain and challenges how can they not be effected.  </a:t>
            </a:r>
            <a:r>
              <a:rPr lang="en-US" dirty="0">
                <a:solidFill>
                  <a:srgbClr val="FF0000"/>
                </a:solidFill>
                <a:ea typeface="Calibri"/>
                <a:cs typeface="Calibri"/>
                <a:sym typeface="Calibri"/>
              </a:rPr>
              <a:t>Make sure throughout  the presentation they are assured there is no blame or shame and this is not a sign of weakness</a:t>
            </a:r>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 Emphasize the level of fatigue and how it can permeate into and affect all areas of a participants life.  </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Deeper discussion on fatigue will be discussed during the symptom breakdown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238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p>
          <a:p>
            <a:endParaRPr lang="en-US" dirty="0">
              <a:solidFill>
                <a:srgbClr val="FF0000"/>
              </a:solidFill>
              <a:ea typeface="Calibri"/>
              <a:cs typeface="Calibri"/>
              <a:sym typeface="Calibri"/>
            </a:endParaRPr>
          </a:p>
          <a:p>
            <a:r>
              <a:rPr lang="en-US" b="1" dirty="0">
                <a:solidFill>
                  <a:schemeClr val="dk1"/>
                </a:solidFill>
                <a:ea typeface="Calibri"/>
                <a:cs typeface="Calibri"/>
                <a:sym typeface="Calibri"/>
              </a:rPr>
              <a:t>High Expectations= </a:t>
            </a:r>
            <a:r>
              <a:rPr lang="en-US" dirty="0">
                <a:solidFill>
                  <a:schemeClr val="dk1"/>
                </a:solidFill>
                <a:ea typeface="Calibri"/>
                <a:cs typeface="Calibri"/>
                <a:sym typeface="Calibri"/>
              </a:rPr>
              <a:t>Having high expectations and standards in this field can be very difficult when working with vulnerable populations.  They may not be physically or mentally capable of living up to these high standards and the worker will be continuously disappointed.</a:t>
            </a:r>
            <a:endParaRPr lang="en-US" dirty="0"/>
          </a:p>
          <a:p>
            <a:endParaRPr lang="en-US" dirty="0">
              <a:solidFill>
                <a:schemeClr val="dk1"/>
              </a:solidFill>
              <a:ea typeface="Calibri"/>
              <a:cs typeface="Calibri"/>
              <a:sym typeface="Calibri"/>
            </a:endParaRPr>
          </a:p>
          <a:p>
            <a:r>
              <a:rPr lang="en-US" b="1" dirty="0">
                <a:solidFill>
                  <a:schemeClr val="dk1"/>
                </a:solidFill>
                <a:ea typeface="Calibri"/>
                <a:cs typeface="Calibri"/>
                <a:sym typeface="Calibri"/>
              </a:rPr>
              <a:t>Busy all the time=</a:t>
            </a:r>
            <a:r>
              <a:rPr lang="en-US" dirty="0">
                <a:solidFill>
                  <a:schemeClr val="dk1"/>
                </a:solidFill>
                <a:ea typeface="Calibri"/>
                <a:cs typeface="Calibri"/>
                <a:sym typeface="Calibri"/>
              </a:rPr>
              <a:t>this can be a combination of  hypervigilance  and trying to stay just ahead of feelings of distress.  This is an avoidance symptom but can look like a positive in our society today.</a:t>
            </a:r>
            <a:endParaRPr lang="en-US" dirty="0"/>
          </a:p>
          <a:p>
            <a:endParaRPr lang="en-US" b="1" dirty="0">
              <a:solidFill>
                <a:schemeClr val="dk1"/>
              </a:solidFill>
              <a:ea typeface="Calibri"/>
              <a:cs typeface="Calibri"/>
              <a:sym typeface="Calibri"/>
            </a:endParaRPr>
          </a:p>
          <a:p>
            <a:r>
              <a:rPr lang="en-US" b="1" dirty="0">
                <a:solidFill>
                  <a:schemeClr val="dk1"/>
                </a:solidFill>
                <a:ea typeface="Calibri"/>
                <a:cs typeface="Calibri"/>
                <a:sym typeface="Calibri"/>
              </a:rPr>
              <a:t>Adding Responsibility=</a:t>
            </a:r>
            <a:r>
              <a:rPr lang="en-US" dirty="0">
                <a:solidFill>
                  <a:schemeClr val="dk1"/>
                </a:solidFill>
                <a:ea typeface="Calibri"/>
                <a:cs typeface="Calibri"/>
                <a:sym typeface="Calibri"/>
              </a:rPr>
              <a:t>this can be a continuation of being busy all the time.  Filling in all empty space on a calendar can be an unconscious move to eliminate time to focus on self and feelings.</a:t>
            </a:r>
            <a:endParaRPr lang="en-US" b="1" dirty="0">
              <a:solidFill>
                <a:schemeClr val="dk1"/>
              </a:solidFill>
              <a:ea typeface="Calibri"/>
              <a:cs typeface="Calibri"/>
              <a:sym typeface="Calibri"/>
            </a:endParaRPr>
          </a:p>
          <a:p>
            <a:endParaRPr lang="en-US" dirty="0">
              <a:solidFill>
                <a:schemeClr val="dk1"/>
              </a:solidFill>
              <a:ea typeface="Calibri"/>
              <a:cs typeface="Calibri"/>
              <a:sym typeface="Calibri"/>
            </a:endParaRPr>
          </a:p>
          <a:p>
            <a:r>
              <a:rPr lang="en-US" b="1" dirty="0">
                <a:solidFill>
                  <a:schemeClr val="dk1"/>
                </a:solidFill>
                <a:ea typeface="Calibri"/>
                <a:cs typeface="Calibri"/>
                <a:sym typeface="Calibri"/>
              </a:rPr>
              <a:t>Blame of other not taking </a:t>
            </a:r>
            <a:r>
              <a:rPr lang="en-US" dirty="0">
                <a:solidFill>
                  <a:schemeClr val="dk1"/>
                </a:solidFill>
                <a:ea typeface="Calibri"/>
                <a:cs typeface="Calibri"/>
                <a:sym typeface="Calibri"/>
              </a:rPr>
              <a:t>responsibility=falling into a ‘victim role” and basing high standards onto those who may have a more balanced worldview of work and home.</a:t>
            </a:r>
          </a:p>
          <a:p>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567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p>
          <a:p>
            <a:endParaRPr lang="en-US" dirty="0">
              <a:solidFill>
                <a:srgbClr val="FF0000"/>
              </a:solidFill>
              <a:ea typeface="Calibri"/>
              <a:cs typeface="Calibri"/>
              <a:sym typeface="Calibri"/>
            </a:endParaRPr>
          </a:p>
          <a:p>
            <a:r>
              <a:rPr lang="en-US" dirty="0">
                <a:solidFill>
                  <a:schemeClr val="dk1"/>
                </a:solidFill>
                <a:ea typeface="Calibri"/>
                <a:cs typeface="Calibri"/>
                <a:sym typeface="Calibri"/>
              </a:rPr>
              <a:t>Ask the participants to help generate a list of stressful home life situations or life situations that could increase the risk of STS.   The point of the slide is to help the participants consider what they are taking on in life outside of work and how important it is to start making shifts in priorities to decrease STS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168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p>
          <a:p>
            <a:endParaRPr lang="en-US" dirty="0">
              <a:solidFill>
                <a:srgbClr val="FF0000"/>
              </a:solidFill>
              <a:ea typeface="Calibri"/>
              <a:cs typeface="Calibri"/>
              <a:sym typeface="Calibri"/>
            </a:endParaRPr>
          </a:p>
          <a:p>
            <a:r>
              <a:rPr lang="en-US" dirty="0">
                <a:solidFill>
                  <a:schemeClr val="dk1"/>
                </a:solidFill>
                <a:ea typeface="Calibri"/>
                <a:cs typeface="Calibri"/>
                <a:sym typeface="Calibri"/>
              </a:rPr>
              <a:t>As in the last slide have the participants come up with list of examples they consider to be low self care.  Add any other that may be missing.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0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p>
          <a:p>
            <a:endParaRPr lang="en-US" dirty="0">
              <a:solidFill>
                <a:srgbClr val="FF0000"/>
              </a:solidFill>
              <a:ea typeface="Calibri"/>
              <a:cs typeface="Calibri"/>
              <a:sym typeface="Calibri"/>
            </a:endParaRPr>
          </a:p>
          <a:p>
            <a:r>
              <a:rPr lang="en-US" dirty="0">
                <a:solidFill>
                  <a:schemeClr val="dk1"/>
                </a:solidFill>
                <a:ea typeface="Calibri"/>
                <a:cs typeface="Calibri"/>
                <a:sym typeface="Calibri"/>
              </a:rPr>
              <a:t>Ask the participants to pick a percentage out of 100% that they are giving to work and  the rest of their lives.  Tell them not only in hours at the workplace but in after work emails, phone calls, time thinking about work and energy.    More often than not, the majority of people will have a much higher percentage  in the work percentage.  This is a way to help them identify how much they are giving to work and how little to the rest of their lives.</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Once this exercise is complete,  ask the following question:</a:t>
            </a:r>
            <a:endParaRPr lang="en-US" dirty="0"/>
          </a:p>
          <a:p>
            <a:endParaRPr lang="en-US" dirty="0">
              <a:solidFill>
                <a:schemeClr val="dk1"/>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If you lose your job, who is going to be there for you?</a:t>
            </a:r>
            <a:endParaRPr lang="en-US" dirty="0"/>
          </a:p>
          <a:p>
            <a:pPr marL="173422" indent="-96345">
              <a:buClr>
                <a:schemeClr val="dk1"/>
              </a:buClr>
              <a:buSzPts val="1200"/>
            </a:pPr>
            <a:endParaRPr lang="en-US" dirty="0">
              <a:solidFill>
                <a:schemeClr val="dk1"/>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What happens to your clients if you decide to take a new job?</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Once a few participants have answered these questions, drive home the point that family and friends deserve the higher percentage.  Trauma survivors will be able to move onto someone else who is able to work with them.  </a:t>
            </a:r>
          </a:p>
          <a:p>
            <a:endParaRPr lang="en-US" dirty="0">
              <a:solidFill>
                <a:srgbClr val="FF0000"/>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45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p>
          <a:p>
            <a:endParaRPr lang="en-US" dirty="0">
              <a:solidFill>
                <a:srgbClr val="FF0000"/>
              </a:solidFill>
              <a:ea typeface="Calibri"/>
              <a:cs typeface="Calibri"/>
              <a:sym typeface="Calibri"/>
            </a:endParaRPr>
          </a:p>
          <a:p>
            <a:r>
              <a:rPr lang="en-US" dirty="0">
                <a:solidFill>
                  <a:schemeClr val="dk1"/>
                </a:solidFill>
                <a:ea typeface="Calibri"/>
                <a:cs typeface="Calibri"/>
                <a:sym typeface="Calibri"/>
              </a:rPr>
              <a:t>Read the definitions to the participants.  Mention that once someone is experiencing STS they may be less self aware of the harm that is happening to them.  They may have forgotten  when they had more energy, more positive outlook on life and more balance.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176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Hand out the “Better Self Care” worksheet and have the participants pick three out of the eleven steps to focus on for the next three months.  Have them pick the three that stand out to them.  In a ten minute quiet period have them jot down notes or journal about the one’s they picked.  Ask if anyone would like to share theirs.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899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r>
              <a:rPr lang="en-US"/>
              <a:t>  As we walk through each suggestion. have people consider which step or steps they would like to implement into their life.  Be sure to use the word “shift” versus change as most humans are change averse.    </a:t>
            </a:r>
          </a:p>
          <a:p>
            <a:r>
              <a:rPr lang="en-US"/>
              <a:t>Verify that these steps really make a huge difference as reported in by many participants who have taken this training previously.  Finally, tell them to “dig where the ground is soft” and pick the one that would be easiest to implement.</a:t>
            </a:r>
          </a:p>
          <a:p>
            <a:endParaRPr lang="en-US"/>
          </a:p>
        </p:txBody>
      </p:sp>
      <p:sp>
        <p:nvSpPr>
          <p:cNvPr id="4" name="Slide Number Placeholder 3"/>
          <p:cNvSpPr>
            <a:spLocks noGrp="1"/>
          </p:cNvSpPr>
          <p:nvPr>
            <p:ph type="sldNum" idx="12"/>
          </p:nvPr>
        </p:nvSpPr>
        <p:spPr/>
        <p:txBody>
          <a:bodyPr/>
          <a:lstStyle/>
          <a:p>
            <a:pPr marL="0" marR="0" lvl="0" indent="0" algn="r" defTabSz="924916"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24916" rtl="0" eaLnBrk="1" fontAlgn="auto" latinLnBrk="0" hangingPunct="1">
                <a:lnSpc>
                  <a:spcPct val="100000"/>
                </a:lnSpc>
                <a:spcBef>
                  <a:spcPts val="0"/>
                </a:spcBef>
                <a:spcAft>
                  <a:spcPts val="0"/>
                </a:spcAft>
                <a:buClr>
                  <a:srgbClr val="000000"/>
                </a:buClr>
                <a:buSzPts val="1200"/>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6560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Suggestion One:  </a:t>
            </a:r>
            <a:r>
              <a:rPr lang="en-US"/>
              <a:t>For folks with very busy lives suggest they take one thing off their plate.  For example; if they are multiple committees or boards to drop one.  Emphasize that if they pick this suggestion they should not replace an event they have taken off but instead just leave that space as “room” in their life.</a:t>
            </a:r>
          </a:p>
          <a:p>
            <a:endParaRPr lang="en-US"/>
          </a:p>
          <a:p>
            <a:r>
              <a:rPr lang="en-US" b="1"/>
              <a:t>Suggestion Two</a:t>
            </a:r>
            <a:endParaRPr lang="en-US"/>
          </a:p>
          <a:p>
            <a:r>
              <a:rPr lang="en-US"/>
              <a:t>If participants pick this suggestion discuss the art of delegation.  Recommend that the pick something to delegate that they are satisfied with an 80% percent result compared to their 100%.  This will help them to define and allow something to be delegated.  Also recommend that they pick someone who has the ability and qualifications to do the task.  </a:t>
            </a:r>
          </a:p>
          <a:p>
            <a:endParaRPr lang="en-US" b="1"/>
          </a:p>
          <a:p>
            <a:endParaRPr lang="en-US" b="1"/>
          </a:p>
          <a:p>
            <a:r>
              <a:rPr lang="en-US" b="1"/>
              <a:t>Suggestion Three</a:t>
            </a:r>
            <a:endParaRPr lang="en-US"/>
          </a:p>
          <a:p>
            <a:r>
              <a:rPr lang="en-US"/>
              <a:t>Learning to say no is so important in reversing the effects of Secondary Traumatic Stress.  If participants choose this one ask them to think of three boundaries they may need to set and have them select dates that they will set them.  If they are hesitant or feel like they can ‘t set boundaries suggest the boundary training.  </a:t>
            </a:r>
          </a:p>
          <a:p>
            <a:r>
              <a:rPr lang="en-US"/>
              <a:t>Learning to say yes is equally important in this context.  As mentioned previously in the training, often workers as they lose energy start saying no to events or time with friends .  If they select this suggest that even if they are exhausted to say yes to the next invitation.  Once they get to the event or friend they will end up feeling better and reenergized.</a:t>
            </a:r>
          </a:p>
          <a:p>
            <a:endParaRPr lang="en-US"/>
          </a:p>
          <a:p>
            <a:r>
              <a:rPr lang="en-US"/>
              <a:t> </a:t>
            </a:r>
          </a:p>
          <a:p>
            <a:r>
              <a:rPr lang="en-US" b="1"/>
              <a:t>Suggestion Four</a:t>
            </a:r>
            <a:endParaRPr lang="en-US"/>
          </a:p>
          <a:p>
            <a:r>
              <a:rPr lang="en-US"/>
              <a:t>Mixing meetings with more challenging peers with easier ones will help alleviate  STS.  Try and end your day with a less challenging peer to make it easier to have inspiration for the next day.</a:t>
            </a:r>
          </a:p>
          <a:p>
            <a:endParaRPr lang="en-US"/>
          </a:p>
          <a:p>
            <a:r>
              <a:rPr lang="en-US" b="1"/>
              <a:t>Suggestion Five</a:t>
            </a:r>
            <a:endParaRPr lang="en-US"/>
          </a:p>
          <a:p>
            <a:r>
              <a:rPr lang="en-US"/>
              <a:t>Much secondary trauma stress can be avoided or its effects lessened if workers seek regular supervision.  Blind spots can be detected, over identification, over involvement, overextension of time and workload along with discussion of symptoms can be worked out in a safe confidential environment with someone you trust.  Group supervision can be really helpful  One person can be presenting their “situation” and how they are handling it and the others can gain insight into their own “situations” .</a:t>
            </a:r>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62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a:t>Suggestion Six</a:t>
            </a:r>
            <a:endParaRPr lang="en-US"/>
          </a:p>
          <a:p>
            <a:pPr lvl="0"/>
            <a:r>
              <a:rPr lang="en-US"/>
              <a:t>Stay in the present=until we slow down long enough to honestly feel how we are doing we can not assess our current state and what we need.  Hyper intellectualism occurs when we seek to abandon our feelings.  We may attempt to move out of our bodies, hearts and spirits and only live in our heads.  The left cortex in our brains is programmed to try and make meaning of our experiences.  When we become profoundly overwhelmed or confused a natural place for us to take refuge in our rationalizing minds and in our left brain.  The brain is working double time to arrange our experiences into some rational sort of order  We are completely disconnected from our feelings.</a:t>
            </a:r>
          </a:p>
          <a:p>
            <a:pPr lvl="0"/>
            <a:endParaRPr lang="en-US"/>
          </a:p>
          <a:p>
            <a:pPr lvl="0"/>
            <a:r>
              <a:rPr lang="en-US" b="1"/>
              <a:t>Suggestion Seven</a:t>
            </a:r>
            <a:endParaRPr lang="en-US"/>
          </a:p>
          <a:p>
            <a:pPr lvl="0"/>
            <a:r>
              <a:rPr lang="en-US"/>
              <a:t>Participants can do this by themselves or employ someone to help them. Have them define a length of time they are going to actively work on self observations.  Hand out the STS Self-Assessment as a tool for those who may implement this suggestion.</a:t>
            </a:r>
          </a:p>
          <a:p>
            <a:pPr lvl="0"/>
            <a:endParaRPr lang="en-US"/>
          </a:p>
          <a:p>
            <a:r>
              <a:rPr lang="en-US" b="1"/>
              <a:t>Suggestion Eight</a:t>
            </a:r>
            <a:endParaRPr lang="en-US"/>
          </a:p>
          <a:p>
            <a:pPr lvl="0"/>
            <a:r>
              <a:rPr lang="en-US"/>
              <a:t>Ask the participants by a raise of hands how many of them watch  or read the news.</a:t>
            </a:r>
          </a:p>
          <a:p>
            <a:pPr lvl="0"/>
            <a:r>
              <a:rPr lang="en-US"/>
              <a:t>Ask them by a raise of hands how many watch crime shows or shows involving violence and betrayal</a:t>
            </a:r>
          </a:p>
          <a:p>
            <a:pPr lvl="0"/>
            <a:r>
              <a:rPr lang="en-US"/>
              <a:t>Ask them by a raise of hands how many listen to violent music</a:t>
            </a:r>
          </a:p>
          <a:p>
            <a:pPr lvl="0"/>
            <a:r>
              <a:rPr lang="en-US"/>
              <a:t>Once you have completed this exercise talk to them about having this additional trauma exposure is dangerous when working in this field.  They may find themselves thinking the whole world is a dangerous and terrible place.  They may start looking at people everywhere as dangerous.  Inappropriate fear about the world they live in can be a result of this. </a:t>
            </a:r>
          </a:p>
          <a:p>
            <a:pPr lvl="0"/>
            <a:r>
              <a:rPr lang="en-US"/>
              <a:t>Make the second point that one of the reasons people in this field gravitate to this type of media is often because in crime show the bad guy gets caught.  They are unconsciously trying to seek some sort of closure.</a:t>
            </a:r>
          </a:p>
          <a:p>
            <a:pPr lvl="0"/>
            <a:r>
              <a:rPr lang="en-US"/>
              <a:t>Suggest that they assess their input and then try to reduce it by filling in the spaces with more positive endeavors or material.</a:t>
            </a:r>
          </a:p>
          <a:p>
            <a:pPr lvl="0"/>
            <a:endParaRPr lang="en-US"/>
          </a:p>
          <a:p>
            <a:pPr lvl="0"/>
            <a:r>
              <a:rPr lang="en-US" b="1"/>
              <a:t>Suggestion Nine</a:t>
            </a:r>
            <a:endParaRPr lang="en-US"/>
          </a:p>
          <a:p>
            <a:pPr lvl="0"/>
            <a:r>
              <a:rPr lang="en-US"/>
              <a:t>This suggestion is also powerful.  If workers attend trainings that have nothing to do with their work or trauma they will have new exposure to positive healthy  learning experiences.  This will also give them a “mental vacation” if only for a few hours to give their brains a break from trauma exposure.</a:t>
            </a:r>
          </a:p>
          <a:p>
            <a:pPr lvl="0"/>
            <a:endParaRPr lang="en-US"/>
          </a:p>
          <a:p>
            <a:pPr lvl="0"/>
            <a:r>
              <a:rPr lang="en-US" b="1"/>
              <a:t>Suggestion Ten</a:t>
            </a:r>
            <a:endParaRPr lang="en-US"/>
          </a:p>
          <a:p>
            <a:pPr lvl="0"/>
            <a:r>
              <a:rPr lang="en-US"/>
              <a:t>When presenting this slide to the participants be sure to be gentle in the delivery and mention that STS can create this feeling so that there is no shame in  this suggestion.</a:t>
            </a:r>
          </a:p>
          <a:p>
            <a:pPr lvl="0"/>
            <a:r>
              <a:rPr lang="en-US" b="1" i="1"/>
              <a:t>Three warning signs to being a victim</a:t>
            </a:r>
            <a:endParaRPr lang="en-US"/>
          </a:p>
          <a:p>
            <a:pPr lvl="0"/>
            <a:r>
              <a:rPr lang="en-US"/>
              <a:t>Blame</a:t>
            </a:r>
          </a:p>
          <a:p>
            <a:pPr lvl="0"/>
            <a:r>
              <a:rPr lang="en-US"/>
              <a:t>Justification</a:t>
            </a:r>
          </a:p>
          <a:p>
            <a:pPr lvl="0"/>
            <a:r>
              <a:rPr lang="en-US"/>
              <a:t>Complaining-Venting</a:t>
            </a:r>
          </a:p>
          <a:p>
            <a:pPr lvl="0"/>
            <a:r>
              <a:rPr lang="en-US"/>
              <a:t>This can show up in different arenas.  Worker may commiserate or one up  with other workers around “the system”  other organizations or other staff members.  Just plain venting (not solution based) can feel good for a minute.   But it will perpetuate the feelings that you have.    </a:t>
            </a:r>
          </a:p>
          <a:p>
            <a:pPr lvl="0"/>
            <a:r>
              <a:rPr lang="en-US" b="1"/>
              <a:t>Take responsibility for two things: </a:t>
            </a:r>
            <a:endParaRPr lang="en-US"/>
          </a:p>
          <a:p>
            <a:pPr lvl="0"/>
            <a:r>
              <a:rPr lang="en-US"/>
              <a:t>Where you are and how you got here:  Take a close look and see which part you can take responsibility for…</a:t>
            </a:r>
          </a:p>
          <a:p>
            <a:pPr lvl="0"/>
            <a:r>
              <a:rPr lang="en-US" b="1"/>
              <a:t>Make the changes you want in your life:</a:t>
            </a:r>
            <a:endParaRPr lang="en-US"/>
          </a:p>
          <a:p>
            <a:pPr lvl="0"/>
            <a:r>
              <a:rPr lang="en-US"/>
              <a:t>Listen to the things you vent about most</a:t>
            </a:r>
          </a:p>
          <a:p>
            <a:pPr lvl="0"/>
            <a:r>
              <a:rPr lang="en-US"/>
              <a:t>What part can you change</a:t>
            </a:r>
          </a:p>
          <a:p>
            <a:pPr lvl="0"/>
            <a:r>
              <a:rPr lang="en-US"/>
              <a:t>What is the first step to do that</a:t>
            </a:r>
          </a:p>
          <a:p>
            <a:pPr lvl="0"/>
            <a:r>
              <a:rPr lang="en-US"/>
              <a:t>When are you going to take that action.</a:t>
            </a:r>
          </a:p>
          <a:p>
            <a:pPr lvl="0"/>
            <a:r>
              <a:rPr lang="en-US"/>
              <a:t>Give a personal example here.</a:t>
            </a:r>
          </a:p>
          <a:p>
            <a:pPr lvl="0"/>
            <a:r>
              <a:rPr lang="en-US"/>
              <a:t> </a:t>
            </a:r>
          </a:p>
          <a:p>
            <a:endParaRPr lang="en-US"/>
          </a:p>
        </p:txBody>
      </p:sp>
      <p:sp>
        <p:nvSpPr>
          <p:cNvPr id="4" name="Slide Number Placeholder 3"/>
          <p:cNvSpPr>
            <a:spLocks noGrp="1"/>
          </p:cNvSpPr>
          <p:nvPr>
            <p:ph type="sldNum" idx="12"/>
          </p:nvPr>
        </p:nvSpPr>
        <p:spPr/>
        <p:txBody>
          <a:bodyPr/>
          <a:lstStyle/>
          <a:p>
            <a:pPr marL="0" marR="0" lvl="0" indent="0" algn="r" defTabSz="924916"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24916" rtl="0" eaLnBrk="1" fontAlgn="auto" latinLnBrk="0" hangingPunct="1">
                <a:lnSpc>
                  <a:spcPct val="100000"/>
                </a:lnSpc>
                <a:spcBef>
                  <a:spcPts val="0"/>
                </a:spcBef>
                <a:spcAft>
                  <a:spcPts val="0"/>
                </a:spcAft>
                <a:buClr>
                  <a:srgbClr val="000000"/>
                </a:buClr>
                <a:buSzPts val="1200"/>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6344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Suggestion Eleven</a:t>
            </a:r>
            <a:endParaRPr lang="en-US"/>
          </a:p>
          <a:p>
            <a:r>
              <a:rPr lang="en-US"/>
              <a:t>This is one of the most powerful suggestions in this training.  First ask the participants if any of them practice a transition ritual currently.  If they are unsure clarify  that a transition ritual is something they do on a regular basis on the way to work to define the difference between home and work or the difference on the way home.  Examples of this would be listening to a certain type of music or changing clothes when they get home.  Other examples would be shutting their work email off at a certain time or using a marker on their commute to make the shift.   Another area they can use transitional rituals is between clients.  Make the point that if they don ‘t practice this they are bringing the energy from the last client to the next.  Deep breathing, looking at a picture of a beloved pet or spraying a scent in the office are just some ideas.</a:t>
            </a:r>
          </a:p>
          <a:p>
            <a:r>
              <a:rPr lang="en-US" b="1"/>
              <a:t>Suggestion Twelve</a:t>
            </a:r>
            <a:endParaRPr lang="en-US"/>
          </a:p>
          <a:p>
            <a:r>
              <a:rPr lang="en-US"/>
              <a:t>Maintain a satisfactory personal life enables workers to have fun, enjoy yourselves both alone and in company of others, to laugh and to renew their faith in the goodness of human beings.  This will help them  to approach their  work with renewed zest and freshness that will reawaken hope in the people they  serve.  This will also alleviate guilt a worker may have regarding time spent with family and friends.</a:t>
            </a:r>
          </a:p>
          <a:p>
            <a:r>
              <a:rPr lang="en-US" b="1"/>
              <a:t>Suggestion Thirteen</a:t>
            </a:r>
            <a:endParaRPr lang="en-US"/>
          </a:p>
          <a:p>
            <a:r>
              <a:rPr lang="en-US"/>
              <a:t>This suggestion is also powerful.  If workers attend trainings that have nothing to do with their work or trauma they will have new exposure to positive healthy  learning experiences.  This will also give them a “mental vacation” if only for a few hours to give their brains a break from trauma exposure.</a:t>
            </a:r>
          </a:p>
          <a:p>
            <a:pPr>
              <a:buSzPts val="1400"/>
            </a:pPr>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95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p>
          <a:p>
            <a:r>
              <a:rPr lang="en-US" dirty="0">
                <a:solidFill>
                  <a:schemeClr val="dk1"/>
                </a:solidFill>
                <a:ea typeface="Calibri"/>
                <a:cs typeface="Calibri"/>
                <a:sym typeface="Calibri"/>
              </a:rPr>
              <a:t>Before introducing the types of trauma ask the participants to give a list.  Often addiction is not brought up in a this training.    Once the audience have given their ideas pull up the list created on the slide.  Spend some extra time talking about how the disease of addiction can be traumatic.</a:t>
            </a:r>
            <a:endParaRPr lang="en-US" dirty="0"/>
          </a:p>
          <a:p>
            <a:endParaRPr lang="en-US" dirty="0">
              <a:solidFill>
                <a:srgbClr val="FF0000"/>
              </a:solidFill>
              <a:ea typeface="Calibri"/>
              <a:cs typeface="Calibri"/>
              <a:sym typeface="Calibri"/>
            </a:endParaRPr>
          </a:p>
          <a:p>
            <a:r>
              <a:rPr lang="en-US" b="1" dirty="0">
                <a:solidFill>
                  <a:schemeClr val="dk1"/>
                </a:solidFill>
                <a:ea typeface="Calibri"/>
                <a:cs typeface="Calibri"/>
                <a:sym typeface="Calibri"/>
              </a:rPr>
              <a:t>Examples of the disease of addiction being traumatic.</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 Veteran gets a severe injury in combat and is prescribed a potent painkiller for 6 months.  The Veteran becomes addicted and is receives a dishonorable discharge.  He or she will return to the states and not be able to receive services from the Veterans Administration do to the dishonorable discharge.</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Teenager has an undiagnosed mental health condition along with trying to navigate puberty and high school.  The teenager begins to use a substance in order to calm the symptoms of the mental health condition and becomes addicted and is involved  activities that bring them great shame while under the influence.</a:t>
            </a:r>
            <a:endParaRPr lang="en-US" dirty="0"/>
          </a:p>
          <a:p>
            <a:endParaRPr lang="en-US" dirty="0">
              <a:solidFill>
                <a:schemeClr val="dk1"/>
              </a:solidFill>
              <a:ea typeface="Calibri"/>
              <a:cs typeface="Calibri"/>
              <a:sym typeface="Calibri"/>
            </a:endParaRPr>
          </a:p>
          <a:p>
            <a:endParaRPr lang="en-US" dirty="0">
              <a:solidFill>
                <a:srgbClr val="FF0000"/>
              </a:solidFill>
              <a:ea typeface="Calibri"/>
              <a:cs typeface="Calibri"/>
              <a:sym typeface="Calibri"/>
            </a:endParaRPr>
          </a:p>
          <a:p>
            <a:r>
              <a:rPr lang="en-US" dirty="0">
                <a:solidFill>
                  <a:srgbClr val="FF0000"/>
                </a:solidFill>
                <a:ea typeface="Calibri"/>
                <a:cs typeface="Calibri"/>
                <a:sym typeface="Calibri"/>
              </a:rPr>
              <a:t>Leading from the side….this is also a way to change the language around addiction and to have people see it through a new and less punitive lens.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744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Suggestion Fourteen</a:t>
            </a:r>
            <a:endParaRPr lang="en-US"/>
          </a:p>
          <a:p>
            <a:r>
              <a:rPr lang="en-US"/>
              <a:t>Listening to others hour after hour is strenuous work under any circumstances.    Listening to traumatic experiences and lifestyles requires additional stamina.    Workers need to be in excellent physical and mental health. They deserve the time to nourish their  own physical needs personal needs and professional needs.  </a:t>
            </a:r>
          </a:p>
          <a:p>
            <a:r>
              <a:rPr lang="en-US" b="1"/>
              <a:t>Suggestion Fifteen</a:t>
            </a:r>
            <a:endParaRPr lang="en-US"/>
          </a:p>
          <a:p>
            <a:r>
              <a:rPr lang="en-US"/>
              <a:t>This suggestion is two fold.  If a new hobby is developed the “mental vacation” can once again occur.  Along with this positive outcome , workers will be able to experience a start and a finish as their work rarely has that outcome.</a:t>
            </a:r>
          </a:p>
          <a:p>
            <a:pPr>
              <a:buSzPts val="1400"/>
            </a:pPr>
            <a:endParaRPr lang="en-US">
              <a:solidFill>
                <a:schemeClr val="dk1"/>
              </a:solidFill>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defTabSz="924916"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24916" rtl="0" eaLnBrk="1" fontAlgn="auto" latinLnBrk="0" hangingPunct="1">
                <a:lnSpc>
                  <a:spcPct val="100000"/>
                </a:lnSpc>
                <a:spcBef>
                  <a:spcPts val="0"/>
                </a:spcBef>
                <a:spcAft>
                  <a:spcPts val="0"/>
                </a:spcAft>
                <a:buClr>
                  <a:srgbClr val="000000"/>
                </a:buClr>
                <a:buSzPts val="1200"/>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3784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a typeface="Calibri"/>
              <a:cs typeface="Calibri"/>
              <a:sym typeface="Calibri"/>
            </a:endParaRPr>
          </a:p>
          <a:p>
            <a:r>
              <a:rPr lang="en-US" dirty="0">
                <a:solidFill>
                  <a:srgbClr val="C00000"/>
                </a:solidFill>
                <a:ea typeface="Calibri"/>
                <a:cs typeface="Calibri"/>
                <a:sym typeface="Calibri"/>
              </a:rPr>
              <a:t>Trainer Note</a:t>
            </a:r>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After reviewing the bullet points on the slide use the example of second hand smoke which most all people are familiar with.</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Ask the participants the following question:</a:t>
            </a:r>
            <a:endParaRPr lang="en-US" dirty="0"/>
          </a:p>
          <a:p>
            <a:endParaRPr lang="en-US" dirty="0">
              <a:solidFill>
                <a:srgbClr val="C00000"/>
              </a:solidFill>
              <a:ea typeface="Calibri"/>
              <a:cs typeface="Calibri"/>
              <a:sym typeface="Calibri"/>
            </a:endParaRPr>
          </a:p>
          <a:p>
            <a:r>
              <a:rPr lang="en-US" dirty="0">
                <a:solidFill>
                  <a:srgbClr val="C00000"/>
                </a:solidFill>
                <a:ea typeface="Calibri"/>
                <a:cs typeface="Calibri"/>
                <a:sym typeface="Calibri"/>
              </a:rPr>
              <a:t>If I am a non-smoker and I commute to work with a smoker an hour each day what might happen to me?</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Point out that the adverse effects are not going to be as significant as in the actual smoker but even by being near them  I would be effected.</a:t>
            </a:r>
            <a:endParaRPr lang="en-US" dirty="0"/>
          </a:p>
          <a:p>
            <a:endParaRPr lang="en-US" dirty="0">
              <a:solidFill>
                <a:schemeClr val="dk1"/>
              </a:solidFill>
              <a:ea typeface="Calibri"/>
              <a:cs typeface="Calibri"/>
              <a:sym typeface="Calibri"/>
            </a:endParaRPr>
          </a:p>
          <a:p>
            <a:r>
              <a:rPr lang="en-US" dirty="0">
                <a:solidFill>
                  <a:srgbClr val="C00000"/>
                </a:solidFill>
                <a:ea typeface="Calibri"/>
                <a:cs typeface="Calibri"/>
                <a:sym typeface="Calibri"/>
              </a:rPr>
              <a:t>Introduce the following point</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Other factors will also magnify the presence of Secondary  Traumatic  Stress which we will be covering  later in the training.</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44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dk1"/>
              </a:solidFill>
              <a:ea typeface="Calibri"/>
              <a:cs typeface="Calibri"/>
              <a:sym typeface="Calibri"/>
            </a:endParaRPr>
          </a:p>
          <a:p>
            <a:r>
              <a:rPr lang="en-US" dirty="0">
                <a:solidFill>
                  <a:srgbClr val="C00000"/>
                </a:solidFill>
                <a:ea typeface="Calibri"/>
                <a:cs typeface="Calibri"/>
                <a:sym typeface="Calibri"/>
              </a:rPr>
              <a:t>Trainer Note</a:t>
            </a:r>
            <a:endParaRPr lang="en-US" dirty="0"/>
          </a:p>
          <a:p>
            <a:r>
              <a:rPr lang="en-US" dirty="0">
                <a:solidFill>
                  <a:schemeClr val="dk1"/>
                </a:solidFill>
                <a:ea typeface="Calibri"/>
                <a:cs typeface="Calibri"/>
                <a:sym typeface="Calibri"/>
              </a:rPr>
              <a:t>Ask the participants for a show of hands if  they ever feel guilty about having a good life or even if they have just their simple needs met when doing this work.  Let that land and let the participants look at each other with their hands still up.  This allows for the beginning of the group bonding experience.  </a:t>
            </a:r>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 Once they have lowered their hands, emphasize that they have been called to do this type of work and often not for the money or the prestige.   This will also bring a lightness back into the room.</a:t>
            </a:r>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 Remind them that they have dedicated their lives and are committed to helping those who are in need. </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Many people are not able or interested in this type of work.  Ask them a second question here.  “ Have you ever been to a social event or has a friend or family member questioned why you would ever do this kind of work?”</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 Let them know that in order to be able to give the best service to those they serve,  they need love, joy and balance themselves otherwise they are not bringing their whole selves to their work.  They deserve joy and it is their ethical responsibility to bring their best to their work.  Begin to turn the mindset from </a:t>
            </a:r>
            <a:r>
              <a:rPr lang="en-US" dirty="0">
                <a:solidFill>
                  <a:srgbClr val="C00000"/>
                </a:solidFill>
                <a:ea typeface="Calibri"/>
                <a:cs typeface="Calibri"/>
                <a:sym typeface="Calibri"/>
              </a:rPr>
              <a:t>guilt </a:t>
            </a:r>
            <a:r>
              <a:rPr lang="en-US" dirty="0">
                <a:solidFill>
                  <a:schemeClr val="dk1"/>
                </a:solidFill>
                <a:ea typeface="Calibri"/>
                <a:cs typeface="Calibri"/>
                <a:sym typeface="Calibri"/>
              </a:rPr>
              <a:t>to </a:t>
            </a:r>
            <a:r>
              <a:rPr lang="en-US" dirty="0">
                <a:solidFill>
                  <a:srgbClr val="C00000"/>
                </a:solidFill>
                <a:ea typeface="Calibri"/>
                <a:cs typeface="Calibri"/>
                <a:sym typeface="Calibri"/>
              </a:rPr>
              <a:t>gratitude.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75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dk1"/>
              </a:solidFill>
              <a:ea typeface="Calibri"/>
              <a:cs typeface="Calibri"/>
              <a:sym typeface="Calibri"/>
            </a:endParaRPr>
          </a:p>
          <a:p>
            <a:r>
              <a:rPr lang="en-US" dirty="0">
                <a:solidFill>
                  <a:srgbClr val="C00000"/>
                </a:solidFill>
                <a:ea typeface="Calibri"/>
                <a:cs typeface="Calibri"/>
                <a:sym typeface="Calibri"/>
              </a:rPr>
              <a:t>Trainer Note</a:t>
            </a:r>
            <a:endParaRPr lang="en-US" dirty="0"/>
          </a:p>
          <a:p>
            <a:pPr marL="173422" indent="-96345">
              <a:buClr>
                <a:schemeClr val="dk1"/>
              </a:buClr>
              <a:buSzPts val="1200"/>
            </a:pPr>
            <a:endParaRPr lang="en-US" dirty="0">
              <a:solidFill>
                <a:schemeClr val="dk1"/>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The next two slides are to define and differentiate the difference between Secondary Traumatic Stress and Burnout. </a:t>
            </a:r>
            <a:endParaRPr lang="en-US" dirty="0"/>
          </a:p>
          <a:p>
            <a:pPr marL="173422" indent="-96345">
              <a:buClr>
                <a:schemeClr val="dk1"/>
              </a:buClr>
              <a:buSzPts val="1200"/>
            </a:pPr>
            <a:endParaRPr lang="en-US" dirty="0">
              <a:solidFill>
                <a:schemeClr val="dk1"/>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 Emphasize the fact that STS is much easier to recover from and this training is to help and prevent burnout.</a:t>
            </a:r>
            <a:endParaRPr lang="en-US" dirty="0"/>
          </a:p>
          <a:p>
            <a:pPr marL="173422" indent="-96345">
              <a:buClr>
                <a:schemeClr val="dk1"/>
              </a:buClr>
              <a:buSzPts val="1200"/>
            </a:pPr>
            <a:endParaRPr lang="en-US" dirty="0">
              <a:solidFill>
                <a:schemeClr val="dk1"/>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Also make the point that STS is not usual workplace stress.  It is much more pervasive and powerful.</a:t>
            </a:r>
            <a:endParaRPr lang="en-US" dirty="0"/>
          </a:p>
          <a:p>
            <a:pPr marL="173422" indent="-96345">
              <a:buClr>
                <a:schemeClr val="dk1"/>
              </a:buClr>
              <a:buSzPts val="1200"/>
            </a:pPr>
            <a:endParaRPr lang="en-US" dirty="0">
              <a:solidFill>
                <a:schemeClr val="dk1"/>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Emphasize that the recovery is easier to obtain.  If anyone  self identifies that they are experiencing STS does not mean it cannot be reverse or that they have to stop doing this kind of work.  </a:t>
            </a:r>
          </a:p>
          <a:p>
            <a:pPr marL="173422" indent="-96345">
              <a:buClr>
                <a:schemeClr val="dk1"/>
              </a:buClr>
              <a:buSzPts val="1200"/>
            </a:pPr>
            <a:endParaRPr lang="en-US" dirty="0">
              <a:solidFill>
                <a:schemeClr val="dk1"/>
              </a:solidFill>
              <a:ea typeface="Calibri"/>
              <a:cs typeface="Calibri"/>
              <a:sym typeface="Calibri"/>
            </a:endParaRPr>
          </a:p>
          <a:p>
            <a:pPr marL="173422" indent="-173422">
              <a:buClr>
                <a:schemeClr val="dk1"/>
              </a:buClr>
              <a:buSzPts val="1200"/>
              <a:buFont typeface="Noto Sans Symbols"/>
              <a:buChar char="➢"/>
            </a:pPr>
            <a:r>
              <a:rPr lang="en-US" dirty="0">
                <a:solidFill>
                  <a:schemeClr val="dk1"/>
                </a:solidFill>
                <a:ea typeface="Calibri"/>
                <a:cs typeface="Calibri"/>
                <a:sym typeface="Calibri"/>
              </a:rPr>
              <a:t>Be very clear that burnout is very different and not easy to recover from</a:t>
            </a:r>
            <a:endParaRPr lang="en-US" dirty="0"/>
          </a:p>
          <a:p>
            <a:endParaRPr lang="en-US" dirty="0">
              <a:solidFill>
                <a:schemeClr val="dk1"/>
              </a:solidFill>
              <a:ea typeface="Calibri"/>
              <a:cs typeface="Calibri"/>
              <a:sym typeface="Calibri"/>
            </a:endParaRPr>
          </a:p>
          <a:p>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77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dk1"/>
              </a:solidFill>
              <a:ea typeface="Calibri"/>
              <a:cs typeface="Calibri"/>
              <a:sym typeface="Calibri"/>
            </a:endParaRPr>
          </a:p>
          <a:p>
            <a:r>
              <a:rPr lang="en-US" dirty="0">
                <a:solidFill>
                  <a:srgbClr val="C00000"/>
                </a:solidFill>
                <a:ea typeface="Calibri"/>
                <a:cs typeface="Calibri"/>
                <a:sym typeface="Calibri"/>
              </a:rPr>
              <a:t>Trainer Note:</a:t>
            </a:r>
          </a:p>
          <a:p>
            <a:pPr marL="173422" indent="-173422">
              <a:buClr>
                <a:schemeClr val="dk1"/>
              </a:buClr>
              <a:buSzPts val="1200"/>
              <a:buFont typeface="Noto Sans Symbols"/>
              <a:buChar char="➢"/>
            </a:pPr>
            <a:r>
              <a:rPr lang="en-US" dirty="0">
                <a:solidFill>
                  <a:schemeClr val="dk1"/>
                </a:solidFill>
                <a:ea typeface="Calibri"/>
                <a:cs typeface="Calibri"/>
                <a:sym typeface="Calibri"/>
              </a:rPr>
              <a:t>Chronic  exhaustion –Hallmark of Burnout</a:t>
            </a:r>
            <a:endParaRPr lang="en-US" dirty="0"/>
          </a:p>
          <a:p>
            <a:pPr marL="173422" indent="-173422">
              <a:buClr>
                <a:schemeClr val="dk1"/>
              </a:buClr>
              <a:buSzPts val="1200"/>
              <a:buFont typeface="Noto Sans Symbols"/>
              <a:buChar char="➢"/>
            </a:pPr>
            <a:r>
              <a:rPr lang="en-US" dirty="0">
                <a:solidFill>
                  <a:schemeClr val="dk1"/>
                </a:solidFill>
                <a:ea typeface="Calibri"/>
                <a:cs typeface="Calibri"/>
                <a:sym typeface="Calibri"/>
              </a:rPr>
              <a:t>Lack of enthusiasm</a:t>
            </a:r>
            <a:endParaRPr lang="en-US" dirty="0"/>
          </a:p>
          <a:p>
            <a:pPr marL="173422" indent="-173422">
              <a:buClr>
                <a:schemeClr val="dk1"/>
              </a:buClr>
              <a:buSzPts val="1200"/>
              <a:buFont typeface="Noto Sans Symbols"/>
              <a:buChar char="➢"/>
            </a:pPr>
            <a:r>
              <a:rPr lang="en-US" dirty="0">
                <a:solidFill>
                  <a:schemeClr val="dk1"/>
                </a:solidFill>
                <a:ea typeface="Calibri"/>
                <a:cs typeface="Calibri"/>
                <a:sym typeface="Calibri"/>
              </a:rPr>
              <a:t>Lack of motivation</a:t>
            </a:r>
            <a:endParaRPr lang="en-US" dirty="0"/>
          </a:p>
          <a:p>
            <a:pPr marL="173422" indent="-173422">
              <a:buClr>
                <a:schemeClr val="dk1"/>
              </a:buClr>
              <a:buSzPts val="1200"/>
              <a:buFont typeface="Noto Sans Symbols"/>
              <a:buChar char="➢"/>
            </a:pPr>
            <a:r>
              <a:rPr lang="en-US" dirty="0">
                <a:solidFill>
                  <a:schemeClr val="dk1"/>
                </a:solidFill>
                <a:ea typeface="Calibri"/>
                <a:cs typeface="Calibri"/>
                <a:sym typeface="Calibri"/>
              </a:rPr>
              <a:t>Feelings of being ineffective</a:t>
            </a:r>
            <a:endParaRPr lang="en-US" dirty="0"/>
          </a:p>
          <a:p>
            <a:pPr marL="173422" indent="-173422">
              <a:buClr>
                <a:schemeClr val="dk1"/>
              </a:buClr>
              <a:buSzPts val="1200"/>
              <a:buFont typeface="Noto Sans Symbols"/>
              <a:buChar char="➢"/>
            </a:pPr>
            <a:r>
              <a:rPr lang="en-US" dirty="0">
                <a:solidFill>
                  <a:schemeClr val="dk1"/>
                </a:solidFill>
                <a:ea typeface="Calibri"/>
                <a:cs typeface="Calibri"/>
                <a:sym typeface="Calibri"/>
              </a:rPr>
              <a:t>High frustration</a:t>
            </a:r>
            <a:endParaRPr lang="en-US" dirty="0"/>
          </a:p>
          <a:p>
            <a:pPr marL="173422" indent="-173422">
              <a:buClr>
                <a:schemeClr val="dk1"/>
              </a:buClr>
              <a:buSzPts val="1200"/>
              <a:buFont typeface="Noto Sans Symbols"/>
              <a:buChar char="➢"/>
            </a:pPr>
            <a:r>
              <a:rPr lang="en-US" dirty="0">
                <a:solidFill>
                  <a:schemeClr val="dk1"/>
                </a:solidFill>
                <a:ea typeface="Calibri"/>
                <a:cs typeface="Calibri"/>
                <a:sym typeface="Calibri"/>
              </a:rPr>
              <a:t>High Cynicism</a:t>
            </a:r>
            <a:endParaRPr lang="en-US" dirty="0"/>
          </a:p>
          <a:p>
            <a:pPr marL="173422" indent="-173422">
              <a:buClr>
                <a:schemeClr val="dk1"/>
              </a:buClr>
              <a:buSzPts val="1200"/>
              <a:buFont typeface="Noto Sans Symbols"/>
              <a:buChar char="➢"/>
            </a:pPr>
            <a:r>
              <a:rPr lang="en-US" dirty="0">
                <a:solidFill>
                  <a:schemeClr val="dk1"/>
                </a:solidFill>
                <a:ea typeface="Calibri"/>
                <a:cs typeface="Calibri"/>
                <a:sym typeface="Calibri"/>
              </a:rPr>
              <a:t>Reduced efficacy</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Evidence is showing that burnout is clinically similar to depression</a:t>
            </a:r>
            <a:endParaRPr lang="en-US" dirty="0"/>
          </a:p>
          <a:p>
            <a:r>
              <a:rPr lang="en-US" dirty="0">
                <a:solidFill>
                  <a:schemeClr val="dk1"/>
                </a:solidFill>
                <a:ea typeface="Calibri"/>
                <a:cs typeface="Calibri"/>
                <a:sym typeface="Calibri"/>
              </a:rPr>
              <a:t>A study done in 2014 By Bianchi,  </a:t>
            </a:r>
            <a:r>
              <a:rPr lang="en-US" dirty="0" err="1">
                <a:solidFill>
                  <a:schemeClr val="dk1"/>
                </a:solidFill>
                <a:ea typeface="Calibri"/>
                <a:cs typeface="Calibri"/>
                <a:sym typeface="Calibri"/>
              </a:rPr>
              <a:t>Schonfeld</a:t>
            </a:r>
            <a:r>
              <a:rPr lang="en-US" dirty="0">
                <a:solidFill>
                  <a:schemeClr val="dk1"/>
                </a:solidFill>
                <a:ea typeface="Calibri"/>
                <a:cs typeface="Calibri"/>
                <a:sym typeface="Calibri"/>
              </a:rPr>
              <a:t>  and Laurent  showed that 90% burned out workers met the criteria  depression</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Ask the training participants if they have ever witnessed someone in their careers that was truly burnt out?  Have them describe that individual (without names).</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Burnout creates emotional , physical and mental illness.  Individuals that have reached this state may have to leave this type of field and receive professional help.  </a:t>
            </a:r>
            <a:endParaRPr lang="en-US" dirty="0"/>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The guilt that comes from burnout comes from feeling like they don’t like “people anymore and they have a total lack of empathy.  They feel ashamed about their total lack of compassion.</a:t>
            </a:r>
            <a:endParaRPr lang="en-US"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12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ea typeface="Calibri"/>
                <a:cs typeface="Calibri"/>
                <a:sym typeface="Calibri"/>
              </a:rPr>
              <a:t>Trainer Note</a:t>
            </a:r>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Click one of these at a time and add discussion around each one.</a:t>
            </a:r>
            <a:endParaRPr lang="en-US" dirty="0"/>
          </a:p>
          <a:p>
            <a:endParaRPr lang="en-US" b="1" dirty="0">
              <a:solidFill>
                <a:schemeClr val="dk1"/>
              </a:solidFill>
              <a:ea typeface="Calibri"/>
              <a:cs typeface="Calibri"/>
              <a:sym typeface="Calibri"/>
            </a:endParaRPr>
          </a:p>
          <a:p>
            <a:r>
              <a:rPr lang="en-US" b="1" dirty="0">
                <a:solidFill>
                  <a:schemeClr val="dk1"/>
                </a:solidFill>
                <a:ea typeface="Calibri"/>
                <a:cs typeface="Calibri"/>
                <a:sym typeface="Calibri"/>
              </a:rPr>
              <a:t>Maintain Ethics</a:t>
            </a:r>
            <a:r>
              <a:rPr lang="en-US" dirty="0">
                <a:solidFill>
                  <a:schemeClr val="dk1"/>
                </a:solidFill>
                <a:ea typeface="Calibri"/>
                <a:cs typeface="Calibri"/>
                <a:sym typeface="Calibri"/>
              </a:rPr>
              <a:t>-ask the group what ethical code of conduct could be breached if someone is suffering from STS.  The group will always say confidentiality.  </a:t>
            </a:r>
            <a:endParaRPr lang="en-US" dirty="0"/>
          </a:p>
          <a:p>
            <a:r>
              <a:rPr lang="en-US" dirty="0">
                <a:solidFill>
                  <a:schemeClr val="dk1"/>
                </a:solidFill>
                <a:ea typeface="Calibri"/>
                <a:cs typeface="Calibri"/>
                <a:sym typeface="Calibri"/>
              </a:rPr>
              <a:t>Make the point that if they are listening to incredibly rough and difficult situations hour after hour, day after day,  without an appropriate place to ventilate and debrief eventually the feelings and the story will have to go somewhere.  Mention that one will most often start this breach by saying, “I shouldn’t talk to you about this but…”</a:t>
            </a:r>
            <a:endParaRPr lang="en-US" dirty="0"/>
          </a:p>
          <a:p>
            <a:r>
              <a:rPr lang="en-US" dirty="0">
                <a:solidFill>
                  <a:schemeClr val="dk1"/>
                </a:solidFill>
                <a:ea typeface="Calibri"/>
                <a:cs typeface="Calibri"/>
                <a:sym typeface="Calibri"/>
              </a:rPr>
              <a:t>Give a visual example of squeezing a bag of water.  Sooner or later the water will seep out somewhere.  </a:t>
            </a:r>
            <a:endParaRPr lang="en-US" dirty="0"/>
          </a:p>
          <a:p>
            <a:r>
              <a:rPr lang="en-US" b="1" dirty="0">
                <a:solidFill>
                  <a:schemeClr val="dk1"/>
                </a:solidFill>
                <a:ea typeface="Calibri"/>
                <a:cs typeface="Calibri"/>
                <a:sym typeface="Calibri"/>
              </a:rPr>
              <a:t>Hold Integrity</a:t>
            </a:r>
            <a:r>
              <a:rPr lang="en-US" dirty="0">
                <a:solidFill>
                  <a:schemeClr val="dk1"/>
                </a:solidFill>
                <a:ea typeface="Calibri"/>
                <a:cs typeface="Calibri"/>
                <a:sym typeface="Calibri"/>
              </a:rPr>
              <a:t>-maintaining strong moral principles such as honesty, decency, fairness.</a:t>
            </a:r>
            <a:endParaRPr lang="en-US" dirty="0"/>
          </a:p>
          <a:p>
            <a:r>
              <a:rPr lang="en-US" dirty="0">
                <a:solidFill>
                  <a:schemeClr val="dk1"/>
                </a:solidFill>
                <a:ea typeface="Calibri"/>
                <a:cs typeface="Calibri"/>
                <a:sym typeface="Calibri"/>
              </a:rPr>
              <a:t>Being whole and undivided.  This can often break down if members of the organization are effected by STS.  Teams can divide-organizations can blame other partner organizations for ineffectiveness etc.  We have to be whole and healthy physically, mentally and emotionally in order to uphold integrity.  An organization needs to be whole and healthy too.</a:t>
            </a:r>
            <a:endParaRPr lang="en-US" dirty="0"/>
          </a:p>
          <a:p>
            <a:r>
              <a:rPr lang="en-US" b="1" dirty="0">
                <a:solidFill>
                  <a:schemeClr val="dk1"/>
                </a:solidFill>
                <a:ea typeface="Calibri"/>
                <a:cs typeface="Calibri"/>
                <a:sym typeface="Calibri"/>
              </a:rPr>
              <a:t>Maintain  Fiduciary Responsibility-t</a:t>
            </a:r>
            <a:r>
              <a:rPr lang="en-US" dirty="0">
                <a:solidFill>
                  <a:schemeClr val="dk1"/>
                </a:solidFill>
                <a:ea typeface="Calibri"/>
                <a:cs typeface="Calibri"/>
                <a:sym typeface="Calibri"/>
              </a:rPr>
              <a:t>he  role and duty to act solely in another party’s interest.</a:t>
            </a:r>
            <a:endParaRPr lang="en-US" dirty="0"/>
          </a:p>
          <a:p>
            <a:r>
              <a:rPr lang="en-US" b="1" dirty="0">
                <a:solidFill>
                  <a:schemeClr val="dk1"/>
                </a:solidFill>
                <a:ea typeface="Calibri"/>
                <a:cs typeface="Calibri"/>
                <a:sym typeface="Calibri"/>
              </a:rPr>
              <a:t>Understand that we can’t fix or heal anyone-</a:t>
            </a:r>
            <a:r>
              <a:rPr lang="en-US" dirty="0">
                <a:solidFill>
                  <a:schemeClr val="dk1"/>
                </a:solidFill>
                <a:ea typeface="Calibri"/>
                <a:cs typeface="Calibri"/>
                <a:sym typeface="Calibri"/>
              </a:rPr>
              <a:t>the definition for heal is to make healthy, whole, sound , restore to health, free from all ailment.  To bring to an end or to a conclusion  to free from evil, cleanse and purify</a:t>
            </a:r>
            <a:endParaRPr lang="en-US" dirty="0"/>
          </a:p>
          <a:p>
            <a:r>
              <a:rPr lang="en-US" b="1" dirty="0">
                <a:solidFill>
                  <a:schemeClr val="dk1"/>
                </a:solidFill>
                <a:ea typeface="Calibri"/>
                <a:cs typeface="Calibri"/>
                <a:sym typeface="Calibri"/>
              </a:rPr>
              <a:t>Whole and Healthy</a:t>
            </a:r>
            <a:r>
              <a:rPr lang="en-US" dirty="0">
                <a:solidFill>
                  <a:schemeClr val="dk1"/>
                </a:solidFill>
                <a:ea typeface="Calibri"/>
                <a:cs typeface="Calibri"/>
                <a:sym typeface="Calibri"/>
              </a:rPr>
              <a:t> is our ethical responsibility when working with these populations</a:t>
            </a:r>
            <a:endParaRPr lang="en-US" b="1"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4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ea typeface="Calibri"/>
                <a:cs typeface="Calibri"/>
                <a:sym typeface="Calibri"/>
              </a:rPr>
              <a:t>Trainer Note</a:t>
            </a:r>
            <a:endParaRPr lang="en-US" dirty="0"/>
          </a:p>
          <a:p>
            <a:r>
              <a:rPr lang="en-US" b="1" dirty="0">
                <a:solidFill>
                  <a:schemeClr val="dk1"/>
                </a:solidFill>
                <a:ea typeface="Calibri"/>
                <a:cs typeface="Calibri"/>
                <a:sym typeface="Calibri"/>
              </a:rPr>
              <a:t>Empathy</a:t>
            </a:r>
            <a:r>
              <a:rPr lang="en-US" dirty="0">
                <a:solidFill>
                  <a:schemeClr val="dk1"/>
                </a:solidFill>
                <a:ea typeface="Calibri"/>
                <a:cs typeface="Calibri"/>
                <a:sym typeface="Calibri"/>
              </a:rPr>
              <a:t>=Empathy is a major resource for trauma workers to help the traumatized.  It is important for assessing the problem and formulating a plan or approach</a:t>
            </a:r>
            <a:endParaRPr lang="en-US" dirty="0"/>
          </a:p>
          <a:p>
            <a:r>
              <a:rPr lang="en-US" dirty="0">
                <a:solidFill>
                  <a:schemeClr val="dk1"/>
                </a:solidFill>
                <a:ea typeface="Calibri"/>
                <a:cs typeface="Calibri"/>
                <a:sym typeface="Calibri"/>
              </a:rPr>
              <a:t>The perspective of the client (and family) must be considered.  Process of empathizing with a traumatized person helps the worker to understand the person’s experience but in the process the worker may be traumatized themselves.</a:t>
            </a:r>
            <a:endParaRPr lang="en-US" dirty="0"/>
          </a:p>
          <a:p>
            <a:endParaRPr lang="en-US" dirty="0">
              <a:solidFill>
                <a:schemeClr val="dk1"/>
              </a:solidFill>
              <a:ea typeface="Calibri"/>
              <a:cs typeface="Calibri"/>
              <a:sym typeface="Calibri"/>
            </a:endParaRPr>
          </a:p>
          <a:p>
            <a:r>
              <a:rPr lang="en-US" b="1" dirty="0">
                <a:solidFill>
                  <a:schemeClr val="dk1"/>
                </a:solidFill>
                <a:ea typeface="Calibri"/>
                <a:cs typeface="Calibri"/>
                <a:sym typeface="Calibri"/>
              </a:rPr>
              <a:t>Personal Experience with trauma=</a:t>
            </a:r>
            <a:r>
              <a:rPr lang="en-US" dirty="0">
                <a:solidFill>
                  <a:schemeClr val="dk1"/>
                </a:solidFill>
                <a:ea typeface="Calibri"/>
                <a:cs typeface="Calibri"/>
                <a:sym typeface="Calibri"/>
              </a:rPr>
              <a:t>Many</a:t>
            </a:r>
            <a:r>
              <a:rPr lang="en-US" b="1" dirty="0">
                <a:solidFill>
                  <a:schemeClr val="dk1"/>
                </a:solidFill>
                <a:ea typeface="Calibri"/>
                <a:cs typeface="Calibri"/>
                <a:sym typeface="Calibri"/>
              </a:rPr>
              <a:t> </a:t>
            </a:r>
            <a:r>
              <a:rPr lang="en-US" dirty="0">
                <a:solidFill>
                  <a:schemeClr val="dk1"/>
                </a:solidFill>
                <a:ea typeface="Calibri"/>
                <a:cs typeface="Calibri"/>
                <a:sym typeface="Calibri"/>
              </a:rPr>
              <a:t>people that choose to come into the helping field have experienced some traumatic experienced trauma in their lives.  It is inevitable that they will work with someone who has had a similar trauma.    This can be problematic in several ways.  </a:t>
            </a:r>
            <a:endParaRPr lang="en-US" dirty="0"/>
          </a:p>
          <a:p>
            <a:endParaRPr lang="en-US" dirty="0">
              <a:solidFill>
                <a:schemeClr val="dk1"/>
              </a:solidFill>
              <a:ea typeface="Calibri"/>
              <a:cs typeface="Calibri"/>
              <a:sym typeface="Calibri"/>
            </a:endParaRPr>
          </a:p>
          <a:p>
            <a:r>
              <a:rPr lang="en-US" b="1" dirty="0">
                <a:solidFill>
                  <a:schemeClr val="dk1"/>
                </a:solidFill>
                <a:ea typeface="Calibri"/>
                <a:cs typeface="Calibri"/>
                <a:sym typeface="Calibri"/>
              </a:rPr>
              <a:t>Unresolved trauma of the worker=</a:t>
            </a:r>
            <a:r>
              <a:rPr lang="en-US" dirty="0">
                <a:solidFill>
                  <a:schemeClr val="dk1"/>
                </a:solidFill>
                <a:ea typeface="Calibri"/>
                <a:cs typeface="Calibri"/>
                <a:sym typeface="Calibri"/>
              </a:rPr>
              <a:t>will</a:t>
            </a:r>
            <a:r>
              <a:rPr lang="en-US" b="1" dirty="0">
                <a:solidFill>
                  <a:schemeClr val="dk1"/>
                </a:solidFill>
                <a:ea typeface="Calibri"/>
                <a:cs typeface="Calibri"/>
                <a:sym typeface="Calibri"/>
              </a:rPr>
              <a:t> </a:t>
            </a:r>
            <a:r>
              <a:rPr lang="en-US" dirty="0">
                <a:solidFill>
                  <a:schemeClr val="dk1"/>
                </a:solidFill>
                <a:ea typeface="Calibri"/>
                <a:cs typeface="Calibri"/>
                <a:sym typeface="Calibri"/>
              </a:rPr>
              <a:t>be activated by reports of similar trauma in clients.  This could effect their current functioning.  </a:t>
            </a:r>
            <a:r>
              <a:rPr lang="en-US" b="1" dirty="0">
                <a:solidFill>
                  <a:schemeClr val="dk1"/>
                </a:solidFill>
                <a:ea typeface="Calibri"/>
                <a:cs typeface="Calibri"/>
                <a:sym typeface="Calibri"/>
              </a:rPr>
              <a:t>Trauma Mastery </a:t>
            </a:r>
            <a:r>
              <a:rPr lang="en-US" dirty="0">
                <a:solidFill>
                  <a:schemeClr val="dk1"/>
                </a:solidFill>
                <a:ea typeface="Calibri"/>
                <a:cs typeface="Calibri"/>
                <a:sym typeface="Calibri"/>
              </a:rPr>
              <a:t>is when a worker unconsciously or subconsciously tries to reconcile their own trauma by working hard for a client to have a different outcome. The problem is that neither the worker or the clients trauma can be reconciled.  This can lead to being traumatized over and over again.</a:t>
            </a:r>
            <a:endParaRPr lang="en-US" dirty="0"/>
          </a:p>
          <a:p>
            <a:endParaRPr lang="en-US" dirty="0">
              <a:solidFill>
                <a:schemeClr val="dk1"/>
              </a:solidFill>
              <a:ea typeface="Calibri"/>
              <a:cs typeface="Calibri"/>
              <a:sym typeface="Calibri"/>
            </a:endParaRPr>
          </a:p>
          <a:p>
            <a:r>
              <a:rPr lang="en-US" b="1" dirty="0">
                <a:solidFill>
                  <a:schemeClr val="dk1"/>
                </a:solidFill>
                <a:ea typeface="Calibri"/>
                <a:cs typeface="Calibri"/>
                <a:sym typeface="Calibri"/>
              </a:rPr>
              <a:t>Children’s Trauma=</a:t>
            </a:r>
            <a:r>
              <a:rPr lang="en-US" dirty="0">
                <a:solidFill>
                  <a:schemeClr val="dk1"/>
                </a:solidFill>
                <a:ea typeface="Calibri"/>
                <a:cs typeface="Calibri"/>
                <a:sym typeface="Calibri"/>
              </a:rPr>
              <a:t>Workers report that they are most vulnerable to STS when dealing with the pain of children.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EE1-A8CE-45F1-B49B-FCB055956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0588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Title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0E7C55-D728-2249-8E13-D5C2746F889F}"/>
              </a:ext>
            </a:extLst>
          </p:cNvPr>
          <p:cNvPicPr>
            <a:picLocks noChangeAspect="1"/>
          </p:cNvPicPr>
          <p:nvPr userDrawn="1"/>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160000"/>
                    </a14:imgEffect>
                  </a14:imgLayer>
                </a14:imgProps>
              </a:ext>
              <a:ext uri="{28A0092B-C50C-407E-A947-70E740481C1C}">
                <a14:useLocalDpi xmlns:a14="http://schemas.microsoft.com/office/drawing/2010/main"/>
              </a:ext>
            </a:extLst>
          </a:blip>
          <a:srcRect/>
          <a:stretch/>
        </p:blipFill>
        <p:spPr>
          <a:xfrm>
            <a:off x="0" y="-2"/>
            <a:ext cx="4876800" cy="6650834"/>
          </a:xfrm>
          <a:prstGeom prst="rect">
            <a:avLst/>
          </a:prstGeom>
        </p:spPr>
      </p:pic>
      <p:sp>
        <p:nvSpPr>
          <p:cNvPr id="7" name="Rectangle 6">
            <a:extLst>
              <a:ext uri="{FF2B5EF4-FFF2-40B4-BE49-F238E27FC236}">
                <a16:creationId xmlns:a16="http://schemas.microsoft.com/office/drawing/2014/main" id="{CB5FAECF-36E7-0248-9F81-A0B83A92E61F}"/>
              </a:ext>
            </a:extLst>
          </p:cNvPr>
          <p:cNvSpPr/>
          <p:nvPr userDrawn="1"/>
        </p:nvSpPr>
        <p:spPr>
          <a:xfrm>
            <a:off x="0" y="-2"/>
            <a:ext cx="4876800" cy="6658616"/>
          </a:xfrm>
          <a:prstGeom prst="rect">
            <a:avLst/>
          </a:prstGeom>
          <a:gradFill flip="none" rotWithShape="1">
            <a:gsLst>
              <a:gs pos="0">
                <a:schemeClr val="accent2">
                  <a:lumMod val="66000"/>
                  <a:lumOff val="34000"/>
                  <a:alpha val="74000"/>
                </a:schemeClr>
              </a:gs>
              <a:gs pos="51000">
                <a:schemeClr val="accent4">
                  <a:alpha val="77000"/>
                </a:schemeClr>
              </a:gs>
              <a:gs pos="88000">
                <a:schemeClr val="accent5">
                  <a:alpha val="95000"/>
                  <a:lumMod val="9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a:endParaRPr>
          </a:p>
        </p:txBody>
      </p:sp>
      <p:sp>
        <p:nvSpPr>
          <p:cNvPr id="10" name="TextBox 9">
            <a:extLst>
              <a:ext uri="{FF2B5EF4-FFF2-40B4-BE49-F238E27FC236}">
                <a16:creationId xmlns:a16="http://schemas.microsoft.com/office/drawing/2014/main" id="{ACBF9940-AC14-5649-B8B5-E7C2C6C2A88E}"/>
              </a:ext>
            </a:extLst>
          </p:cNvPr>
          <p:cNvSpPr txBox="1"/>
          <p:nvPr userDrawn="1"/>
        </p:nvSpPr>
        <p:spPr>
          <a:xfrm>
            <a:off x="364671" y="2770797"/>
            <a:ext cx="4147457" cy="430887"/>
          </a:xfrm>
          <a:prstGeom prst="rect">
            <a:avLst/>
          </a:prstGeom>
          <a:noFill/>
        </p:spPr>
        <p:txBody>
          <a:bodyPr wrap="square" rtlCol="0" anchor="ctr" anchorCtr="0">
            <a:spAutoFit/>
          </a:bodyPr>
          <a:lstStyle/>
          <a:p>
            <a:pPr algn="ct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THIS IS WHO WE ARE.</a:t>
            </a:r>
          </a:p>
        </p:txBody>
      </p:sp>
      <p:pic>
        <p:nvPicPr>
          <p:cNvPr id="11" name="Picture 10">
            <a:extLst>
              <a:ext uri="{FF2B5EF4-FFF2-40B4-BE49-F238E27FC236}">
                <a16:creationId xmlns:a16="http://schemas.microsoft.com/office/drawing/2014/main" id="{A2E9DE89-D00F-7845-9407-936BDEE001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96000" y="2516193"/>
            <a:ext cx="4876800" cy="1348541"/>
          </a:xfrm>
          <a:prstGeom prst="rect">
            <a:avLst/>
          </a:prstGeom>
        </p:spPr>
      </p:pic>
    </p:spTree>
    <p:extLst>
      <p:ext uri="{BB962C8B-B14F-4D97-AF65-F5344CB8AC3E}">
        <p14:creationId xmlns:p14="http://schemas.microsoft.com/office/powerpoint/2010/main" val="1569592268"/>
      </p:ext>
    </p:extLst>
  </p:cSld>
  <p:clrMapOvr>
    <a:masterClrMapping/>
  </p:clrMapOvr>
  <p:extLst>
    <p:ext uri="{DCECCB84-F9BA-43D5-87BE-67443E8EF086}">
      <p15:sldGuideLst xmlns:p15="http://schemas.microsoft.com/office/powerpoint/2012/main">
        <p15:guide id="1" orient="horz" pos="2160">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6">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73A8E05-7891-3541-9BAE-CC98227ACD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105" cy="1531679"/>
          </a:xfrm>
          <a:prstGeom prst="rect">
            <a:avLst/>
          </a:prstGeom>
        </p:spPr>
      </p:pic>
      <p:sp>
        <p:nvSpPr>
          <p:cNvPr id="21" name="Rectangle 20">
            <a:extLst>
              <a:ext uri="{FF2B5EF4-FFF2-40B4-BE49-F238E27FC236}">
                <a16:creationId xmlns:a16="http://schemas.microsoft.com/office/drawing/2014/main" id="{AC158B50-C972-6B49-BAA7-F71B7E0CCA0C}"/>
              </a:ext>
            </a:extLst>
          </p:cNvPr>
          <p:cNvSpPr/>
          <p:nvPr userDrawn="1"/>
        </p:nvSpPr>
        <p:spPr>
          <a:xfrm>
            <a:off x="0" y="1"/>
            <a:ext cx="12191999" cy="153168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bg1"/>
                </a:solidFill>
              </a:defRPr>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6F835A7C-0478-4544-9F63-510C0141E065}"/>
              </a:ext>
            </a:extLst>
          </p:cNvPr>
          <p:cNvSpPr>
            <a:spLocks noGrp="1"/>
          </p:cNvSpPr>
          <p:nvPr>
            <p:ph sz="half" idx="1" hasCustomPrompt="1"/>
          </p:nvPr>
        </p:nvSpPr>
        <p:spPr>
          <a:xfrm>
            <a:off x="800100" y="1943100"/>
            <a:ext cx="5158490" cy="4229100"/>
          </a:xfrm>
          <a:prstGeom prst="rect">
            <a:avLst/>
          </a:prstGeom>
        </p:spPr>
        <p:txBody>
          <a:bodyPr lIns="91440" tIns="91440" rIns="91440" bIns="91440">
            <a:no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05289EA7-CE3E-D843-BC18-75E8FB983E4C}"/>
              </a:ext>
            </a:extLst>
          </p:cNvPr>
          <p:cNvSpPr>
            <a:spLocks noGrp="1"/>
          </p:cNvSpPr>
          <p:nvPr>
            <p:ph sz="half" idx="2" hasCustomPrompt="1"/>
          </p:nvPr>
        </p:nvSpPr>
        <p:spPr>
          <a:xfrm>
            <a:off x="6248400" y="1943100"/>
            <a:ext cx="5143500" cy="3543300"/>
          </a:xfrm>
          <a:prstGeom prst="rect">
            <a:avLst/>
          </a:prstGeom>
        </p:spPr>
        <p:txBody>
          <a:bodyPr lIns="91440" tIns="91440" rIns="91440" bIns="91440">
            <a:noAutofit/>
          </a:bodyPr>
          <a:lstStyle/>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up 23">
            <a:extLst>
              <a:ext uri="{FF2B5EF4-FFF2-40B4-BE49-F238E27FC236}">
                <a16:creationId xmlns:a16="http://schemas.microsoft.com/office/drawing/2014/main" id="{57A0FC88-FEA5-F54F-BD29-56A550D6CCE8}"/>
              </a:ext>
            </a:extLst>
          </p:cNvPr>
          <p:cNvGrpSpPr/>
          <p:nvPr userDrawn="1"/>
        </p:nvGrpSpPr>
        <p:grpSpPr>
          <a:xfrm>
            <a:off x="-1" y="1531680"/>
            <a:ext cx="12192000" cy="204940"/>
            <a:chOff x="-83127" y="-11875"/>
            <a:chExt cx="13181610" cy="6858000"/>
          </a:xfrm>
        </p:grpSpPr>
        <p:sp>
          <p:nvSpPr>
            <p:cNvPr id="25" name="Rectangle 24">
              <a:extLst>
                <a:ext uri="{FF2B5EF4-FFF2-40B4-BE49-F238E27FC236}">
                  <a16:creationId xmlns:a16="http://schemas.microsoft.com/office/drawing/2014/main" id="{AAC7D65A-8469-8A4B-9A3C-418993423524}"/>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58BDAE2-672A-C342-8517-10E9081F0C99}"/>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4F5452-C882-F246-8F64-F155E3A30083}"/>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0BC9B1-E98D-FB43-9705-0569067449C0}"/>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43EFADE-92A4-7B40-9363-B21955A70484}"/>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85088754-E912-604C-8057-6C56A32049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0852" y="5558338"/>
            <a:ext cx="2304288" cy="1095061"/>
          </a:xfrm>
          <a:prstGeom prst="rect">
            <a:avLst/>
          </a:prstGeom>
        </p:spPr>
      </p:pic>
      <p:sp>
        <p:nvSpPr>
          <p:cNvPr id="34" name="Text Placeholder 5">
            <a:extLst>
              <a:ext uri="{FF2B5EF4-FFF2-40B4-BE49-F238E27FC236}">
                <a16:creationId xmlns:a16="http://schemas.microsoft.com/office/drawing/2014/main" id="{F019322E-B6BA-F34B-81E0-983EABDC40C8}"/>
              </a:ext>
            </a:extLst>
          </p:cNvPr>
          <p:cNvSpPr>
            <a:spLocks noGrp="1"/>
          </p:cNvSpPr>
          <p:nvPr>
            <p:ph type="body" sz="quarter" idx="11" hasCustomPrompt="1"/>
          </p:nvPr>
        </p:nvSpPr>
        <p:spPr>
          <a:xfrm>
            <a:off x="3530" y="6479544"/>
            <a:ext cx="9902470" cy="138499"/>
          </a:xfrm>
        </p:spPr>
        <p:txBody>
          <a:bodyPr wrap="square" lIns="91440" tIns="0" rIns="0" bIns="0">
            <a:spAutoFit/>
          </a:bodyPr>
          <a:lstStyle>
            <a:lvl1pPr marL="0" indent="0">
              <a:buNone/>
              <a:defRPr sz="1000" b="0">
                <a:solidFill>
                  <a:schemeClr val="tx2"/>
                </a:solidFill>
              </a:defRPr>
            </a:lvl1pPr>
          </a:lstStyle>
          <a:p>
            <a:pPr lvl="0"/>
            <a:r>
              <a:rPr lang="en-US" dirty="0"/>
              <a:t>Click to add reference or works cited</a:t>
            </a:r>
          </a:p>
        </p:txBody>
      </p:sp>
    </p:spTree>
    <p:extLst>
      <p:ext uri="{BB962C8B-B14F-4D97-AF65-F5344CB8AC3E}">
        <p14:creationId xmlns:p14="http://schemas.microsoft.com/office/powerpoint/2010/main" val="3351030457"/>
      </p:ext>
    </p:extLst>
  </p:cSld>
  <p:clrMapOvr>
    <a:masterClrMapping/>
  </p:clrMapOvr>
  <p:extLst>
    <p:ext uri="{DCECCB84-F9BA-43D5-87BE-67443E8EF086}">
      <p15:sldGuideLst xmlns:p15="http://schemas.microsoft.com/office/powerpoint/2012/main">
        <p15:guide id="1" orient="horz" pos="1224">
          <p15:clr>
            <a:srgbClr val="FBAE40"/>
          </p15:clr>
        </p15:guide>
        <p15:guide id="3" orient="horz" pos="1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_Bullet Slide #7">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73A8E05-7891-3541-9BAE-CC98227ACD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105" cy="1531679"/>
          </a:xfrm>
          <a:prstGeom prst="rect">
            <a:avLst/>
          </a:prstGeom>
        </p:spPr>
      </p:pic>
      <p:sp>
        <p:nvSpPr>
          <p:cNvPr id="21" name="Rectangle 20">
            <a:extLst>
              <a:ext uri="{FF2B5EF4-FFF2-40B4-BE49-F238E27FC236}">
                <a16:creationId xmlns:a16="http://schemas.microsoft.com/office/drawing/2014/main" id="{AC158B50-C972-6B49-BAA7-F71B7E0CCA0C}"/>
              </a:ext>
            </a:extLst>
          </p:cNvPr>
          <p:cNvSpPr/>
          <p:nvPr userDrawn="1"/>
        </p:nvSpPr>
        <p:spPr>
          <a:xfrm>
            <a:off x="0" y="1"/>
            <a:ext cx="12191999" cy="153168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bg1"/>
                </a:solidFill>
              </a:defRPr>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6F835A7C-0478-4544-9F63-510C0141E065}"/>
              </a:ext>
            </a:extLst>
          </p:cNvPr>
          <p:cNvSpPr>
            <a:spLocks noGrp="1"/>
          </p:cNvSpPr>
          <p:nvPr>
            <p:ph sz="half" idx="1" hasCustomPrompt="1"/>
          </p:nvPr>
        </p:nvSpPr>
        <p:spPr>
          <a:xfrm>
            <a:off x="800100" y="2514600"/>
            <a:ext cx="5158490" cy="3657600"/>
          </a:xfrm>
          <a:prstGeom prst="rect">
            <a:avLst/>
          </a:prstGeom>
        </p:spPr>
        <p:txBody>
          <a:bodyPr lIns="91440" tIns="91440" rIns="91440" bIns="91440">
            <a:no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05289EA7-CE3E-D843-BC18-75E8FB983E4C}"/>
              </a:ext>
            </a:extLst>
          </p:cNvPr>
          <p:cNvSpPr>
            <a:spLocks noGrp="1"/>
          </p:cNvSpPr>
          <p:nvPr>
            <p:ph sz="half" idx="2" hasCustomPrompt="1"/>
          </p:nvPr>
        </p:nvSpPr>
        <p:spPr>
          <a:xfrm>
            <a:off x="6248400" y="2430280"/>
            <a:ext cx="5143500" cy="3056120"/>
          </a:xfrm>
          <a:prstGeom prst="rect">
            <a:avLst/>
          </a:prstGeom>
        </p:spPr>
        <p:txBody>
          <a:bodyPr lIns="91440" tIns="91440" rIns="91440" bIns="91440">
            <a:noAutofit/>
          </a:bodyPr>
          <a:lstStyle/>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up 23">
            <a:extLst>
              <a:ext uri="{FF2B5EF4-FFF2-40B4-BE49-F238E27FC236}">
                <a16:creationId xmlns:a16="http://schemas.microsoft.com/office/drawing/2014/main" id="{57A0FC88-FEA5-F54F-BD29-56A550D6CCE8}"/>
              </a:ext>
            </a:extLst>
          </p:cNvPr>
          <p:cNvGrpSpPr/>
          <p:nvPr userDrawn="1"/>
        </p:nvGrpSpPr>
        <p:grpSpPr>
          <a:xfrm>
            <a:off x="-1" y="1531680"/>
            <a:ext cx="12192000" cy="204940"/>
            <a:chOff x="-83127" y="-11875"/>
            <a:chExt cx="13181610" cy="6858000"/>
          </a:xfrm>
        </p:grpSpPr>
        <p:sp>
          <p:nvSpPr>
            <p:cNvPr id="25" name="Rectangle 24">
              <a:extLst>
                <a:ext uri="{FF2B5EF4-FFF2-40B4-BE49-F238E27FC236}">
                  <a16:creationId xmlns:a16="http://schemas.microsoft.com/office/drawing/2014/main" id="{AAC7D65A-8469-8A4B-9A3C-418993423524}"/>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58BDAE2-672A-C342-8517-10E9081F0C99}"/>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4F5452-C882-F246-8F64-F155E3A30083}"/>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0BC9B1-E98D-FB43-9705-0569067449C0}"/>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43EFADE-92A4-7B40-9363-B21955A70484}"/>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 Placeholder 2">
            <a:extLst>
              <a:ext uri="{FF2B5EF4-FFF2-40B4-BE49-F238E27FC236}">
                <a16:creationId xmlns:a16="http://schemas.microsoft.com/office/drawing/2014/main" id="{18D700DB-3CC0-714A-855C-61EBFBD94A3C}"/>
              </a:ext>
            </a:extLst>
          </p:cNvPr>
          <p:cNvSpPr>
            <a:spLocks noGrp="1"/>
          </p:cNvSpPr>
          <p:nvPr>
            <p:ph type="body" idx="10" hasCustomPrompt="1"/>
          </p:nvPr>
        </p:nvSpPr>
        <p:spPr>
          <a:xfrm>
            <a:off x="800100" y="1966209"/>
            <a:ext cx="5158490" cy="464071"/>
          </a:xfrm>
          <a:prstGeom prst="rect">
            <a:avLst/>
          </a:prstGeom>
        </p:spPr>
        <p:txBody>
          <a:bodyPr anchor="t" anchorCtr="0">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2" name="Text Placeholder 4">
            <a:extLst>
              <a:ext uri="{FF2B5EF4-FFF2-40B4-BE49-F238E27FC236}">
                <a16:creationId xmlns:a16="http://schemas.microsoft.com/office/drawing/2014/main" id="{5FCF7511-7AD3-A243-A832-3DF23EAC89D7}"/>
              </a:ext>
            </a:extLst>
          </p:cNvPr>
          <p:cNvSpPr>
            <a:spLocks noGrp="1"/>
          </p:cNvSpPr>
          <p:nvPr>
            <p:ph type="body" sz="quarter" idx="3" hasCustomPrompt="1"/>
          </p:nvPr>
        </p:nvSpPr>
        <p:spPr>
          <a:xfrm>
            <a:off x="6233410" y="1966209"/>
            <a:ext cx="5158490" cy="464071"/>
          </a:xfrm>
          <a:prstGeom prst="rect">
            <a:avLst/>
          </a:prstGeom>
        </p:spPr>
        <p:txBody>
          <a:bodyPr anchor="t" anchorCtr="0">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pic>
        <p:nvPicPr>
          <p:cNvPr id="22" name="Picture 21">
            <a:extLst>
              <a:ext uri="{FF2B5EF4-FFF2-40B4-BE49-F238E27FC236}">
                <a16:creationId xmlns:a16="http://schemas.microsoft.com/office/drawing/2014/main" id="{85088754-E912-604C-8057-6C56A32049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0852" y="5558338"/>
            <a:ext cx="2304288" cy="1095061"/>
          </a:xfrm>
          <a:prstGeom prst="rect">
            <a:avLst/>
          </a:prstGeom>
        </p:spPr>
      </p:pic>
      <p:sp>
        <p:nvSpPr>
          <p:cNvPr id="34" name="Text Placeholder 5">
            <a:extLst>
              <a:ext uri="{FF2B5EF4-FFF2-40B4-BE49-F238E27FC236}">
                <a16:creationId xmlns:a16="http://schemas.microsoft.com/office/drawing/2014/main" id="{F019322E-B6BA-F34B-81E0-983EABDC40C8}"/>
              </a:ext>
            </a:extLst>
          </p:cNvPr>
          <p:cNvSpPr>
            <a:spLocks noGrp="1"/>
          </p:cNvSpPr>
          <p:nvPr>
            <p:ph type="body" sz="quarter" idx="11" hasCustomPrompt="1"/>
          </p:nvPr>
        </p:nvSpPr>
        <p:spPr>
          <a:xfrm>
            <a:off x="3530" y="6479544"/>
            <a:ext cx="9902470" cy="138499"/>
          </a:xfrm>
        </p:spPr>
        <p:txBody>
          <a:bodyPr wrap="square" lIns="91440" tIns="0" rIns="0" bIns="0">
            <a:spAutoFit/>
          </a:bodyPr>
          <a:lstStyle>
            <a:lvl1pPr marL="0" indent="0">
              <a:buNone/>
              <a:defRPr sz="1000" b="0">
                <a:solidFill>
                  <a:schemeClr val="tx2"/>
                </a:solidFill>
              </a:defRPr>
            </a:lvl1pPr>
          </a:lstStyle>
          <a:p>
            <a:pPr lvl="0"/>
            <a:r>
              <a:rPr lang="en-US" dirty="0"/>
              <a:t>Click to add reference or works cited</a:t>
            </a:r>
          </a:p>
        </p:txBody>
      </p:sp>
    </p:spTree>
    <p:extLst>
      <p:ext uri="{BB962C8B-B14F-4D97-AF65-F5344CB8AC3E}">
        <p14:creationId xmlns:p14="http://schemas.microsoft.com/office/powerpoint/2010/main" val="1721633529"/>
      </p:ext>
    </p:extLst>
  </p:cSld>
  <p:clrMapOvr>
    <a:masterClrMapping/>
  </p:clrMapOvr>
  <p:extLst>
    <p:ext uri="{DCECCB84-F9BA-43D5-87BE-67443E8EF086}">
      <p15:sldGuideLst xmlns:p15="http://schemas.microsoft.com/office/powerpoint/2012/main">
        <p15:guide id="1" orient="horz" pos="1224">
          <p15:clr>
            <a:srgbClr val="FBAE40"/>
          </p15:clr>
        </p15:guide>
        <p15:guide id="3" orient="horz" pos="10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31ED113-8C84-EE4B-890A-6F62154BABB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contrast="10000"/>
                    </a14:imgEffect>
                  </a14:imgLayer>
                </a14:imgProps>
              </a:ext>
              <a:ext uri="{28A0092B-C50C-407E-A947-70E740481C1C}">
                <a14:useLocalDpi xmlns:a14="http://schemas.microsoft.com/office/drawing/2010/main"/>
              </a:ext>
            </a:extLst>
          </a:blip>
          <a:srcRect/>
          <a:stretch/>
        </p:blipFill>
        <p:spPr>
          <a:xfrm>
            <a:off x="6860" y="0"/>
            <a:ext cx="2438399" cy="6667913"/>
          </a:xfrm>
          <a:prstGeom prst="rect">
            <a:avLst/>
          </a:prstGeom>
        </p:spPr>
      </p:pic>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tx2"/>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7721A2C5-444A-6C4F-9D98-4CB1DA00CCB7}"/>
              </a:ext>
            </a:extLst>
          </p:cNvPr>
          <p:cNvSpPr/>
          <p:nvPr userDrawn="1"/>
        </p:nvSpPr>
        <p:spPr>
          <a:xfrm>
            <a:off x="0" y="0"/>
            <a:ext cx="2445259" cy="6653399"/>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0C5EAA78-CD08-7346-81D3-CC62D7E26AFA}"/>
              </a:ext>
            </a:extLst>
          </p:cNvPr>
          <p:cNvSpPr>
            <a:spLocks noGrp="1"/>
          </p:cNvSpPr>
          <p:nvPr>
            <p:ph idx="1" hasCustomPrompt="1"/>
          </p:nvPr>
        </p:nvSpPr>
        <p:spPr>
          <a:xfrm>
            <a:off x="762000" y="685800"/>
            <a:ext cx="10591800" cy="4555958"/>
          </a:xfrm>
          <a:prstGeom prst="rect">
            <a:avLst/>
          </a:prstGeom>
        </p:spPr>
        <p:txBody>
          <a:bodyPr vert="horz" lIns="91440" tIns="91440" rIns="91440" bIns="91440" rtlCol="0">
            <a:noAutofit/>
          </a:bodyPr>
          <a:lstStyle>
            <a:lvl1pPr marL="228600" marR="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solidFill>
                  <a:schemeClr val="tx2"/>
                </a:solidFill>
              </a:defRPr>
            </a:lvl1pPr>
            <a:lvl2pPr marL="685800" marR="0"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lvl3p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575862"/>
                </a:solidFill>
                <a:effectLst/>
                <a:uLnTx/>
                <a:uFillTx/>
                <a:latin typeface="Verdana" panose="020B0604030504040204" pitchFamily="34" charset="0"/>
                <a:ea typeface="Verdana" panose="020B0604030504040204" pitchFamily="34" charset="0"/>
                <a:cs typeface="Verdana" panose="020B0604030504040204" pitchFamily="34" charset="0"/>
              </a:rPr>
              <a:t>Edit Master text styles</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38DC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5487"/>
                </a:solidFill>
                <a:effectLst/>
                <a:uLnTx/>
                <a:uFillTx/>
                <a:latin typeface="Verdana" panose="020B0604030504040204" pitchFamily="34" charset="0"/>
                <a:ea typeface="Verdana" panose="020B0604030504040204" pitchFamily="34" charset="0"/>
                <a:cs typeface="Verdana" panose="020B0604030504040204" pitchFamily="34" charset="0"/>
              </a:rPr>
              <a:t>Third level</a:t>
            </a:r>
          </a:p>
        </p:txBody>
      </p:sp>
      <p:pic>
        <p:nvPicPr>
          <p:cNvPr id="10" name="Picture 9">
            <a:extLst>
              <a:ext uri="{FF2B5EF4-FFF2-40B4-BE49-F238E27FC236}">
                <a16:creationId xmlns:a16="http://schemas.microsoft.com/office/drawing/2014/main" id="{9B7F3C45-079E-0643-850A-0A238E40AB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0852" y="5558338"/>
            <a:ext cx="2304288" cy="1095061"/>
          </a:xfrm>
          <a:prstGeom prst="rect">
            <a:avLst/>
          </a:prstGeom>
        </p:spPr>
      </p:pic>
    </p:spTree>
    <p:extLst>
      <p:ext uri="{BB962C8B-B14F-4D97-AF65-F5344CB8AC3E}">
        <p14:creationId xmlns:p14="http://schemas.microsoft.com/office/powerpoint/2010/main" val="2252967995"/>
      </p:ext>
    </p:extLst>
  </p:cSld>
  <p:clrMapOvr>
    <a:masterClrMapping/>
  </p:clrMapOvr>
  <p:extLst>
    <p:ext uri="{DCECCB84-F9BA-43D5-87BE-67443E8EF086}">
      <p15:sldGuideLst xmlns:p15="http://schemas.microsoft.com/office/powerpoint/2012/main">
        <p15:guide id="1" orient="horz" pos="72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825C84-3FE0-0841-9D1B-8A307829F8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105" cy="1531679"/>
          </a:xfrm>
          <a:prstGeom prst="rect">
            <a:avLst/>
          </a:prstGeom>
        </p:spPr>
      </p:pic>
      <p:sp>
        <p:nvSpPr>
          <p:cNvPr id="7" name="Rectangle 6">
            <a:extLst>
              <a:ext uri="{FF2B5EF4-FFF2-40B4-BE49-F238E27FC236}">
                <a16:creationId xmlns:a16="http://schemas.microsoft.com/office/drawing/2014/main" id="{6155EB7F-4E8E-8346-8569-E93A620E54AF}"/>
              </a:ext>
            </a:extLst>
          </p:cNvPr>
          <p:cNvSpPr/>
          <p:nvPr userDrawn="1"/>
        </p:nvSpPr>
        <p:spPr>
          <a:xfrm>
            <a:off x="0" y="1"/>
            <a:ext cx="12191999" cy="153168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bg1"/>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B5C81EDD-36F8-0746-9F0B-5D921DB627B7}"/>
              </a:ext>
            </a:extLst>
          </p:cNvPr>
          <p:cNvGrpSpPr/>
          <p:nvPr userDrawn="1"/>
        </p:nvGrpSpPr>
        <p:grpSpPr>
          <a:xfrm>
            <a:off x="-1" y="1531680"/>
            <a:ext cx="12192000" cy="204940"/>
            <a:chOff x="-83127" y="-11875"/>
            <a:chExt cx="13181610" cy="6858000"/>
          </a:xfrm>
        </p:grpSpPr>
        <p:sp>
          <p:nvSpPr>
            <p:cNvPr id="11" name="Rectangle 10">
              <a:extLst>
                <a:ext uri="{FF2B5EF4-FFF2-40B4-BE49-F238E27FC236}">
                  <a16:creationId xmlns:a16="http://schemas.microsoft.com/office/drawing/2014/main" id="{7B037783-678C-A442-A6B4-D47D95336389}"/>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46E15E-1DB2-0E48-97BB-D03A4F708316}"/>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50E534A-65DB-314A-96A7-5D9342533363}"/>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F4D248-9266-8B4F-A4E2-01CC00E2DFEE}"/>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2E7B1C-2458-2741-BA59-40BA50D55BAE}"/>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ontent Placeholder 2">
            <a:extLst>
              <a:ext uri="{FF2B5EF4-FFF2-40B4-BE49-F238E27FC236}">
                <a16:creationId xmlns:a16="http://schemas.microsoft.com/office/drawing/2014/main" id="{3F9D5343-C594-CE46-8F9B-0A7ECD2E8708}"/>
              </a:ext>
            </a:extLst>
          </p:cNvPr>
          <p:cNvSpPr>
            <a:spLocks noGrp="1"/>
          </p:cNvSpPr>
          <p:nvPr>
            <p:ph sz="half" idx="1" hasCustomPrompt="1"/>
          </p:nvPr>
        </p:nvSpPr>
        <p:spPr>
          <a:xfrm>
            <a:off x="800100" y="2019300"/>
            <a:ext cx="5143500" cy="4152900"/>
          </a:xfrm>
          <a:prstGeom prst="rect">
            <a:avLst/>
          </a:prstGeom>
        </p:spPr>
        <p:txBody>
          <a:bodyPr lIns="91440" tIns="91440" rIns="91440" bIns="9144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7EF933B1-EB89-404E-BDD8-DB48617B09F4}"/>
              </a:ext>
            </a:extLst>
          </p:cNvPr>
          <p:cNvSpPr>
            <a:spLocks noGrp="1"/>
          </p:cNvSpPr>
          <p:nvPr>
            <p:ph sz="half" idx="2" hasCustomPrompt="1"/>
          </p:nvPr>
        </p:nvSpPr>
        <p:spPr>
          <a:xfrm>
            <a:off x="6248400" y="2019300"/>
            <a:ext cx="5143500" cy="3467100"/>
          </a:xfrm>
          <a:prstGeom prst="rect">
            <a:avLst/>
          </a:prstGeom>
        </p:spPr>
        <p:txBody>
          <a:bodyPr lIns="91440" tIns="91440" rIns="91440" bIns="9144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EBE9885E-5C60-AE4B-A88A-367DD2E7C6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0852" y="5558338"/>
            <a:ext cx="2304288" cy="1095061"/>
          </a:xfrm>
          <a:prstGeom prst="rect">
            <a:avLst/>
          </a:prstGeom>
        </p:spPr>
      </p:pic>
      <p:sp>
        <p:nvSpPr>
          <p:cNvPr id="25" name="Text Placeholder 5">
            <a:extLst>
              <a:ext uri="{FF2B5EF4-FFF2-40B4-BE49-F238E27FC236}">
                <a16:creationId xmlns:a16="http://schemas.microsoft.com/office/drawing/2014/main" id="{3BF319BA-3ECC-BE4A-A132-4474DF1A9FD1}"/>
              </a:ext>
            </a:extLst>
          </p:cNvPr>
          <p:cNvSpPr>
            <a:spLocks noGrp="1"/>
          </p:cNvSpPr>
          <p:nvPr>
            <p:ph type="body" sz="quarter" idx="11" hasCustomPrompt="1"/>
          </p:nvPr>
        </p:nvSpPr>
        <p:spPr>
          <a:xfrm>
            <a:off x="3530" y="6479544"/>
            <a:ext cx="9902470" cy="138499"/>
          </a:xfrm>
        </p:spPr>
        <p:txBody>
          <a:bodyPr wrap="square" lIns="91440" tIns="0" rIns="0" bIns="0">
            <a:spAutoFit/>
          </a:bodyPr>
          <a:lstStyle>
            <a:lvl1pPr marL="0" indent="0">
              <a:buNone/>
              <a:defRPr sz="1000" b="0">
                <a:solidFill>
                  <a:schemeClr val="tx2"/>
                </a:solidFill>
              </a:defRPr>
            </a:lvl1pPr>
          </a:lstStyle>
          <a:p>
            <a:pPr lvl="0"/>
            <a:r>
              <a:rPr lang="en-US" dirty="0"/>
              <a:t>Click to add reference or works cited</a:t>
            </a:r>
          </a:p>
        </p:txBody>
      </p:sp>
    </p:spTree>
    <p:extLst>
      <p:ext uri="{BB962C8B-B14F-4D97-AF65-F5344CB8AC3E}">
        <p14:creationId xmlns:p14="http://schemas.microsoft.com/office/powerpoint/2010/main" val="2600608995"/>
      </p:ext>
    </p:extLst>
  </p:cSld>
  <p:clrMapOvr>
    <a:masterClrMapping/>
  </p:clrMapOvr>
  <p:extLst>
    <p:ext uri="{DCECCB84-F9BA-43D5-87BE-67443E8EF086}">
      <p15:sldGuideLst xmlns:p15="http://schemas.microsoft.com/office/powerpoint/2012/main">
        <p15:guide id="1" orient="horz" pos="1272">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graphic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18D3EF-6077-CF48-818F-D9D097548E7F}"/>
              </a:ext>
            </a:extLst>
          </p:cNvPr>
          <p:cNvSpPr/>
          <p:nvPr userDrawn="1"/>
        </p:nvSpPr>
        <p:spPr>
          <a:xfrm>
            <a:off x="0" y="1"/>
            <a:ext cx="12192000" cy="153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bg1"/>
                </a:solidFill>
              </a:defRPr>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0C5EAA78-CD08-7346-81D3-CC62D7E26AFA}"/>
              </a:ext>
            </a:extLst>
          </p:cNvPr>
          <p:cNvSpPr>
            <a:spLocks noGrp="1"/>
          </p:cNvSpPr>
          <p:nvPr>
            <p:ph idx="1" hasCustomPrompt="1"/>
          </p:nvPr>
        </p:nvSpPr>
        <p:spPr>
          <a:xfrm>
            <a:off x="791028" y="2019300"/>
            <a:ext cx="10591800" cy="3467099"/>
          </a:xfrm>
          <a:prstGeom prst="rect">
            <a:avLst/>
          </a:prstGeom>
        </p:spPr>
        <p:txBody>
          <a:bodyPr vert="horz" lIns="91440" tIns="91440" rIns="91440" bIns="91440" rtlCol="0">
            <a:noAutofit/>
          </a:bodyPr>
          <a:lstStyle>
            <a:lvl1pPr marL="228600" marR="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solidFill>
                  <a:schemeClr val="tx2"/>
                </a:solidFill>
              </a:defRPr>
            </a:lvl1pPr>
            <a:lvl2pPr marL="685800" marR="0"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lvl3p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575862"/>
                </a:solidFill>
                <a:effectLst/>
                <a:uLnTx/>
                <a:uFillTx/>
                <a:latin typeface="Verdana" panose="020B0604030504040204" pitchFamily="34" charset="0"/>
                <a:ea typeface="Verdana" panose="020B0604030504040204" pitchFamily="34" charset="0"/>
                <a:cs typeface="Verdana" panose="020B0604030504040204" pitchFamily="34" charset="0"/>
              </a:rPr>
              <a:t>Edit Master text styles</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38DC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5487"/>
                </a:solidFill>
                <a:effectLst/>
                <a:uLnTx/>
                <a:uFillTx/>
                <a:latin typeface="Verdana" panose="020B0604030504040204" pitchFamily="34" charset="0"/>
                <a:ea typeface="Verdana" panose="020B0604030504040204" pitchFamily="34" charset="0"/>
                <a:cs typeface="Verdana" panose="020B0604030504040204" pitchFamily="34" charset="0"/>
              </a:rPr>
              <a:t>Third level</a:t>
            </a:r>
          </a:p>
        </p:txBody>
      </p:sp>
      <p:grpSp>
        <p:nvGrpSpPr>
          <p:cNvPr id="14" name="Group 13">
            <a:extLst>
              <a:ext uri="{FF2B5EF4-FFF2-40B4-BE49-F238E27FC236}">
                <a16:creationId xmlns:a16="http://schemas.microsoft.com/office/drawing/2014/main" id="{9515889D-1563-1248-A68F-2C4CB25E108C}"/>
              </a:ext>
            </a:extLst>
          </p:cNvPr>
          <p:cNvGrpSpPr/>
          <p:nvPr userDrawn="1"/>
        </p:nvGrpSpPr>
        <p:grpSpPr>
          <a:xfrm>
            <a:off x="-1" y="1531680"/>
            <a:ext cx="12192000" cy="204940"/>
            <a:chOff x="-83127" y="-11875"/>
            <a:chExt cx="13181610" cy="6858000"/>
          </a:xfrm>
        </p:grpSpPr>
        <p:sp>
          <p:nvSpPr>
            <p:cNvPr id="15" name="Rectangle 14">
              <a:extLst>
                <a:ext uri="{FF2B5EF4-FFF2-40B4-BE49-F238E27FC236}">
                  <a16:creationId xmlns:a16="http://schemas.microsoft.com/office/drawing/2014/main" id="{0DE4478B-B2EC-7741-8F97-1B578328E1D9}"/>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sp>
          <p:nvSpPr>
            <p:cNvPr id="17" name="Rectangle 16">
              <a:extLst>
                <a:ext uri="{FF2B5EF4-FFF2-40B4-BE49-F238E27FC236}">
                  <a16:creationId xmlns:a16="http://schemas.microsoft.com/office/drawing/2014/main" id="{9E8E8A39-84BA-C149-8F12-4CEA6ECB6E89}"/>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18" name="Rectangle 17">
              <a:extLst>
                <a:ext uri="{FF2B5EF4-FFF2-40B4-BE49-F238E27FC236}">
                  <a16:creationId xmlns:a16="http://schemas.microsoft.com/office/drawing/2014/main" id="{C6EB9953-7FD9-404F-A998-B2181D671EBD}"/>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sp>
          <p:nvSpPr>
            <p:cNvPr id="19" name="Rectangle 18">
              <a:extLst>
                <a:ext uri="{FF2B5EF4-FFF2-40B4-BE49-F238E27FC236}">
                  <a16:creationId xmlns:a16="http://schemas.microsoft.com/office/drawing/2014/main" id="{AB33476A-ADF6-9844-B9CE-D5EF09E4645D}"/>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sp>
          <p:nvSpPr>
            <p:cNvPr id="20" name="Rectangle 19">
              <a:extLst>
                <a:ext uri="{FF2B5EF4-FFF2-40B4-BE49-F238E27FC236}">
                  <a16:creationId xmlns:a16="http://schemas.microsoft.com/office/drawing/2014/main" id="{67EEE0B0-9863-B140-BB94-05682918D778}"/>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grpSp>
      <p:pic>
        <p:nvPicPr>
          <p:cNvPr id="22" name="Picture 21">
            <a:extLst>
              <a:ext uri="{FF2B5EF4-FFF2-40B4-BE49-F238E27FC236}">
                <a16:creationId xmlns:a16="http://schemas.microsoft.com/office/drawing/2014/main" id="{E7A7D130-E7B7-1041-86E2-35C9426826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0852" y="5558338"/>
            <a:ext cx="2304288" cy="1095061"/>
          </a:xfrm>
          <a:prstGeom prst="rect">
            <a:avLst/>
          </a:prstGeom>
        </p:spPr>
      </p:pic>
      <p:sp>
        <p:nvSpPr>
          <p:cNvPr id="26" name="Text Placeholder 5">
            <a:extLst>
              <a:ext uri="{FF2B5EF4-FFF2-40B4-BE49-F238E27FC236}">
                <a16:creationId xmlns:a16="http://schemas.microsoft.com/office/drawing/2014/main" id="{283A1E16-9D00-FC4A-81B8-167F7E1F55AF}"/>
              </a:ext>
            </a:extLst>
          </p:cNvPr>
          <p:cNvSpPr>
            <a:spLocks noGrp="1"/>
          </p:cNvSpPr>
          <p:nvPr>
            <p:ph type="body" sz="quarter" idx="11" hasCustomPrompt="1"/>
          </p:nvPr>
        </p:nvSpPr>
        <p:spPr>
          <a:xfrm>
            <a:off x="3530" y="6479544"/>
            <a:ext cx="9902470" cy="138499"/>
          </a:xfrm>
        </p:spPr>
        <p:txBody>
          <a:bodyPr wrap="square" lIns="91440" tIns="0" rIns="0" bIns="0">
            <a:spAutoFit/>
          </a:bodyPr>
          <a:lstStyle>
            <a:lvl1pPr marL="0" indent="0">
              <a:buNone/>
              <a:defRPr sz="1000" b="0">
                <a:solidFill>
                  <a:schemeClr val="tx2"/>
                </a:solidFill>
              </a:defRPr>
            </a:lvl1pPr>
          </a:lstStyle>
          <a:p>
            <a:pPr lvl="0"/>
            <a:r>
              <a:rPr lang="en-US" dirty="0"/>
              <a:t>Click to add reference or works cited</a:t>
            </a:r>
          </a:p>
        </p:txBody>
      </p:sp>
    </p:spTree>
    <p:extLst>
      <p:ext uri="{BB962C8B-B14F-4D97-AF65-F5344CB8AC3E}">
        <p14:creationId xmlns:p14="http://schemas.microsoft.com/office/powerpoint/2010/main" val="3882596257"/>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1272">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e Sparingly_Infographic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D67E3F-E664-3A44-8C6F-D14EC9A3808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7436232" y="0"/>
            <a:ext cx="4761366" cy="6650030"/>
          </a:xfrm>
          <a:prstGeom prst="rect">
            <a:avLst/>
          </a:prstGeom>
        </p:spPr>
      </p:pic>
      <p:sp>
        <p:nvSpPr>
          <p:cNvPr id="21" name="Rectangle 20">
            <a:extLst>
              <a:ext uri="{FF2B5EF4-FFF2-40B4-BE49-F238E27FC236}">
                <a16:creationId xmlns:a16="http://schemas.microsoft.com/office/drawing/2014/main" id="{10E4898A-5A4A-3D4D-B1FE-7D5F3997A5E1}"/>
              </a:ext>
            </a:extLst>
          </p:cNvPr>
          <p:cNvSpPr/>
          <p:nvPr userDrawn="1"/>
        </p:nvSpPr>
        <p:spPr>
          <a:xfrm>
            <a:off x="7436231" y="0"/>
            <a:ext cx="4755768" cy="6660736"/>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9FEEA06-ABE0-3C44-A0C2-3227786BFB29}"/>
              </a:ext>
            </a:extLst>
          </p:cNvPr>
          <p:cNvSpPr>
            <a:spLocks noGrp="1"/>
          </p:cNvSpPr>
          <p:nvPr>
            <p:ph type="title" hasCustomPrompt="1"/>
          </p:nvPr>
        </p:nvSpPr>
        <p:spPr>
          <a:xfrm>
            <a:off x="7748084" y="2859680"/>
            <a:ext cx="4011033" cy="558614"/>
          </a:xfrm>
          <a:prstGeom prst="rect">
            <a:avLst/>
          </a:prstGeom>
        </p:spPr>
        <p:txBody>
          <a:bodyPr vert="horz" wrap="square" lIns="91440" tIns="91440" rIns="91440" bIns="91440" rtlCol="0" anchor="ctr" anchorCtr="1">
            <a:spAutoFit/>
          </a:bodyPr>
          <a:lstStyle>
            <a:lvl1pPr>
              <a:defRPr>
                <a:solidFill>
                  <a:schemeClr val="bg1"/>
                </a:solidFill>
              </a:defRPr>
            </a:lvl1pPr>
          </a:lstStyle>
          <a:p>
            <a:r>
              <a:rPr lang="en-US" dirty="0"/>
              <a:t>Click to edit style</a:t>
            </a:r>
          </a:p>
        </p:txBody>
      </p:sp>
      <p:sp>
        <p:nvSpPr>
          <p:cNvPr id="16" name="Text Placeholder 2">
            <a:extLst>
              <a:ext uri="{FF2B5EF4-FFF2-40B4-BE49-F238E27FC236}">
                <a16:creationId xmlns:a16="http://schemas.microsoft.com/office/drawing/2014/main" id="{0C5EAA78-CD08-7346-81D3-CC62D7E26AFA}"/>
              </a:ext>
            </a:extLst>
          </p:cNvPr>
          <p:cNvSpPr>
            <a:spLocks noGrp="1"/>
          </p:cNvSpPr>
          <p:nvPr>
            <p:ph idx="1" hasCustomPrompt="1"/>
          </p:nvPr>
        </p:nvSpPr>
        <p:spPr>
          <a:xfrm>
            <a:off x="776514" y="310242"/>
            <a:ext cx="5530747" cy="6219444"/>
          </a:xfrm>
          <a:prstGeom prst="rect">
            <a:avLst/>
          </a:prstGeom>
          <a:solidFill>
            <a:schemeClr val="bg1"/>
          </a:solidFill>
          <a:ln w="76200" cap="sq">
            <a:solidFill>
              <a:schemeClr val="accent4"/>
            </a:solidFill>
            <a:miter lim="800000"/>
          </a:ln>
        </p:spPr>
        <p:txBody>
          <a:bodyPr vert="horz" lIns="91440" tIns="91440" rIns="91440" bIns="91440" rtlCol="0">
            <a:noAutofit/>
          </a:bodyPr>
          <a:lstStyle>
            <a:lvl1pPr marL="228600" marR="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solidFill>
                  <a:schemeClr val="tx2"/>
                </a:solidFill>
              </a:defRPr>
            </a:lvl1pPr>
            <a:lvl2pPr marL="685800" marR="0"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lvl3p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575862"/>
                </a:solidFill>
                <a:effectLst/>
                <a:uLnTx/>
                <a:uFillTx/>
                <a:latin typeface="Verdana" panose="020B0604030504040204" pitchFamily="34" charset="0"/>
                <a:ea typeface="Verdana" panose="020B0604030504040204" pitchFamily="34" charset="0"/>
                <a:cs typeface="Verdana" panose="020B0604030504040204" pitchFamily="34" charset="0"/>
              </a:rPr>
              <a:t>Edit Master text styles</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38DC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5487"/>
                </a:solidFill>
                <a:effectLst/>
                <a:uLnTx/>
                <a:uFillTx/>
                <a:latin typeface="Verdana" panose="020B0604030504040204" pitchFamily="34" charset="0"/>
                <a:ea typeface="Verdana" panose="020B0604030504040204" pitchFamily="34" charset="0"/>
                <a:cs typeface="Verdana" panose="020B0604030504040204" pitchFamily="34" charset="0"/>
              </a:rPr>
              <a:t>Third level</a:t>
            </a:r>
          </a:p>
        </p:txBody>
      </p:sp>
      <p:pic>
        <p:nvPicPr>
          <p:cNvPr id="11" name="Picture 10">
            <a:extLst>
              <a:ext uri="{FF2B5EF4-FFF2-40B4-BE49-F238E27FC236}">
                <a16:creationId xmlns:a16="http://schemas.microsoft.com/office/drawing/2014/main" id="{29A5580E-A356-1F4C-A09A-04D4D2BC73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1805" y="5563626"/>
            <a:ext cx="2301279" cy="1093632"/>
          </a:xfrm>
          <a:prstGeom prst="rect">
            <a:avLst/>
          </a:prstGeom>
        </p:spPr>
      </p:pic>
    </p:spTree>
    <p:extLst>
      <p:ext uri="{BB962C8B-B14F-4D97-AF65-F5344CB8AC3E}">
        <p14:creationId xmlns:p14="http://schemas.microsoft.com/office/powerpoint/2010/main" val="3782138096"/>
      </p:ext>
    </p:extLst>
  </p:cSld>
  <p:clrMapOvr>
    <a:masterClrMapping/>
  </p:clrMapOvr>
  <p:extLst>
    <p:ext uri="{DCECCB84-F9BA-43D5-87BE-67443E8EF086}">
      <p15:sldGuideLst xmlns:p15="http://schemas.microsoft.com/office/powerpoint/2012/main">
        <p15:guide id="2" pos="4008">
          <p15:clr>
            <a:srgbClr val="FBAE40"/>
          </p15:clr>
        </p15:guide>
        <p15:guide id="3" orient="horz" pos="1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A105E-9D6D-B445-A1D3-B05E59D9DB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985791"/>
            <a:ext cx="8534400" cy="2359947"/>
          </a:xfrm>
          <a:prstGeom prst="rect">
            <a:avLst/>
          </a:prstGeom>
        </p:spPr>
      </p:pic>
    </p:spTree>
    <p:extLst>
      <p:ext uri="{BB962C8B-B14F-4D97-AF65-F5344CB8AC3E}">
        <p14:creationId xmlns:p14="http://schemas.microsoft.com/office/powerpoint/2010/main" val="2131455636"/>
      </p:ext>
    </p:extLst>
  </p:cSld>
  <p:clrMapOvr>
    <a:masterClrMapping/>
  </p:clrMapOvr>
  <p:extLst>
    <p:ext uri="{DCECCB84-F9BA-43D5-87BE-67443E8EF086}">
      <p15:sldGuideLst xmlns:p15="http://schemas.microsoft.com/office/powerpoint/2012/main">
        <p15:guide id="1" orient="horz" pos="2160">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graphic #3">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tx1"/>
                </a:solidFill>
              </a:defRPr>
            </a:lvl1pPr>
          </a:lstStyle>
          <a:p>
            <a:r>
              <a:rPr lang="en-US"/>
              <a:t>Click to edit Master title style</a:t>
            </a:r>
          </a:p>
        </p:txBody>
      </p:sp>
      <p:pic>
        <p:nvPicPr>
          <p:cNvPr id="18" name="Picture 17">
            <a:extLst>
              <a:ext uri="{FF2B5EF4-FFF2-40B4-BE49-F238E27FC236}">
                <a16:creationId xmlns:a16="http://schemas.microsoft.com/office/drawing/2014/main" id="{7B538B18-117A-9647-AB40-13F95730FD6A}"/>
              </a:ext>
            </a:extLst>
          </p:cNvPr>
          <p:cNvPicPr>
            <a:picLocks noChangeAspect="1"/>
          </p:cNvPicPr>
          <p:nvPr userDrawn="1"/>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160000"/>
                    </a14:imgEffect>
                  </a14:imgLayer>
                </a14:imgProps>
              </a:ext>
              <a:ext uri="{28A0092B-C50C-407E-A947-70E740481C1C}">
                <a14:useLocalDpi xmlns:a14="http://schemas.microsoft.com/office/drawing/2010/main"/>
              </a:ext>
            </a:extLst>
          </a:blip>
          <a:srcRect/>
          <a:stretch/>
        </p:blipFill>
        <p:spPr>
          <a:xfrm>
            <a:off x="0" y="0"/>
            <a:ext cx="2438399" cy="6659420"/>
          </a:xfrm>
          <a:prstGeom prst="rect">
            <a:avLst/>
          </a:prstGeom>
        </p:spPr>
      </p:pic>
      <p:sp>
        <p:nvSpPr>
          <p:cNvPr id="17" name="Rectangle 16">
            <a:extLst>
              <a:ext uri="{FF2B5EF4-FFF2-40B4-BE49-F238E27FC236}">
                <a16:creationId xmlns:a16="http://schemas.microsoft.com/office/drawing/2014/main" id="{5962D1F8-C2A1-2042-AEE8-8CE2154D312F}"/>
              </a:ext>
            </a:extLst>
          </p:cNvPr>
          <p:cNvSpPr/>
          <p:nvPr userDrawn="1"/>
        </p:nvSpPr>
        <p:spPr>
          <a:xfrm>
            <a:off x="0" y="0"/>
            <a:ext cx="2438399" cy="6659420"/>
          </a:xfrm>
          <a:prstGeom prst="rect">
            <a:avLst/>
          </a:prstGeom>
          <a:gradFill flip="none" rotWithShape="1">
            <a:gsLst>
              <a:gs pos="0">
                <a:schemeClr val="accent2">
                  <a:lumMod val="66000"/>
                  <a:lumOff val="34000"/>
                  <a:alpha val="74000"/>
                </a:schemeClr>
              </a:gs>
              <a:gs pos="51000">
                <a:schemeClr val="accent4">
                  <a:alpha val="77000"/>
                </a:schemeClr>
              </a:gs>
              <a:gs pos="88000">
                <a:schemeClr val="accent5">
                  <a:alpha val="95000"/>
                  <a:lumMod val="9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67FFDD1-7035-8443-84CA-05648FA1F266}"/>
              </a:ext>
            </a:extLst>
          </p:cNvPr>
          <p:cNvGrpSpPr/>
          <p:nvPr userDrawn="1"/>
        </p:nvGrpSpPr>
        <p:grpSpPr>
          <a:xfrm>
            <a:off x="9906000" y="5719574"/>
            <a:ext cx="2286730" cy="934631"/>
            <a:chOff x="9883958" y="5701968"/>
            <a:chExt cx="2295123" cy="938061"/>
          </a:xfrm>
        </p:grpSpPr>
        <p:sp>
          <p:nvSpPr>
            <p:cNvPr id="21" name="Rectangle 20">
              <a:extLst>
                <a:ext uri="{FF2B5EF4-FFF2-40B4-BE49-F238E27FC236}">
                  <a16:creationId xmlns:a16="http://schemas.microsoft.com/office/drawing/2014/main" id="{F040322B-9869-9845-9EC9-D32A9F70FA54}"/>
                </a:ext>
              </a:extLst>
            </p:cNvPr>
            <p:cNvSpPr/>
            <p:nvPr/>
          </p:nvSpPr>
          <p:spPr>
            <a:xfrm>
              <a:off x="9883958" y="5701968"/>
              <a:ext cx="2295123" cy="938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pic>
          <p:nvPicPr>
            <p:cNvPr id="22" name="Picture 2" descr="https://eastus21-mediap.svc.ms/transform/thumbnail?provider=spo&amp;inputFormat=jpg&amp;cs=fFNQTw&amp;docid=https%3A%2F%2Ffacesandvoices.sharepoint.com%3A443%2F_api%2Fv2.0%2Fdrives%2Fb!tgSSFaycOkePNAWpPgf1lVwTMjzQNNZMkP4uOX5_s9sGqAcqaxoSSKMJGwTciXI6%2Fitems%2F01WWBVETCPQNTBLUGGB5DZEKAMGQ4OWCFY%3Fversion%3DPublished&amp;access_token=eyJ0eXAiOiJKV1QiLCJhbGciOiJub25lIn0.eyJhdWQiOiIwMDAwMDAwMy0wMDAwLTBmZjEtY2UwMC0wMDAwMDAwMDAwMDAvZmFjZXNhbmR2b2ljZXMuc2hhcmVwb2ludC5jb21AZDUyZTJlZmMtMTdmMi00OTlkLWE5ZmYtMzViOTZiOGJmNDc0IiwiaXNzIjoiMDAwMDAwMDMtMDAwMC0wZmYxLWNlMDAtMDAwMDAwMDAwMDAwIiwibmJmIjoiMTU2MTczNjM1MCIsImV4cCI6IjE1NjE3NTc5NTAiLCJlbmRwb2ludHVybCI6Ikk3M1RUR3FWMVhadmZrVGU2REs1bDExNVNmcTlBWFhYYXBqWXNkOEYzbEk9IiwiZW5kcG9pbnR1cmxMZW5ndGgiOiIxMjEiLCJpc2xvb3BiYWNrIjoiVHJ1ZSIsImNpZCI6IllUWXdaV1ZpT1dVdE1UQXpPQzA0TURBd0xXUTRPREV0Wm1KaFpqQXpNbU5rTVdNdyIsInZlciI6Imhhc2hlZHByb29mdG9rZW4iLCJzaXRlaWQiOiJNVFU1TWpBMFlqWXRPV05oWXkwME56TmhMVGhtTXpRdE1EVmhPVE5sTURkbU5UazEiLCJuYW1laWQiOiIwIy5mfG1lbWJlcnNoaXB8a3dpY2tzQGZhY2VzYW5kdm9pY2Vzb2ZyZWNvdmVyeS5vcmciLCJuaWkiOiJtaWNyb3NvZnQuc2hhcmVwb2ludCIsImlzdXNlciI6InRydWUiLCJjYWNoZWtleSI6IjBoLmZ8bWVtYmVyc2hpcHwxMDAzMjAwMDRlMjc2MGRjQGxpdmUuY29tIiwidHQiOiIwIiwidXNlUGVyc2lzdGVudENvb2tpZSI6IjIifQ.ektoaU5nZUpCUEZSRWJvMWVqT0xYMXczTERSWWNsT29JMVJPdVFuRXpoOD0&amp;encodeFailures=1&amp;width=1366&amp;height=256&amp;srcWidth=3001&amp;srcHeight=561">
              <a:extLst>
                <a:ext uri="{FF2B5EF4-FFF2-40B4-BE49-F238E27FC236}">
                  <a16:creationId xmlns:a16="http://schemas.microsoft.com/office/drawing/2014/main" id="{C8AFD67C-73CE-5B45-9031-83EA7AAD28F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97687" y="6046671"/>
              <a:ext cx="1667664" cy="31138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A5CC54D6-1F65-4A41-A09B-3E9E7858893C}"/>
              </a:ext>
            </a:extLst>
          </p:cNvPr>
          <p:cNvSpPr/>
          <p:nvPr userDrawn="1"/>
        </p:nvSpPr>
        <p:spPr>
          <a:xfrm>
            <a:off x="0" y="1"/>
            <a:ext cx="2438400" cy="1937441"/>
          </a:xfrm>
          <a:prstGeom prst="rect">
            <a:avLst/>
          </a:prstGeom>
          <a:solidFill>
            <a:schemeClr val="accent5">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075AD433-3A18-324C-9545-C0CD6FD1EEFF}"/>
              </a:ext>
            </a:extLst>
          </p:cNvPr>
          <p:cNvSpPr>
            <a:spLocks noGrp="1"/>
          </p:cNvSpPr>
          <p:nvPr>
            <p:ph sz="half" idx="10" hasCustomPrompt="1"/>
          </p:nvPr>
        </p:nvSpPr>
        <p:spPr>
          <a:xfrm>
            <a:off x="914400" y="1143000"/>
            <a:ext cx="10363199" cy="4572000"/>
          </a:xfrm>
          <a:prstGeom prst="rect">
            <a:avLst/>
          </a:prstGeom>
          <a:ln w="38100" cap="sq">
            <a:solidFill>
              <a:schemeClr val="accent3"/>
            </a:solidFill>
            <a:miter lim="800000"/>
          </a:ln>
        </p:spPr>
        <p:txBody>
          <a:bodyPr lIns="91440" tIns="91440" rIns="91440" bIns="9144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7B74DA3-3641-134E-82A9-FCD72F786D52}"/>
              </a:ext>
            </a:extLst>
          </p:cNvPr>
          <p:cNvSpPr>
            <a:spLocks noGrp="1"/>
          </p:cNvSpPr>
          <p:nvPr>
            <p:ph type="sldNum" sz="quarter" idx="11"/>
          </p:nvPr>
        </p:nvSpPr>
        <p:spPr/>
        <p:txBody>
          <a:bodyPr/>
          <a:lstStyle/>
          <a:p>
            <a:fld id="{B0EE070C-D0B2-0E47-8907-9C62833C8102}" type="slidenum">
              <a:rPr lang="en-US" smtClean="0"/>
              <a:t>‹#›</a:t>
            </a:fld>
            <a:endParaRPr lang="en-US"/>
          </a:p>
        </p:txBody>
      </p:sp>
    </p:spTree>
    <p:extLst>
      <p:ext uri="{BB962C8B-B14F-4D97-AF65-F5344CB8AC3E}">
        <p14:creationId xmlns:p14="http://schemas.microsoft.com/office/powerpoint/2010/main" val="47048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189E042-7716-E340-AB47-F69F41593BD7}"/>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contrast="10000"/>
                    </a14:imgEffect>
                  </a14:imgLayer>
                </a14:imgProps>
              </a:ext>
              <a:ext uri="{28A0092B-C50C-407E-A947-70E740481C1C}">
                <a14:useLocalDpi xmlns:a14="http://schemas.microsoft.com/office/drawing/2010/main"/>
              </a:ext>
            </a:extLst>
          </a:blip>
          <a:srcRect/>
          <a:stretch/>
        </p:blipFill>
        <p:spPr>
          <a:xfrm>
            <a:off x="7314677" y="-1"/>
            <a:ext cx="4877323" cy="6667501"/>
          </a:xfrm>
          <a:prstGeom prst="rect">
            <a:avLst/>
          </a:prstGeom>
        </p:spPr>
      </p:pic>
      <p:sp>
        <p:nvSpPr>
          <p:cNvPr id="8" name="Rectangle 7">
            <a:extLst>
              <a:ext uri="{FF2B5EF4-FFF2-40B4-BE49-F238E27FC236}">
                <a16:creationId xmlns:a16="http://schemas.microsoft.com/office/drawing/2014/main" id="{54F2C082-C688-3647-B01A-04CD6B30D472}"/>
              </a:ext>
            </a:extLst>
          </p:cNvPr>
          <p:cNvSpPr/>
          <p:nvPr userDrawn="1"/>
        </p:nvSpPr>
        <p:spPr>
          <a:xfrm>
            <a:off x="7314677" y="0"/>
            <a:ext cx="4876800" cy="6676026"/>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Placeholder 1">
            <a:extLst>
              <a:ext uri="{FF2B5EF4-FFF2-40B4-BE49-F238E27FC236}">
                <a16:creationId xmlns:a16="http://schemas.microsoft.com/office/drawing/2014/main" id="{8A9CAEF8-10FE-9E41-9F0B-72F29BD8A3E3}"/>
              </a:ext>
            </a:extLst>
          </p:cNvPr>
          <p:cNvSpPr>
            <a:spLocks noGrp="1"/>
          </p:cNvSpPr>
          <p:nvPr>
            <p:ph type="title" hasCustomPrompt="1"/>
          </p:nvPr>
        </p:nvSpPr>
        <p:spPr>
          <a:xfrm>
            <a:off x="762000" y="1113971"/>
            <a:ext cx="5753100" cy="1292662"/>
          </a:xfrm>
          <a:prstGeom prst="rect">
            <a:avLst/>
          </a:prstGeom>
        </p:spPr>
        <p:txBody>
          <a:bodyPr vert="horz" wrap="square" lIns="91440" tIns="91440" rIns="91440" bIns="91440" rtlCol="0" anchor="ctr" anchorCtr="1">
            <a:noAutofit/>
          </a:bodyPr>
          <a:lstStyle>
            <a:lvl1pPr>
              <a:defRPr sz="4000">
                <a:solidFill>
                  <a:schemeClr val="tx2"/>
                </a:solidFill>
              </a:defRPr>
            </a:lvl1pPr>
          </a:lstStyle>
          <a:p>
            <a:r>
              <a:rPr lang="en-US" dirty="0"/>
              <a:t>Presentation Title</a:t>
            </a:r>
          </a:p>
        </p:txBody>
      </p:sp>
      <p:sp>
        <p:nvSpPr>
          <p:cNvPr id="12" name="Content Placeholder 3">
            <a:extLst>
              <a:ext uri="{FF2B5EF4-FFF2-40B4-BE49-F238E27FC236}">
                <a16:creationId xmlns:a16="http://schemas.microsoft.com/office/drawing/2014/main" id="{B2ECE5A4-8D9E-5541-A460-46E0C9452301}"/>
              </a:ext>
            </a:extLst>
          </p:cNvPr>
          <p:cNvSpPr>
            <a:spLocks noGrp="1"/>
          </p:cNvSpPr>
          <p:nvPr>
            <p:ph sz="half" idx="10" hasCustomPrompt="1"/>
          </p:nvPr>
        </p:nvSpPr>
        <p:spPr>
          <a:xfrm>
            <a:off x="8115300" y="1159329"/>
            <a:ext cx="3276600" cy="4327071"/>
          </a:xfrm>
        </p:spPr>
        <p:txBody>
          <a:bodyPr anchor="ctr" anchorCtr="1"/>
          <a:lstStyle>
            <a:lvl1pPr algn="ctr">
              <a:defRPr>
                <a:solidFill>
                  <a:schemeClr val="bg1"/>
                </a:solidFill>
              </a:defRPr>
            </a:lvl1pPr>
          </a:lstStyle>
          <a:p>
            <a:pPr marL="0" lvl="0" indent="0">
              <a:buNone/>
            </a:pPr>
            <a:r>
              <a:rPr lang="en-US" dirty="0"/>
              <a:t>Input logo, sub-brand, or relevant icon here</a:t>
            </a:r>
          </a:p>
        </p:txBody>
      </p:sp>
      <p:pic>
        <p:nvPicPr>
          <p:cNvPr id="20" name="Picture 19">
            <a:extLst>
              <a:ext uri="{FF2B5EF4-FFF2-40B4-BE49-F238E27FC236}">
                <a16:creationId xmlns:a16="http://schemas.microsoft.com/office/drawing/2014/main" id="{DD29CE87-D741-304B-BF23-CCAE60A159E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1805" y="5563626"/>
            <a:ext cx="2301279" cy="1093632"/>
          </a:xfrm>
          <a:prstGeom prst="rect">
            <a:avLst/>
          </a:prstGeom>
        </p:spPr>
      </p:pic>
      <p:sp>
        <p:nvSpPr>
          <p:cNvPr id="23" name="Content Placeholder 3">
            <a:extLst>
              <a:ext uri="{FF2B5EF4-FFF2-40B4-BE49-F238E27FC236}">
                <a16:creationId xmlns:a16="http://schemas.microsoft.com/office/drawing/2014/main" id="{B4D16CF1-E5BA-B74A-A180-D2C1EEC565EF}"/>
              </a:ext>
            </a:extLst>
          </p:cNvPr>
          <p:cNvSpPr>
            <a:spLocks noGrp="1"/>
          </p:cNvSpPr>
          <p:nvPr>
            <p:ph sz="half" idx="11" hasCustomPrompt="1"/>
          </p:nvPr>
        </p:nvSpPr>
        <p:spPr>
          <a:xfrm>
            <a:off x="761476" y="2065547"/>
            <a:ext cx="5753623" cy="682171"/>
          </a:xfrm>
        </p:spPr>
        <p:txBody>
          <a:bodyPr lIns="91440" tIns="91440" rIns="91440" bIns="91440"/>
          <a:lstStyle>
            <a:lvl1pPr algn="ctr">
              <a:defRPr/>
            </a:lvl1pPr>
          </a:lstStyle>
          <a:p>
            <a:pPr marL="0" lvl="0" indent="0">
              <a:buNone/>
            </a:pPr>
            <a:r>
              <a:rPr lang="en-US" dirty="0"/>
              <a:t>Sub header</a:t>
            </a:r>
          </a:p>
        </p:txBody>
      </p:sp>
      <p:sp>
        <p:nvSpPr>
          <p:cNvPr id="2" name="TextBox 1">
            <a:extLst>
              <a:ext uri="{FF2B5EF4-FFF2-40B4-BE49-F238E27FC236}">
                <a16:creationId xmlns:a16="http://schemas.microsoft.com/office/drawing/2014/main" id="{67779426-391C-7442-ADFA-0079306C81A3}"/>
              </a:ext>
            </a:extLst>
          </p:cNvPr>
          <p:cNvSpPr txBox="1"/>
          <p:nvPr userDrawn="1"/>
        </p:nvSpPr>
        <p:spPr>
          <a:xfrm>
            <a:off x="800100" y="3428999"/>
            <a:ext cx="3026869"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presented by</a:t>
            </a:r>
          </a:p>
        </p:txBody>
      </p:sp>
      <p:sp>
        <p:nvSpPr>
          <p:cNvPr id="16" name="Content Placeholder 15">
            <a:extLst>
              <a:ext uri="{FF2B5EF4-FFF2-40B4-BE49-F238E27FC236}">
                <a16:creationId xmlns:a16="http://schemas.microsoft.com/office/drawing/2014/main" id="{4DBF4061-8D96-7244-AEA9-F14AAB33BBCE}"/>
              </a:ext>
            </a:extLst>
          </p:cNvPr>
          <p:cNvSpPr>
            <a:spLocks noGrp="1"/>
          </p:cNvSpPr>
          <p:nvPr>
            <p:ph sz="quarter" idx="12" hasCustomPrompt="1"/>
          </p:nvPr>
        </p:nvSpPr>
        <p:spPr>
          <a:xfrm>
            <a:off x="762000" y="3736975"/>
            <a:ext cx="5753100" cy="1978025"/>
          </a:xfrm>
        </p:spPr>
        <p:txBody>
          <a:bodyPr/>
          <a:lstStyle>
            <a:lvl2pPr>
              <a:buClrTx/>
              <a:defRPr/>
            </a:lvl2pPr>
            <a:lvl3pPr>
              <a:buClrTx/>
              <a:defRPr/>
            </a:lvl3pPr>
            <a:lvl4pPr marL="1371600" indent="0">
              <a:buNone/>
              <a:defRPr/>
            </a:lvl4pPr>
            <a:lvl5pPr marL="1828800" indent="0">
              <a:buNone/>
              <a:defRPr/>
            </a:lvl5pPr>
          </a:lstStyle>
          <a:p>
            <a:pPr lvl="1"/>
            <a:r>
              <a:rPr lang="en-US" dirty="0"/>
              <a:t>Second level</a:t>
            </a:r>
          </a:p>
          <a:p>
            <a:pPr lvl="2"/>
            <a:r>
              <a:rPr lang="en-US" dirty="0"/>
              <a:t>Third level</a:t>
            </a:r>
          </a:p>
        </p:txBody>
      </p:sp>
    </p:spTree>
    <p:extLst>
      <p:ext uri="{BB962C8B-B14F-4D97-AF65-F5344CB8AC3E}">
        <p14:creationId xmlns:p14="http://schemas.microsoft.com/office/powerpoint/2010/main" val="1650792030"/>
      </p:ext>
    </p:extLst>
  </p:cSld>
  <p:clrMapOvr>
    <a:masterClrMapping/>
  </p:clrMapOvr>
  <p:extLst>
    <p:ext uri="{DCECCB84-F9BA-43D5-87BE-67443E8EF086}">
      <p15:sldGuideLst xmlns:p15="http://schemas.microsoft.com/office/powerpoint/2012/main">
        <p15:guide id="1" orient="horz" pos="1224">
          <p15:clr>
            <a:srgbClr val="FBAE40"/>
          </p15:clr>
        </p15:guide>
        <p15:guide id="2" orient="horz" pos="4200">
          <p15:clr>
            <a:srgbClr val="FBAE40"/>
          </p15:clr>
        </p15:guide>
        <p15:guide id="3" pos="5112">
          <p15:clr>
            <a:srgbClr val="FBAE40"/>
          </p15:clr>
        </p15:guide>
        <p15:guide id="4" pos="4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189E042-7716-E340-AB47-F69F41593BD7}"/>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contrast="10000"/>
                    </a14:imgEffect>
                  </a14:imgLayer>
                </a14:imgProps>
              </a:ext>
              <a:ext uri="{28A0092B-C50C-407E-A947-70E740481C1C}">
                <a14:useLocalDpi xmlns:a14="http://schemas.microsoft.com/office/drawing/2010/main"/>
              </a:ext>
            </a:extLst>
          </a:blip>
          <a:srcRect/>
          <a:stretch/>
        </p:blipFill>
        <p:spPr>
          <a:xfrm>
            <a:off x="7314677" y="-1"/>
            <a:ext cx="4877323" cy="6667501"/>
          </a:xfrm>
          <a:prstGeom prst="rect">
            <a:avLst/>
          </a:prstGeom>
        </p:spPr>
      </p:pic>
      <p:sp>
        <p:nvSpPr>
          <p:cNvPr id="8" name="Rectangle 7">
            <a:extLst>
              <a:ext uri="{FF2B5EF4-FFF2-40B4-BE49-F238E27FC236}">
                <a16:creationId xmlns:a16="http://schemas.microsoft.com/office/drawing/2014/main" id="{54F2C082-C688-3647-B01A-04CD6B30D472}"/>
              </a:ext>
            </a:extLst>
          </p:cNvPr>
          <p:cNvSpPr/>
          <p:nvPr userDrawn="1"/>
        </p:nvSpPr>
        <p:spPr>
          <a:xfrm>
            <a:off x="7314677" y="0"/>
            <a:ext cx="4876800" cy="6676026"/>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3">
            <a:extLst>
              <a:ext uri="{FF2B5EF4-FFF2-40B4-BE49-F238E27FC236}">
                <a16:creationId xmlns:a16="http://schemas.microsoft.com/office/drawing/2014/main" id="{E455CE5D-3D7B-294A-AB28-7204EACED78B}"/>
              </a:ext>
            </a:extLst>
          </p:cNvPr>
          <p:cNvSpPr>
            <a:spLocks noGrp="1"/>
          </p:cNvSpPr>
          <p:nvPr>
            <p:ph sz="half" idx="1" hasCustomPrompt="1"/>
          </p:nvPr>
        </p:nvSpPr>
        <p:spPr>
          <a:xfrm>
            <a:off x="785110" y="3428999"/>
            <a:ext cx="5715000" cy="2286001"/>
          </a:xfrm>
        </p:spPr>
        <p:txBody>
          <a:bodyPr lIns="91440" tIns="91440" rIns="91440" bIns="91440"/>
          <a:lstStyle>
            <a:lvl1pPr>
              <a:defRPr sz="1800" b="0">
                <a:solidFill>
                  <a:schemeClr val="accent2"/>
                </a:solidFill>
              </a:defRPr>
            </a:lvl1pPr>
          </a:lstStyle>
          <a:p>
            <a:pPr marL="0" lvl="0" indent="0">
              <a:buNone/>
            </a:pPr>
            <a:r>
              <a:rPr lang="en-US" dirty="0"/>
              <a:t>Presenter information</a:t>
            </a:r>
          </a:p>
        </p:txBody>
      </p:sp>
      <p:sp>
        <p:nvSpPr>
          <p:cNvPr id="11" name="Title Placeholder 1">
            <a:extLst>
              <a:ext uri="{FF2B5EF4-FFF2-40B4-BE49-F238E27FC236}">
                <a16:creationId xmlns:a16="http://schemas.microsoft.com/office/drawing/2014/main" id="{8A9CAEF8-10FE-9E41-9F0B-72F29BD8A3E3}"/>
              </a:ext>
            </a:extLst>
          </p:cNvPr>
          <p:cNvSpPr>
            <a:spLocks noGrp="1"/>
          </p:cNvSpPr>
          <p:nvPr>
            <p:ph type="title" hasCustomPrompt="1"/>
          </p:nvPr>
        </p:nvSpPr>
        <p:spPr>
          <a:xfrm>
            <a:off x="762000" y="1113971"/>
            <a:ext cx="5753100" cy="1292662"/>
          </a:xfrm>
          <a:prstGeom prst="rect">
            <a:avLst/>
          </a:prstGeom>
        </p:spPr>
        <p:txBody>
          <a:bodyPr vert="horz" wrap="square" lIns="91440" tIns="91440" rIns="91440" bIns="91440" rtlCol="0" anchor="ctr" anchorCtr="1">
            <a:noAutofit/>
          </a:bodyPr>
          <a:lstStyle>
            <a:lvl1pPr>
              <a:defRPr sz="4000">
                <a:solidFill>
                  <a:schemeClr val="tx2"/>
                </a:solidFill>
              </a:defRPr>
            </a:lvl1pPr>
          </a:lstStyle>
          <a:p>
            <a:r>
              <a:rPr lang="en-US" dirty="0"/>
              <a:t>Header</a:t>
            </a:r>
          </a:p>
        </p:txBody>
      </p:sp>
      <p:sp>
        <p:nvSpPr>
          <p:cNvPr id="12" name="Content Placeholder 3">
            <a:extLst>
              <a:ext uri="{FF2B5EF4-FFF2-40B4-BE49-F238E27FC236}">
                <a16:creationId xmlns:a16="http://schemas.microsoft.com/office/drawing/2014/main" id="{B2ECE5A4-8D9E-5541-A460-46E0C9452301}"/>
              </a:ext>
            </a:extLst>
          </p:cNvPr>
          <p:cNvSpPr>
            <a:spLocks noGrp="1"/>
          </p:cNvSpPr>
          <p:nvPr>
            <p:ph sz="half" idx="10"/>
          </p:nvPr>
        </p:nvSpPr>
        <p:spPr>
          <a:xfrm>
            <a:off x="8115300" y="1159329"/>
            <a:ext cx="3276600" cy="4327071"/>
          </a:xfrm>
        </p:spPr>
        <p:txBody>
          <a:bodyPr/>
          <a:lstStyle>
            <a:lvl1pPr>
              <a:defRPr>
                <a:solidFill>
                  <a:schemeClr val="bg1"/>
                </a:solidFill>
              </a:defRPr>
            </a:lvl1pPr>
          </a:lstStyle>
          <a:p>
            <a:pPr marL="0" lvl="0" indent="0">
              <a:buNone/>
            </a:pPr>
            <a:r>
              <a:rPr lang="en-US" dirty="0"/>
              <a:t>Click to edit Master text styles</a:t>
            </a:r>
          </a:p>
        </p:txBody>
      </p:sp>
      <p:pic>
        <p:nvPicPr>
          <p:cNvPr id="20" name="Picture 19">
            <a:extLst>
              <a:ext uri="{FF2B5EF4-FFF2-40B4-BE49-F238E27FC236}">
                <a16:creationId xmlns:a16="http://schemas.microsoft.com/office/drawing/2014/main" id="{DD29CE87-D741-304B-BF23-CCAE60A159E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1805" y="5563626"/>
            <a:ext cx="2301279" cy="1093632"/>
          </a:xfrm>
          <a:prstGeom prst="rect">
            <a:avLst/>
          </a:prstGeom>
        </p:spPr>
      </p:pic>
      <p:sp>
        <p:nvSpPr>
          <p:cNvPr id="23" name="Content Placeholder 3">
            <a:extLst>
              <a:ext uri="{FF2B5EF4-FFF2-40B4-BE49-F238E27FC236}">
                <a16:creationId xmlns:a16="http://schemas.microsoft.com/office/drawing/2014/main" id="{B4D16CF1-E5BA-B74A-A180-D2C1EEC565EF}"/>
              </a:ext>
            </a:extLst>
          </p:cNvPr>
          <p:cNvSpPr>
            <a:spLocks noGrp="1"/>
          </p:cNvSpPr>
          <p:nvPr>
            <p:ph sz="half" idx="11" hasCustomPrompt="1"/>
          </p:nvPr>
        </p:nvSpPr>
        <p:spPr>
          <a:xfrm>
            <a:off x="785110" y="2065547"/>
            <a:ext cx="5715000" cy="682171"/>
          </a:xfrm>
        </p:spPr>
        <p:txBody>
          <a:bodyPr lIns="91440" tIns="91440" rIns="91440" bIns="91440"/>
          <a:lstStyle>
            <a:lvl1pPr algn="ctr">
              <a:defRPr/>
            </a:lvl1pPr>
          </a:lstStyle>
          <a:p>
            <a:pPr marL="0" lvl="0" indent="0">
              <a:buNone/>
            </a:pPr>
            <a:r>
              <a:rPr lang="en-US" dirty="0" err="1"/>
              <a:t>Subheader</a:t>
            </a:r>
            <a:endParaRPr lang="en-US" dirty="0"/>
          </a:p>
        </p:txBody>
      </p:sp>
    </p:spTree>
    <p:extLst>
      <p:ext uri="{BB962C8B-B14F-4D97-AF65-F5344CB8AC3E}">
        <p14:creationId xmlns:p14="http://schemas.microsoft.com/office/powerpoint/2010/main" val="2091281700"/>
      </p:ext>
    </p:extLst>
  </p:cSld>
  <p:clrMapOvr>
    <a:masterClrMapping/>
  </p:clrMapOvr>
  <p:extLst>
    <p:ext uri="{DCECCB84-F9BA-43D5-87BE-67443E8EF086}">
      <p15:sldGuideLst xmlns:p15="http://schemas.microsoft.com/office/powerpoint/2012/main">
        <p15:guide id="1" orient="horz" pos="1224">
          <p15:clr>
            <a:srgbClr val="FBAE40"/>
          </p15:clr>
        </p15:guide>
        <p15:guide id="2" orient="horz" pos="4200">
          <p15:clr>
            <a:srgbClr val="FBAE40"/>
          </p15:clr>
        </p15:guide>
        <p15:guide id="3" pos="5112">
          <p15:clr>
            <a:srgbClr val="FBAE40"/>
          </p15:clr>
        </p15:guide>
        <p15:guide id="4" pos="4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825C84-3FE0-0841-9D1B-8A307829F89B}"/>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 y="1"/>
            <a:ext cx="12192105" cy="1531679"/>
          </a:xfrm>
          <a:prstGeom prst="rect">
            <a:avLst/>
          </a:prstGeom>
        </p:spPr>
      </p:pic>
      <p:sp>
        <p:nvSpPr>
          <p:cNvPr id="7" name="Rectangle 6">
            <a:extLst>
              <a:ext uri="{FF2B5EF4-FFF2-40B4-BE49-F238E27FC236}">
                <a16:creationId xmlns:a16="http://schemas.microsoft.com/office/drawing/2014/main" id="{6155EB7F-4E8E-8346-8569-E93A620E54AF}"/>
              </a:ext>
            </a:extLst>
          </p:cNvPr>
          <p:cNvSpPr/>
          <p:nvPr userDrawn="1"/>
        </p:nvSpPr>
        <p:spPr>
          <a:xfrm>
            <a:off x="0" y="1"/>
            <a:ext cx="12191999" cy="153168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bg1"/>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B5C81EDD-36F8-0746-9F0B-5D921DB627B7}"/>
              </a:ext>
            </a:extLst>
          </p:cNvPr>
          <p:cNvGrpSpPr/>
          <p:nvPr userDrawn="1"/>
        </p:nvGrpSpPr>
        <p:grpSpPr>
          <a:xfrm>
            <a:off x="-1" y="1531680"/>
            <a:ext cx="12192000" cy="204940"/>
            <a:chOff x="-83127" y="-11875"/>
            <a:chExt cx="13181610" cy="6858000"/>
          </a:xfrm>
        </p:grpSpPr>
        <p:sp>
          <p:nvSpPr>
            <p:cNvPr id="11" name="Rectangle 10">
              <a:extLst>
                <a:ext uri="{FF2B5EF4-FFF2-40B4-BE49-F238E27FC236}">
                  <a16:creationId xmlns:a16="http://schemas.microsoft.com/office/drawing/2014/main" id="{7B037783-678C-A442-A6B4-D47D95336389}"/>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46E15E-1DB2-0E48-97BB-D03A4F708316}"/>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50E534A-65DB-314A-96A7-5D9342533363}"/>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F4D248-9266-8B4F-A4E2-01CC00E2DFEE}"/>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2E7B1C-2458-2741-BA59-40BA50D55BAE}"/>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20">
            <a:extLst>
              <a:ext uri="{FF2B5EF4-FFF2-40B4-BE49-F238E27FC236}">
                <a16:creationId xmlns:a16="http://schemas.microsoft.com/office/drawing/2014/main" id="{6AEC283D-0BA1-044E-81FA-C5C2D28A8E89}"/>
              </a:ext>
            </a:extLst>
          </p:cNvPr>
          <p:cNvSpPr>
            <a:spLocks noGrp="1"/>
          </p:cNvSpPr>
          <p:nvPr>
            <p:ph type="body" sz="quarter" idx="10"/>
          </p:nvPr>
        </p:nvSpPr>
        <p:spPr>
          <a:xfrm>
            <a:off x="800100" y="2019300"/>
            <a:ext cx="10591800" cy="3467101"/>
          </a:xfrm>
        </p:spPr>
        <p:txBody>
          <a:bodyPr lIns="91440" tIns="91440" rIns="91440" bIns="9144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813699C8-CF9A-D44F-81D5-E1B40A7B8B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0852" y="5558338"/>
            <a:ext cx="2304288" cy="1095061"/>
          </a:xfrm>
          <a:prstGeom prst="rect">
            <a:avLst/>
          </a:prstGeom>
        </p:spPr>
      </p:pic>
      <p:sp>
        <p:nvSpPr>
          <p:cNvPr id="6" name="Text Placeholder 5">
            <a:extLst>
              <a:ext uri="{FF2B5EF4-FFF2-40B4-BE49-F238E27FC236}">
                <a16:creationId xmlns:a16="http://schemas.microsoft.com/office/drawing/2014/main" id="{464007CC-01BD-BA45-917D-B33871C8F2A3}"/>
              </a:ext>
            </a:extLst>
          </p:cNvPr>
          <p:cNvSpPr>
            <a:spLocks noGrp="1"/>
          </p:cNvSpPr>
          <p:nvPr>
            <p:ph type="body" sz="quarter" idx="11" hasCustomPrompt="1"/>
          </p:nvPr>
        </p:nvSpPr>
        <p:spPr>
          <a:xfrm>
            <a:off x="3530" y="6479544"/>
            <a:ext cx="9902470" cy="138499"/>
          </a:xfrm>
        </p:spPr>
        <p:txBody>
          <a:bodyPr wrap="square" lIns="91440" tIns="0" rIns="0" bIns="0">
            <a:spAutoFit/>
          </a:bodyPr>
          <a:lstStyle>
            <a:lvl1pPr marL="0" indent="0">
              <a:buNone/>
              <a:defRPr sz="1000" b="0">
                <a:solidFill>
                  <a:schemeClr val="tx2"/>
                </a:solidFill>
              </a:defRPr>
            </a:lvl1pPr>
          </a:lstStyle>
          <a:p>
            <a:pPr lvl="0"/>
            <a:r>
              <a:rPr lang="en-US" dirty="0"/>
              <a:t>Click to add reference or works cited</a:t>
            </a:r>
          </a:p>
        </p:txBody>
      </p:sp>
    </p:spTree>
    <p:extLst>
      <p:ext uri="{BB962C8B-B14F-4D97-AF65-F5344CB8AC3E}">
        <p14:creationId xmlns:p14="http://schemas.microsoft.com/office/powerpoint/2010/main" val="3223464227"/>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0735717-99EE-3B41-AE8F-9DF1689445B0}"/>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4713" y="0"/>
            <a:ext cx="12196713" cy="1531680"/>
          </a:xfrm>
          <a:prstGeom prst="rect">
            <a:avLst/>
          </a:prstGeom>
        </p:spPr>
      </p:pic>
      <p:sp>
        <p:nvSpPr>
          <p:cNvPr id="17" name="Rectangle 16">
            <a:extLst>
              <a:ext uri="{FF2B5EF4-FFF2-40B4-BE49-F238E27FC236}">
                <a16:creationId xmlns:a16="http://schemas.microsoft.com/office/drawing/2014/main" id="{2173BE22-A694-914D-AEFD-E2080558DDE1}"/>
              </a:ext>
            </a:extLst>
          </p:cNvPr>
          <p:cNvSpPr/>
          <p:nvPr userDrawn="1"/>
        </p:nvSpPr>
        <p:spPr>
          <a:xfrm>
            <a:off x="1" y="0"/>
            <a:ext cx="12191999" cy="153168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bg1"/>
                </a:solidFill>
              </a:defRPr>
            </a:lvl1pPr>
          </a:lstStyle>
          <a:p>
            <a:r>
              <a:rPr lang="en-US" dirty="0"/>
              <a:t>Click to edit Master title style</a:t>
            </a:r>
          </a:p>
        </p:txBody>
      </p:sp>
      <p:grpSp>
        <p:nvGrpSpPr>
          <p:cNvPr id="10" name="Group 9">
            <a:extLst>
              <a:ext uri="{FF2B5EF4-FFF2-40B4-BE49-F238E27FC236}">
                <a16:creationId xmlns:a16="http://schemas.microsoft.com/office/drawing/2014/main" id="{B5C81EDD-36F8-0746-9F0B-5D921DB627B7}"/>
              </a:ext>
            </a:extLst>
          </p:cNvPr>
          <p:cNvGrpSpPr/>
          <p:nvPr userDrawn="1"/>
        </p:nvGrpSpPr>
        <p:grpSpPr>
          <a:xfrm>
            <a:off x="-1" y="1531680"/>
            <a:ext cx="12192000" cy="204940"/>
            <a:chOff x="-83127" y="-11875"/>
            <a:chExt cx="13181610" cy="6858000"/>
          </a:xfrm>
        </p:grpSpPr>
        <p:sp>
          <p:nvSpPr>
            <p:cNvPr id="11" name="Rectangle 10">
              <a:extLst>
                <a:ext uri="{FF2B5EF4-FFF2-40B4-BE49-F238E27FC236}">
                  <a16:creationId xmlns:a16="http://schemas.microsoft.com/office/drawing/2014/main" id="{7B037783-678C-A442-A6B4-D47D95336389}"/>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46E15E-1DB2-0E48-97BB-D03A4F708316}"/>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50E534A-65DB-314A-96A7-5D9342533363}"/>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F4D248-9266-8B4F-A4E2-01CC00E2DFEE}"/>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2E7B1C-2458-2741-BA59-40BA50D55BAE}"/>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2">
            <a:extLst>
              <a:ext uri="{FF2B5EF4-FFF2-40B4-BE49-F238E27FC236}">
                <a16:creationId xmlns:a16="http://schemas.microsoft.com/office/drawing/2014/main" id="{0C5EAA78-CD08-7346-81D3-CC62D7E26AFA}"/>
              </a:ext>
            </a:extLst>
          </p:cNvPr>
          <p:cNvSpPr>
            <a:spLocks noGrp="1"/>
          </p:cNvSpPr>
          <p:nvPr>
            <p:ph idx="1" hasCustomPrompt="1"/>
          </p:nvPr>
        </p:nvSpPr>
        <p:spPr>
          <a:xfrm>
            <a:off x="800100" y="2019300"/>
            <a:ext cx="10591800" cy="3467101"/>
          </a:xfrm>
          <a:prstGeom prst="rect">
            <a:avLst/>
          </a:prstGeom>
        </p:spPr>
        <p:txBody>
          <a:bodyPr vert="horz" lIns="91440" tIns="91440" rIns="91440" bIns="91440" rtlCol="0">
            <a:noAutofit/>
          </a:bodyPr>
          <a:lstStyle>
            <a:lvl1pPr marL="228600" marR="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lvl3p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575862"/>
                </a:solidFill>
                <a:effectLst/>
                <a:uLnTx/>
                <a:uFillTx/>
                <a:latin typeface="Verdana" panose="020B0604030504040204" pitchFamily="34" charset="0"/>
                <a:ea typeface="Verdana" panose="020B0604030504040204" pitchFamily="34" charset="0"/>
                <a:cs typeface="Verdana" panose="020B0604030504040204" pitchFamily="34" charset="0"/>
              </a:rPr>
              <a:t>Edit Master text styles</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38DC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5487"/>
                </a:solidFill>
                <a:effectLst/>
                <a:uLnTx/>
                <a:uFillTx/>
                <a:latin typeface="Verdana" panose="020B0604030504040204" pitchFamily="34" charset="0"/>
                <a:ea typeface="Verdana" panose="020B0604030504040204" pitchFamily="34" charset="0"/>
                <a:cs typeface="Verdana" panose="020B0604030504040204" pitchFamily="34" charset="0"/>
              </a:rPr>
              <a:t>Third level</a:t>
            </a:r>
          </a:p>
        </p:txBody>
      </p:sp>
      <p:pic>
        <p:nvPicPr>
          <p:cNvPr id="21" name="Picture 20">
            <a:extLst>
              <a:ext uri="{FF2B5EF4-FFF2-40B4-BE49-F238E27FC236}">
                <a16:creationId xmlns:a16="http://schemas.microsoft.com/office/drawing/2014/main" id="{1FAA249E-A098-F943-A699-0C1C2C7656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0852" y="5558338"/>
            <a:ext cx="2304288" cy="1095061"/>
          </a:xfrm>
          <a:prstGeom prst="rect">
            <a:avLst/>
          </a:prstGeom>
        </p:spPr>
      </p:pic>
      <p:sp>
        <p:nvSpPr>
          <p:cNvPr id="24" name="Text Placeholder 5">
            <a:extLst>
              <a:ext uri="{FF2B5EF4-FFF2-40B4-BE49-F238E27FC236}">
                <a16:creationId xmlns:a16="http://schemas.microsoft.com/office/drawing/2014/main" id="{1BF000CC-3CEE-2E4A-9876-55584E1C9F0C}"/>
              </a:ext>
            </a:extLst>
          </p:cNvPr>
          <p:cNvSpPr>
            <a:spLocks noGrp="1"/>
          </p:cNvSpPr>
          <p:nvPr>
            <p:ph type="body" sz="quarter" idx="11" hasCustomPrompt="1"/>
          </p:nvPr>
        </p:nvSpPr>
        <p:spPr>
          <a:xfrm>
            <a:off x="3530" y="6479544"/>
            <a:ext cx="9902470" cy="138499"/>
          </a:xfrm>
        </p:spPr>
        <p:txBody>
          <a:bodyPr wrap="square" lIns="91440" tIns="0" rIns="0" bIns="0">
            <a:spAutoFit/>
          </a:bodyPr>
          <a:lstStyle>
            <a:lvl1pPr marL="0" indent="0">
              <a:buNone/>
              <a:defRPr sz="1000" b="0">
                <a:solidFill>
                  <a:schemeClr val="tx2"/>
                </a:solidFill>
              </a:defRPr>
            </a:lvl1pPr>
          </a:lstStyle>
          <a:p>
            <a:pPr lvl="0"/>
            <a:r>
              <a:rPr lang="en-US" dirty="0"/>
              <a:t>Click to add reference or works cited</a:t>
            </a:r>
          </a:p>
        </p:txBody>
      </p:sp>
    </p:spTree>
    <p:extLst>
      <p:ext uri="{BB962C8B-B14F-4D97-AF65-F5344CB8AC3E}">
        <p14:creationId xmlns:p14="http://schemas.microsoft.com/office/powerpoint/2010/main" val="428703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Slide #3">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57F93C0-7B0C-E748-838B-180462FEBA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268299"/>
          </a:xfrm>
          <a:prstGeom prst="rect">
            <a:avLst/>
          </a:prstGeom>
        </p:spPr>
      </p:pic>
      <p:sp>
        <p:nvSpPr>
          <p:cNvPr id="20" name="Rectangle 19">
            <a:extLst>
              <a:ext uri="{FF2B5EF4-FFF2-40B4-BE49-F238E27FC236}">
                <a16:creationId xmlns:a16="http://schemas.microsoft.com/office/drawing/2014/main" id="{989F38A0-D1C1-5C44-865E-22CB78226FBA}"/>
              </a:ext>
            </a:extLst>
          </p:cNvPr>
          <p:cNvSpPr/>
          <p:nvPr userDrawn="1"/>
        </p:nvSpPr>
        <p:spPr>
          <a:xfrm>
            <a:off x="0" y="0"/>
            <a:ext cx="12191999" cy="3268301"/>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bg1"/>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B5C81EDD-36F8-0746-9F0B-5D921DB627B7}"/>
              </a:ext>
            </a:extLst>
          </p:cNvPr>
          <p:cNvGrpSpPr/>
          <p:nvPr userDrawn="1"/>
        </p:nvGrpSpPr>
        <p:grpSpPr>
          <a:xfrm>
            <a:off x="-1" y="3239273"/>
            <a:ext cx="12192000" cy="204940"/>
            <a:chOff x="-83127" y="-11875"/>
            <a:chExt cx="13181610" cy="6858000"/>
          </a:xfrm>
        </p:grpSpPr>
        <p:sp>
          <p:nvSpPr>
            <p:cNvPr id="11" name="Rectangle 10">
              <a:extLst>
                <a:ext uri="{FF2B5EF4-FFF2-40B4-BE49-F238E27FC236}">
                  <a16:creationId xmlns:a16="http://schemas.microsoft.com/office/drawing/2014/main" id="{7B037783-678C-A442-A6B4-D47D95336389}"/>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46E15E-1DB2-0E48-97BB-D03A4F708316}"/>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50E534A-65DB-314A-96A7-5D9342533363}"/>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F4D248-9266-8B4F-A4E2-01CC00E2DFEE}"/>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2E7B1C-2458-2741-BA59-40BA50D55BAE}"/>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DF06803F-209E-CB46-B3D9-E42871EB76C5}"/>
              </a:ext>
            </a:extLst>
          </p:cNvPr>
          <p:cNvSpPr>
            <a:spLocks noGrp="1"/>
          </p:cNvSpPr>
          <p:nvPr>
            <p:ph type="body" sz="quarter" idx="10"/>
          </p:nvPr>
        </p:nvSpPr>
        <p:spPr>
          <a:xfrm>
            <a:off x="800100" y="3657600"/>
            <a:ext cx="10591800" cy="1828800"/>
          </a:xfrm>
        </p:spPr>
        <p:txBody>
          <a:bodyPr lIns="91440" tIns="91440" rIns="91440" bIns="9144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a:extLst>
              <a:ext uri="{FF2B5EF4-FFF2-40B4-BE49-F238E27FC236}">
                <a16:creationId xmlns:a16="http://schemas.microsoft.com/office/drawing/2014/main" id="{81A14CBD-D416-9043-97DD-E1D903D302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0852" y="5558338"/>
            <a:ext cx="2304288" cy="1095061"/>
          </a:xfrm>
          <a:prstGeom prst="rect">
            <a:avLst/>
          </a:prstGeom>
        </p:spPr>
      </p:pic>
      <p:sp>
        <p:nvSpPr>
          <p:cNvPr id="25" name="Text Placeholder 5">
            <a:extLst>
              <a:ext uri="{FF2B5EF4-FFF2-40B4-BE49-F238E27FC236}">
                <a16:creationId xmlns:a16="http://schemas.microsoft.com/office/drawing/2014/main" id="{DDF9E8D6-3C3A-A249-9D7A-C45717DCE7ED}"/>
              </a:ext>
            </a:extLst>
          </p:cNvPr>
          <p:cNvSpPr>
            <a:spLocks noGrp="1"/>
          </p:cNvSpPr>
          <p:nvPr>
            <p:ph type="body" sz="quarter" idx="11" hasCustomPrompt="1"/>
          </p:nvPr>
        </p:nvSpPr>
        <p:spPr>
          <a:xfrm>
            <a:off x="3530" y="6479544"/>
            <a:ext cx="9902470" cy="138499"/>
          </a:xfrm>
        </p:spPr>
        <p:txBody>
          <a:bodyPr wrap="square" lIns="91440" tIns="0" rIns="0" bIns="0">
            <a:spAutoFit/>
          </a:bodyPr>
          <a:lstStyle>
            <a:lvl1pPr marL="0" indent="0">
              <a:buNone/>
              <a:defRPr sz="1000" b="0">
                <a:solidFill>
                  <a:schemeClr val="tx2"/>
                </a:solidFill>
              </a:defRPr>
            </a:lvl1pPr>
          </a:lstStyle>
          <a:p>
            <a:pPr lvl="0"/>
            <a:r>
              <a:rPr lang="en-US" dirty="0"/>
              <a:t>Click to add reference or works cited</a:t>
            </a:r>
          </a:p>
        </p:txBody>
      </p:sp>
    </p:spTree>
    <p:extLst>
      <p:ext uri="{BB962C8B-B14F-4D97-AF65-F5344CB8AC3E}">
        <p14:creationId xmlns:p14="http://schemas.microsoft.com/office/powerpoint/2010/main" val="3268847214"/>
      </p:ext>
    </p:extLst>
  </p:cSld>
  <p:clrMapOvr>
    <a:masterClrMapping/>
  </p:clrMapOvr>
  <p:extLst>
    <p:ext uri="{DCECCB84-F9BA-43D5-87BE-67443E8EF086}">
      <p15:sldGuideLst xmlns:p15="http://schemas.microsoft.com/office/powerpoint/2012/main">
        <p15:guide id="1" orient="horz" pos="23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4F45A51-1FA9-B34D-8093-0BC5D968CD46}"/>
              </a:ext>
            </a:extLst>
          </p:cNvPr>
          <p:cNvSpPr/>
          <p:nvPr userDrawn="1"/>
        </p:nvSpPr>
        <p:spPr>
          <a:xfrm>
            <a:off x="-5596" y="0"/>
            <a:ext cx="12191999" cy="6657258"/>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2382EF-01AA-7545-93CF-31B336F6B26E}"/>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tretch>
            <a:fillRect/>
          </a:stretch>
        </p:blipFill>
        <p:spPr>
          <a:xfrm>
            <a:off x="2052070" y="685800"/>
            <a:ext cx="8087858" cy="5498466"/>
          </a:xfrm>
          <a:prstGeom prst="rect">
            <a:avLst/>
          </a:prstGeom>
        </p:spPr>
      </p:pic>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3015859"/>
            <a:ext cx="5881738" cy="558614"/>
          </a:xfrm>
          <a:prstGeom prst="rect">
            <a:avLst/>
          </a:prstGeom>
        </p:spPr>
        <p:txBody>
          <a:bodyPr vert="horz" wrap="none" lIns="91440" tIns="91440" rIns="91440" bIns="91440" rtlCol="0" anchor="ctr" anchorCtr="1">
            <a:spAutoFit/>
          </a:bodyPr>
          <a:lstStyle>
            <a:lvl1pPr>
              <a:defRPr>
                <a:solidFill>
                  <a:schemeClr val="tx2"/>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09255BC1-63E8-8B4D-9034-CA57CB62B9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1805" y="5563626"/>
            <a:ext cx="2301279" cy="1093632"/>
          </a:xfrm>
          <a:prstGeom prst="rect">
            <a:avLst/>
          </a:prstGeom>
        </p:spPr>
      </p:pic>
      <p:grpSp>
        <p:nvGrpSpPr>
          <p:cNvPr id="19" name="Group 18">
            <a:extLst>
              <a:ext uri="{FF2B5EF4-FFF2-40B4-BE49-F238E27FC236}">
                <a16:creationId xmlns:a16="http://schemas.microsoft.com/office/drawing/2014/main" id="{B4629C79-7E64-7447-B934-EA719B716161}"/>
              </a:ext>
            </a:extLst>
          </p:cNvPr>
          <p:cNvGrpSpPr/>
          <p:nvPr userDrawn="1"/>
        </p:nvGrpSpPr>
        <p:grpSpPr>
          <a:xfrm rot="10800000">
            <a:off x="-1" y="-4199"/>
            <a:ext cx="12192000" cy="204940"/>
            <a:chOff x="-83127" y="-11875"/>
            <a:chExt cx="13181610" cy="6858000"/>
          </a:xfrm>
        </p:grpSpPr>
        <p:sp>
          <p:nvSpPr>
            <p:cNvPr id="23" name="Rectangle 22">
              <a:extLst>
                <a:ext uri="{FF2B5EF4-FFF2-40B4-BE49-F238E27FC236}">
                  <a16:creationId xmlns:a16="http://schemas.microsoft.com/office/drawing/2014/main" id="{22D0D7F0-39D2-F744-ADCE-5D02037AB764}"/>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5429DD-543F-1C45-98D5-97B310F0A816}"/>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A2AF87-B7A3-7C40-8E85-CE04625D6DCB}"/>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7B8D36C-0301-FD4D-8184-57230A01536B}"/>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B29C14-2EB5-FA40-A294-14EC67310350}"/>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8739812"/>
      </p:ext>
    </p:extLst>
  </p:cSld>
  <p:clrMapOvr>
    <a:masterClrMapping/>
  </p:clrMapOvr>
  <p:extLst>
    <p:ext uri="{DCECCB84-F9BA-43D5-87BE-67443E8EF086}">
      <p15:sldGuideLst xmlns:p15="http://schemas.microsoft.com/office/powerpoint/2012/main">
        <p15:guide id="2" orient="horz" pos="2664">
          <p15:clr>
            <a:srgbClr val="FBAE40"/>
          </p15:clr>
        </p15:guide>
        <p15:guide id="3" orient="horz" pos="3168">
          <p15:clr>
            <a:srgbClr val="FBAE40"/>
          </p15:clr>
        </p15:guide>
        <p15:guide id="4" orient="horz" pos="216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F2C082-C688-3647-B01A-04CD6B30D472}"/>
              </a:ext>
            </a:extLst>
          </p:cNvPr>
          <p:cNvSpPr/>
          <p:nvPr userDrawn="1"/>
        </p:nvSpPr>
        <p:spPr>
          <a:xfrm>
            <a:off x="-2" y="-1"/>
            <a:ext cx="12192001" cy="5953099"/>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D888F35-202D-234E-AC94-1BA9AE2A870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 y="5953099"/>
            <a:ext cx="12192000" cy="904901"/>
          </a:xfrm>
          <a:prstGeom prst="rect">
            <a:avLst/>
          </a:prstGeom>
        </p:spPr>
      </p:pic>
      <p:sp>
        <p:nvSpPr>
          <p:cNvPr id="10" name="Content Placeholder 3">
            <a:extLst>
              <a:ext uri="{FF2B5EF4-FFF2-40B4-BE49-F238E27FC236}">
                <a16:creationId xmlns:a16="http://schemas.microsoft.com/office/drawing/2014/main" id="{E455CE5D-3D7B-294A-AB28-7204EACED78B}"/>
              </a:ext>
            </a:extLst>
          </p:cNvPr>
          <p:cNvSpPr>
            <a:spLocks noGrp="1"/>
          </p:cNvSpPr>
          <p:nvPr>
            <p:ph sz="half" idx="1"/>
          </p:nvPr>
        </p:nvSpPr>
        <p:spPr>
          <a:xfrm>
            <a:off x="2592465" y="4079495"/>
            <a:ext cx="7007064" cy="936523"/>
          </a:xfrm>
        </p:spPr>
        <p:txBody>
          <a:bodyPr lIns="91440" tIns="91440" rIns="91440" bIns="91440"/>
          <a:lstStyle>
            <a:lvl1pPr algn="ctr">
              <a:defRPr/>
            </a:lvl1pPr>
          </a:lstStyle>
          <a:p>
            <a:pPr marL="0" lvl="0" indent="0">
              <a:buNone/>
            </a:pPr>
            <a:r>
              <a:rPr lang="en-US" dirty="0"/>
              <a:t>Click to edit Master text styles</a:t>
            </a:r>
          </a:p>
        </p:txBody>
      </p:sp>
      <p:sp>
        <p:nvSpPr>
          <p:cNvPr id="11" name="Title Placeholder 1">
            <a:extLst>
              <a:ext uri="{FF2B5EF4-FFF2-40B4-BE49-F238E27FC236}">
                <a16:creationId xmlns:a16="http://schemas.microsoft.com/office/drawing/2014/main" id="{8A9CAEF8-10FE-9E41-9F0B-72F29BD8A3E3}"/>
              </a:ext>
            </a:extLst>
          </p:cNvPr>
          <p:cNvSpPr>
            <a:spLocks noGrp="1"/>
          </p:cNvSpPr>
          <p:nvPr>
            <p:ph type="title"/>
          </p:nvPr>
        </p:nvSpPr>
        <p:spPr>
          <a:xfrm>
            <a:off x="1527763" y="3023395"/>
            <a:ext cx="9136469" cy="1292662"/>
          </a:xfrm>
          <a:prstGeom prst="rect">
            <a:avLst/>
          </a:prstGeom>
        </p:spPr>
        <p:txBody>
          <a:bodyPr vert="horz" wrap="square" lIns="91440" tIns="91440" rIns="91440" bIns="91440" rtlCol="0" anchor="ctr" anchorCtr="1">
            <a:noAutofit/>
          </a:bodyPr>
          <a:lstStyle>
            <a:lvl1pPr>
              <a:defRPr sz="4000">
                <a:solidFill>
                  <a:schemeClr val="tx2"/>
                </a:solidFill>
              </a:defRPr>
            </a:lvl1pPr>
          </a:lstStyle>
          <a:p>
            <a:r>
              <a:rPr lang="en-US" dirty="0"/>
              <a:t>Click to edit Master title style</a:t>
            </a:r>
          </a:p>
        </p:txBody>
      </p:sp>
      <p:grpSp>
        <p:nvGrpSpPr>
          <p:cNvPr id="13" name="Group 12">
            <a:extLst>
              <a:ext uri="{FF2B5EF4-FFF2-40B4-BE49-F238E27FC236}">
                <a16:creationId xmlns:a16="http://schemas.microsoft.com/office/drawing/2014/main" id="{BD66F923-5118-7F45-8E93-E17FA7647CA5}"/>
              </a:ext>
            </a:extLst>
          </p:cNvPr>
          <p:cNvGrpSpPr/>
          <p:nvPr userDrawn="1"/>
        </p:nvGrpSpPr>
        <p:grpSpPr>
          <a:xfrm>
            <a:off x="-1" y="6653060"/>
            <a:ext cx="12192000" cy="204940"/>
            <a:chOff x="-83127" y="-11875"/>
            <a:chExt cx="13181610" cy="6858000"/>
          </a:xfrm>
        </p:grpSpPr>
        <p:sp>
          <p:nvSpPr>
            <p:cNvPr id="14" name="Rectangle 13">
              <a:extLst>
                <a:ext uri="{FF2B5EF4-FFF2-40B4-BE49-F238E27FC236}">
                  <a16:creationId xmlns:a16="http://schemas.microsoft.com/office/drawing/2014/main" id="{FE3FF074-0479-AF4A-8E95-63DD4B102D0E}"/>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49D57C-F5DD-2C4B-8291-98DB2012C4CF}"/>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3CC186E-BE3C-3E40-AC88-20BAF9BE5274}"/>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CEC1736-BD97-4D46-835A-02B34983ECE4}"/>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129322-CAAF-B547-84EF-239A75CBFEBA}"/>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5032289"/>
      </p:ext>
    </p:extLst>
  </p:cSld>
  <p:clrMapOvr>
    <a:masterClrMapping/>
  </p:clrMapOvr>
  <p:extLst>
    <p:ext uri="{DCECCB84-F9BA-43D5-87BE-67443E8EF086}">
      <p15:sldGuideLst xmlns:p15="http://schemas.microsoft.com/office/powerpoint/2012/main">
        <p15:guide id="1" orient="horz" pos="1224">
          <p15:clr>
            <a:srgbClr val="FBAE40"/>
          </p15:clr>
        </p15:guide>
        <p15:guide id="2" orient="horz" pos="42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Slide #4">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A7FF868-E667-2A44-8801-DFA820DBD9B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2145044"/>
          </a:xfrm>
          <a:prstGeom prst="rect">
            <a:avLst/>
          </a:prstGeom>
        </p:spPr>
      </p:pic>
      <p:sp>
        <p:nvSpPr>
          <p:cNvPr id="22" name="Rectangle 21">
            <a:extLst>
              <a:ext uri="{FF2B5EF4-FFF2-40B4-BE49-F238E27FC236}">
                <a16:creationId xmlns:a16="http://schemas.microsoft.com/office/drawing/2014/main" id="{879F78DB-3A2F-C446-B93F-6F28D1FF8E0E}"/>
              </a:ext>
            </a:extLst>
          </p:cNvPr>
          <p:cNvSpPr/>
          <p:nvPr userDrawn="1"/>
        </p:nvSpPr>
        <p:spPr>
          <a:xfrm>
            <a:off x="1" y="3165"/>
            <a:ext cx="12191999" cy="2145043"/>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bg1"/>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B5C81EDD-36F8-0746-9F0B-5D921DB627B7}"/>
              </a:ext>
            </a:extLst>
          </p:cNvPr>
          <p:cNvGrpSpPr/>
          <p:nvPr userDrawn="1"/>
        </p:nvGrpSpPr>
        <p:grpSpPr>
          <a:xfrm>
            <a:off x="0" y="2144722"/>
            <a:ext cx="12192000" cy="204940"/>
            <a:chOff x="-83127" y="-11875"/>
            <a:chExt cx="13181610" cy="6858000"/>
          </a:xfrm>
        </p:grpSpPr>
        <p:sp>
          <p:nvSpPr>
            <p:cNvPr id="11" name="Rectangle 10">
              <a:extLst>
                <a:ext uri="{FF2B5EF4-FFF2-40B4-BE49-F238E27FC236}">
                  <a16:creationId xmlns:a16="http://schemas.microsoft.com/office/drawing/2014/main" id="{7B037783-678C-A442-A6B4-D47D95336389}"/>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46E15E-1DB2-0E48-97BB-D03A4F708316}"/>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50E534A-65DB-314A-96A7-5D9342533363}"/>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F4D248-9266-8B4F-A4E2-01CC00E2DFEE}"/>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2E7B1C-2458-2741-BA59-40BA50D55BAE}"/>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78D41DE3-8CEA-6B4E-AC5A-48057D08CC22}"/>
              </a:ext>
            </a:extLst>
          </p:cNvPr>
          <p:cNvSpPr>
            <a:spLocks noGrp="1"/>
          </p:cNvSpPr>
          <p:nvPr>
            <p:ph type="body" sz="quarter" idx="10"/>
          </p:nvPr>
        </p:nvSpPr>
        <p:spPr>
          <a:xfrm>
            <a:off x="800100" y="2590800"/>
            <a:ext cx="10591800" cy="2895601"/>
          </a:xfrm>
        </p:spPr>
        <p:txBody>
          <a:bodyPr lIns="91440" tIns="91440" rIns="91440" bIns="9144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CD407481-005D-8C40-94C2-534BCDFB55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0852" y="5558338"/>
            <a:ext cx="2304288" cy="1095061"/>
          </a:xfrm>
          <a:prstGeom prst="rect">
            <a:avLst/>
          </a:prstGeom>
        </p:spPr>
      </p:pic>
      <p:sp>
        <p:nvSpPr>
          <p:cNvPr id="24" name="Text Placeholder 5">
            <a:extLst>
              <a:ext uri="{FF2B5EF4-FFF2-40B4-BE49-F238E27FC236}">
                <a16:creationId xmlns:a16="http://schemas.microsoft.com/office/drawing/2014/main" id="{46B019B2-F593-244F-9763-E33469320D18}"/>
              </a:ext>
            </a:extLst>
          </p:cNvPr>
          <p:cNvSpPr>
            <a:spLocks noGrp="1"/>
          </p:cNvSpPr>
          <p:nvPr>
            <p:ph type="body" sz="quarter" idx="11" hasCustomPrompt="1"/>
          </p:nvPr>
        </p:nvSpPr>
        <p:spPr>
          <a:xfrm>
            <a:off x="3530" y="6479544"/>
            <a:ext cx="9902470" cy="138499"/>
          </a:xfrm>
        </p:spPr>
        <p:txBody>
          <a:bodyPr wrap="square" lIns="91440" tIns="0" rIns="0" bIns="0">
            <a:spAutoFit/>
          </a:bodyPr>
          <a:lstStyle>
            <a:lvl1pPr marL="0" indent="0">
              <a:buNone/>
              <a:defRPr sz="1000" b="0">
                <a:solidFill>
                  <a:schemeClr val="tx2"/>
                </a:solidFill>
              </a:defRPr>
            </a:lvl1pPr>
          </a:lstStyle>
          <a:p>
            <a:pPr lvl="0"/>
            <a:r>
              <a:rPr lang="en-US" dirty="0"/>
              <a:t>Click to add reference or works cited</a:t>
            </a:r>
          </a:p>
        </p:txBody>
      </p:sp>
    </p:spTree>
    <p:extLst>
      <p:ext uri="{BB962C8B-B14F-4D97-AF65-F5344CB8AC3E}">
        <p14:creationId xmlns:p14="http://schemas.microsoft.com/office/powerpoint/2010/main" val="2662087907"/>
      </p:ext>
    </p:extLst>
  </p:cSld>
  <p:clrMapOvr>
    <a:masterClrMapping/>
  </p:clrMapOvr>
  <p:extLst>
    <p:ext uri="{DCECCB84-F9BA-43D5-87BE-67443E8EF086}">
      <p15:sldGuideLst xmlns:p15="http://schemas.microsoft.com/office/powerpoint/2012/main">
        <p15:guide id="2" orient="horz" pos="1488">
          <p15:clr>
            <a:srgbClr val="FBAE40"/>
          </p15:clr>
        </p15:guide>
        <p15:guide id="3" orient="horz" pos="16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5">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A7FF868-E667-2A44-8801-DFA820DBD9B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2145044"/>
          </a:xfrm>
          <a:prstGeom prst="rect">
            <a:avLst/>
          </a:prstGeom>
        </p:spPr>
      </p:pic>
      <p:sp>
        <p:nvSpPr>
          <p:cNvPr id="22" name="Rectangle 21">
            <a:extLst>
              <a:ext uri="{FF2B5EF4-FFF2-40B4-BE49-F238E27FC236}">
                <a16:creationId xmlns:a16="http://schemas.microsoft.com/office/drawing/2014/main" id="{879F78DB-3A2F-C446-B93F-6F28D1FF8E0E}"/>
              </a:ext>
            </a:extLst>
          </p:cNvPr>
          <p:cNvSpPr/>
          <p:nvPr userDrawn="1"/>
        </p:nvSpPr>
        <p:spPr>
          <a:xfrm>
            <a:off x="0" y="0"/>
            <a:ext cx="12191999" cy="2145043"/>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9FEEA06-ABE0-3C44-A0C2-3227786BFB29}"/>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lvl1pPr>
              <a:defRPr>
                <a:solidFill>
                  <a:schemeClr val="bg1"/>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B5C81EDD-36F8-0746-9F0B-5D921DB627B7}"/>
              </a:ext>
            </a:extLst>
          </p:cNvPr>
          <p:cNvGrpSpPr/>
          <p:nvPr userDrawn="1"/>
        </p:nvGrpSpPr>
        <p:grpSpPr>
          <a:xfrm>
            <a:off x="0" y="2144722"/>
            <a:ext cx="12192000" cy="204940"/>
            <a:chOff x="-83127" y="-11875"/>
            <a:chExt cx="13181610" cy="6858000"/>
          </a:xfrm>
        </p:grpSpPr>
        <p:sp>
          <p:nvSpPr>
            <p:cNvPr id="11" name="Rectangle 10">
              <a:extLst>
                <a:ext uri="{FF2B5EF4-FFF2-40B4-BE49-F238E27FC236}">
                  <a16:creationId xmlns:a16="http://schemas.microsoft.com/office/drawing/2014/main" id="{7B037783-678C-A442-A6B4-D47D95336389}"/>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46E15E-1DB2-0E48-97BB-D03A4F708316}"/>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50E534A-65DB-314A-96A7-5D9342533363}"/>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F4D248-9266-8B4F-A4E2-01CC00E2DFEE}"/>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2E7B1C-2458-2741-BA59-40BA50D55BAE}"/>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
            <a:extLst>
              <a:ext uri="{FF2B5EF4-FFF2-40B4-BE49-F238E27FC236}">
                <a16:creationId xmlns:a16="http://schemas.microsoft.com/office/drawing/2014/main" id="{6F835A7C-0478-4544-9F63-510C0141E065}"/>
              </a:ext>
            </a:extLst>
          </p:cNvPr>
          <p:cNvSpPr>
            <a:spLocks noGrp="1"/>
          </p:cNvSpPr>
          <p:nvPr>
            <p:ph sz="half" idx="1" hasCustomPrompt="1"/>
          </p:nvPr>
        </p:nvSpPr>
        <p:spPr>
          <a:xfrm>
            <a:off x="800100" y="2590800"/>
            <a:ext cx="5143500" cy="3581400"/>
          </a:xfrm>
          <a:prstGeom prst="rect">
            <a:avLst/>
          </a:prstGeom>
        </p:spPr>
        <p:txBody>
          <a:bodyPr lIns="91440" tIns="91440" rIns="91440" bIns="9144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05289EA7-CE3E-D843-BC18-75E8FB983E4C}"/>
              </a:ext>
            </a:extLst>
          </p:cNvPr>
          <p:cNvSpPr>
            <a:spLocks noGrp="1"/>
          </p:cNvSpPr>
          <p:nvPr>
            <p:ph sz="half" idx="2" hasCustomPrompt="1"/>
          </p:nvPr>
        </p:nvSpPr>
        <p:spPr>
          <a:xfrm>
            <a:off x="6248400" y="2590800"/>
            <a:ext cx="5143500" cy="2895600"/>
          </a:xfrm>
          <a:prstGeom prst="rect">
            <a:avLst/>
          </a:prstGeom>
        </p:spPr>
        <p:txBody>
          <a:bodyPr lIns="91440" tIns="91440" rIns="91440" bIns="9144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a:extLst>
              <a:ext uri="{FF2B5EF4-FFF2-40B4-BE49-F238E27FC236}">
                <a16:creationId xmlns:a16="http://schemas.microsoft.com/office/drawing/2014/main" id="{B2CD5BB9-D507-AB44-91BF-058279E299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0852" y="5558338"/>
            <a:ext cx="2304288" cy="1095061"/>
          </a:xfrm>
          <a:prstGeom prst="rect">
            <a:avLst/>
          </a:prstGeom>
        </p:spPr>
      </p:pic>
      <p:sp>
        <p:nvSpPr>
          <p:cNvPr id="26" name="Text Placeholder 5">
            <a:extLst>
              <a:ext uri="{FF2B5EF4-FFF2-40B4-BE49-F238E27FC236}">
                <a16:creationId xmlns:a16="http://schemas.microsoft.com/office/drawing/2014/main" id="{CBF211DA-179B-6E45-80AE-AB5871AA89A5}"/>
              </a:ext>
            </a:extLst>
          </p:cNvPr>
          <p:cNvSpPr>
            <a:spLocks noGrp="1"/>
          </p:cNvSpPr>
          <p:nvPr>
            <p:ph type="body" sz="quarter" idx="11" hasCustomPrompt="1"/>
          </p:nvPr>
        </p:nvSpPr>
        <p:spPr>
          <a:xfrm>
            <a:off x="3530" y="6479544"/>
            <a:ext cx="9902470" cy="138499"/>
          </a:xfrm>
        </p:spPr>
        <p:txBody>
          <a:bodyPr wrap="square" lIns="91440" tIns="0" rIns="0" bIns="0">
            <a:spAutoFit/>
          </a:bodyPr>
          <a:lstStyle>
            <a:lvl1pPr marL="0" indent="0">
              <a:buNone/>
              <a:defRPr sz="1000" b="0">
                <a:solidFill>
                  <a:schemeClr val="tx2"/>
                </a:solidFill>
              </a:defRPr>
            </a:lvl1pPr>
          </a:lstStyle>
          <a:p>
            <a:pPr lvl="0"/>
            <a:r>
              <a:rPr lang="en-US" dirty="0"/>
              <a:t>Click to add reference or works cited</a:t>
            </a:r>
          </a:p>
        </p:txBody>
      </p:sp>
    </p:spTree>
    <p:extLst>
      <p:ext uri="{BB962C8B-B14F-4D97-AF65-F5344CB8AC3E}">
        <p14:creationId xmlns:p14="http://schemas.microsoft.com/office/powerpoint/2010/main" val="3833304419"/>
      </p:ext>
    </p:extLst>
  </p:cSld>
  <p:clrMapOvr>
    <a:masterClrMapping/>
  </p:clrMapOvr>
  <p:extLst>
    <p:ext uri="{DCECCB84-F9BA-43D5-87BE-67443E8EF086}">
      <p15:sldGuideLst xmlns:p15="http://schemas.microsoft.com/office/powerpoint/2012/main">
        <p15:guide id="1" orient="horz" pos="2664">
          <p15:clr>
            <a:srgbClr val="FBAE40"/>
          </p15:clr>
        </p15:guide>
        <p15:guide id="2" orient="horz" pos="1488">
          <p15:clr>
            <a:srgbClr val="FBAE40"/>
          </p15:clr>
        </p15:guide>
        <p15:guide id="3" orient="horz" pos="16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F9150B-1EB7-F747-A3C1-50543085DAB4}"/>
              </a:ext>
            </a:extLst>
          </p:cNvPr>
          <p:cNvSpPr>
            <a:spLocks noGrp="1"/>
          </p:cNvSpPr>
          <p:nvPr>
            <p:ph type="title"/>
          </p:nvPr>
        </p:nvSpPr>
        <p:spPr>
          <a:xfrm>
            <a:off x="3155131" y="272659"/>
            <a:ext cx="5881738" cy="558614"/>
          </a:xfrm>
          <a:prstGeom prst="rect">
            <a:avLst/>
          </a:prstGeom>
        </p:spPr>
        <p:txBody>
          <a:bodyPr vert="horz" wrap="none" lIns="91440" tIns="91440" rIns="91440" bIns="91440" rtlCol="0" anchor="ctr" anchorCtr="1">
            <a:spAutoFit/>
          </a:bodyPr>
          <a:lstStyle/>
          <a:p>
            <a:r>
              <a:rPr lang="en-US" dirty="0"/>
              <a:t>Click to edit Master title style</a:t>
            </a:r>
          </a:p>
        </p:txBody>
      </p:sp>
      <p:sp>
        <p:nvSpPr>
          <p:cNvPr id="3" name="Text Placeholder 2">
            <a:extLst>
              <a:ext uri="{FF2B5EF4-FFF2-40B4-BE49-F238E27FC236}">
                <a16:creationId xmlns:a16="http://schemas.microsoft.com/office/drawing/2014/main" id="{61B469EE-34F2-CD45-86C0-C104D2F35F33}"/>
              </a:ext>
            </a:extLst>
          </p:cNvPr>
          <p:cNvSpPr>
            <a:spLocks noGrp="1"/>
          </p:cNvSpPr>
          <p:nvPr>
            <p:ph type="body" idx="1"/>
          </p:nvPr>
        </p:nvSpPr>
        <p:spPr>
          <a:xfrm>
            <a:off x="800100" y="2514600"/>
            <a:ext cx="10591800" cy="3200399"/>
          </a:xfrm>
          <a:prstGeom prst="rect">
            <a:avLst/>
          </a:prstGeom>
        </p:spPr>
        <p:txBody>
          <a:bodyPr vert="horz" lIns="91440" tIns="91440" rIns="91440" bIns="91440" rtlCol="0">
            <a:noAutofit/>
          </a:bodyPr>
          <a:lstStyle/>
          <a:p>
            <a:pPr lvl="0"/>
            <a:r>
              <a:rPr lang="en-US" dirty="0"/>
              <a:t>Edit Master text styles</a:t>
            </a:r>
          </a:p>
          <a:p>
            <a:pPr lvl="1"/>
            <a:r>
              <a:rPr lang="en-US" dirty="0"/>
              <a:t>Second level</a:t>
            </a:r>
          </a:p>
          <a:p>
            <a:pPr lvl="2"/>
            <a:r>
              <a:rPr lang="en-US" dirty="0"/>
              <a:t>Third level</a:t>
            </a:r>
          </a:p>
        </p:txBody>
      </p:sp>
      <p:grpSp>
        <p:nvGrpSpPr>
          <p:cNvPr id="17" name="Group 16">
            <a:extLst>
              <a:ext uri="{FF2B5EF4-FFF2-40B4-BE49-F238E27FC236}">
                <a16:creationId xmlns:a16="http://schemas.microsoft.com/office/drawing/2014/main" id="{7770FE59-7138-1347-BD49-F148EF4452FD}"/>
              </a:ext>
            </a:extLst>
          </p:cNvPr>
          <p:cNvGrpSpPr/>
          <p:nvPr userDrawn="1"/>
        </p:nvGrpSpPr>
        <p:grpSpPr>
          <a:xfrm>
            <a:off x="0" y="6664634"/>
            <a:ext cx="12192000" cy="204940"/>
            <a:chOff x="-83127" y="-11875"/>
            <a:chExt cx="13181610" cy="6858000"/>
          </a:xfrm>
        </p:grpSpPr>
        <p:sp>
          <p:nvSpPr>
            <p:cNvPr id="18" name="Rectangle 17">
              <a:extLst>
                <a:ext uri="{FF2B5EF4-FFF2-40B4-BE49-F238E27FC236}">
                  <a16:creationId xmlns:a16="http://schemas.microsoft.com/office/drawing/2014/main" id="{4039C8F8-1A82-3743-A5D3-17B21066318D}"/>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0B8C84-EB10-B541-8140-83A63CD79DD7}"/>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47C16EB-D539-A94B-8B25-C29F1A465F97}"/>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8802B43-2E93-3A4B-B2E0-6E3094FEF787}"/>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933EE9-429D-CB48-91EE-B556A8A97E8B}"/>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D721E78-F0FB-3D4B-893F-2E3C65523E27}"/>
              </a:ext>
            </a:extLst>
          </p:cNvPr>
          <p:cNvGrpSpPr/>
          <p:nvPr userDrawn="1"/>
        </p:nvGrpSpPr>
        <p:grpSpPr>
          <a:xfrm>
            <a:off x="0" y="6658847"/>
            <a:ext cx="12192000" cy="204940"/>
            <a:chOff x="-83127" y="-11875"/>
            <a:chExt cx="13181610" cy="6858000"/>
          </a:xfrm>
        </p:grpSpPr>
        <p:sp>
          <p:nvSpPr>
            <p:cNvPr id="27" name="Rectangle 26">
              <a:extLst>
                <a:ext uri="{FF2B5EF4-FFF2-40B4-BE49-F238E27FC236}">
                  <a16:creationId xmlns:a16="http://schemas.microsoft.com/office/drawing/2014/main" id="{186F19F0-81EC-1A41-A756-41220B11D435}"/>
                </a:ext>
              </a:extLst>
            </p:cNvPr>
            <p:cNvSpPr/>
            <p:nvPr/>
          </p:nvSpPr>
          <p:spPr>
            <a:xfrm>
              <a:off x="-83127" y="-11875"/>
              <a:ext cx="2636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DD826A3-DACF-A24F-9E75-736BE67E210F}"/>
                </a:ext>
              </a:extLst>
            </p:cNvPr>
            <p:cNvSpPr/>
            <p:nvPr/>
          </p:nvSpPr>
          <p:spPr>
            <a:xfrm>
              <a:off x="2553195" y="-11875"/>
              <a:ext cx="26363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55B8460-4FE1-7343-B3A8-64FAF5F74891}"/>
                </a:ext>
              </a:extLst>
            </p:cNvPr>
            <p:cNvSpPr/>
            <p:nvPr/>
          </p:nvSpPr>
          <p:spPr>
            <a:xfrm>
              <a:off x="5189517" y="-11875"/>
              <a:ext cx="26363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2E32EA2-1A84-7F4B-9242-4C0AB3895AD1}"/>
                </a:ext>
              </a:extLst>
            </p:cNvPr>
            <p:cNvSpPr/>
            <p:nvPr/>
          </p:nvSpPr>
          <p:spPr>
            <a:xfrm>
              <a:off x="7825839" y="-11875"/>
              <a:ext cx="26363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7BDE25A-C35E-424F-A926-A886E77A8CA4}"/>
                </a:ext>
              </a:extLst>
            </p:cNvPr>
            <p:cNvSpPr/>
            <p:nvPr/>
          </p:nvSpPr>
          <p:spPr>
            <a:xfrm>
              <a:off x="10462161" y="-11875"/>
              <a:ext cx="26363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3697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27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2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600" b="1" kern="1200">
          <a:solidFill>
            <a:schemeClr val="accent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0">
          <p15:clr>
            <a:srgbClr val="000000"/>
          </p15:clr>
        </p15:guide>
        <p15:guide id="2" pos="7176">
          <p15:clr>
            <a:srgbClr val="000000"/>
          </p15:clr>
        </p15:guide>
        <p15:guide id="6" orient="horz" pos="432">
          <p15:clr>
            <a:srgbClr val="9FCC3B"/>
          </p15:clr>
        </p15:guide>
        <p15:guide id="7" orient="horz" pos="3888">
          <p15:clr>
            <a:srgbClr val="000000"/>
          </p15:clr>
        </p15:guide>
        <p15:guide id="8" orient="horz" pos="3600">
          <p15:clr>
            <a:srgbClr val="000000"/>
          </p15:clr>
        </p15:guide>
        <p15:guide id="10" orient="horz" pos="3456">
          <p15:clr>
            <a:srgbClr val="C35EA4"/>
          </p15:clr>
        </p15:guide>
        <p15:guide id="16" orient="horz" pos="4152">
          <p15:clr>
            <a:srgbClr val="9FCC3B"/>
          </p15:clr>
        </p15:guide>
        <p15:guide id="19" pos="6216">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40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F095-264B-4D40-B808-7E6A7D88874E}"/>
              </a:ext>
            </a:extLst>
          </p:cNvPr>
          <p:cNvSpPr>
            <a:spLocks noGrp="1"/>
          </p:cNvSpPr>
          <p:nvPr>
            <p:ph type="title"/>
          </p:nvPr>
        </p:nvSpPr>
        <p:spPr>
          <a:xfrm>
            <a:off x="3520618" y="272659"/>
            <a:ext cx="5150770" cy="558614"/>
          </a:xfrm>
        </p:spPr>
        <p:txBody>
          <a:bodyPr/>
          <a:lstStyle/>
          <a:p>
            <a:r>
              <a:rPr lang="en-US" dirty="0"/>
              <a:t>Secondary Trauma Stress</a:t>
            </a:r>
          </a:p>
        </p:txBody>
      </p:sp>
      <p:sp>
        <p:nvSpPr>
          <p:cNvPr id="3" name="Text Placeholder 2">
            <a:extLst>
              <a:ext uri="{FF2B5EF4-FFF2-40B4-BE49-F238E27FC236}">
                <a16:creationId xmlns:a16="http://schemas.microsoft.com/office/drawing/2014/main" id="{042D6A35-0F9B-DC4E-B030-B9A2549B4225}"/>
              </a:ext>
            </a:extLst>
          </p:cNvPr>
          <p:cNvSpPr>
            <a:spLocks noGrp="1"/>
          </p:cNvSpPr>
          <p:nvPr>
            <p:ph type="body" sz="quarter" idx="10"/>
          </p:nvPr>
        </p:nvSpPr>
        <p:spPr/>
        <p:txBody>
          <a:bodyPr/>
          <a:lstStyle/>
          <a:p>
            <a:r>
              <a:rPr lang="en-US" dirty="0"/>
              <a:t>Absorbing trauma and stress of others</a:t>
            </a:r>
          </a:p>
          <a:p>
            <a:r>
              <a:rPr lang="en-US" dirty="0"/>
              <a:t>Can emerge suddenly with little warning</a:t>
            </a:r>
          </a:p>
          <a:p>
            <a:r>
              <a:rPr lang="en-US" dirty="0"/>
              <a:t>Recovery easier to obtain</a:t>
            </a:r>
          </a:p>
          <a:p>
            <a:r>
              <a:rPr lang="en-US" dirty="0"/>
              <a:t>May lead to burnout				</a:t>
            </a:r>
          </a:p>
          <a:p>
            <a:endParaRPr lang="en-US" dirty="0"/>
          </a:p>
        </p:txBody>
      </p:sp>
      <p:sp>
        <p:nvSpPr>
          <p:cNvPr id="4" name="Text Placeholder 3">
            <a:extLst>
              <a:ext uri="{FF2B5EF4-FFF2-40B4-BE49-F238E27FC236}">
                <a16:creationId xmlns:a16="http://schemas.microsoft.com/office/drawing/2014/main" id="{CE1A9E3D-6A94-8C44-A2C5-A43465EF56B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9887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66CC-473C-4B4A-B3E2-6D1CDDBB8F28}"/>
              </a:ext>
            </a:extLst>
          </p:cNvPr>
          <p:cNvSpPr>
            <a:spLocks noGrp="1"/>
          </p:cNvSpPr>
          <p:nvPr>
            <p:ph type="title"/>
          </p:nvPr>
        </p:nvSpPr>
        <p:spPr>
          <a:xfrm>
            <a:off x="5218197" y="272659"/>
            <a:ext cx="1755609" cy="558614"/>
          </a:xfrm>
        </p:spPr>
        <p:txBody>
          <a:bodyPr/>
          <a:lstStyle/>
          <a:p>
            <a:r>
              <a:rPr lang="en-US" dirty="0"/>
              <a:t>Burnout</a:t>
            </a:r>
          </a:p>
        </p:txBody>
      </p:sp>
      <p:sp>
        <p:nvSpPr>
          <p:cNvPr id="3" name="Text Placeholder 2">
            <a:extLst>
              <a:ext uri="{FF2B5EF4-FFF2-40B4-BE49-F238E27FC236}">
                <a16:creationId xmlns:a16="http://schemas.microsoft.com/office/drawing/2014/main" id="{6FFC9EC5-E361-FF44-8672-2E059B049290}"/>
              </a:ext>
            </a:extLst>
          </p:cNvPr>
          <p:cNvSpPr>
            <a:spLocks noGrp="1"/>
          </p:cNvSpPr>
          <p:nvPr>
            <p:ph type="body" sz="quarter" idx="10"/>
          </p:nvPr>
        </p:nvSpPr>
        <p:spPr/>
        <p:txBody>
          <a:bodyPr/>
          <a:lstStyle/>
          <a:p>
            <a:r>
              <a:rPr lang="en-US" dirty="0"/>
              <a:t> Subtle over time</a:t>
            </a:r>
          </a:p>
          <a:p>
            <a:r>
              <a:rPr lang="en-US" dirty="0"/>
              <a:t> A process, not a fixed condition</a:t>
            </a:r>
          </a:p>
          <a:p>
            <a:r>
              <a:rPr lang="en-US" dirty="0"/>
              <a:t> Chronic exhaustion*</a:t>
            </a:r>
          </a:p>
          <a:p>
            <a:r>
              <a:rPr lang="en-US" dirty="0"/>
              <a:t>Leads one to believe he or she is not meant for this   type of service work</a:t>
            </a:r>
          </a:p>
          <a:p>
            <a:r>
              <a:rPr lang="en-US" dirty="0"/>
              <a:t>Feelings of being ineffective, callous, negative, cynical emotional absence, sarcastic and feeling of being “stuck”</a:t>
            </a:r>
          </a:p>
          <a:p>
            <a:r>
              <a:rPr lang="en-US" dirty="0"/>
              <a:t>Creates a sense of guilt and shame</a:t>
            </a:r>
          </a:p>
          <a:p>
            <a:endParaRPr lang="en-US" dirty="0"/>
          </a:p>
        </p:txBody>
      </p:sp>
      <p:sp>
        <p:nvSpPr>
          <p:cNvPr id="4" name="Text Placeholder 3">
            <a:extLst>
              <a:ext uri="{FF2B5EF4-FFF2-40B4-BE49-F238E27FC236}">
                <a16:creationId xmlns:a16="http://schemas.microsoft.com/office/drawing/2014/main" id="{CC20D830-902F-C44F-BAEA-5E02507FC2F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4239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ABD5-CE8A-ED40-ACB2-07DE7F8BEE1C}"/>
              </a:ext>
            </a:extLst>
          </p:cNvPr>
          <p:cNvSpPr>
            <a:spLocks noGrp="1"/>
          </p:cNvSpPr>
          <p:nvPr>
            <p:ph type="title"/>
          </p:nvPr>
        </p:nvSpPr>
        <p:spPr>
          <a:xfrm>
            <a:off x="4555356" y="272659"/>
            <a:ext cx="3081293" cy="558614"/>
          </a:xfrm>
        </p:spPr>
        <p:txBody>
          <a:bodyPr/>
          <a:lstStyle/>
          <a:p>
            <a:r>
              <a:rPr lang="en-US" dirty="0"/>
              <a:t>Considerations</a:t>
            </a:r>
          </a:p>
        </p:txBody>
      </p:sp>
      <p:sp>
        <p:nvSpPr>
          <p:cNvPr id="3" name="Text Placeholder 2">
            <a:extLst>
              <a:ext uri="{FF2B5EF4-FFF2-40B4-BE49-F238E27FC236}">
                <a16:creationId xmlns:a16="http://schemas.microsoft.com/office/drawing/2014/main" id="{0C73E107-FED8-7344-9EF0-91C9B9923DE7}"/>
              </a:ext>
            </a:extLst>
          </p:cNvPr>
          <p:cNvSpPr>
            <a:spLocks noGrp="1"/>
          </p:cNvSpPr>
          <p:nvPr>
            <p:ph type="body" sz="quarter" idx="10"/>
          </p:nvPr>
        </p:nvSpPr>
        <p:spPr/>
        <p:txBody>
          <a:bodyPr/>
          <a:lstStyle/>
          <a:p>
            <a:r>
              <a:rPr lang="en-US" dirty="0"/>
              <a:t>Strategies that enable us to …</a:t>
            </a:r>
          </a:p>
          <a:p>
            <a:pPr lvl="1"/>
            <a:r>
              <a:rPr lang="en-US" dirty="0"/>
              <a:t>Maintain the highest of ethics</a:t>
            </a:r>
          </a:p>
          <a:p>
            <a:pPr lvl="1"/>
            <a:r>
              <a:rPr lang="en-US" dirty="0"/>
              <a:t>Hold integrity</a:t>
            </a:r>
          </a:p>
          <a:p>
            <a:pPr lvl="1"/>
            <a:r>
              <a:rPr lang="en-US" dirty="0"/>
              <a:t>Maintain  fiduciary responsibility</a:t>
            </a:r>
          </a:p>
          <a:p>
            <a:pPr lvl="1"/>
            <a:r>
              <a:rPr lang="en-US" dirty="0"/>
              <a:t>Understand that we cannot heal anyone</a:t>
            </a:r>
          </a:p>
          <a:p>
            <a:pPr lvl="1"/>
            <a:r>
              <a:rPr lang="en-US" dirty="0"/>
              <a:t>Be whole and healthy while doing this work</a:t>
            </a:r>
          </a:p>
          <a:p>
            <a:endParaRPr lang="en-US" dirty="0"/>
          </a:p>
        </p:txBody>
      </p:sp>
      <p:sp>
        <p:nvSpPr>
          <p:cNvPr id="4" name="Text Placeholder 3">
            <a:extLst>
              <a:ext uri="{FF2B5EF4-FFF2-40B4-BE49-F238E27FC236}">
                <a16:creationId xmlns:a16="http://schemas.microsoft.com/office/drawing/2014/main" id="{E6E1ACAA-318C-BB46-B4D0-8510A0674C3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6981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0DC5-9C28-0F43-BAAE-75920DA97D7A}"/>
              </a:ext>
            </a:extLst>
          </p:cNvPr>
          <p:cNvSpPr>
            <a:spLocks noGrp="1"/>
          </p:cNvSpPr>
          <p:nvPr>
            <p:ph type="title"/>
          </p:nvPr>
        </p:nvSpPr>
        <p:spPr>
          <a:xfrm>
            <a:off x="3187998" y="272659"/>
            <a:ext cx="5816016" cy="558614"/>
          </a:xfrm>
        </p:spPr>
        <p:txBody>
          <a:bodyPr/>
          <a:lstStyle/>
          <a:p>
            <a:r>
              <a:rPr lang="en-US" dirty="0"/>
              <a:t>Special Vulnerability of PRSS</a:t>
            </a:r>
          </a:p>
        </p:txBody>
      </p:sp>
      <p:sp>
        <p:nvSpPr>
          <p:cNvPr id="3" name="Text Placeholder 2">
            <a:extLst>
              <a:ext uri="{FF2B5EF4-FFF2-40B4-BE49-F238E27FC236}">
                <a16:creationId xmlns:a16="http://schemas.microsoft.com/office/drawing/2014/main" id="{7B3543D2-8945-AB4F-91EE-44249A4FEC22}"/>
              </a:ext>
            </a:extLst>
          </p:cNvPr>
          <p:cNvSpPr>
            <a:spLocks noGrp="1"/>
          </p:cNvSpPr>
          <p:nvPr>
            <p:ph type="body" sz="quarter" idx="10"/>
          </p:nvPr>
        </p:nvSpPr>
        <p:spPr/>
        <p:txBody>
          <a:bodyPr/>
          <a:lstStyle/>
          <a:p>
            <a:r>
              <a:rPr lang="en-US" dirty="0"/>
              <a:t>Empathy</a:t>
            </a:r>
          </a:p>
          <a:p>
            <a:r>
              <a:rPr lang="en-US" dirty="0"/>
              <a:t>Personal Experience with Trauma</a:t>
            </a:r>
          </a:p>
          <a:p>
            <a:r>
              <a:rPr lang="en-US" dirty="0"/>
              <a:t>Unresolved Trauma of the Worker</a:t>
            </a:r>
          </a:p>
          <a:p>
            <a:r>
              <a:rPr lang="en-US" dirty="0"/>
              <a:t>Children’s Trauma</a:t>
            </a:r>
          </a:p>
          <a:p>
            <a:endParaRPr lang="en-US" dirty="0"/>
          </a:p>
        </p:txBody>
      </p:sp>
      <p:sp>
        <p:nvSpPr>
          <p:cNvPr id="4" name="Text Placeholder 3">
            <a:extLst>
              <a:ext uri="{FF2B5EF4-FFF2-40B4-BE49-F238E27FC236}">
                <a16:creationId xmlns:a16="http://schemas.microsoft.com/office/drawing/2014/main" id="{E585D11B-7B4C-C940-9439-2826585AB0F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1058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EDCB-25FE-624C-8E54-3EB4119A06A3}"/>
              </a:ext>
            </a:extLst>
          </p:cNvPr>
          <p:cNvSpPr>
            <a:spLocks noGrp="1"/>
          </p:cNvSpPr>
          <p:nvPr>
            <p:ph type="title"/>
          </p:nvPr>
        </p:nvSpPr>
        <p:spPr/>
        <p:txBody>
          <a:bodyPr/>
          <a:lstStyle/>
          <a:p>
            <a:r>
              <a:rPr lang="en-US" dirty="0"/>
              <a:t>Secondary Trauma Stress</a:t>
            </a:r>
          </a:p>
        </p:txBody>
      </p:sp>
      <p:sp>
        <p:nvSpPr>
          <p:cNvPr id="3" name="Text Placeholder 2">
            <a:extLst>
              <a:ext uri="{FF2B5EF4-FFF2-40B4-BE49-F238E27FC236}">
                <a16:creationId xmlns:a16="http://schemas.microsoft.com/office/drawing/2014/main" id="{12D51604-7324-6242-8CDC-2A413F833715}"/>
              </a:ext>
            </a:extLst>
          </p:cNvPr>
          <p:cNvSpPr>
            <a:spLocks noGrp="1"/>
          </p:cNvSpPr>
          <p:nvPr>
            <p:ph type="body" sz="quarter" idx="10"/>
          </p:nvPr>
        </p:nvSpPr>
        <p:spPr/>
        <p:txBody>
          <a:bodyPr/>
          <a:lstStyle/>
          <a:p>
            <a:r>
              <a:rPr lang="en-US" dirty="0">
                <a:sym typeface="Calibri"/>
              </a:rPr>
              <a:t>People can be traumatized without actually being physically harmed or threatened by harm</a:t>
            </a:r>
          </a:p>
          <a:p>
            <a:r>
              <a:rPr lang="en-US" dirty="0">
                <a:sym typeface="Calibri"/>
              </a:rPr>
              <a:t>Listening to and learning about violent personal assault, serious accidents, sudden death, violent acts and extreme hardship by people we are connected to can cause secondary stress reactions</a:t>
            </a:r>
          </a:p>
          <a:p>
            <a:r>
              <a:rPr lang="en-US" dirty="0">
                <a:sym typeface="Calibri"/>
              </a:rPr>
              <a:t>Secondary Traumatic Stress can “infect” an entire organization or system after first appearing in only one staff member</a:t>
            </a:r>
          </a:p>
          <a:p>
            <a:r>
              <a:rPr lang="en-US" dirty="0">
                <a:sym typeface="Calibri"/>
              </a:rPr>
              <a:t>Secondary Traumatic Stress is a by-product of caring for traumatized people				</a:t>
            </a:r>
          </a:p>
          <a:p>
            <a:pPr lvl="1"/>
            <a:r>
              <a:rPr lang="en-US" dirty="0">
                <a:sym typeface="Calibri"/>
              </a:rPr>
              <a:t>Charles R. Figley</a:t>
            </a:r>
          </a:p>
        </p:txBody>
      </p:sp>
      <p:sp>
        <p:nvSpPr>
          <p:cNvPr id="7" name="Text Placeholder 6">
            <a:extLst>
              <a:ext uri="{FF2B5EF4-FFF2-40B4-BE49-F238E27FC236}">
                <a16:creationId xmlns:a16="http://schemas.microsoft.com/office/drawing/2014/main" id="{46B0D16B-0A68-E341-8A51-18C90897DB8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604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E0AE-6996-1347-8278-42D5F3E29216}"/>
              </a:ext>
            </a:extLst>
          </p:cNvPr>
          <p:cNvSpPr>
            <a:spLocks noGrp="1"/>
          </p:cNvSpPr>
          <p:nvPr>
            <p:ph type="title"/>
          </p:nvPr>
        </p:nvSpPr>
        <p:spPr>
          <a:xfrm>
            <a:off x="1947268" y="272659"/>
            <a:ext cx="8297464" cy="558614"/>
          </a:xfrm>
        </p:spPr>
        <p:txBody>
          <a:bodyPr/>
          <a:lstStyle/>
          <a:p>
            <a:r>
              <a:rPr lang="en-US" dirty="0"/>
              <a:t>Symptoms of Secondary Traumatic Stress</a:t>
            </a:r>
          </a:p>
        </p:txBody>
      </p:sp>
      <p:sp>
        <p:nvSpPr>
          <p:cNvPr id="3" name="Text Placeholder 2">
            <a:extLst>
              <a:ext uri="{FF2B5EF4-FFF2-40B4-BE49-F238E27FC236}">
                <a16:creationId xmlns:a16="http://schemas.microsoft.com/office/drawing/2014/main" id="{9D82192C-81E3-3C49-AB6C-EBF183547A2F}"/>
              </a:ext>
            </a:extLst>
          </p:cNvPr>
          <p:cNvSpPr>
            <a:spLocks noGrp="1"/>
          </p:cNvSpPr>
          <p:nvPr>
            <p:ph type="body" sz="quarter" idx="10"/>
          </p:nvPr>
        </p:nvSpPr>
        <p:spPr/>
        <p:txBody>
          <a:bodyPr/>
          <a:lstStyle/>
          <a:p>
            <a:r>
              <a:rPr lang="en-US" dirty="0"/>
              <a:t>Intrusive Symptoms</a:t>
            </a:r>
          </a:p>
          <a:p>
            <a:r>
              <a:rPr lang="en-US" dirty="0"/>
              <a:t>Avoidance/Numbing Symptoms</a:t>
            </a:r>
          </a:p>
          <a:p>
            <a:r>
              <a:rPr lang="en-US" dirty="0"/>
              <a:t>Arousal Symptoms</a:t>
            </a:r>
          </a:p>
          <a:p>
            <a:r>
              <a:rPr lang="en-US" dirty="0"/>
              <a:t>Physical Symptoms (Gentry 1999)</a:t>
            </a:r>
          </a:p>
        </p:txBody>
      </p:sp>
      <p:sp>
        <p:nvSpPr>
          <p:cNvPr id="4" name="Text Placeholder 3">
            <a:extLst>
              <a:ext uri="{FF2B5EF4-FFF2-40B4-BE49-F238E27FC236}">
                <a16:creationId xmlns:a16="http://schemas.microsoft.com/office/drawing/2014/main" id="{240F6C81-1882-D742-9FF4-FF1F7E92EBE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8877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DF6B-B65F-8F4F-9E69-7194DA458222}"/>
              </a:ext>
            </a:extLst>
          </p:cNvPr>
          <p:cNvSpPr>
            <a:spLocks noGrp="1"/>
          </p:cNvSpPr>
          <p:nvPr>
            <p:ph type="title"/>
          </p:nvPr>
        </p:nvSpPr>
        <p:spPr/>
        <p:txBody>
          <a:bodyPr/>
          <a:lstStyle/>
          <a:p>
            <a:r>
              <a:rPr lang="en-US" dirty="0"/>
              <a:t>Identify Warning Signs</a:t>
            </a:r>
          </a:p>
        </p:txBody>
      </p:sp>
    </p:spTree>
    <p:extLst>
      <p:ext uri="{BB962C8B-B14F-4D97-AF65-F5344CB8AC3E}">
        <p14:creationId xmlns:p14="http://schemas.microsoft.com/office/powerpoint/2010/main" val="3196640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6BB5-6515-4B4A-AC32-08E560CE4640}"/>
              </a:ext>
            </a:extLst>
          </p:cNvPr>
          <p:cNvSpPr>
            <a:spLocks noGrp="1"/>
          </p:cNvSpPr>
          <p:nvPr>
            <p:ph type="title"/>
          </p:nvPr>
        </p:nvSpPr>
        <p:spPr>
          <a:xfrm>
            <a:off x="3657676" y="272659"/>
            <a:ext cx="4876656" cy="558614"/>
          </a:xfrm>
        </p:spPr>
        <p:txBody>
          <a:bodyPr/>
          <a:lstStyle/>
          <a:p>
            <a:r>
              <a:rPr lang="en-US" dirty="0"/>
              <a:t>Potential Warning Signs</a:t>
            </a:r>
          </a:p>
        </p:txBody>
      </p:sp>
      <p:sp>
        <p:nvSpPr>
          <p:cNvPr id="3" name="Text Placeholder 2">
            <a:extLst>
              <a:ext uri="{FF2B5EF4-FFF2-40B4-BE49-F238E27FC236}">
                <a16:creationId xmlns:a16="http://schemas.microsoft.com/office/drawing/2014/main" id="{8F2DC9CF-F52C-B145-8050-22523C68993B}"/>
              </a:ext>
            </a:extLst>
          </p:cNvPr>
          <p:cNvSpPr>
            <a:spLocks noGrp="1"/>
          </p:cNvSpPr>
          <p:nvPr>
            <p:ph type="body" sz="quarter" idx="10"/>
          </p:nvPr>
        </p:nvSpPr>
        <p:spPr/>
        <p:txBody>
          <a:bodyPr/>
          <a:lstStyle/>
          <a:p>
            <a:r>
              <a:rPr lang="en-US" dirty="0"/>
              <a:t>Diminished creativity</a:t>
            </a:r>
          </a:p>
          <a:p>
            <a:r>
              <a:rPr lang="en-US" dirty="0"/>
              <a:t>Inability to embrace complexity</a:t>
            </a:r>
          </a:p>
          <a:p>
            <a:r>
              <a:rPr lang="en-US" dirty="0"/>
              <a:t>Minimizing</a:t>
            </a:r>
          </a:p>
        </p:txBody>
      </p:sp>
      <p:sp>
        <p:nvSpPr>
          <p:cNvPr id="4" name="Text Placeholder 3">
            <a:extLst>
              <a:ext uri="{FF2B5EF4-FFF2-40B4-BE49-F238E27FC236}">
                <a16:creationId xmlns:a16="http://schemas.microsoft.com/office/drawing/2014/main" id="{E4A87F43-BBF0-824C-8329-0E2D4BC02B8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2606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2A8E-FC57-004C-9A20-0E2F8A2E6D3E}"/>
              </a:ext>
            </a:extLst>
          </p:cNvPr>
          <p:cNvSpPr>
            <a:spLocks noGrp="1"/>
          </p:cNvSpPr>
          <p:nvPr>
            <p:ph type="title"/>
          </p:nvPr>
        </p:nvSpPr>
        <p:spPr>
          <a:xfrm>
            <a:off x="3657672" y="272659"/>
            <a:ext cx="4876656" cy="558614"/>
          </a:xfrm>
        </p:spPr>
        <p:txBody>
          <a:bodyPr/>
          <a:lstStyle/>
          <a:p>
            <a:r>
              <a:rPr lang="en-US" dirty="0"/>
              <a:t>Potential Warning Signs</a:t>
            </a:r>
          </a:p>
        </p:txBody>
      </p:sp>
      <p:sp>
        <p:nvSpPr>
          <p:cNvPr id="3" name="Text Placeholder 2">
            <a:extLst>
              <a:ext uri="{FF2B5EF4-FFF2-40B4-BE49-F238E27FC236}">
                <a16:creationId xmlns:a16="http://schemas.microsoft.com/office/drawing/2014/main" id="{D1892383-5980-944E-8F4A-A8126F77712D}"/>
              </a:ext>
            </a:extLst>
          </p:cNvPr>
          <p:cNvSpPr>
            <a:spLocks noGrp="1"/>
          </p:cNvSpPr>
          <p:nvPr>
            <p:ph type="body" sz="quarter" idx="10"/>
          </p:nvPr>
        </p:nvSpPr>
        <p:spPr/>
        <p:txBody>
          <a:bodyPr/>
          <a:lstStyle/>
          <a:p>
            <a:r>
              <a:rPr lang="en-US" dirty="0"/>
              <a:t>Chronic exhaustion</a:t>
            </a:r>
          </a:p>
          <a:p>
            <a:r>
              <a:rPr lang="en-US" dirty="0"/>
              <a:t>Physical ailments</a:t>
            </a:r>
          </a:p>
          <a:p>
            <a:r>
              <a:rPr lang="en-US" dirty="0"/>
              <a:t>Avoidance</a:t>
            </a:r>
          </a:p>
          <a:p>
            <a:r>
              <a:rPr lang="en-US" dirty="0"/>
              <a:t>Inability to listen</a:t>
            </a:r>
          </a:p>
        </p:txBody>
      </p:sp>
      <p:sp>
        <p:nvSpPr>
          <p:cNvPr id="4" name="Text Placeholder 3">
            <a:extLst>
              <a:ext uri="{FF2B5EF4-FFF2-40B4-BE49-F238E27FC236}">
                <a16:creationId xmlns:a16="http://schemas.microsoft.com/office/drawing/2014/main" id="{37C63D2F-85DF-4D49-A939-4A40EF3BA28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1773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9542-1757-6B40-B73F-BBCA276EB0CC}"/>
              </a:ext>
            </a:extLst>
          </p:cNvPr>
          <p:cNvSpPr>
            <a:spLocks noGrp="1"/>
          </p:cNvSpPr>
          <p:nvPr>
            <p:ph type="title"/>
          </p:nvPr>
        </p:nvSpPr>
        <p:spPr>
          <a:xfrm>
            <a:off x="3657676" y="272659"/>
            <a:ext cx="4876656" cy="558614"/>
          </a:xfrm>
        </p:spPr>
        <p:txBody>
          <a:bodyPr/>
          <a:lstStyle/>
          <a:p>
            <a:r>
              <a:rPr lang="en-US" dirty="0"/>
              <a:t>Potential Warning Signs</a:t>
            </a:r>
          </a:p>
        </p:txBody>
      </p:sp>
      <p:sp>
        <p:nvSpPr>
          <p:cNvPr id="3" name="Text Placeholder 2">
            <a:extLst>
              <a:ext uri="{FF2B5EF4-FFF2-40B4-BE49-F238E27FC236}">
                <a16:creationId xmlns:a16="http://schemas.microsoft.com/office/drawing/2014/main" id="{F740529C-DCBE-2A45-AB73-26C73608DABE}"/>
              </a:ext>
            </a:extLst>
          </p:cNvPr>
          <p:cNvSpPr>
            <a:spLocks noGrp="1"/>
          </p:cNvSpPr>
          <p:nvPr>
            <p:ph type="body" sz="quarter" idx="10"/>
          </p:nvPr>
        </p:nvSpPr>
        <p:spPr/>
        <p:txBody>
          <a:bodyPr/>
          <a:lstStyle/>
          <a:p>
            <a:r>
              <a:rPr lang="en-US" dirty="0"/>
              <a:t>Feeling helpless and hopeless-can’t do enough</a:t>
            </a:r>
          </a:p>
          <a:p>
            <a:r>
              <a:rPr lang="en-US" dirty="0"/>
              <a:t>Feel the need to rescue, heal or fix</a:t>
            </a:r>
          </a:p>
          <a:p>
            <a:r>
              <a:rPr lang="en-US" dirty="0"/>
              <a:t>Hypervigilance</a:t>
            </a:r>
          </a:p>
          <a:p>
            <a:endParaRPr lang="en-US" dirty="0"/>
          </a:p>
        </p:txBody>
      </p:sp>
      <p:sp>
        <p:nvSpPr>
          <p:cNvPr id="4" name="Text Placeholder 3">
            <a:extLst>
              <a:ext uri="{FF2B5EF4-FFF2-40B4-BE49-F238E27FC236}">
                <a16:creationId xmlns:a16="http://schemas.microsoft.com/office/drawing/2014/main" id="{15F7775D-BFC9-3E4D-8681-D17471AD189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8051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268083-2AE5-FF42-8C2E-762507EDF859}"/>
              </a:ext>
            </a:extLst>
          </p:cNvPr>
          <p:cNvSpPr>
            <a:spLocks noGrp="1"/>
          </p:cNvSpPr>
          <p:nvPr>
            <p:ph sz="half" idx="1"/>
          </p:nvPr>
        </p:nvSpPr>
        <p:spPr/>
        <p:txBody>
          <a:bodyPr/>
          <a:lstStyle/>
          <a:p>
            <a:endParaRPr lang="en-US" dirty="0"/>
          </a:p>
        </p:txBody>
      </p:sp>
      <p:sp>
        <p:nvSpPr>
          <p:cNvPr id="3" name="Title 2">
            <a:extLst>
              <a:ext uri="{FF2B5EF4-FFF2-40B4-BE49-F238E27FC236}">
                <a16:creationId xmlns:a16="http://schemas.microsoft.com/office/drawing/2014/main" id="{AFC2603D-35C2-6749-8235-3BD2E87420D9}"/>
              </a:ext>
            </a:extLst>
          </p:cNvPr>
          <p:cNvSpPr>
            <a:spLocks noGrp="1"/>
          </p:cNvSpPr>
          <p:nvPr>
            <p:ph type="title"/>
          </p:nvPr>
        </p:nvSpPr>
        <p:spPr/>
        <p:txBody>
          <a:bodyPr/>
          <a:lstStyle/>
          <a:p>
            <a:r>
              <a:rPr lang="en-US" b="0" dirty="0"/>
              <a:t>Compassion Fatigue in Peer Recovery Support Services</a:t>
            </a:r>
            <a:endParaRPr lang="en-US" dirty="0"/>
          </a:p>
        </p:txBody>
      </p:sp>
      <p:sp>
        <p:nvSpPr>
          <p:cNvPr id="4" name="Content Placeholder 3">
            <a:extLst>
              <a:ext uri="{FF2B5EF4-FFF2-40B4-BE49-F238E27FC236}">
                <a16:creationId xmlns:a16="http://schemas.microsoft.com/office/drawing/2014/main" id="{998D05CB-4896-944F-99D4-3CF93B965D59}"/>
              </a:ext>
            </a:extLst>
          </p:cNvPr>
          <p:cNvSpPr>
            <a:spLocks noGrp="1"/>
          </p:cNvSpPr>
          <p:nvPr>
            <p:ph sz="half" idx="10"/>
          </p:nvPr>
        </p:nvSpPr>
        <p:spPr/>
        <p:txBody>
          <a:bodyPr/>
          <a:lstStyle/>
          <a:p>
            <a:endParaRPr lang="en-US"/>
          </a:p>
        </p:txBody>
      </p:sp>
      <p:sp>
        <p:nvSpPr>
          <p:cNvPr id="5" name="Content Placeholder 4">
            <a:extLst>
              <a:ext uri="{FF2B5EF4-FFF2-40B4-BE49-F238E27FC236}">
                <a16:creationId xmlns:a16="http://schemas.microsoft.com/office/drawing/2014/main" id="{22283869-5466-9C44-BE08-C850BBA89DD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339166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DC30-6890-6F42-A057-D117B31EF139}"/>
              </a:ext>
            </a:extLst>
          </p:cNvPr>
          <p:cNvSpPr>
            <a:spLocks noGrp="1"/>
          </p:cNvSpPr>
          <p:nvPr>
            <p:ph type="title"/>
          </p:nvPr>
        </p:nvSpPr>
        <p:spPr>
          <a:xfrm>
            <a:off x="3598362" y="272659"/>
            <a:ext cx="4995277" cy="558614"/>
          </a:xfrm>
        </p:spPr>
        <p:txBody>
          <a:bodyPr/>
          <a:lstStyle/>
          <a:p>
            <a:r>
              <a:rPr lang="en-US" dirty="0"/>
              <a:t>Potential Warning Signs</a:t>
            </a:r>
          </a:p>
        </p:txBody>
      </p:sp>
      <p:sp>
        <p:nvSpPr>
          <p:cNvPr id="3" name="Text Placeholder 2">
            <a:extLst>
              <a:ext uri="{FF2B5EF4-FFF2-40B4-BE49-F238E27FC236}">
                <a16:creationId xmlns:a16="http://schemas.microsoft.com/office/drawing/2014/main" id="{0E1ADDF3-86F1-E34D-A501-4928BCD2915D}"/>
              </a:ext>
            </a:extLst>
          </p:cNvPr>
          <p:cNvSpPr>
            <a:spLocks noGrp="1"/>
          </p:cNvSpPr>
          <p:nvPr>
            <p:ph type="body" sz="quarter" idx="10"/>
          </p:nvPr>
        </p:nvSpPr>
        <p:spPr/>
        <p:txBody>
          <a:bodyPr/>
          <a:lstStyle/>
          <a:p>
            <a:pPr lvl="0"/>
            <a:r>
              <a:rPr lang="en-US" sz="2400" dirty="0"/>
              <a:t>Dissociative moments</a:t>
            </a:r>
          </a:p>
          <a:p>
            <a:pPr lvl="0"/>
            <a:r>
              <a:rPr lang="en-US" sz="2400" dirty="0"/>
              <a:t>Sense of persecution</a:t>
            </a:r>
          </a:p>
          <a:p>
            <a:pPr lvl="0"/>
            <a:r>
              <a:rPr lang="en-US" sz="2400" dirty="0"/>
              <a:t>Guilt &amp; Fear</a:t>
            </a:r>
          </a:p>
          <a:p>
            <a:endParaRPr lang="en-US" dirty="0"/>
          </a:p>
        </p:txBody>
      </p:sp>
      <p:sp>
        <p:nvSpPr>
          <p:cNvPr id="4" name="Text Placeholder 3">
            <a:extLst>
              <a:ext uri="{FF2B5EF4-FFF2-40B4-BE49-F238E27FC236}">
                <a16:creationId xmlns:a16="http://schemas.microsoft.com/office/drawing/2014/main" id="{EA79DAAB-EF83-1D44-8115-8E41D7F96A7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4731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037A-53F5-7D4C-8BA5-B225C4CA1DF5}"/>
              </a:ext>
            </a:extLst>
          </p:cNvPr>
          <p:cNvSpPr>
            <a:spLocks noGrp="1"/>
          </p:cNvSpPr>
          <p:nvPr>
            <p:ph type="title"/>
          </p:nvPr>
        </p:nvSpPr>
        <p:spPr>
          <a:xfrm>
            <a:off x="3657675" y="272659"/>
            <a:ext cx="4876656" cy="558614"/>
          </a:xfrm>
        </p:spPr>
        <p:txBody>
          <a:bodyPr/>
          <a:lstStyle/>
          <a:p>
            <a:r>
              <a:rPr lang="en-US" dirty="0"/>
              <a:t>Potential Warning Signs</a:t>
            </a:r>
          </a:p>
        </p:txBody>
      </p:sp>
      <p:sp>
        <p:nvSpPr>
          <p:cNvPr id="3" name="Text Placeholder 2">
            <a:extLst>
              <a:ext uri="{FF2B5EF4-FFF2-40B4-BE49-F238E27FC236}">
                <a16:creationId xmlns:a16="http://schemas.microsoft.com/office/drawing/2014/main" id="{5C146FAE-571A-0A43-AD99-76506C05FA90}"/>
              </a:ext>
            </a:extLst>
          </p:cNvPr>
          <p:cNvSpPr>
            <a:spLocks noGrp="1"/>
          </p:cNvSpPr>
          <p:nvPr>
            <p:ph type="body" sz="quarter" idx="10"/>
          </p:nvPr>
        </p:nvSpPr>
        <p:spPr/>
        <p:txBody>
          <a:bodyPr/>
          <a:lstStyle/>
          <a:p>
            <a:r>
              <a:rPr lang="en-US" dirty="0"/>
              <a:t>Anger and Cynicism</a:t>
            </a:r>
          </a:p>
          <a:p>
            <a:r>
              <a:rPr lang="en-US" dirty="0"/>
              <a:t>Inability to Empathize</a:t>
            </a:r>
          </a:p>
          <a:p>
            <a:r>
              <a:rPr lang="en-US" dirty="0"/>
              <a:t>Addictions</a:t>
            </a:r>
          </a:p>
          <a:p>
            <a:r>
              <a:rPr lang="en-US" dirty="0"/>
              <a:t>Grandiosity</a:t>
            </a:r>
          </a:p>
        </p:txBody>
      </p:sp>
      <p:sp>
        <p:nvSpPr>
          <p:cNvPr id="4" name="Text Placeholder 3">
            <a:extLst>
              <a:ext uri="{FF2B5EF4-FFF2-40B4-BE49-F238E27FC236}">
                <a16:creationId xmlns:a16="http://schemas.microsoft.com/office/drawing/2014/main" id="{4833F1FE-A8C9-B146-A7B4-37AB8C8944C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26919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7C83-8DB4-4644-821B-00CF7E3A2E6D}"/>
              </a:ext>
            </a:extLst>
          </p:cNvPr>
          <p:cNvSpPr>
            <a:spLocks noGrp="1"/>
          </p:cNvSpPr>
          <p:nvPr>
            <p:ph type="title"/>
          </p:nvPr>
        </p:nvSpPr>
        <p:spPr/>
        <p:txBody>
          <a:bodyPr/>
          <a:lstStyle/>
          <a:p>
            <a:r>
              <a:rPr lang="en-US" dirty="0"/>
              <a:t>Who is at Higher Risk?</a:t>
            </a:r>
          </a:p>
        </p:txBody>
      </p:sp>
    </p:spTree>
    <p:extLst>
      <p:ext uri="{BB962C8B-B14F-4D97-AF65-F5344CB8AC3E}">
        <p14:creationId xmlns:p14="http://schemas.microsoft.com/office/powerpoint/2010/main" val="3197172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9B1C-57F4-8B48-BC58-E159AF15984B}"/>
              </a:ext>
            </a:extLst>
          </p:cNvPr>
          <p:cNvSpPr>
            <a:spLocks noGrp="1"/>
          </p:cNvSpPr>
          <p:nvPr>
            <p:ph type="title"/>
          </p:nvPr>
        </p:nvSpPr>
        <p:spPr>
          <a:xfrm>
            <a:off x="3398793" y="272659"/>
            <a:ext cx="5394425" cy="558614"/>
          </a:xfrm>
        </p:spPr>
        <p:txBody>
          <a:bodyPr/>
          <a:lstStyle/>
          <a:p>
            <a:r>
              <a:rPr lang="en-US" dirty="0"/>
              <a:t>Hesitant to Set Boundaries</a:t>
            </a:r>
          </a:p>
        </p:txBody>
      </p:sp>
      <p:sp>
        <p:nvSpPr>
          <p:cNvPr id="3" name="Text Placeholder 2">
            <a:extLst>
              <a:ext uri="{FF2B5EF4-FFF2-40B4-BE49-F238E27FC236}">
                <a16:creationId xmlns:a16="http://schemas.microsoft.com/office/drawing/2014/main" id="{2872DF2B-7812-5A44-B6AD-2E83AAC7B87C}"/>
              </a:ext>
            </a:extLst>
          </p:cNvPr>
          <p:cNvSpPr>
            <a:spLocks noGrp="1"/>
          </p:cNvSpPr>
          <p:nvPr>
            <p:ph type="body" sz="quarter" idx="10"/>
          </p:nvPr>
        </p:nvSpPr>
        <p:spPr/>
        <p:txBody>
          <a:bodyPr/>
          <a:lstStyle/>
          <a:p>
            <a:r>
              <a:rPr lang="en-US" dirty="0"/>
              <a:t>Fear of loss of love from someone</a:t>
            </a:r>
          </a:p>
          <a:p>
            <a:r>
              <a:rPr lang="en-US" dirty="0"/>
              <a:t>Fear of abandonment</a:t>
            </a:r>
          </a:p>
          <a:p>
            <a:r>
              <a:rPr lang="en-US" dirty="0"/>
              <a:t>Fear of losing employment</a:t>
            </a:r>
          </a:p>
          <a:p>
            <a:r>
              <a:rPr lang="en-US" dirty="0"/>
              <a:t>Fear of being viewed as mean</a:t>
            </a:r>
          </a:p>
          <a:p>
            <a:r>
              <a:rPr lang="en-US" dirty="0"/>
              <a:t>Fear of someone’s anger or reaction to boundary</a:t>
            </a:r>
          </a:p>
          <a:p>
            <a:r>
              <a:rPr lang="en-US" dirty="0"/>
              <a:t>Lack of clarity on what boundaries can be set</a:t>
            </a:r>
          </a:p>
          <a:p>
            <a:endParaRPr lang="en-US" dirty="0"/>
          </a:p>
        </p:txBody>
      </p:sp>
      <p:sp>
        <p:nvSpPr>
          <p:cNvPr id="4" name="Text Placeholder 3">
            <a:extLst>
              <a:ext uri="{FF2B5EF4-FFF2-40B4-BE49-F238E27FC236}">
                <a16:creationId xmlns:a16="http://schemas.microsoft.com/office/drawing/2014/main" id="{81F9AD81-26FC-8643-9CEE-0928580ACEA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6645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ACF0-0F2F-D34E-88FF-1B5CD15DED54}"/>
              </a:ext>
            </a:extLst>
          </p:cNvPr>
          <p:cNvSpPr>
            <a:spLocks noGrp="1"/>
          </p:cNvSpPr>
          <p:nvPr>
            <p:ph type="title"/>
          </p:nvPr>
        </p:nvSpPr>
        <p:spPr>
          <a:xfrm>
            <a:off x="4511273" y="272659"/>
            <a:ext cx="3169458" cy="558614"/>
          </a:xfrm>
        </p:spPr>
        <p:txBody>
          <a:bodyPr/>
          <a:lstStyle/>
          <a:p>
            <a:r>
              <a:rPr lang="en-US" dirty="0"/>
              <a:t>Over-Achievers</a:t>
            </a:r>
          </a:p>
        </p:txBody>
      </p:sp>
      <p:sp>
        <p:nvSpPr>
          <p:cNvPr id="3" name="Text Placeholder 2">
            <a:extLst>
              <a:ext uri="{FF2B5EF4-FFF2-40B4-BE49-F238E27FC236}">
                <a16:creationId xmlns:a16="http://schemas.microsoft.com/office/drawing/2014/main" id="{9AB1AEA7-F212-994C-B6AD-37E819F43902}"/>
              </a:ext>
            </a:extLst>
          </p:cNvPr>
          <p:cNvSpPr>
            <a:spLocks noGrp="1"/>
          </p:cNvSpPr>
          <p:nvPr>
            <p:ph type="body" sz="quarter" idx="10"/>
          </p:nvPr>
        </p:nvSpPr>
        <p:spPr/>
        <p:txBody>
          <a:bodyPr/>
          <a:lstStyle/>
          <a:p>
            <a:r>
              <a:rPr lang="en-US" dirty="0"/>
              <a:t>High expectations and standards</a:t>
            </a:r>
          </a:p>
          <a:p>
            <a:r>
              <a:rPr lang="en-US" dirty="0"/>
              <a:t>Busy all of the time</a:t>
            </a:r>
          </a:p>
          <a:p>
            <a:r>
              <a:rPr lang="en-US" dirty="0"/>
              <a:t>Take on more responsibility when feeling stressed</a:t>
            </a:r>
          </a:p>
          <a:p>
            <a:r>
              <a:rPr lang="en-US" dirty="0"/>
              <a:t>Feel others are not taking enough responsibility</a:t>
            </a:r>
          </a:p>
          <a:p>
            <a:r>
              <a:rPr lang="en-US" dirty="0"/>
              <a:t>Consider being busy as a sign of success</a:t>
            </a:r>
          </a:p>
          <a:p>
            <a:endParaRPr lang="en-US" dirty="0"/>
          </a:p>
        </p:txBody>
      </p:sp>
      <p:sp>
        <p:nvSpPr>
          <p:cNvPr id="4" name="Text Placeholder 3">
            <a:extLst>
              <a:ext uri="{FF2B5EF4-FFF2-40B4-BE49-F238E27FC236}">
                <a16:creationId xmlns:a16="http://schemas.microsoft.com/office/drawing/2014/main" id="{D829DADA-B393-084E-B3BE-CEF34CB8782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24714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128B-BED8-DA44-96DA-88A706496527}"/>
              </a:ext>
            </a:extLst>
          </p:cNvPr>
          <p:cNvSpPr>
            <a:spLocks noGrp="1"/>
          </p:cNvSpPr>
          <p:nvPr>
            <p:ph type="title"/>
          </p:nvPr>
        </p:nvSpPr>
        <p:spPr>
          <a:xfrm>
            <a:off x="2484274" y="272659"/>
            <a:ext cx="7223452" cy="558614"/>
          </a:xfrm>
        </p:spPr>
        <p:txBody>
          <a:bodyPr/>
          <a:lstStyle/>
          <a:p>
            <a:r>
              <a:rPr lang="en-US" dirty="0"/>
              <a:t>Stressful Home Life or Life Situation</a:t>
            </a:r>
          </a:p>
        </p:txBody>
      </p:sp>
      <p:sp>
        <p:nvSpPr>
          <p:cNvPr id="3" name="Text Placeholder 2">
            <a:extLst>
              <a:ext uri="{FF2B5EF4-FFF2-40B4-BE49-F238E27FC236}">
                <a16:creationId xmlns:a16="http://schemas.microsoft.com/office/drawing/2014/main" id="{D0076DA8-46E4-BA43-A0CB-78EFAA9D5D74}"/>
              </a:ext>
            </a:extLst>
          </p:cNvPr>
          <p:cNvSpPr>
            <a:spLocks noGrp="1"/>
          </p:cNvSpPr>
          <p:nvPr>
            <p:ph type="body" sz="quarter" idx="10"/>
          </p:nvPr>
        </p:nvSpPr>
        <p:spPr/>
        <p:txBody>
          <a:bodyPr/>
          <a:lstStyle/>
          <a:p>
            <a:r>
              <a:rPr lang="en-US" dirty="0"/>
              <a:t>Children</a:t>
            </a:r>
          </a:p>
          <a:p>
            <a:r>
              <a:rPr lang="en-US" dirty="0"/>
              <a:t>Taking care of  self or a family member who has a chronic disease</a:t>
            </a:r>
          </a:p>
          <a:p>
            <a:r>
              <a:rPr lang="en-US" dirty="0"/>
              <a:t>Taking care of an aging parent</a:t>
            </a:r>
          </a:p>
          <a:p>
            <a:r>
              <a:rPr lang="en-US" dirty="0"/>
              <a:t>Financial difficulties</a:t>
            </a:r>
          </a:p>
          <a:p>
            <a:r>
              <a:rPr lang="en-US" dirty="0"/>
              <a:t>Divorce</a:t>
            </a:r>
          </a:p>
          <a:p>
            <a:r>
              <a:rPr lang="en-US" dirty="0"/>
              <a:t>Death</a:t>
            </a:r>
          </a:p>
          <a:p>
            <a:r>
              <a:rPr lang="en-US" dirty="0"/>
              <a:t>Single Parenting</a:t>
            </a:r>
          </a:p>
        </p:txBody>
      </p:sp>
      <p:sp>
        <p:nvSpPr>
          <p:cNvPr id="4" name="Text Placeholder 3">
            <a:extLst>
              <a:ext uri="{FF2B5EF4-FFF2-40B4-BE49-F238E27FC236}">
                <a16:creationId xmlns:a16="http://schemas.microsoft.com/office/drawing/2014/main" id="{5B2F6F97-10E3-7B46-8CBC-BC17EA2EA97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4020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5FDA9-5A41-0641-ACCD-EB2237A56353}"/>
              </a:ext>
            </a:extLst>
          </p:cNvPr>
          <p:cNvSpPr>
            <a:spLocks noGrp="1"/>
          </p:cNvSpPr>
          <p:nvPr>
            <p:ph type="title"/>
          </p:nvPr>
        </p:nvSpPr>
        <p:spPr>
          <a:xfrm>
            <a:off x="4310094" y="272659"/>
            <a:ext cx="3571812" cy="558614"/>
          </a:xfrm>
        </p:spPr>
        <p:txBody>
          <a:bodyPr/>
          <a:lstStyle/>
          <a:p>
            <a:r>
              <a:rPr lang="en-US" dirty="0"/>
              <a:t>Minimal Self Care</a:t>
            </a:r>
          </a:p>
        </p:txBody>
      </p:sp>
      <p:sp>
        <p:nvSpPr>
          <p:cNvPr id="3" name="Text Placeholder 2">
            <a:extLst>
              <a:ext uri="{FF2B5EF4-FFF2-40B4-BE49-F238E27FC236}">
                <a16:creationId xmlns:a16="http://schemas.microsoft.com/office/drawing/2014/main" id="{91389E8F-7C93-6249-964B-E51F5033AC34}"/>
              </a:ext>
            </a:extLst>
          </p:cNvPr>
          <p:cNvSpPr>
            <a:spLocks noGrp="1"/>
          </p:cNvSpPr>
          <p:nvPr>
            <p:ph type="body" sz="quarter" idx="10"/>
          </p:nvPr>
        </p:nvSpPr>
        <p:spPr/>
        <p:txBody>
          <a:bodyPr/>
          <a:lstStyle/>
          <a:p>
            <a:r>
              <a:rPr lang="en-US" dirty="0"/>
              <a:t>Takes no time for self</a:t>
            </a:r>
          </a:p>
          <a:p>
            <a:r>
              <a:rPr lang="en-US" dirty="0"/>
              <a:t>Puts others first</a:t>
            </a:r>
          </a:p>
          <a:p>
            <a:r>
              <a:rPr lang="en-US" dirty="0"/>
              <a:t>Unhealthy eating</a:t>
            </a:r>
          </a:p>
          <a:p>
            <a:r>
              <a:rPr lang="en-US" dirty="0"/>
              <a:t>Minimal social circle</a:t>
            </a:r>
          </a:p>
          <a:p>
            <a:r>
              <a:rPr lang="en-US" dirty="0"/>
              <a:t>Numbing activities</a:t>
            </a:r>
          </a:p>
          <a:p>
            <a:r>
              <a:rPr lang="en-US" dirty="0"/>
              <a:t>Isolation</a:t>
            </a:r>
          </a:p>
          <a:p>
            <a:r>
              <a:rPr lang="en-US" dirty="0"/>
              <a:t>Lack of personal and professional boundaries</a:t>
            </a:r>
          </a:p>
        </p:txBody>
      </p:sp>
      <p:sp>
        <p:nvSpPr>
          <p:cNvPr id="4" name="Text Placeholder 3">
            <a:extLst>
              <a:ext uri="{FF2B5EF4-FFF2-40B4-BE49-F238E27FC236}">
                <a16:creationId xmlns:a16="http://schemas.microsoft.com/office/drawing/2014/main" id="{D90C190D-851A-DC4F-BB86-C837B37937E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88076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EBC0-E3F1-704A-8CCB-5D08BA975EB9}"/>
              </a:ext>
            </a:extLst>
          </p:cNvPr>
          <p:cNvSpPr>
            <a:spLocks noGrp="1"/>
          </p:cNvSpPr>
          <p:nvPr>
            <p:ph type="title"/>
          </p:nvPr>
        </p:nvSpPr>
        <p:spPr>
          <a:xfrm>
            <a:off x="4354981" y="272659"/>
            <a:ext cx="3482043" cy="558614"/>
          </a:xfrm>
        </p:spPr>
        <p:txBody>
          <a:bodyPr/>
          <a:lstStyle/>
          <a:p>
            <a:r>
              <a:rPr lang="en-US" dirty="0"/>
              <a:t>Shift in Priorities</a:t>
            </a:r>
          </a:p>
        </p:txBody>
      </p:sp>
      <p:sp>
        <p:nvSpPr>
          <p:cNvPr id="3" name="Text Placeholder 2">
            <a:extLst>
              <a:ext uri="{FF2B5EF4-FFF2-40B4-BE49-F238E27FC236}">
                <a16:creationId xmlns:a16="http://schemas.microsoft.com/office/drawing/2014/main" id="{8D445C1D-E9D1-9D4F-BB5E-9773C6F6A987}"/>
              </a:ext>
            </a:extLst>
          </p:cNvPr>
          <p:cNvSpPr>
            <a:spLocks noGrp="1"/>
          </p:cNvSpPr>
          <p:nvPr>
            <p:ph type="body" sz="quarter" idx="10"/>
          </p:nvPr>
        </p:nvSpPr>
        <p:spPr/>
        <p:txBody>
          <a:bodyPr/>
          <a:lstStyle/>
          <a:p>
            <a:endParaRPr lang="en-US" dirty="0"/>
          </a:p>
          <a:p>
            <a:pPr marL="0" indent="0">
              <a:buNone/>
            </a:pPr>
            <a:r>
              <a:rPr lang="en-US" dirty="0"/>
              <a:t>“Taking good care of you, means the people in your life will receive the best of you instead of what is left of you”</a:t>
            </a:r>
          </a:p>
          <a:p>
            <a:pPr marL="0" indent="0">
              <a:buNone/>
            </a:pPr>
            <a:r>
              <a:rPr lang="en-US" dirty="0"/>
              <a:t>			- Carl </a:t>
            </a:r>
            <a:r>
              <a:rPr lang="en-US" dirty="0" err="1"/>
              <a:t>Byran</a:t>
            </a:r>
            <a:endParaRPr lang="en-US" dirty="0"/>
          </a:p>
        </p:txBody>
      </p:sp>
      <p:sp>
        <p:nvSpPr>
          <p:cNvPr id="4" name="Text Placeholder 3">
            <a:extLst>
              <a:ext uri="{FF2B5EF4-FFF2-40B4-BE49-F238E27FC236}">
                <a16:creationId xmlns:a16="http://schemas.microsoft.com/office/drawing/2014/main" id="{8E410AE7-44A5-0945-99DE-D71F97B4469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0326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8D78-EECE-0646-8401-A2CEFC9A4252}"/>
              </a:ext>
            </a:extLst>
          </p:cNvPr>
          <p:cNvSpPr>
            <a:spLocks noGrp="1"/>
          </p:cNvSpPr>
          <p:nvPr>
            <p:ph type="title"/>
          </p:nvPr>
        </p:nvSpPr>
        <p:spPr>
          <a:xfrm>
            <a:off x="4874354" y="272659"/>
            <a:ext cx="2443298" cy="558614"/>
          </a:xfrm>
        </p:spPr>
        <p:txBody>
          <a:bodyPr/>
          <a:lstStyle/>
          <a:p>
            <a:r>
              <a:rPr lang="en-US" dirty="0"/>
              <a:t>Closer Look</a:t>
            </a:r>
          </a:p>
        </p:txBody>
      </p:sp>
      <p:sp>
        <p:nvSpPr>
          <p:cNvPr id="3" name="Text Placeholder 2">
            <a:extLst>
              <a:ext uri="{FF2B5EF4-FFF2-40B4-BE49-F238E27FC236}">
                <a16:creationId xmlns:a16="http://schemas.microsoft.com/office/drawing/2014/main" id="{7D0768D5-2FAD-4E41-88ED-4F2D779BEF11}"/>
              </a:ext>
            </a:extLst>
          </p:cNvPr>
          <p:cNvSpPr>
            <a:spLocks noGrp="1"/>
          </p:cNvSpPr>
          <p:nvPr>
            <p:ph type="body" sz="quarter" idx="10"/>
          </p:nvPr>
        </p:nvSpPr>
        <p:spPr/>
        <p:txBody>
          <a:bodyPr/>
          <a:lstStyle/>
          <a:p>
            <a:r>
              <a:rPr lang="en-US" dirty="0"/>
              <a:t>Care - to pay close attention to, to avoid harm</a:t>
            </a:r>
          </a:p>
          <a:p>
            <a:r>
              <a:rPr lang="en-US" dirty="0"/>
              <a:t>Self care - pay close attention to your body, mind and spirit to make sure you are avoiding harm to yourself</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37812E53-151C-DB4F-86DA-70034A1DD56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6718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6282-B9B3-0140-9A46-28531DEBEE2A}"/>
              </a:ext>
            </a:extLst>
          </p:cNvPr>
          <p:cNvSpPr>
            <a:spLocks noGrp="1"/>
          </p:cNvSpPr>
          <p:nvPr>
            <p:ph type="title"/>
          </p:nvPr>
        </p:nvSpPr>
        <p:spPr/>
        <p:txBody>
          <a:bodyPr/>
          <a:lstStyle/>
          <a:p>
            <a:r>
              <a:rPr lang="en-US" dirty="0"/>
              <a:t>11 Steps to Better Self-Care</a:t>
            </a:r>
          </a:p>
        </p:txBody>
      </p:sp>
      <p:sp>
        <p:nvSpPr>
          <p:cNvPr id="5" name="Content Placeholder 4">
            <a:extLst>
              <a:ext uri="{FF2B5EF4-FFF2-40B4-BE49-F238E27FC236}">
                <a16:creationId xmlns:a16="http://schemas.microsoft.com/office/drawing/2014/main" id="{276F710F-3269-A64C-A584-DB88FC689973}"/>
              </a:ext>
            </a:extLst>
          </p:cNvPr>
          <p:cNvSpPr>
            <a:spLocks noGrp="1"/>
          </p:cNvSpPr>
          <p:nvPr>
            <p:ph sz="half" idx="1"/>
          </p:nvPr>
        </p:nvSpPr>
        <p:spPr/>
        <p:txBody>
          <a:bodyPr/>
          <a:lstStyle/>
          <a:p>
            <a:r>
              <a:rPr lang="en-US" dirty="0"/>
              <a:t>If it feels wrong don’t do it</a:t>
            </a:r>
          </a:p>
          <a:p>
            <a:r>
              <a:rPr lang="en-US" dirty="0"/>
              <a:t>Say exactly what you mean</a:t>
            </a:r>
          </a:p>
          <a:p>
            <a:r>
              <a:rPr lang="en-US" dirty="0"/>
              <a:t>Avoid being a people pleaser</a:t>
            </a:r>
          </a:p>
          <a:p>
            <a:r>
              <a:rPr lang="en-US" dirty="0"/>
              <a:t>Trust your instincts</a:t>
            </a:r>
          </a:p>
          <a:p>
            <a:r>
              <a:rPr lang="en-US" dirty="0"/>
              <a:t>Never speak bad about yourself</a:t>
            </a:r>
          </a:p>
          <a:p>
            <a:r>
              <a:rPr lang="en-US" dirty="0"/>
              <a:t>Never give up on your dreams</a:t>
            </a:r>
          </a:p>
          <a:p>
            <a:r>
              <a:rPr lang="en-US" dirty="0"/>
              <a:t>Don’t be afraid to say no</a:t>
            </a:r>
          </a:p>
          <a:p>
            <a:endParaRPr lang="en-US" dirty="0"/>
          </a:p>
        </p:txBody>
      </p:sp>
      <p:sp>
        <p:nvSpPr>
          <p:cNvPr id="6" name="Content Placeholder 5">
            <a:extLst>
              <a:ext uri="{FF2B5EF4-FFF2-40B4-BE49-F238E27FC236}">
                <a16:creationId xmlns:a16="http://schemas.microsoft.com/office/drawing/2014/main" id="{FD115A67-C242-D943-9D2E-CBD7607BE243}"/>
              </a:ext>
            </a:extLst>
          </p:cNvPr>
          <p:cNvSpPr>
            <a:spLocks noGrp="1"/>
          </p:cNvSpPr>
          <p:nvPr>
            <p:ph sz="half" idx="2"/>
          </p:nvPr>
        </p:nvSpPr>
        <p:spPr/>
        <p:txBody>
          <a:bodyPr/>
          <a:lstStyle/>
          <a:p>
            <a:r>
              <a:rPr lang="en-US" dirty="0"/>
              <a:t>Don’t be afraid to say yes</a:t>
            </a:r>
          </a:p>
          <a:p>
            <a:r>
              <a:rPr lang="en-US" dirty="0"/>
              <a:t>Be kind to yourself</a:t>
            </a:r>
          </a:p>
          <a:p>
            <a:r>
              <a:rPr lang="en-US" dirty="0"/>
              <a:t>Let go of what you can’t control</a:t>
            </a:r>
          </a:p>
          <a:p>
            <a:r>
              <a:rPr lang="en-US" dirty="0"/>
              <a:t>Stay away from drama and negativity as much as possible</a:t>
            </a:r>
          </a:p>
        </p:txBody>
      </p:sp>
      <p:sp>
        <p:nvSpPr>
          <p:cNvPr id="3" name="Text Placeholder 2">
            <a:extLst>
              <a:ext uri="{FF2B5EF4-FFF2-40B4-BE49-F238E27FC236}">
                <a16:creationId xmlns:a16="http://schemas.microsoft.com/office/drawing/2014/main" id="{DACF9DA9-7438-2C44-A7D3-4947B467561F}"/>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9856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Compassion Fatigue in Peer Recovery Support Services</a:t>
            </a:r>
          </a:p>
        </p:txBody>
      </p:sp>
      <p:sp>
        <p:nvSpPr>
          <p:cNvPr id="5" name="Content Placeholder 4"/>
          <p:cNvSpPr>
            <a:spLocks noGrp="1"/>
          </p:cNvSpPr>
          <p:nvPr>
            <p:ph sz="quarter" idx="12"/>
          </p:nvPr>
        </p:nvSpPr>
        <p:spPr/>
        <p:txBody>
          <a:bodyPr/>
          <a:lstStyle/>
          <a:p>
            <a:pPr marL="0" indent="0">
              <a:buNone/>
            </a:pPr>
            <a:r>
              <a:rPr lang="en-US" dirty="0"/>
              <a:t>Owen Dougherty</a:t>
            </a:r>
          </a:p>
          <a:p>
            <a:pPr marL="0" indent="0">
              <a:buNone/>
            </a:pPr>
            <a:r>
              <a:rPr lang="en-US" dirty="0"/>
              <a:t>Adjunct Faculty</a:t>
            </a:r>
          </a:p>
        </p:txBody>
      </p:sp>
    </p:spTree>
    <p:extLst>
      <p:ext uri="{BB962C8B-B14F-4D97-AF65-F5344CB8AC3E}">
        <p14:creationId xmlns:p14="http://schemas.microsoft.com/office/powerpoint/2010/main" val="3886346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0AE9-D36C-4D19-9582-DF95BCE84471}"/>
              </a:ext>
            </a:extLst>
          </p:cNvPr>
          <p:cNvSpPr>
            <a:spLocks noGrp="1"/>
          </p:cNvSpPr>
          <p:nvPr>
            <p:ph type="title"/>
          </p:nvPr>
        </p:nvSpPr>
        <p:spPr>
          <a:xfrm>
            <a:off x="2580456" y="272659"/>
            <a:ext cx="7031092" cy="558614"/>
          </a:xfrm>
        </p:spPr>
        <p:txBody>
          <a:bodyPr/>
          <a:lstStyle/>
          <a:p>
            <a:r>
              <a:rPr lang="en-US" dirty="0"/>
              <a:t>15 Possibilities for Better Self-Care</a:t>
            </a:r>
          </a:p>
        </p:txBody>
      </p:sp>
      <p:sp>
        <p:nvSpPr>
          <p:cNvPr id="3" name="Text Placeholder 2">
            <a:extLst>
              <a:ext uri="{FF2B5EF4-FFF2-40B4-BE49-F238E27FC236}">
                <a16:creationId xmlns:a16="http://schemas.microsoft.com/office/drawing/2014/main" id="{6562D489-62B8-4F56-8438-78C9A0760F6F}"/>
              </a:ext>
            </a:extLst>
          </p:cNvPr>
          <p:cNvSpPr>
            <a:spLocks noGrp="1"/>
          </p:cNvSpPr>
          <p:nvPr>
            <p:ph type="body" sz="quarter" idx="10"/>
          </p:nvPr>
        </p:nvSpPr>
        <p:spPr>
          <a:xfrm>
            <a:off x="800100" y="1921858"/>
            <a:ext cx="10591800" cy="3467101"/>
          </a:xfrm>
        </p:spPr>
        <p:txBody>
          <a:bodyPr anchor="ctr"/>
          <a:lstStyle/>
          <a:p>
            <a:pPr marL="0" indent="0">
              <a:buNone/>
            </a:pPr>
            <a:r>
              <a:rPr lang="en-US"/>
              <a:t>There are many things we can do to better care for ourselves. We’re going to look at 15 possibilities and we’ll explore them in five broad areas:</a:t>
            </a:r>
          </a:p>
          <a:p>
            <a:pPr lvl="1"/>
            <a:r>
              <a:rPr lang="en-US"/>
              <a:t>You might want take a step to do something to better manage your workload.</a:t>
            </a:r>
          </a:p>
          <a:p>
            <a:pPr lvl="1"/>
            <a:r>
              <a:rPr lang="en-US"/>
              <a:t>You might want to take a step something to Enhance and nourish your inner life - feed your spirit.</a:t>
            </a:r>
          </a:p>
          <a:p>
            <a:pPr lvl="1"/>
            <a:r>
              <a:rPr lang="en-US"/>
              <a:t>You might want to take a step to achieve better balance between work and the rest of life.</a:t>
            </a:r>
          </a:p>
          <a:p>
            <a:pPr lvl="1"/>
            <a:r>
              <a:rPr lang="en-US"/>
              <a:t>You might want to take a step to better “re-create” energy and interest in your life.</a:t>
            </a:r>
          </a:p>
        </p:txBody>
      </p:sp>
    </p:spTree>
    <p:extLst>
      <p:ext uri="{BB962C8B-B14F-4D97-AF65-F5344CB8AC3E}">
        <p14:creationId xmlns:p14="http://schemas.microsoft.com/office/powerpoint/2010/main" val="50357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84F9-0606-0A41-A01D-6F5001BB9E05}"/>
              </a:ext>
            </a:extLst>
          </p:cNvPr>
          <p:cNvSpPr>
            <a:spLocks noGrp="1"/>
          </p:cNvSpPr>
          <p:nvPr>
            <p:ph type="title"/>
          </p:nvPr>
        </p:nvSpPr>
        <p:spPr>
          <a:xfrm>
            <a:off x="3903740" y="272659"/>
            <a:ext cx="4384534" cy="558614"/>
          </a:xfrm>
        </p:spPr>
        <p:txBody>
          <a:bodyPr/>
          <a:lstStyle/>
          <a:p>
            <a:r>
              <a:rPr lang="en-US"/>
              <a:t>Manage my Workload</a:t>
            </a:r>
          </a:p>
        </p:txBody>
      </p:sp>
      <p:sp>
        <p:nvSpPr>
          <p:cNvPr id="3" name="Content Placeholder 2">
            <a:extLst>
              <a:ext uri="{FF2B5EF4-FFF2-40B4-BE49-F238E27FC236}">
                <a16:creationId xmlns:a16="http://schemas.microsoft.com/office/drawing/2014/main" id="{4CF1FE86-8FDC-5F41-9DD6-164EE937FD56}"/>
              </a:ext>
            </a:extLst>
          </p:cNvPr>
          <p:cNvSpPr>
            <a:spLocks noGrp="1"/>
          </p:cNvSpPr>
          <p:nvPr>
            <p:ph idx="1"/>
          </p:nvPr>
        </p:nvSpPr>
        <p:spPr/>
        <p:txBody>
          <a:bodyPr>
            <a:normAutofit/>
          </a:bodyPr>
          <a:lstStyle/>
          <a:p>
            <a:pPr marL="571500" indent="-419100">
              <a:spcBef>
                <a:spcPts val="1600"/>
              </a:spcBef>
              <a:buSzPts val="1400"/>
              <a:buFont typeface="Arial" panose="020B0604020202020204" pitchFamily="34" charset="0"/>
              <a:buChar char="•"/>
            </a:pPr>
            <a:r>
              <a:rPr lang="en-US"/>
              <a:t>Take something off your plate and don’t replace it with anything.</a:t>
            </a:r>
          </a:p>
          <a:p>
            <a:pPr marL="571500" indent="-419100">
              <a:spcBef>
                <a:spcPts val="1600"/>
              </a:spcBef>
              <a:buSzPts val="1400"/>
              <a:buFont typeface="Arial" panose="020B0604020202020204" pitchFamily="34" charset="0"/>
              <a:buChar char="•"/>
            </a:pPr>
            <a:r>
              <a:rPr lang="en-US"/>
              <a:t>Delegate at work and at home.</a:t>
            </a:r>
          </a:p>
          <a:p>
            <a:pPr marL="571500" indent="-419100">
              <a:spcBef>
                <a:spcPts val="1600"/>
              </a:spcBef>
              <a:buSzPts val="1400"/>
              <a:buFont typeface="Arial" panose="020B0604020202020204" pitchFamily="34" charset="0"/>
              <a:buChar char="•"/>
            </a:pPr>
            <a:r>
              <a:rPr lang="en-US"/>
              <a:t>Learn to say no (or yes). </a:t>
            </a:r>
          </a:p>
          <a:p>
            <a:pPr marL="571500" indent="-419100">
              <a:spcBef>
                <a:spcPts val="1600"/>
              </a:spcBef>
              <a:buSzPts val="1400"/>
              <a:buFont typeface="Arial" panose="020B0604020202020204" pitchFamily="34" charset="0"/>
              <a:buChar char="•"/>
            </a:pPr>
            <a:r>
              <a:rPr lang="en-US"/>
              <a:t>Balance your schedule: intersperse easy with hard. </a:t>
            </a:r>
          </a:p>
          <a:p>
            <a:pPr marL="571500" indent="-419100">
              <a:spcBef>
                <a:spcPts val="1600"/>
              </a:spcBef>
              <a:buSzPts val="1400"/>
              <a:buFont typeface="Arial" panose="020B0604020202020204" pitchFamily="34" charset="0"/>
              <a:buChar char="•"/>
            </a:pPr>
            <a:r>
              <a:rPr lang="en-US"/>
              <a:t>Seek more and regular supervision.  Ask for what you need. </a:t>
            </a:r>
          </a:p>
          <a:p>
            <a:pPr marL="152400" indent="0">
              <a:spcBef>
                <a:spcPts val="1600"/>
              </a:spcBef>
              <a:buSzPts val="1400"/>
              <a:buNone/>
            </a:pPr>
            <a:endParaRPr lang="en-US"/>
          </a:p>
          <a:p>
            <a:pPr marL="571500" indent="-419100">
              <a:spcBef>
                <a:spcPts val="1600"/>
              </a:spcBef>
              <a:buSzPts val="1400"/>
              <a:buFont typeface="Wingdings" charset="2"/>
              <a:buAutoNum type="arabicPeriod" startAt="6"/>
            </a:pPr>
            <a:endParaRPr lang="en-US"/>
          </a:p>
          <a:p>
            <a:pPr marL="571500" indent="-419100">
              <a:spcBef>
                <a:spcPts val="1600"/>
              </a:spcBef>
              <a:buSzPts val="1400"/>
              <a:buFont typeface="Wingdings" charset="2"/>
              <a:buAutoNum type="arabicPeriod" startAt="6"/>
            </a:pPr>
            <a:endParaRPr lang="en-US"/>
          </a:p>
          <a:p>
            <a:pPr marL="571500" indent="-419100">
              <a:spcBef>
                <a:spcPts val="1600"/>
              </a:spcBef>
              <a:buSzPts val="1400"/>
              <a:buAutoNum type="arabicPeriod" startAt="6"/>
            </a:pPr>
            <a:endParaRPr lang="en-US"/>
          </a:p>
        </p:txBody>
      </p:sp>
      <p:sp>
        <p:nvSpPr>
          <p:cNvPr id="4" name="Text Placeholder 3">
            <a:extLst>
              <a:ext uri="{FF2B5EF4-FFF2-40B4-BE49-F238E27FC236}">
                <a16:creationId xmlns:a16="http://schemas.microsoft.com/office/drawing/2014/main" id="{CD6AE1EC-EA17-A04E-AD79-9EB4185C6E6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43246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C0DE7-B370-498D-AB6E-645B57192765}"/>
              </a:ext>
            </a:extLst>
          </p:cNvPr>
          <p:cNvSpPr>
            <a:spLocks noGrp="1"/>
          </p:cNvSpPr>
          <p:nvPr>
            <p:ph type="title"/>
          </p:nvPr>
        </p:nvSpPr>
        <p:spPr/>
        <p:txBody>
          <a:bodyPr/>
          <a:lstStyle/>
          <a:p>
            <a:r>
              <a:rPr lang="en-US"/>
              <a:t>Enhance my Inner Life</a:t>
            </a:r>
          </a:p>
        </p:txBody>
      </p:sp>
      <p:sp>
        <p:nvSpPr>
          <p:cNvPr id="4" name="Content Placeholder 3">
            <a:extLst>
              <a:ext uri="{FF2B5EF4-FFF2-40B4-BE49-F238E27FC236}">
                <a16:creationId xmlns:a16="http://schemas.microsoft.com/office/drawing/2014/main" id="{5E1371D4-04FE-3F46-8719-A1A0E9C28366}"/>
              </a:ext>
            </a:extLst>
          </p:cNvPr>
          <p:cNvSpPr>
            <a:spLocks noGrp="1"/>
          </p:cNvSpPr>
          <p:nvPr>
            <p:ph idx="1"/>
          </p:nvPr>
        </p:nvSpPr>
        <p:spPr/>
        <p:txBody>
          <a:bodyPr anchor="ctr"/>
          <a:lstStyle/>
          <a:p>
            <a:r>
              <a:rPr lang="en-US"/>
              <a:t>Increase your spiritual or mindfulness practice.</a:t>
            </a:r>
          </a:p>
          <a:p>
            <a:r>
              <a:rPr lang="en-US"/>
              <a:t>Increase your self-observations and self-awareness.</a:t>
            </a:r>
          </a:p>
          <a:p>
            <a:r>
              <a:rPr lang="en-US"/>
              <a:t>Find a quiet and undisturbed time for yourself everyday.</a:t>
            </a:r>
          </a:p>
          <a:p>
            <a:r>
              <a:rPr lang="en-US"/>
              <a:t>Assess your trauma inputs.</a:t>
            </a:r>
          </a:p>
          <a:p>
            <a:r>
              <a:rPr lang="en-US"/>
              <a:t>Avoid falling into a victim mentality.</a:t>
            </a:r>
          </a:p>
        </p:txBody>
      </p:sp>
    </p:spTree>
    <p:extLst>
      <p:ext uri="{BB962C8B-B14F-4D97-AF65-F5344CB8AC3E}">
        <p14:creationId xmlns:p14="http://schemas.microsoft.com/office/powerpoint/2010/main" val="2988638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84F9-0606-0A41-A01D-6F5001BB9E05}"/>
              </a:ext>
            </a:extLst>
          </p:cNvPr>
          <p:cNvSpPr>
            <a:spLocks noGrp="1"/>
          </p:cNvSpPr>
          <p:nvPr>
            <p:ph type="title"/>
          </p:nvPr>
        </p:nvSpPr>
        <p:spPr>
          <a:xfrm>
            <a:off x="4361396" y="272659"/>
            <a:ext cx="3469219" cy="558614"/>
          </a:xfrm>
        </p:spPr>
        <p:txBody>
          <a:bodyPr/>
          <a:lstStyle/>
          <a:p>
            <a:r>
              <a:rPr lang="en-US"/>
              <a:t>Enhance Balance</a:t>
            </a:r>
          </a:p>
        </p:txBody>
      </p:sp>
      <p:sp>
        <p:nvSpPr>
          <p:cNvPr id="4" name="Content Placeholder 3">
            <a:extLst>
              <a:ext uri="{FF2B5EF4-FFF2-40B4-BE49-F238E27FC236}">
                <a16:creationId xmlns:a16="http://schemas.microsoft.com/office/drawing/2014/main" id="{EBBB5F8B-6354-3449-A5B9-E9F62CF9A910}"/>
              </a:ext>
            </a:extLst>
          </p:cNvPr>
          <p:cNvSpPr>
            <a:spLocks noGrp="1"/>
          </p:cNvSpPr>
          <p:nvPr>
            <p:ph type="body" sz="quarter" idx="10"/>
          </p:nvPr>
        </p:nvSpPr>
        <p:spPr/>
        <p:txBody>
          <a:bodyPr anchor="ctr"/>
          <a:lstStyle/>
          <a:p>
            <a:r>
              <a:rPr lang="en-US"/>
              <a:t>Create transition rituals</a:t>
            </a:r>
          </a:p>
          <a:p>
            <a:r>
              <a:rPr lang="en-US"/>
              <a:t>Cherish your family and friendships.</a:t>
            </a:r>
          </a:p>
          <a:p>
            <a:r>
              <a:rPr lang="en-US"/>
              <a:t>Attend education and training outside of your work.</a:t>
            </a:r>
          </a:p>
          <a:p>
            <a:endParaRPr lang="en-US"/>
          </a:p>
        </p:txBody>
      </p:sp>
    </p:spTree>
    <p:extLst>
      <p:ext uri="{BB962C8B-B14F-4D97-AF65-F5344CB8AC3E}">
        <p14:creationId xmlns:p14="http://schemas.microsoft.com/office/powerpoint/2010/main" val="271705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5DEE-DD3A-4094-9E42-30A3BEAAD4D0}"/>
              </a:ext>
            </a:extLst>
          </p:cNvPr>
          <p:cNvSpPr>
            <a:spLocks noGrp="1"/>
          </p:cNvSpPr>
          <p:nvPr>
            <p:ph type="title"/>
          </p:nvPr>
        </p:nvSpPr>
        <p:spPr>
          <a:xfrm>
            <a:off x="2493898" y="272659"/>
            <a:ext cx="7204216" cy="558614"/>
          </a:xfrm>
        </p:spPr>
        <p:txBody>
          <a:bodyPr/>
          <a:lstStyle/>
          <a:p>
            <a:r>
              <a:rPr lang="en-US"/>
              <a:t>Increase my Recreational Activities </a:t>
            </a:r>
          </a:p>
        </p:txBody>
      </p:sp>
      <p:sp>
        <p:nvSpPr>
          <p:cNvPr id="3" name="Text Placeholder 2">
            <a:extLst>
              <a:ext uri="{FF2B5EF4-FFF2-40B4-BE49-F238E27FC236}">
                <a16:creationId xmlns:a16="http://schemas.microsoft.com/office/drawing/2014/main" id="{0B798198-C179-42FD-8066-D6D064F35F17}"/>
              </a:ext>
            </a:extLst>
          </p:cNvPr>
          <p:cNvSpPr>
            <a:spLocks noGrp="1"/>
          </p:cNvSpPr>
          <p:nvPr>
            <p:ph type="body" sz="quarter" idx="10"/>
          </p:nvPr>
        </p:nvSpPr>
        <p:spPr/>
        <p:txBody>
          <a:bodyPr anchor="ctr"/>
          <a:lstStyle/>
          <a:p>
            <a:pPr marL="666750" indent="-514350">
              <a:spcBef>
                <a:spcPts val="1600"/>
              </a:spcBef>
              <a:buSzPts val="1400"/>
              <a:buFont typeface="Arial" panose="020B0604020202020204" pitchFamily="34" charset="0"/>
              <a:buChar char="•"/>
            </a:pPr>
            <a:r>
              <a:rPr lang="en-US"/>
              <a:t>Add more movement and nourishment to your life.</a:t>
            </a:r>
          </a:p>
          <a:p>
            <a:pPr marL="666750" indent="-514350">
              <a:spcBef>
                <a:spcPts val="1600"/>
              </a:spcBef>
              <a:buSzPts val="1400"/>
              <a:buFont typeface="Arial" panose="020B0604020202020204" pitchFamily="34" charset="0"/>
              <a:buChar char="•"/>
            </a:pPr>
            <a:r>
              <a:rPr lang="en-US"/>
              <a:t>Engage in short term goal-oriented hobbies or sports.</a:t>
            </a:r>
          </a:p>
        </p:txBody>
      </p:sp>
    </p:spTree>
    <p:extLst>
      <p:ext uri="{BB962C8B-B14F-4D97-AF65-F5344CB8AC3E}">
        <p14:creationId xmlns:p14="http://schemas.microsoft.com/office/powerpoint/2010/main" val="1754096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BB3D-5E4A-7F4D-9909-A9058CC61BEF}"/>
              </a:ext>
            </a:extLst>
          </p:cNvPr>
          <p:cNvSpPr>
            <a:spLocks noGrp="1"/>
          </p:cNvSpPr>
          <p:nvPr>
            <p:ph type="title"/>
          </p:nvPr>
        </p:nvSpPr>
        <p:spPr>
          <a:xfrm>
            <a:off x="4926455" y="3015859"/>
            <a:ext cx="2339102" cy="558614"/>
          </a:xfrm>
        </p:spPr>
        <p:txBody>
          <a:bodyPr/>
          <a:lstStyle/>
          <a:p>
            <a:r>
              <a:rPr lang="en-US" dirty="0"/>
              <a:t>Questions?</a:t>
            </a:r>
          </a:p>
        </p:txBody>
      </p:sp>
    </p:spTree>
    <p:extLst>
      <p:ext uri="{BB962C8B-B14F-4D97-AF65-F5344CB8AC3E}">
        <p14:creationId xmlns:p14="http://schemas.microsoft.com/office/powerpoint/2010/main" val="260456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83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07A8AE-626A-5D4D-84D2-CB488A2684E4}"/>
              </a:ext>
            </a:extLst>
          </p:cNvPr>
          <p:cNvSpPr>
            <a:spLocks noGrp="1"/>
          </p:cNvSpPr>
          <p:nvPr>
            <p:ph sz="half" idx="1"/>
          </p:nvPr>
        </p:nvSpPr>
        <p:spPr/>
        <p:txBody>
          <a:bodyPr/>
          <a:lstStyle/>
          <a:p>
            <a:pPr marL="0" indent="0">
              <a:buNone/>
            </a:pPr>
            <a:r>
              <a:rPr lang="en-US" dirty="0"/>
              <a:t>Addressing </a:t>
            </a:r>
            <a:r>
              <a:rPr lang="en-US"/>
              <a:t>the </a:t>
            </a:r>
            <a:r>
              <a:rPr lang="en-US" dirty="0"/>
              <a:t>V</a:t>
            </a:r>
            <a:r>
              <a:rPr lang="en-US"/>
              <a:t>ulnerability </a:t>
            </a:r>
            <a:r>
              <a:rPr lang="en-US" dirty="0"/>
              <a:t>in Peer Recovery Support Work</a:t>
            </a:r>
          </a:p>
        </p:txBody>
      </p:sp>
      <p:sp>
        <p:nvSpPr>
          <p:cNvPr id="3" name="Title 2">
            <a:extLst>
              <a:ext uri="{FF2B5EF4-FFF2-40B4-BE49-F238E27FC236}">
                <a16:creationId xmlns:a16="http://schemas.microsoft.com/office/drawing/2014/main" id="{1F2A9ED4-F701-8F4F-8DF1-95392BDB5F40}"/>
              </a:ext>
            </a:extLst>
          </p:cNvPr>
          <p:cNvSpPr>
            <a:spLocks noGrp="1"/>
          </p:cNvSpPr>
          <p:nvPr>
            <p:ph type="title"/>
          </p:nvPr>
        </p:nvSpPr>
        <p:spPr>
          <a:xfrm>
            <a:off x="853688" y="3039724"/>
            <a:ext cx="10484618" cy="1292662"/>
          </a:xfrm>
        </p:spPr>
        <p:txBody>
          <a:bodyPr/>
          <a:lstStyle/>
          <a:p>
            <a:r>
              <a:rPr lang="en-US" dirty="0"/>
              <a:t>Compassion Fatigue</a:t>
            </a:r>
          </a:p>
        </p:txBody>
      </p:sp>
    </p:spTree>
    <p:extLst>
      <p:ext uri="{BB962C8B-B14F-4D97-AF65-F5344CB8AC3E}">
        <p14:creationId xmlns:p14="http://schemas.microsoft.com/office/powerpoint/2010/main" val="64214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57DD-A1D0-4B48-9D4B-8D61098D6A9B}"/>
              </a:ext>
            </a:extLst>
          </p:cNvPr>
          <p:cNvSpPr>
            <a:spLocks noGrp="1"/>
          </p:cNvSpPr>
          <p:nvPr>
            <p:ph type="title"/>
          </p:nvPr>
        </p:nvSpPr>
        <p:spPr>
          <a:xfrm>
            <a:off x="4833476" y="272659"/>
            <a:ext cx="2525050" cy="558614"/>
          </a:xfrm>
        </p:spPr>
        <p:txBody>
          <a:bodyPr/>
          <a:lstStyle/>
          <a:p>
            <a:r>
              <a:rPr lang="en-US" dirty="0"/>
              <a:t>Compassion</a:t>
            </a:r>
          </a:p>
        </p:txBody>
      </p:sp>
      <p:sp>
        <p:nvSpPr>
          <p:cNvPr id="3" name="Text Placeholder 2">
            <a:extLst>
              <a:ext uri="{FF2B5EF4-FFF2-40B4-BE49-F238E27FC236}">
                <a16:creationId xmlns:a16="http://schemas.microsoft.com/office/drawing/2014/main" id="{DFF286A4-8B03-1D40-8E6C-7BD2A730F5CB}"/>
              </a:ext>
            </a:extLst>
          </p:cNvPr>
          <p:cNvSpPr>
            <a:spLocks noGrp="1"/>
          </p:cNvSpPr>
          <p:nvPr>
            <p:ph type="body" sz="quarter" idx="10"/>
          </p:nvPr>
        </p:nvSpPr>
        <p:spPr/>
        <p:txBody>
          <a:bodyPr/>
          <a:lstStyle/>
          <a:p>
            <a:pPr marL="0" indent="0">
              <a:buNone/>
            </a:pPr>
            <a:r>
              <a:rPr lang="en-US" dirty="0"/>
              <a:t>“A feeling of deep sympathy and sorrow for another who is stricken by suffering a misfortune, accompanied by a strong desire to alleviate the pain or remove its cause”</a:t>
            </a:r>
          </a:p>
        </p:txBody>
      </p:sp>
      <p:sp>
        <p:nvSpPr>
          <p:cNvPr id="4" name="Text Placeholder 3">
            <a:extLst>
              <a:ext uri="{FF2B5EF4-FFF2-40B4-BE49-F238E27FC236}">
                <a16:creationId xmlns:a16="http://schemas.microsoft.com/office/drawing/2014/main" id="{D0251B0B-94CD-C342-9BA0-0F6B9E288C5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8494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2FE5-BBBF-9840-85BA-61EB0EFEC3B5}"/>
              </a:ext>
            </a:extLst>
          </p:cNvPr>
          <p:cNvSpPr>
            <a:spLocks noGrp="1"/>
          </p:cNvSpPr>
          <p:nvPr>
            <p:ph type="title"/>
          </p:nvPr>
        </p:nvSpPr>
        <p:spPr>
          <a:xfrm>
            <a:off x="5279111" y="272659"/>
            <a:ext cx="1633782" cy="558614"/>
          </a:xfrm>
        </p:spPr>
        <p:txBody>
          <a:bodyPr/>
          <a:lstStyle/>
          <a:p>
            <a:r>
              <a:rPr lang="en-US" dirty="0"/>
              <a:t>Fatigue</a:t>
            </a:r>
          </a:p>
        </p:txBody>
      </p:sp>
      <p:sp>
        <p:nvSpPr>
          <p:cNvPr id="3" name="Text Placeholder 2">
            <a:extLst>
              <a:ext uri="{FF2B5EF4-FFF2-40B4-BE49-F238E27FC236}">
                <a16:creationId xmlns:a16="http://schemas.microsoft.com/office/drawing/2014/main" id="{E08B6435-096E-C04B-A0BE-78070E6E0DA9}"/>
              </a:ext>
            </a:extLst>
          </p:cNvPr>
          <p:cNvSpPr>
            <a:spLocks noGrp="1"/>
          </p:cNvSpPr>
          <p:nvPr>
            <p:ph type="body" sz="quarter" idx="10"/>
          </p:nvPr>
        </p:nvSpPr>
        <p:spPr/>
        <p:txBody>
          <a:bodyPr/>
          <a:lstStyle/>
          <a:p>
            <a:pPr marL="0" indent="0">
              <a:buNone/>
            </a:pPr>
            <a:r>
              <a:rPr lang="en-US" dirty="0"/>
              <a:t>“Extreme tiredness, typically resulting from mental or physical exertion or illness”</a:t>
            </a:r>
          </a:p>
        </p:txBody>
      </p:sp>
      <p:sp>
        <p:nvSpPr>
          <p:cNvPr id="4" name="Text Placeholder 3">
            <a:extLst>
              <a:ext uri="{FF2B5EF4-FFF2-40B4-BE49-F238E27FC236}">
                <a16:creationId xmlns:a16="http://schemas.microsoft.com/office/drawing/2014/main" id="{BE470618-5E26-3247-9E50-24B69C0CC47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7888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A8C0-FF8A-2F4F-8A12-9DD8E27610C7}"/>
              </a:ext>
            </a:extLst>
          </p:cNvPr>
          <p:cNvSpPr>
            <a:spLocks noGrp="1"/>
          </p:cNvSpPr>
          <p:nvPr>
            <p:ph type="title"/>
          </p:nvPr>
        </p:nvSpPr>
        <p:spPr/>
        <p:txBody>
          <a:bodyPr/>
          <a:lstStyle/>
          <a:p>
            <a:r>
              <a:rPr lang="en-US" dirty="0"/>
              <a:t>Trauma</a:t>
            </a:r>
          </a:p>
        </p:txBody>
      </p:sp>
      <p:sp>
        <p:nvSpPr>
          <p:cNvPr id="5" name="Content Placeholder 4">
            <a:extLst>
              <a:ext uri="{FF2B5EF4-FFF2-40B4-BE49-F238E27FC236}">
                <a16:creationId xmlns:a16="http://schemas.microsoft.com/office/drawing/2014/main" id="{0F1AF04F-30B1-0048-8955-27E75E1AC05C}"/>
              </a:ext>
            </a:extLst>
          </p:cNvPr>
          <p:cNvSpPr>
            <a:spLocks noGrp="1"/>
          </p:cNvSpPr>
          <p:nvPr>
            <p:ph sz="half" idx="1"/>
          </p:nvPr>
        </p:nvSpPr>
        <p:spPr/>
        <p:txBody>
          <a:bodyPr/>
          <a:lstStyle/>
          <a:p>
            <a:r>
              <a:rPr lang="en-US" dirty="0"/>
              <a:t>Physical, sexual, emotional abuse or neglect</a:t>
            </a:r>
          </a:p>
          <a:p>
            <a:r>
              <a:rPr lang="en-US" dirty="0"/>
              <a:t>Natural disasters</a:t>
            </a:r>
          </a:p>
          <a:p>
            <a:r>
              <a:rPr lang="en-US" dirty="0"/>
              <a:t>Incarceration</a:t>
            </a:r>
          </a:p>
          <a:p>
            <a:r>
              <a:rPr lang="en-US" dirty="0"/>
              <a:t>Historical Trauma</a:t>
            </a:r>
          </a:p>
          <a:p>
            <a:r>
              <a:rPr lang="en-US" dirty="0"/>
              <a:t>Losing a child</a:t>
            </a:r>
          </a:p>
          <a:p>
            <a:r>
              <a:rPr lang="en-US" dirty="0"/>
              <a:t>Termination of parental rights</a:t>
            </a:r>
          </a:p>
          <a:p>
            <a:r>
              <a:rPr lang="en-US" dirty="0"/>
              <a:t>Interpersonal violence in the home</a:t>
            </a:r>
          </a:p>
        </p:txBody>
      </p:sp>
      <p:sp>
        <p:nvSpPr>
          <p:cNvPr id="6" name="Content Placeholder 5">
            <a:extLst>
              <a:ext uri="{FF2B5EF4-FFF2-40B4-BE49-F238E27FC236}">
                <a16:creationId xmlns:a16="http://schemas.microsoft.com/office/drawing/2014/main" id="{576AEFE8-5BE5-464B-93BC-9C08E6F36486}"/>
              </a:ext>
            </a:extLst>
          </p:cNvPr>
          <p:cNvSpPr>
            <a:spLocks noGrp="1"/>
          </p:cNvSpPr>
          <p:nvPr>
            <p:ph sz="half" idx="2"/>
          </p:nvPr>
        </p:nvSpPr>
        <p:spPr/>
        <p:txBody>
          <a:bodyPr/>
          <a:lstStyle/>
          <a:p>
            <a:r>
              <a:rPr lang="en-US" dirty="0"/>
              <a:t>Life threatening medical conditions</a:t>
            </a:r>
          </a:p>
          <a:p>
            <a:r>
              <a:rPr lang="en-US" dirty="0"/>
              <a:t>Involuntary hospitalization</a:t>
            </a:r>
          </a:p>
          <a:p>
            <a:r>
              <a:rPr lang="en-US" dirty="0"/>
              <a:t>Poverty</a:t>
            </a:r>
          </a:p>
          <a:p>
            <a:r>
              <a:rPr lang="en-US" dirty="0"/>
              <a:t>Addiction</a:t>
            </a:r>
          </a:p>
          <a:p>
            <a:r>
              <a:rPr lang="en-US" dirty="0"/>
              <a:t>Community violence</a:t>
            </a:r>
          </a:p>
          <a:p>
            <a:r>
              <a:rPr lang="en-US" dirty="0"/>
              <a:t>Without permanent shelter</a:t>
            </a:r>
          </a:p>
          <a:p>
            <a:endParaRPr lang="en-US" dirty="0"/>
          </a:p>
        </p:txBody>
      </p:sp>
      <p:sp>
        <p:nvSpPr>
          <p:cNvPr id="3" name="Text Placeholder 2">
            <a:extLst>
              <a:ext uri="{FF2B5EF4-FFF2-40B4-BE49-F238E27FC236}">
                <a16:creationId xmlns:a16="http://schemas.microsoft.com/office/drawing/2014/main" id="{6A9A79DD-B702-204C-8E76-8001B38B716B}"/>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4344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2552-CADE-B945-849A-6E11C0179B4A}"/>
              </a:ext>
            </a:extLst>
          </p:cNvPr>
          <p:cNvSpPr>
            <a:spLocks noGrp="1"/>
          </p:cNvSpPr>
          <p:nvPr>
            <p:ph type="title"/>
          </p:nvPr>
        </p:nvSpPr>
        <p:spPr>
          <a:xfrm>
            <a:off x="4965721" y="272659"/>
            <a:ext cx="2260555" cy="558614"/>
          </a:xfrm>
        </p:spPr>
        <p:txBody>
          <a:bodyPr/>
          <a:lstStyle/>
          <a:p>
            <a:r>
              <a:rPr lang="en-US" dirty="0"/>
              <a:t>What is it?</a:t>
            </a:r>
          </a:p>
        </p:txBody>
      </p:sp>
      <p:sp>
        <p:nvSpPr>
          <p:cNvPr id="3" name="Text Placeholder 2">
            <a:extLst>
              <a:ext uri="{FF2B5EF4-FFF2-40B4-BE49-F238E27FC236}">
                <a16:creationId xmlns:a16="http://schemas.microsoft.com/office/drawing/2014/main" id="{F2744ED7-73F1-E842-9F08-DFE202E51DA2}"/>
              </a:ext>
            </a:extLst>
          </p:cNvPr>
          <p:cNvSpPr>
            <a:spLocks noGrp="1"/>
          </p:cNvSpPr>
          <p:nvPr>
            <p:ph type="body" sz="quarter" idx="10"/>
          </p:nvPr>
        </p:nvSpPr>
        <p:spPr/>
        <p:txBody>
          <a:bodyPr/>
          <a:lstStyle/>
          <a:p>
            <a:r>
              <a:rPr lang="en-US" dirty="0"/>
              <a:t>Definitions</a:t>
            </a:r>
          </a:p>
          <a:p>
            <a:pPr lvl="1"/>
            <a:r>
              <a:rPr lang="en-US" dirty="0"/>
              <a:t>Adverse reactions of workers who seek to aid trauma survivors</a:t>
            </a:r>
          </a:p>
          <a:p>
            <a:pPr lvl="1"/>
            <a:r>
              <a:rPr lang="en-US" dirty="0"/>
              <a:t>Service-related secondary exposure to stressful events</a:t>
            </a:r>
          </a:p>
        </p:txBody>
      </p:sp>
      <p:sp>
        <p:nvSpPr>
          <p:cNvPr id="4" name="Text Placeholder 3">
            <a:extLst>
              <a:ext uri="{FF2B5EF4-FFF2-40B4-BE49-F238E27FC236}">
                <a16:creationId xmlns:a16="http://schemas.microsoft.com/office/drawing/2014/main" id="{6AA772D0-E7AD-EB47-858C-A183CBA029B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9837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39A4-017C-9940-8A6B-9DD82792DF7E}"/>
              </a:ext>
            </a:extLst>
          </p:cNvPr>
          <p:cNvSpPr>
            <a:spLocks noGrp="1"/>
          </p:cNvSpPr>
          <p:nvPr>
            <p:ph type="title"/>
          </p:nvPr>
        </p:nvSpPr>
        <p:spPr/>
        <p:txBody>
          <a:bodyPr/>
          <a:lstStyle/>
          <a:p>
            <a:r>
              <a:rPr lang="en-US" dirty="0"/>
              <a:t>Henry Thoreau Quote</a:t>
            </a:r>
          </a:p>
        </p:txBody>
      </p:sp>
      <p:sp>
        <p:nvSpPr>
          <p:cNvPr id="7" name="Content Placeholder 6">
            <a:extLst>
              <a:ext uri="{FF2B5EF4-FFF2-40B4-BE49-F238E27FC236}">
                <a16:creationId xmlns:a16="http://schemas.microsoft.com/office/drawing/2014/main" id="{233C4BE8-D60A-9742-99B6-F335C2394033}"/>
              </a:ext>
            </a:extLst>
          </p:cNvPr>
          <p:cNvSpPr>
            <a:spLocks noGrp="1"/>
          </p:cNvSpPr>
          <p:nvPr>
            <p:ph sz="half" idx="2"/>
          </p:nvPr>
        </p:nvSpPr>
        <p:spPr/>
        <p:txBody>
          <a:bodyPr/>
          <a:lstStyle/>
          <a:p>
            <a:pPr marL="0" indent="0">
              <a:buNone/>
            </a:pPr>
            <a:r>
              <a:rPr lang="en-US" dirty="0"/>
              <a:t>“We are torn by two powerful and opposing drives, to enjoy the world and the urge to set it straight.”</a:t>
            </a:r>
          </a:p>
          <a:p>
            <a:pPr marL="0" indent="0">
              <a:buNone/>
            </a:pPr>
            <a:r>
              <a:rPr lang="en-US" dirty="0"/>
              <a:t>	- Henry Thoreau</a:t>
            </a:r>
          </a:p>
          <a:p>
            <a:endParaRPr lang="en-US" dirty="0"/>
          </a:p>
        </p:txBody>
      </p:sp>
      <p:sp>
        <p:nvSpPr>
          <p:cNvPr id="3" name="Text Placeholder 2">
            <a:extLst>
              <a:ext uri="{FF2B5EF4-FFF2-40B4-BE49-F238E27FC236}">
                <a16:creationId xmlns:a16="http://schemas.microsoft.com/office/drawing/2014/main" id="{00A0FF2F-65A6-364E-B133-7B84C088FEC9}"/>
              </a:ext>
            </a:extLst>
          </p:cNvPr>
          <p:cNvSpPr>
            <a:spLocks noGrp="1"/>
          </p:cNvSpPr>
          <p:nvPr>
            <p:ph type="body" sz="quarter" idx="11"/>
          </p:nvPr>
        </p:nvSpPr>
        <p:spPr/>
        <p:txBody>
          <a:bodyPr/>
          <a:lstStyle/>
          <a:p>
            <a:endParaRPr lang="en-US" dirty="0"/>
          </a:p>
        </p:txBody>
      </p:sp>
      <p:pic>
        <p:nvPicPr>
          <p:cNvPr id="10" name="Google Shape;148;p20">
            <a:extLst>
              <a:ext uri="{FF2B5EF4-FFF2-40B4-BE49-F238E27FC236}">
                <a16:creationId xmlns:a16="http://schemas.microsoft.com/office/drawing/2014/main" id="{02F3DB9C-3423-B14B-B378-D30E6DBC9C47}"/>
              </a:ext>
            </a:extLst>
          </p:cNvPr>
          <p:cNvPicPr preferRelativeResize="0">
            <a:picLocks noGrp="1"/>
          </p:cNvPicPr>
          <p:nvPr>
            <p:ph sz="half" idx="1"/>
          </p:nvPr>
        </p:nvPicPr>
        <p:blipFill rotWithShape="1">
          <a:blip r:embed="rId3"/>
          <a:srcRect/>
          <a:stretch/>
        </p:blipFill>
        <p:spPr>
          <a:xfrm>
            <a:off x="1435008" y="2019300"/>
            <a:ext cx="3440245" cy="4322940"/>
          </a:xfrm>
          <a:prstGeom prst="rect">
            <a:avLst/>
          </a:prstGeom>
          <a:noFill/>
          <a:ln w="38100">
            <a:solidFill>
              <a:schemeClr val="accent1"/>
            </a:solidFill>
          </a:ln>
        </p:spPr>
      </p:pic>
    </p:spTree>
    <p:extLst>
      <p:ext uri="{BB962C8B-B14F-4D97-AF65-F5344CB8AC3E}">
        <p14:creationId xmlns:p14="http://schemas.microsoft.com/office/powerpoint/2010/main" val="321889182"/>
      </p:ext>
    </p:extLst>
  </p:cSld>
  <p:clrMapOvr>
    <a:masterClrMapping/>
  </p:clrMapOvr>
</p:sld>
</file>

<file path=ppt/theme/theme1.xml><?xml version="1.0" encoding="utf-8"?>
<a:theme xmlns:a="http://schemas.openxmlformats.org/drawingml/2006/main" name="1_Office Theme">
  <a:themeElements>
    <a:clrScheme name="F&amp;V Primary Brand Colors">
      <a:dk1>
        <a:srgbClr val="575862"/>
      </a:dk1>
      <a:lt1>
        <a:srgbClr val="FFFFFF"/>
      </a:lt1>
      <a:dk2>
        <a:srgbClr val="44546A"/>
      </a:dk2>
      <a:lt2>
        <a:srgbClr val="E7E6E6"/>
      </a:lt2>
      <a:accent1>
        <a:srgbClr val="4197CB"/>
      </a:accent1>
      <a:accent2>
        <a:srgbClr val="238DC1"/>
      </a:accent2>
      <a:accent3>
        <a:srgbClr val="0075A9"/>
      </a:accent3>
      <a:accent4>
        <a:srgbClr val="005487"/>
      </a:accent4>
      <a:accent5>
        <a:srgbClr val="00416B"/>
      </a:accent5>
      <a:accent6>
        <a:srgbClr val="00275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mp;V Master Template" id="{5879A42F-7061-004E-B021-6DAE37546F3A}" vid="{74D4F88A-43F1-1F43-9212-02E4B439FA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7485</Words>
  <Application>Microsoft Macintosh PowerPoint</Application>
  <PresentationFormat>Widescreen</PresentationFormat>
  <Paragraphs>463</Paragraphs>
  <Slides>36</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Noto Sans Symbols</vt:lpstr>
      <vt:lpstr>Open Sans</vt:lpstr>
      <vt:lpstr>Verdana</vt:lpstr>
      <vt:lpstr>Wingdings</vt:lpstr>
      <vt:lpstr>1_Office Theme</vt:lpstr>
      <vt:lpstr>PowerPoint Presentation</vt:lpstr>
      <vt:lpstr>Compassion Fatigue in Peer Recovery Support Services</vt:lpstr>
      <vt:lpstr>Compassion Fatigue in Peer Recovery Support Services</vt:lpstr>
      <vt:lpstr>Compassion Fatigue</vt:lpstr>
      <vt:lpstr>Compassion</vt:lpstr>
      <vt:lpstr>Fatigue</vt:lpstr>
      <vt:lpstr>Trauma</vt:lpstr>
      <vt:lpstr>What is it?</vt:lpstr>
      <vt:lpstr>Henry Thoreau Quote</vt:lpstr>
      <vt:lpstr>Secondary Trauma Stress</vt:lpstr>
      <vt:lpstr>Burnout</vt:lpstr>
      <vt:lpstr>Considerations</vt:lpstr>
      <vt:lpstr>Special Vulnerability of PRSS</vt:lpstr>
      <vt:lpstr>Secondary Trauma Stress</vt:lpstr>
      <vt:lpstr>Symptoms of Secondary Traumatic Stress</vt:lpstr>
      <vt:lpstr>Identify Warning Signs</vt:lpstr>
      <vt:lpstr>Potential Warning Signs</vt:lpstr>
      <vt:lpstr>Potential Warning Signs</vt:lpstr>
      <vt:lpstr>Potential Warning Signs</vt:lpstr>
      <vt:lpstr>Potential Warning Signs</vt:lpstr>
      <vt:lpstr>Potential Warning Signs</vt:lpstr>
      <vt:lpstr>Who is at Higher Risk?</vt:lpstr>
      <vt:lpstr>Hesitant to Set Boundaries</vt:lpstr>
      <vt:lpstr>Over-Achievers</vt:lpstr>
      <vt:lpstr>Stressful Home Life or Life Situation</vt:lpstr>
      <vt:lpstr>Minimal Self Care</vt:lpstr>
      <vt:lpstr>Shift in Priorities</vt:lpstr>
      <vt:lpstr>Closer Look</vt:lpstr>
      <vt:lpstr>11 Steps to Better Self-Care</vt:lpstr>
      <vt:lpstr>15 Possibilities for Better Self-Care</vt:lpstr>
      <vt:lpstr>Manage my Workload</vt:lpstr>
      <vt:lpstr>Enhance my Inner Life</vt:lpstr>
      <vt:lpstr>Enhance Balance</vt:lpstr>
      <vt:lpstr>Increase my Recreational Activities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Dougherty</dc:creator>
  <cp:lastModifiedBy>Joseph Sanchez</cp:lastModifiedBy>
  <cp:revision>4</cp:revision>
  <dcterms:created xsi:type="dcterms:W3CDTF">2020-05-08T15:33:23Z</dcterms:created>
  <dcterms:modified xsi:type="dcterms:W3CDTF">2020-06-04T20:24:31Z</dcterms:modified>
</cp:coreProperties>
</file>