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Override1.xml" ContentType="application/vnd.openxmlformats-officedocument.themeOverrid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278" r:id="rId5"/>
    <p:sldId id="280" r:id="rId6"/>
    <p:sldId id="281" r:id="rId7"/>
    <p:sldId id="282" r:id="rId8"/>
    <p:sldId id="283" r:id="rId9"/>
    <p:sldId id="288" r:id="rId10"/>
    <p:sldId id="299" r:id="rId11"/>
    <p:sldId id="294" r:id="rId12"/>
    <p:sldId id="297" r:id="rId13"/>
    <p:sldId id="298" r:id="rId14"/>
    <p:sldId id="300" r:id="rId15"/>
    <p:sldId id="287" r:id="rId16"/>
    <p:sldId id="303" r:id="rId17"/>
    <p:sldId id="304" r:id="rId18"/>
    <p:sldId id="305" r:id="rId19"/>
    <p:sldId id="286"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a Kelley" initials="MK" lastIdx="1" clrIdx="0">
    <p:extLst>
      <p:ext uri="{19B8F6BF-5375-455C-9EA6-DF929625EA0E}">
        <p15:presenceInfo xmlns:p15="http://schemas.microsoft.com/office/powerpoint/2012/main" userId="a95d800fdc798b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1DEBC-97D5-444C-BEAB-C5E134B6A94E}" v="276" dt="2020-12-02T14:43:54.564"/>
    <p1510:client id="{DB46AF2B-41A6-42EA-8042-80F2C63BC7F9}" v="8" dt="2020-12-02T22:49:30.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6" autoAdjust="0"/>
    <p:restoredTop sz="94619" autoAdjust="0"/>
  </p:normalViewPr>
  <p:slideViewPr>
    <p:cSldViewPr snapToGrid="0">
      <p:cViewPr varScale="1">
        <p:scale>
          <a:sx n="227" d="100"/>
          <a:sy n="227" d="100"/>
        </p:scale>
        <p:origin x="9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12/16/20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12/16/20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12/16/20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progressive-charlestown.com/2019/02/put-that-phone-away.html" TargetMode="External"/><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185119" y="1561605"/>
            <a:ext cx="3924794" cy="2755168"/>
          </a:xfrm>
        </p:spPr>
        <p:txBody>
          <a:bodyPr>
            <a:noAutofit/>
          </a:bodyPr>
          <a:lstStyle/>
          <a:p>
            <a:r>
              <a:rPr lang="en-US" sz="2800" dirty="0"/>
              <a:t>Implementing Anti-racist Practices and Engaging Special Populations, and Underrepresented or Marginalized Groups In Community-based Settings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30588" y="4809037"/>
            <a:ext cx="3485072" cy="421574"/>
          </a:xfrm>
        </p:spPr>
        <p:txBody>
          <a:bodyPr>
            <a:normAutofit fontScale="92500" lnSpcReduction="10000"/>
          </a:bodyPr>
          <a:lstStyle/>
          <a:p>
            <a:pPr algn="l"/>
            <a:r>
              <a:rPr lang="en-US" sz="2300" dirty="0">
                <a:solidFill>
                  <a:schemeClr val="tx2"/>
                </a:solidFill>
              </a:rPr>
              <a:t>Marianna Horowitz</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3450-DB34-4E0E-9E6D-7613643ECE58}"/>
              </a:ext>
            </a:extLst>
          </p:cNvPr>
          <p:cNvSpPr>
            <a:spLocks noGrp="1"/>
          </p:cNvSpPr>
          <p:nvPr>
            <p:ph type="title"/>
          </p:nvPr>
        </p:nvSpPr>
        <p:spPr/>
        <p:txBody>
          <a:bodyPr/>
          <a:lstStyle/>
          <a:p>
            <a:r>
              <a:rPr lang="en-US" dirty="0"/>
              <a:t>Theme: Veterans</a:t>
            </a:r>
          </a:p>
        </p:txBody>
      </p:sp>
      <p:sp>
        <p:nvSpPr>
          <p:cNvPr id="3" name="Content Placeholder 2">
            <a:extLst>
              <a:ext uri="{FF2B5EF4-FFF2-40B4-BE49-F238E27FC236}">
                <a16:creationId xmlns:a16="http://schemas.microsoft.com/office/drawing/2014/main" id="{C515F9FC-E19D-4AFC-9C77-CCD33F5BE71B}"/>
              </a:ext>
            </a:extLst>
          </p:cNvPr>
          <p:cNvSpPr>
            <a:spLocks noGrp="1"/>
          </p:cNvSpPr>
          <p:nvPr>
            <p:ph sz="half" idx="1"/>
          </p:nvPr>
        </p:nvSpPr>
        <p:spPr>
          <a:xfrm>
            <a:off x="913795" y="2076450"/>
            <a:ext cx="10353762" cy="3622671"/>
          </a:xfrm>
        </p:spPr>
        <p:txBody>
          <a:bodyPr>
            <a:normAutofit fontScale="70000" lnSpcReduction="20000"/>
          </a:bodyPr>
          <a:lstStyle/>
          <a:p>
            <a:pPr>
              <a:buFont typeface="Wingdings" panose="05000000000000000000" pitchFamily="2" charset="2"/>
              <a:buChar char="v"/>
            </a:pPr>
            <a:r>
              <a:rPr lang="en-US" dirty="0">
                <a:effectLst/>
              </a:rPr>
              <a:t>Brief interventions for alcohol use received among the veteran population varies across race, ethnicity, and gender domains. These characteristics intersect and form disparities in the rate of which these interventions are received. </a:t>
            </a:r>
          </a:p>
          <a:p>
            <a:pPr>
              <a:buFont typeface="Wingdings" panose="05000000000000000000" pitchFamily="2" charset="2"/>
              <a:buChar char="v"/>
            </a:pPr>
            <a:r>
              <a:rPr lang="en-US" dirty="0">
                <a:effectLst/>
              </a:rPr>
              <a:t>In the VA system, research shows race/ethnicity and gender disparities in the rate in which individuals receive brief interventions. </a:t>
            </a:r>
          </a:p>
          <a:p>
            <a:pPr>
              <a:buFont typeface="Wingdings" panose="05000000000000000000" pitchFamily="2" charset="2"/>
              <a:buChar char="v"/>
            </a:pPr>
            <a:r>
              <a:rPr lang="en-US" dirty="0">
                <a:effectLst/>
              </a:rPr>
              <a:t>Black women, Black men, and Asian/Pacific Islander women were least likely to receive brief intervention services. </a:t>
            </a:r>
          </a:p>
          <a:p>
            <a:pPr>
              <a:buFont typeface="Wingdings" panose="05000000000000000000" pitchFamily="2" charset="2"/>
              <a:buChar char="v"/>
            </a:pPr>
            <a:r>
              <a:rPr lang="en-US" dirty="0">
                <a:effectLst/>
              </a:rPr>
              <a:t>The VA heathcare system utilizes a standardized alcohol screening tool. Research suggests that targeted interventions, rather than a standardized tool, may be more appropriate.</a:t>
            </a:r>
          </a:p>
          <a:p>
            <a:endParaRPr lang="en-US" dirty="0">
              <a:effectLst/>
            </a:endParaRPr>
          </a:p>
          <a:p>
            <a:pPr marL="36900" indent="0">
              <a:buNone/>
            </a:pPr>
            <a:endParaRPr lang="en-US" dirty="0"/>
          </a:p>
          <a:p>
            <a:endParaRPr lang="en-US" dirty="0"/>
          </a:p>
          <a:p>
            <a:pPr marL="36900" indent="0" algn="r">
              <a:buNone/>
            </a:pPr>
            <a:r>
              <a:rPr lang="en-US" dirty="0"/>
              <a:t>(Chen, et al., 2020)</a:t>
            </a:r>
          </a:p>
        </p:txBody>
      </p:sp>
    </p:spTree>
    <p:extLst>
      <p:ext uri="{BB962C8B-B14F-4D97-AF65-F5344CB8AC3E}">
        <p14:creationId xmlns:p14="http://schemas.microsoft.com/office/powerpoint/2010/main" val="104157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1C43-D70D-4CDF-8980-2D14A92468AD}"/>
              </a:ext>
            </a:extLst>
          </p:cNvPr>
          <p:cNvSpPr>
            <a:spLocks noGrp="1"/>
          </p:cNvSpPr>
          <p:nvPr>
            <p:ph type="title"/>
          </p:nvPr>
        </p:nvSpPr>
        <p:spPr/>
        <p:txBody>
          <a:bodyPr/>
          <a:lstStyle/>
          <a:p>
            <a:r>
              <a:rPr lang="en-US" dirty="0"/>
              <a:t>Theme: Race &amp; Ethnicity</a:t>
            </a:r>
          </a:p>
        </p:txBody>
      </p:sp>
      <p:sp>
        <p:nvSpPr>
          <p:cNvPr id="3" name="TextBox 2">
            <a:extLst>
              <a:ext uri="{FF2B5EF4-FFF2-40B4-BE49-F238E27FC236}">
                <a16:creationId xmlns:a16="http://schemas.microsoft.com/office/drawing/2014/main" id="{C51416AA-FB23-4F36-94DA-CB34445FC723}"/>
              </a:ext>
            </a:extLst>
          </p:cNvPr>
          <p:cNvSpPr txBox="1"/>
          <p:nvPr/>
        </p:nvSpPr>
        <p:spPr>
          <a:xfrm>
            <a:off x="522514" y="2116183"/>
            <a:ext cx="10641875" cy="3693319"/>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tx2"/>
                </a:solidFill>
              </a:rPr>
              <a:t>Race and ethnicity factors significantly correlate to quantity of peer engagements with LatinX participants having a decreased likelihood of multiple peer engagements and multiracial participants having an increased likelihood of multiple episodes of peer engagements. Future work is needed to identify vulnerability factors for developing services and implementing them in community-based service settings (Ashford, et al., 2018). </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Research shows that mindfulness-based relapse prevention, as a relapse prevention modality, is more effective in Caucasian populations for minimizing an alcohol relapse and more effective in race or ethnic minorities for minimizing a drug relapse. Future work is needed to identify culturally relevant modalities to prevent relapse across different populations (Greenfield, et al., 2018). </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endParaRPr lang="en-US" dirty="0">
              <a:solidFill>
                <a:schemeClr val="tx2"/>
              </a:solidFill>
            </a:endParaRPr>
          </a:p>
          <a:p>
            <a:endParaRPr lang="en-US" dirty="0"/>
          </a:p>
          <a:p>
            <a:endParaRPr lang="en-US" dirty="0"/>
          </a:p>
        </p:txBody>
      </p:sp>
    </p:spTree>
    <p:extLst>
      <p:ext uri="{BB962C8B-B14F-4D97-AF65-F5344CB8AC3E}">
        <p14:creationId xmlns:p14="http://schemas.microsoft.com/office/powerpoint/2010/main" val="405458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493-A151-4A89-BD53-5C5815D3207B}"/>
              </a:ext>
            </a:extLst>
          </p:cNvPr>
          <p:cNvSpPr>
            <a:spLocks noGrp="1"/>
          </p:cNvSpPr>
          <p:nvPr>
            <p:ph type="title"/>
          </p:nvPr>
        </p:nvSpPr>
        <p:spPr/>
        <p:txBody>
          <a:bodyPr/>
          <a:lstStyle/>
          <a:p>
            <a:r>
              <a:rPr lang="en-US" dirty="0"/>
              <a:t>Areas of Need: Future Research </a:t>
            </a:r>
          </a:p>
        </p:txBody>
      </p:sp>
      <p:sp>
        <p:nvSpPr>
          <p:cNvPr id="3" name="Rectangle 2">
            <a:extLst>
              <a:ext uri="{FF2B5EF4-FFF2-40B4-BE49-F238E27FC236}">
                <a16:creationId xmlns:a16="http://schemas.microsoft.com/office/drawing/2014/main" id="{9FFB0DA5-6BFC-48C8-B622-462169B405F8}"/>
              </a:ext>
            </a:extLst>
          </p:cNvPr>
          <p:cNvSpPr/>
          <p:nvPr/>
        </p:nvSpPr>
        <p:spPr>
          <a:xfrm>
            <a:off x="913794" y="1680520"/>
            <a:ext cx="10888345" cy="4801314"/>
          </a:xfrm>
          <a:prstGeom prst="rect">
            <a:avLst/>
          </a:prstGeom>
        </p:spPr>
        <p:txBody>
          <a:bodyPr wrap="square">
            <a:spAutoFit/>
          </a:bodyPr>
          <a:lstStyle/>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to support program delivery and funding to better enable rcos and PRSS community-based service settings in identifying and addressing the needs of vulnerable populations (Ashford, et al., 2018).</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to understand various forms of peer service delivery, types of services, quantity and frequency in which services are received, the context of service delivery, and the role of cultural context in peer support service settings (Bassuk, et al. 2016).</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on correlating factors of alcohol use and medical conditions worsened by alcohol use among African American women. Additional future research topics may include alcohol and drug use studies on gender and race/ethnicity among Asian American, Pacific Islander, American Indian, and Alaskan Native populations to better understand culturally relevant treatment needs (Chen, et al., 2020).</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on the impact of housing and homelessness on treatment and recovery (Damian, et al., 2017).</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endParaRPr lang="en-US" dirty="0">
              <a:solidFill>
                <a:schemeClr val="tx2"/>
              </a:solidFill>
            </a:endParaRPr>
          </a:p>
        </p:txBody>
      </p:sp>
    </p:spTree>
    <p:extLst>
      <p:ext uri="{BB962C8B-B14F-4D97-AF65-F5344CB8AC3E}">
        <p14:creationId xmlns:p14="http://schemas.microsoft.com/office/powerpoint/2010/main" val="359950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493-A151-4A89-BD53-5C5815D3207B}"/>
              </a:ext>
            </a:extLst>
          </p:cNvPr>
          <p:cNvSpPr>
            <a:spLocks noGrp="1"/>
          </p:cNvSpPr>
          <p:nvPr>
            <p:ph type="title"/>
          </p:nvPr>
        </p:nvSpPr>
        <p:spPr/>
        <p:txBody>
          <a:bodyPr>
            <a:normAutofit fontScale="90000"/>
          </a:bodyPr>
          <a:lstStyle/>
          <a:p>
            <a:r>
              <a:rPr lang="en-US" dirty="0"/>
              <a:t>Areas of Need: Future Research </a:t>
            </a:r>
            <a:br>
              <a:rPr lang="en-US" dirty="0"/>
            </a:br>
            <a:r>
              <a:rPr lang="en-US" dirty="0"/>
              <a:t>Continued</a:t>
            </a:r>
          </a:p>
        </p:txBody>
      </p:sp>
      <p:sp>
        <p:nvSpPr>
          <p:cNvPr id="3" name="Rectangle 2">
            <a:extLst>
              <a:ext uri="{FF2B5EF4-FFF2-40B4-BE49-F238E27FC236}">
                <a16:creationId xmlns:a16="http://schemas.microsoft.com/office/drawing/2014/main" id="{9FFB0DA5-6BFC-48C8-B622-462169B405F8}"/>
              </a:ext>
            </a:extLst>
          </p:cNvPr>
          <p:cNvSpPr/>
          <p:nvPr/>
        </p:nvSpPr>
        <p:spPr>
          <a:xfrm>
            <a:off x="916788" y="2040381"/>
            <a:ext cx="10888345" cy="2862322"/>
          </a:xfrm>
          <a:prstGeom prst="rect">
            <a:avLst/>
          </a:prstGeom>
        </p:spPr>
        <p:txBody>
          <a:bodyPr wrap="square">
            <a:spAutoFit/>
          </a:bodyPr>
          <a:lstStyle/>
          <a:p>
            <a:pPr marL="285750" indent="-285750">
              <a:buFont typeface="Wingdings" panose="05000000000000000000" pitchFamily="2" charset="2"/>
              <a:buChar char="v"/>
            </a:pPr>
            <a:r>
              <a:rPr lang="en-US" dirty="0">
                <a:solidFill>
                  <a:schemeClr val="tx2"/>
                </a:solidFill>
              </a:rPr>
              <a:t>Future research is needed to more fully understand factors of recurrence of use. Additional future research suggestions include factors related to race and ethnicity and treatment outcomes, treatment modalities, and geographical factors (Greenfield, et al., 2018). </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on youth supports and vulnerabilities in youth-based recovery supportive services. Additional research is also needed to better understand recovery capital and vulnerabilities (Hennessy, 2018).</a:t>
            </a:r>
          </a:p>
          <a:p>
            <a:r>
              <a:rPr lang="en-US" dirty="0">
                <a:solidFill>
                  <a:schemeClr val="tx2"/>
                </a:solidFill>
              </a:rPr>
              <a:t> </a:t>
            </a:r>
          </a:p>
          <a:p>
            <a:pPr marL="285750" indent="-285750">
              <a:buFont typeface="Wingdings" panose="05000000000000000000" pitchFamily="2" charset="2"/>
              <a:buChar char="v"/>
            </a:pPr>
            <a:r>
              <a:rPr lang="en-US" dirty="0">
                <a:solidFill>
                  <a:schemeClr val="tx2"/>
                </a:solidFill>
              </a:rPr>
              <a:t>Future research is needed to understand a broader geographical catchment area, to further explore community demographics, and to provide reliability of rcc domains (Kelly, et al., 2020). </a:t>
            </a:r>
          </a:p>
          <a:p>
            <a:pPr marL="285750" indent="-285750">
              <a:buFont typeface="Wingdings" panose="05000000000000000000" pitchFamily="2" charset="2"/>
              <a:buChar char="v"/>
            </a:pPr>
            <a:endParaRPr lang="en-US" dirty="0">
              <a:solidFill>
                <a:schemeClr val="tx2"/>
              </a:solidFill>
            </a:endParaRPr>
          </a:p>
        </p:txBody>
      </p:sp>
    </p:spTree>
    <p:extLst>
      <p:ext uri="{BB962C8B-B14F-4D97-AF65-F5344CB8AC3E}">
        <p14:creationId xmlns:p14="http://schemas.microsoft.com/office/powerpoint/2010/main" val="310367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9493-A151-4A89-BD53-5C5815D3207B}"/>
              </a:ext>
            </a:extLst>
          </p:cNvPr>
          <p:cNvSpPr>
            <a:spLocks noGrp="1"/>
          </p:cNvSpPr>
          <p:nvPr>
            <p:ph type="title"/>
          </p:nvPr>
        </p:nvSpPr>
        <p:spPr/>
        <p:txBody>
          <a:bodyPr>
            <a:normAutofit fontScale="90000"/>
          </a:bodyPr>
          <a:lstStyle/>
          <a:p>
            <a:r>
              <a:rPr lang="en-US" dirty="0"/>
              <a:t>Areas of Need: Future Research </a:t>
            </a:r>
            <a:br>
              <a:rPr lang="en-US" dirty="0"/>
            </a:br>
            <a:r>
              <a:rPr lang="en-US" dirty="0"/>
              <a:t>Continued</a:t>
            </a:r>
          </a:p>
        </p:txBody>
      </p:sp>
      <p:sp>
        <p:nvSpPr>
          <p:cNvPr id="3" name="Rectangle 2">
            <a:extLst>
              <a:ext uri="{FF2B5EF4-FFF2-40B4-BE49-F238E27FC236}">
                <a16:creationId xmlns:a16="http://schemas.microsoft.com/office/drawing/2014/main" id="{9FFB0DA5-6BFC-48C8-B622-462169B405F8}"/>
              </a:ext>
            </a:extLst>
          </p:cNvPr>
          <p:cNvSpPr/>
          <p:nvPr/>
        </p:nvSpPr>
        <p:spPr>
          <a:xfrm>
            <a:off x="913795" y="1997839"/>
            <a:ext cx="10888345" cy="4801314"/>
          </a:xfrm>
          <a:prstGeom prst="rect">
            <a:avLst/>
          </a:prstGeom>
        </p:spPr>
        <p:txBody>
          <a:bodyPr wrap="square">
            <a:spAutoFit/>
          </a:bodyPr>
          <a:lstStyle/>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research is needed to expand evidence-based services and integrated care into rural communities. Additional research is needed to understand the difficulties for, and needs of, practitioners serving rural communities to identify their barriers to practice and continuing education. Researchers cited several barriers impacting practitioners as they pertain to those living off the mainland U.S. (Logan, et al., 2019). </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Future follow up research may target other geographic locations, size and type of communities, and incorporate women into the sample (Manuel, et al., 2017).</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Further research is needed to understand barriers specific to substance use disorder treatment in comparison to behavioral health treatment (Satinsky, et al., 2020). </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Research on recovery is needed to drive best practices, good policy, and adequate funding for recovery supportive services. Multifaceted approaches for recruiting recovery-based research samples is needed (Subbaraman, et al., 2015)</a:t>
            </a:r>
            <a:r>
              <a:rPr lang="en-US" dirty="0"/>
              <a:t>.</a:t>
            </a:r>
            <a:endParaRPr lang="en-US" dirty="0">
              <a:solidFill>
                <a:schemeClr val="tx2"/>
              </a:solidFill>
            </a:endParaRP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endParaRPr lang="en-US" dirty="0">
              <a:solidFill>
                <a:schemeClr val="tx2"/>
              </a:solidFill>
            </a:endParaRPr>
          </a:p>
        </p:txBody>
      </p:sp>
    </p:spTree>
    <p:extLst>
      <p:ext uri="{BB962C8B-B14F-4D97-AF65-F5344CB8AC3E}">
        <p14:creationId xmlns:p14="http://schemas.microsoft.com/office/powerpoint/2010/main" val="428378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5FBD-E33B-4085-AFA2-BA1429BFF62C}"/>
              </a:ext>
            </a:extLst>
          </p:cNvPr>
          <p:cNvSpPr>
            <a:spLocks noGrp="1"/>
          </p:cNvSpPr>
          <p:nvPr>
            <p:ph type="title"/>
          </p:nvPr>
        </p:nvSpPr>
        <p:spPr>
          <a:xfrm>
            <a:off x="919119" y="240268"/>
            <a:ext cx="10353762" cy="1257300"/>
          </a:xfrm>
        </p:spPr>
        <p:txBody>
          <a:bodyPr>
            <a:normAutofit fontScale="90000"/>
          </a:bodyPr>
          <a:lstStyle/>
          <a:p>
            <a:r>
              <a:rPr lang="en-US" dirty="0"/>
              <a:t>Targeting &amp; Engagement for Future Research</a:t>
            </a:r>
          </a:p>
        </p:txBody>
      </p:sp>
      <p:sp>
        <p:nvSpPr>
          <p:cNvPr id="3" name="Rectangle 2">
            <a:extLst>
              <a:ext uri="{FF2B5EF4-FFF2-40B4-BE49-F238E27FC236}">
                <a16:creationId xmlns:a16="http://schemas.microsoft.com/office/drawing/2014/main" id="{9F2FFCC5-494B-4BCC-A751-804CFD8EF122}"/>
              </a:ext>
            </a:extLst>
          </p:cNvPr>
          <p:cNvSpPr/>
          <p:nvPr/>
        </p:nvSpPr>
        <p:spPr>
          <a:xfrm>
            <a:off x="9528412" y="6284579"/>
            <a:ext cx="2568204" cy="369332"/>
          </a:xfrm>
          <a:prstGeom prst="rect">
            <a:avLst/>
          </a:prstGeom>
        </p:spPr>
        <p:txBody>
          <a:bodyPr wrap="none">
            <a:spAutoFit/>
          </a:bodyPr>
          <a:lstStyle/>
          <a:p>
            <a:r>
              <a:rPr lang="en-US" dirty="0">
                <a:solidFill>
                  <a:schemeClr val="tx2"/>
                </a:solidFill>
              </a:rPr>
              <a:t>(Subbaraman, et al., 2015)</a:t>
            </a:r>
            <a:endParaRPr lang="en-US" dirty="0"/>
          </a:p>
        </p:txBody>
      </p:sp>
      <p:sp>
        <p:nvSpPr>
          <p:cNvPr id="4" name="Rectangle 3">
            <a:extLst>
              <a:ext uri="{FF2B5EF4-FFF2-40B4-BE49-F238E27FC236}">
                <a16:creationId xmlns:a16="http://schemas.microsoft.com/office/drawing/2014/main" id="{95164DAA-E4F8-4477-8736-9B26FAC4BDEB}"/>
              </a:ext>
            </a:extLst>
          </p:cNvPr>
          <p:cNvSpPr/>
          <p:nvPr/>
        </p:nvSpPr>
        <p:spPr>
          <a:xfrm>
            <a:off x="210879" y="1356411"/>
            <a:ext cx="11770242" cy="5355312"/>
          </a:xfrm>
          <a:prstGeom prst="rect">
            <a:avLst/>
          </a:prstGeom>
        </p:spPr>
        <p:txBody>
          <a:bodyPr wrap="square">
            <a:spAutoFit/>
          </a:bodyPr>
          <a:lstStyle/>
          <a:p>
            <a:pPr marL="285750" indent="-285750">
              <a:buFont typeface="Wingdings" panose="05000000000000000000" pitchFamily="2" charset="2"/>
              <a:buChar char="v"/>
            </a:pPr>
            <a:r>
              <a:rPr lang="en-US" dirty="0">
                <a:solidFill>
                  <a:schemeClr val="tx2"/>
                </a:solidFill>
              </a:rPr>
              <a:t>Research showed that online platforms and mutual aid groups yielded underrepresented minority and treatment naïve populations.</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Rco’s are more likely to reach African American and rural populations. </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Social media is the most effective form of recruitment to reach young people in recovery. This method of outreach produced nearly twice as many young people responses in comparison to other methods. </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Individuals who have less education, those who are in earlier recovery, individuals in natural recovery, and those not exercising complete abstinence were more likely to be reached through social media outlets. </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The most effective methods for reaching underrepresented race groups; populations who had no previous episodes of treatment; individuals who were not exposed to 12-step mutual aid groups; and non-abstaining individuals were identified as other sources, family and friends, craigslist, social media, and non-12-step self-help groups.</a:t>
            </a:r>
          </a:p>
          <a:p>
            <a:pPr marL="285750" indent="-285750">
              <a:buFont typeface="Wingdings" panose="05000000000000000000" pitchFamily="2" charset="2"/>
              <a:buChar char="v"/>
            </a:pPr>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Treatment samples had less female and less individuals who were 65 years of age and older.</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Web-based surveys may yield less respondents who identify as Hispanic and other racial minorities. </a:t>
            </a:r>
          </a:p>
          <a:p>
            <a:endParaRPr lang="en-US" dirty="0"/>
          </a:p>
        </p:txBody>
      </p:sp>
    </p:spTree>
    <p:extLst>
      <p:ext uri="{BB962C8B-B14F-4D97-AF65-F5344CB8AC3E}">
        <p14:creationId xmlns:p14="http://schemas.microsoft.com/office/powerpoint/2010/main" val="291575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DEC2-3DB5-4527-8B9F-E0079DCF895E}"/>
              </a:ext>
            </a:extLst>
          </p:cNvPr>
          <p:cNvSpPr>
            <a:spLocks noGrp="1"/>
          </p:cNvSpPr>
          <p:nvPr>
            <p:ph type="title"/>
          </p:nvPr>
        </p:nvSpPr>
        <p:spPr>
          <a:xfrm>
            <a:off x="919119" y="260279"/>
            <a:ext cx="10353762" cy="1257300"/>
          </a:xfrm>
        </p:spPr>
        <p:txBody>
          <a:bodyPr/>
          <a:lstStyle/>
          <a:p>
            <a:r>
              <a:rPr lang="en-US" dirty="0"/>
              <a:t>Conclusion</a:t>
            </a:r>
          </a:p>
        </p:txBody>
      </p:sp>
      <p:sp>
        <p:nvSpPr>
          <p:cNvPr id="3" name="TextBox 2">
            <a:extLst>
              <a:ext uri="{FF2B5EF4-FFF2-40B4-BE49-F238E27FC236}">
                <a16:creationId xmlns:a16="http://schemas.microsoft.com/office/drawing/2014/main" id="{239DF635-01F7-4976-8031-D25DA0B7467E}"/>
              </a:ext>
            </a:extLst>
          </p:cNvPr>
          <p:cNvSpPr txBox="1"/>
          <p:nvPr/>
        </p:nvSpPr>
        <p:spPr>
          <a:xfrm>
            <a:off x="484647" y="1517579"/>
            <a:ext cx="11222706" cy="5078313"/>
          </a:xfrm>
          <a:prstGeom prst="rect">
            <a:avLst/>
          </a:prstGeom>
          <a:noFill/>
        </p:spPr>
        <p:txBody>
          <a:bodyPr wrap="square" rtlCol="0">
            <a:spAutoFit/>
          </a:bodyPr>
          <a:lstStyle/>
          <a:p>
            <a:r>
              <a:rPr lang="en-US" dirty="0">
                <a:solidFill>
                  <a:schemeClr val="tx2"/>
                </a:solidFill>
              </a:rPr>
              <a:t>All studies indicated a need for intersectional framework in designing and implementing culturally appropriate services (Ashford, et al., 2018; Bassuk, et al., 2016; Chen, et al., 2020; Damian, et al., 2017; Dickerson, et al., 2016; Greenfield, et al., 2018; Hennessy, 2018; Kelly, et al., 2020; Logan, et al., 2019; Manuel, et al., 2017; Satinsky, et al., 2020; Subbaraman, et al., 2015)</a:t>
            </a:r>
          </a:p>
          <a:p>
            <a:r>
              <a:rPr lang="en-US" dirty="0">
                <a:solidFill>
                  <a:schemeClr val="tx2"/>
                </a:solidFill>
              </a:rPr>
              <a:t> </a:t>
            </a:r>
          </a:p>
          <a:p>
            <a:r>
              <a:rPr lang="en-US" dirty="0">
                <a:solidFill>
                  <a:schemeClr val="tx2"/>
                </a:solidFill>
              </a:rPr>
              <a:t>Of research conducted:</a:t>
            </a:r>
          </a:p>
          <a:p>
            <a:r>
              <a:rPr lang="en-US" dirty="0">
                <a:solidFill>
                  <a:schemeClr val="tx2"/>
                </a:solidFill>
              </a:rPr>
              <a:t> </a:t>
            </a:r>
          </a:p>
          <a:p>
            <a:pPr marL="285750" indent="-285750">
              <a:buFont typeface="Wingdings" panose="05000000000000000000" pitchFamily="2" charset="2"/>
              <a:buChar char="v"/>
            </a:pPr>
            <a:r>
              <a:rPr lang="en-US" dirty="0">
                <a:solidFill>
                  <a:schemeClr val="tx2"/>
                </a:solidFill>
              </a:rPr>
              <a:t>5 studies included age data sets to indicate the need for age-appropriate and cultural appropriate services for youth populations (Damian, et al., 2017; Dickerson, et al., 2016; Hennessy, 2018; Subbaraman, et al., 2015).</a:t>
            </a:r>
          </a:p>
          <a:p>
            <a:pPr marL="285750" indent="-285750">
              <a:buFont typeface="Wingdings" panose="05000000000000000000" pitchFamily="2" charset="2"/>
              <a:buChar char="v"/>
            </a:pPr>
            <a:r>
              <a:rPr lang="en-US" dirty="0">
                <a:solidFill>
                  <a:schemeClr val="tx2"/>
                </a:solidFill>
              </a:rPr>
              <a:t>3 studies included criminal justice data sets to indicate the need to consider impacts of criminal justice system involvement in designing and implementing appropriate services (Ashford, et al., 2018; Kelly, et al., 2020; Manuel, et al., 2017).</a:t>
            </a:r>
          </a:p>
          <a:p>
            <a:pPr marL="285750" indent="-285750">
              <a:buFont typeface="Wingdings" panose="05000000000000000000" pitchFamily="2" charset="2"/>
              <a:buChar char="v"/>
            </a:pPr>
            <a:r>
              <a:rPr lang="en-US" dirty="0">
                <a:solidFill>
                  <a:schemeClr val="tx2"/>
                </a:solidFill>
              </a:rPr>
              <a:t>3 studies included housing risk data sets to indicate the need for housing supportive services to individuals with intersecting vulnerable identity markers (Ashford, et al., 2018; Damian, et al., 2017; Manuel, et al., 2017; Satinsky, et al., 2020). </a:t>
            </a:r>
          </a:p>
          <a:p>
            <a:pPr marL="285750" indent="-285750">
              <a:buFont typeface="Wingdings" panose="05000000000000000000" pitchFamily="2" charset="2"/>
              <a:buChar char="v"/>
            </a:pPr>
            <a:r>
              <a:rPr lang="en-US" dirty="0">
                <a:solidFill>
                  <a:schemeClr val="tx2"/>
                </a:solidFill>
              </a:rPr>
              <a:t>4 studies included public, underinsured, or uninsured data sets that indicate policy needs for appropriate funding to increase accessibility to non-traditional services for vulnerable populations (Damian, et al., 2017; 2018 Hennessy, 2018; Logan, et al., 2019; Manuel, et al., 2017).</a:t>
            </a:r>
          </a:p>
        </p:txBody>
      </p:sp>
    </p:spTree>
    <p:extLst>
      <p:ext uri="{BB962C8B-B14F-4D97-AF65-F5344CB8AC3E}">
        <p14:creationId xmlns:p14="http://schemas.microsoft.com/office/powerpoint/2010/main" val="223472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2AB2-C8C5-455E-88B5-E5A4C343E6AE}"/>
              </a:ext>
            </a:extLst>
          </p:cNvPr>
          <p:cNvSpPr>
            <a:spLocks noGrp="1"/>
          </p:cNvSpPr>
          <p:nvPr>
            <p:ph type="title"/>
          </p:nvPr>
        </p:nvSpPr>
        <p:spPr>
          <a:xfrm>
            <a:off x="919119" y="128722"/>
            <a:ext cx="10353762" cy="808234"/>
          </a:xfrm>
        </p:spPr>
        <p:txBody>
          <a:bodyPr/>
          <a:lstStyle/>
          <a:p>
            <a:r>
              <a:rPr lang="en-US" dirty="0"/>
              <a:t>References </a:t>
            </a:r>
          </a:p>
        </p:txBody>
      </p:sp>
      <p:sp>
        <p:nvSpPr>
          <p:cNvPr id="4" name="TextBox 3">
            <a:extLst>
              <a:ext uri="{FF2B5EF4-FFF2-40B4-BE49-F238E27FC236}">
                <a16:creationId xmlns:a16="http://schemas.microsoft.com/office/drawing/2014/main" id="{4EF82178-B620-4FDF-BF87-1A1D8DB7E1D2}"/>
              </a:ext>
            </a:extLst>
          </p:cNvPr>
          <p:cNvSpPr txBox="1"/>
          <p:nvPr/>
        </p:nvSpPr>
        <p:spPr>
          <a:xfrm>
            <a:off x="127653" y="936956"/>
            <a:ext cx="11818706" cy="5921044"/>
          </a:xfrm>
          <a:prstGeom prst="rect">
            <a:avLst/>
          </a:prstGeom>
          <a:noFill/>
        </p:spPr>
        <p:txBody>
          <a:bodyPr wrap="square" rtlCol="0">
            <a:spAutoFit/>
          </a:bodyPr>
          <a:lstStyle/>
          <a:p>
            <a:pPr marL="457200" marR="0" indent="-457200">
              <a:lnSpc>
                <a:spcPct val="107000"/>
              </a:lnSpc>
              <a:spcBef>
                <a:spcPts val="0"/>
              </a:spcBef>
              <a:spcAft>
                <a:spcPts val="800"/>
              </a:spcAft>
            </a:pPr>
            <a:r>
              <a:rPr lang="en-US" sz="11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Ashford, R.D., Curtis, B. &amp; Brown, A.M. (2018). Peer-delivered harm reduction and recovery support services: Initial evaluation from a hybrid recovery community drop-in center and syringe exchange program. </a:t>
            </a:r>
            <a:r>
              <a:rPr lang="en-US" sz="11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Harm Reduction Journal, 15</a:t>
            </a:r>
            <a:r>
              <a:rPr lang="en-US" sz="11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 https://doi.org/10.1186/s12954-018-0258-2</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Bassuk, E. L., Hanson, J., Greene, R. N., Richard, M., &amp; Laudet, A. (2016). Peer-delivered recovery support services for addictions in the united states: A systematic review.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substance abuse treatment</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63</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1–9. https://doi.org/10.1016/j.jsat.2016.01.003</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Chen, J. A., Glass, J. E., Bensley, K. M. K., Goldberg, S. B., Lehavot, K., &amp; Williams, E. C. (2020). Racial/ethnic and gender differences in receipt of brief intervention among patients with unhealthy alcohol use in the U.S. Veterans Health Administration.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Substance Abuse Treatment</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119</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https://doi.org/10.1016/j.jsat.2020.108078</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Damian, A. J., Mendelson, T., &amp; Agus, D. (2017). Predictors of buprenorphine treatment success of opioid dependence in two Baltimore city grassroots recovery programs.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Addictive behaviors</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73</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129–132. https://doi.org/10.1016/j.addbeh.2017.05.010</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Dickerson, D. L., Brown, R. A., Johnson, C. L., Schweigman, K., &amp; D'Amico, E. J. (2016). Integrating motivational interviewing and traditional practices to address alcohol and drug use among urban American Indian/Alaska Native youth.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substance abuse treatment</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65</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26–35. https://doi.org/10.1016/j.jsat.2015.06.023</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Greenfield, B. L., Roos, C., Hagler, K. J., Stein, E., Bowen, S., &amp; Witkiewitz, K. A. (2018). Race/ethnicity and racial group composition moderate the effectiveness of mindfulness-based relapse prevention for substance use disorder.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Addictive Behaviors</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81</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96–103. https://doi.org/10.1016/j.addbeh.2018.02.010</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Hennessy, E. A. (2018). A latent class exploration of adolescent recovery capital.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Community Psychology</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46</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(4), 442–456. https://doi.org/10.1002/jcop.21950</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Kelly, J. F., Fallah-Sohy, N., Vilsaint, C., Hoffman, L. A., Jason, L. A., Stout, R. L., Cristello, J. V., &amp; Hoeppner, B. B. (2020). New kid on the block: An investigation of the physical, operational, personnel, and service characteristics of recovery community centers in the United States.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Substance Abuse Treatment</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111</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1–10. https://doi.org/10.1016/j.jsat.2019.12.009</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Logan D.E., Lavoie A.M., Zwick W.R., Kunz K., Bumgardner M.A., Molina Y., (2019) Integrating addiction medicine into rural primary care: Strategies and initial outcomes.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Consulting and Clinical Psychology, 87</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(10):952-961. doi:10.1037/ccp0000410</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Manuel, J. I., Yuan, Y., Herman, D. B., Svikis, D. S., Nichols, O., Palmer, E., &amp; Deren, S. (2017). Barriers and facilitators to successful transition from long-term residential substance abuse treatment.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Substance Abuse Treatment, 74,</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16–22. https://doi.org/10.1016/j.jsat.2016.12.001</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Satinsky, E. N., Doran, K., Felton, J. W., Kleinman, M., Dean, D., Magidson, J. F., &amp; Myers, B. (2020). Adapting a peer recovery coach-delivered behavioral activation intervention for problematic substance use in a medically underserved community in Baltimore city.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PLoS ONE</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15</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(1), e0228084. https://doi.org/10.1371/journal.pone.0228084</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Subbaraman, M. S., Laudet, A. B., Ritter, L. A., Stunz, A., &amp; Kaskutas, L. A. (2015). Multi-source recruitment strategies for advancing addiction recovery research beyond treated samples.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Journal of community psychology</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43</a:t>
            </a:r>
            <a:r>
              <a:rPr lang="en-US" sz="12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(5), 560–575. https://doi.org/10.1002/jcop.21702</a:t>
            </a:r>
            <a:endParaRPr 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56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3C7851-A52A-41AC-BB64-5397FB5B1D2B}"/>
              </a:ext>
            </a:extLst>
          </p:cNvPr>
          <p:cNvSpPr>
            <a:spLocks noGrp="1"/>
          </p:cNvSpPr>
          <p:nvPr>
            <p:ph type="title"/>
          </p:nvPr>
        </p:nvSpPr>
        <p:spPr>
          <a:xfrm>
            <a:off x="913796" y="643465"/>
            <a:ext cx="3382638" cy="1370605"/>
          </a:xfrm>
        </p:spPr>
        <p:txBody>
          <a:bodyPr vert="horz" lIns="91440" tIns="45720" rIns="91440" bIns="45720" rtlCol="0" anchor="ctr">
            <a:normAutofit/>
          </a:bodyPr>
          <a:lstStyle/>
          <a:p>
            <a:pPr algn="l"/>
            <a:r>
              <a:rPr lang="en-US" sz="3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Purpose</a:t>
            </a:r>
          </a:p>
        </p:txBody>
      </p:sp>
      <p:sp>
        <p:nvSpPr>
          <p:cNvPr id="4" name="TextBox 3">
            <a:extLst>
              <a:ext uri="{FF2B5EF4-FFF2-40B4-BE49-F238E27FC236}">
                <a16:creationId xmlns:a16="http://schemas.microsoft.com/office/drawing/2014/main" id="{79D313C5-FF0A-446E-96E7-15CDFB790A5D}"/>
              </a:ext>
            </a:extLst>
          </p:cNvPr>
          <p:cNvSpPr txBox="1"/>
          <p:nvPr/>
        </p:nvSpPr>
        <p:spPr>
          <a:xfrm>
            <a:off x="913796" y="2247153"/>
            <a:ext cx="3358084" cy="3544046"/>
          </a:xfrm>
          <a:prstGeom prst="rect">
            <a:avLst/>
          </a:prstGeom>
        </p:spPr>
        <p:txBody>
          <a:bodyPr vert="horz" lIns="91440" tIns="45720" rIns="91440" bIns="45720" rtlCol="0" anchor="t">
            <a:normAutofit/>
          </a:bodyPr>
          <a:lstStyle/>
          <a:p>
            <a:pPr marL="342900" indent="-342900" defTabSz="457200">
              <a:spcBef>
                <a:spcPct val="20000"/>
              </a:spcBef>
              <a:spcAft>
                <a:spcPts val="600"/>
              </a:spcAft>
              <a:buClr>
                <a:schemeClr val="tx2"/>
              </a:buClr>
              <a:buSzPct val="70000"/>
              <a:buFont typeface="Arial" panose="020B0604020202020204" pitchFamily="34" charset="0"/>
              <a:buChar char="•"/>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Identify community settings that provide drug and alcohol recovery supportive services</a:t>
            </a:r>
          </a:p>
          <a:p>
            <a:pPr marL="342900" indent="-342900" defTabSz="457200">
              <a:spcBef>
                <a:spcPct val="20000"/>
              </a:spcBef>
              <a:spcAft>
                <a:spcPts val="600"/>
              </a:spcAft>
              <a:buClr>
                <a:schemeClr val="tx2"/>
              </a:buClr>
              <a:buSzPct val="70000"/>
              <a:buFont typeface="Arial" panose="020B0604020202020204" pitchFamily="34" charset="0"/>
              <a:buChar char="•"/>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Identify programs that provide services to vulnerable populations</a:t>
            </a:r>
          </a:p>
          <a:p>
            <a:pPr marL="342900" indent="-342900" defTabSz="457200">
              <a:spcBef>
                <a:spcPct val="20000"/>
              </a:spcBef>
              <a:spcAft>
                <a:spcPts val="600"/>
              </a:spcAft>
              <a:buClr>
                <a:schemeClr val="tx2"/>
              </a:buClr>
              <a:buSzPct val="70000"/>
              <a:buFont typeface="Arial" panose="020B0604020202020204" pitchFamily="34" charset="0"/>
              <a:buChar char="•"/>
            </a:pPr>
            <a:r>
              <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Identify culturally relevant practices </a:t>
            </a:r>
          </a:p>
          <a:p>
            <a:pPr marL="285750" indent="-285750" defTabSz="457200">
              <a:spcBef>
                <a:spcPct val="20000"/>
              </a:spcBef>
              <a:spcAft>
                <a:spcPts val="600"/>
              </a:spcAft>
              <a:buClr>
                <a:schemeClr val="tx2"/>
              </a:buClr>
              <a:buSzPct val="70000"/>
              <a:buFont typeface="Wingdings 2" charset="2"/>
              <a:buChar char="•"/>
            </a:pPr>
            <a:endParaRPr lang="en-US" sz="2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3" name="Picture 2">
            <a:extLst>
              <a:ext uri="{FF2B5EF4-FFF2-40B4-BE49-F238E27FC236}">
                <a16:creationId xmlns:a16="http://schemas.microsoft.com/office/drawing/2014/main" id="{C0D96CE3-42EC-4639-AAB9-30AFB71A331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629" r="29546"/>
          <a:stretch/>
        </p:blipFill>
        <p:spPr>
          <a:xfrm>
            <a:off x="5402975" y="643466"/>
            <a:ext cx="5657930" cy="5147733"/>
          </a:xfrm>
          <a:prstGeom prst="rect">
            <a:avLst/>
          </a:prstGeom>
        </p:spPr>
      </p:pic>
    </p:spTree>
    <p:extLst>
      <p:ext uri="{BB962C8B-B14F-4D97-AF65-F5344CB8AC3E}">
        <p14:creationId xmlns:p14="http://schemas.microsoft.com/office/powerpoint/2010/main" val="391097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60AB9C63-27B3-4275-BF3D-3E471704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18"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E68C36-9FF6-40A7-9025-926636948495}"/>
              </a:ext>
            </a:extLst>
          </p:cNvPr>
          <p:cNvSpPr>
            <a:spLocks noGrp="1"/>
          </p:cNvSpPr>
          <p:nvPr>
            <p:ph type="title"/>
          </p:nvPr>
        </p:nvSpPr>
        <p:spPr>
          <a:xfrm>
            <a:off x="5510635" y="458239"/>
            <a:ext cx="5441285" cy="2922365"/>
          </a:xfrm>
        </p:spPr>
        <p:txBody>
          <a:bodyPr vert="horz" lIns="91440" tIns="45720" rIns="91440" bIns="45720" rtlCol="0" anchor="ctr">
            <a:normAutofit/>
          </a:bodyPr>
          <a:lstStyle/>
          <a:p>
            <a:r>
              <a:rPr lang="en-US" sz="5400" dirty="0"/>
              <a:t>Evidence-Based Practice Question</a:t>
            </a:r>
          </a:p>
        </p:txBody>
      </p:sp>
      <p:pic>
        <p:nvPicPr>
          <p:cNvPr id="21" name="Picture 17">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6" name="Graphic 5" descr="Help">
            <a:extLst>
              <a:ext uri="{FF2B5EF4-FFF2-40B4-BE49-F238E27FC236}">
                <a16:creationId xmlns:a16="http://schemas.microsoft.com/office/drawing/2014/main" id="{6D8802E7-25F6-4E19-AB1A-B69A6736AE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39" y="1427660"/>
            <a:ext cx="3551912" cy="3551912"/>
          </a:xfrm>
          <a:prstGeom prst="rect">
            <a:avLst/>
          </a:prstGeom>
        </p:spPr>
      </p:pic>
      <p:sp>
        <p:nvSpPr>
          <p:cNvPr id="3" name="TextBox 2">
            <a:extLst>
              <a:ext uri="{FF2B5EF4-FFF2-40B4-BE49-F238E27FC236}">
                <a16:creationId xmlns:a16="http://schemas.microsoft.com/office/drawing/2014/main" id="{F85B0A98-098C-4C51-ADE7-30A432DACF8D}"/>
              </a:ext>
            </a:extLst>
          </p:cNvPr>
          <p:cNvSpPr txBox="1"/>
          <p:nvPr/>
        </p:nvSpPr>
        <p:spPr>
          <a:xfrm>
            <a:off x="5510635" y="2837329"/>
            <a:ext cx="5764724" cy="923330"/>
          </a:xfrm>
          <a:prstGeom prst="rect">
            <a:avLst/>
          </a:prstGeom>
          <a:noFill/>
        </p:spPr>
        <p:txBody>
          <a:bodyPr wrap="square" rtlCol="0">
            <a:spAutoFit/>
          </a:bodyPr>
          <a:lstStyle/>
          <a:p>
            <a:pPr algn="ctr"/>
            <a:r>
              <a:rPr lang="en-US" dirty="0">
                <a:solidFill>
                  <a:schemeClr val="tx2"/>
                </a:solidFill>
              </a:rPr>
              <a:t>What culturally-based practices best support recovery from substance and alcohol use disorders among marginalized, underserved, and underrepresented populations?</a:t>
            </a:r>
          </a:p>
        </p:txBody>
      </p:sp>
    </p:spTree>
    <p:extLst>
      <p:ext uri="{BB962C8B-B14F-4D97-AF65-F5344CB8AC3E}">
        <p14:creationId xmlns:p14="http://schemas.microsoft.com/office/powerpoint/2010/main" val="426004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10D8-5866-4318-A7DF-83391D87B5B0}"/>
              </a:ext>
            </a:extLst>
          </p:cNvPr>
          <p:cNvSpPr>
            <a:spLocks noGrp="1"/>
          </p:cNvSpPr>
          <p:nvPr>
            <p:ph type="title"/>
          </p:nvPr>
        </p:nvSpPr>
        <p:spPr>
          <a:xfrm>
            <a:off x="919119" y="164313"/>
            <a:ext cx="10353762" cy="1034642"/>
          </a:xfrm>
        </p:spPr>
        <p:txBody>
          <a:bodyPr/>
          <a:lstStyle/>
          <a:p>
            <a:r>
              <a:rPr lang="en-US" dirty="0"/>
              <a:t>Research Methods</a:t>
            </a:r>
          </a:p>
        </p:txBody>
      </p:sp>
      <p:sp>
        <p:nvSpPr>
          <p:cNvPr id="3" name="TextBox 2">
            <a:extLst>
              <a:ext uri="{FF2B5EF4-FFF2-40B4-BE49-F238E27FC236}">
                <a16:creationId xmlns:a16="http://schemas.microsoft.com/office/drawing/2014/main" id="{F8D310D9-509B-4124-83F2-0E38FF5D2159}"/>
              </a:ext>
            </a:extLst>
          </p:cNvPr>
          <p:cNvSpPr txBox="1"/>
          <p:nvPr/>
        </p:nvSpPr>
        <p:spPr>
          <a:xfrm>
            <a:off x="760442" y="1318022"/>
            <a:ext cx="9336947" cy="5539978"/>
          </a:xfrm>
          <a:prstGeom prst="rect">
            <a:avLst/>
          </a:prstGeom>
          <a:noFill/>
        </p:spPr>
        <p:txBody>
          <a:bodyPr wrap="square" rtlCol="0">
            <a:spAutoFit/>
          </a:bodyPr>
          <a:lstStyle/>
          <a:p>
            <a:r>
              <a:rPr lang="en-US" sz="2400" dirty="0">
                <a:solidFill>
                  <a:schemeClr val="tx2"/>
                </a:solidFill>
              </a:rPr>
              <a:t>Search tools:</a:t>
            </a:r>
          </a:p>
          <a:p>
            <a:endParaRPr lang="en-US" sz="2400" dirty="0">
              <a:solidFill>
                <a:schemeClr val="tx2"/>
              </a:solidFill>
            </a:endParaRPr>
          </a:p>
          <a:p>
            <a:pPr marL="285750" indent="-285750">
              <a:buFont typeface="Wingdings" panose="05000000000000000000" pitchFamily="2" charset="2"/>
              <a:buChar char="v"/>
            </a:pPr>
            <a:r>
              <a:rPr lang="en-US" dirty="0">
                <a:solidFill>
                  <a:schemeClr val="tx2"/>
                </a:solidFill>
              </a:rPr>
              <a:t>Google Scholar</a:t>
            </a:r>
          </a:p>
          <a:p>
            <a:pPr marL="285750" indent="-285750">
              <a:buFont typeface="Wingdings" panose="05000000000000000000" pitchFamily="2" charset="2"/>
              <a:buChar char="v"/>
            </a:pPr>
            <a:r>
              <a:rPr lang="en-US" dirty="0">
                <a:solidFill>
                  <a:schemeClr val="tx2"/>
                </a:solidFill>
              </a:rPr>
              <a:t>Shippensburg University library resources</a:t>
            </a:r>
          </a:p>
          <a:p>
            <a:endParaRPr lang="en-US" dirty="0">
              <a:solidFill>
                <a:schemeClr val="tx2"/>
              </a:solidFill>
            </a:endParaRPr>
          </a:p>
          <a:p>
            <a:r>
              <a:rPr lang="en-US" sz="2400" dirty="0">
                <a:solidFill>
                  <a:schemeClr val="tx2"/>
                </a:solidFill>
              </a:rPr>
              <a:t>Research Parameters </a:t>
            </a:r>
          </a:p>
          <a:p>
            <a:endParaRPr lang="en-US" dirty="0">
              <a:solidFill>
                <a:schemeClr val="tx2"/>
              </a:solidFill>
            </a:endParaRPr>
          </a:p>
          <a:p>
            <a:pPr marL="285750" indent="-285750">
              <a:buFont typeface="Wingdings" panose="05000000000000000000" pitchFamily="2" charset="2"/>
              <a:buChar char="v"/>
            </a:pPr>
            <a:r>
              <a:rPr lang="en-US" dirty="0">
                <a:solidFill>
                  <a:schemeClr val="tx2"/>
                </a:solidFill>
              </a:rPr>
              <a:t>Peer-Reviewed</a:t>
            </a:r>
          </a:p>
          <a:p>
            <a:pPr marL="285750" indent="-285750">
              <a:buFont typeface="Wingdings" panose="05000000000000000000" pitchFamily="2" charset="2"/>
              <a:buChar char="v"/>
            </a:pPr>
            <a:r>
              <a:rPr lang="en-US" dirty="0">
                <a:solidFill>
                  <a:schemeClr val="tx2"/>
                </a:solidFill>
              </a:rPr>
              <a:t>2015 to 2020</a:t>
            </a:r>
          </a:p>
          <a:p>
            <a:pPr marL="742950" lvl="1" indent="-285750">
              <a:buFont typeface="Arial" panose="020B0604020202020204" pitchFamily="34" charset="0"/>
              <a:buChar char="•"/>
            </a:pPr>
            <a:endParaRPr lang="en-US" dirty="0">
              <a:solidFill>
                <a:schemeClr val="tx2"/>
              </a:solidFill>
            </a:endParaRPr>
          </a:p>
          <a:p>
            <a:r>
              <a:rPr lang="en-US" sz="2400" dirty="0">
                <a:solidFill>
                  <a:schemeClr val="tx2"/>
                </a:solidFill>
              </a:rPr>
              <a:t>Research terms:</a:t>
            </a:r>
          </a:p>
          <a:p>
            <a:endParaRPr lang="en-US" sz="2400" dirty="0">
              <a:solidFill>
                <a:schemeClr val="tx2"/>
              </a:solidFill>
            </a:endParaRPr>
          </a:p>
          <a:p>
            <a:pPr marL="285750" indent="-285750">
              <a:buFont typeface="Wingdings" panose="05000000000000000000" pitchFamily="2" charset="2"/>
              <a:buChar char="v"/>
            </a:pPr>
            <a:r>
              <a:rPr lang="en-US" dirty="0">
                <a:solidFill>
                  <a:schemeClr val="tx2"/>
                </a:solidFill>
              </a:rPr>
              <a:t>Drug and alcohol use, substance use, and/or addiction recovery</a:t>
            </a:r>
          </a:p>
          <a:p>
            <a:pPr marL="285750" indent="-285750">
              <a:buFont typeface="Wingdings" panose="05000000000000000000" pitchFamily="2" charset="2"/>
              <a:buChar char="v"/>
            </a:pPr>
            <a:r>
              <a:rPr lang="en-US" dirty="0">
                <a:solidFill>
                  <a:schemeClr val="tx2"/>
                </a:solidFill>
              </a:rPr>
              <a:t>Race, ethnicity, and/or minority</a:t>
            </a:r>
          </a:p>
          <a:p>
            <a:pPr marL="285750" indent="-285750">
              <a:buFont typeface="Wingdings" panose="05000000000000000000" pitchFamily="2" charset="2"/>
              <a:buChar char="v"/>
            </a:pPr>
            <a:r>
              <a:rPr lang="en-US" dirty="0">
                <a:solidFill>
                  <a:schemeClr val="tx2"/>
                </a:solidFill>
              </a:rPr>
              <a:t>Underserved or Underrepresented</a:t>
            </a:r>
          </a:p>
          <a:p>
            <a:pPr marL="285750" indent="-285750">
              <a:buFont typeface="Wingdings" panose="05000000000000000000" pitchFamily="2" charset="2"/>
              <a:buChar char="v"/>
            </a:pPr>
            <a:r>
              <a:rPr lang="en-US" dirty="0">
                <a:solidFill>
                  <a:schemeClr val="tx2"/>
                </a:solidFill>
              </a:rPr>
              <a:t>Recovery Community Organizations, Recovery Community Centers, Peer Recovery Support Services </a:t>
            </a:r>
          </a:p>
          <a:p>
            <a:endParaRPr lang="en-US" dirty="0">
              <a:solidFill>
                <a:schemeClr val="tx2"/>
              </a:solidFill>
            </a:endParaRPr>
          </a:p>
        </p:txBody>
      </p:sp>
      <p:pic>
        <p:nvPicPr>
          <p:cNvPr id="5" name="Graphic 4" descr="Magnifying glass">
            <a:extLst>
              <a:ext uri="{FF2B5EF4-FFF2-40B4-BE49-F238E27FC236}">
                <a16:creationId xmlns:a16="http://schemas.microsoft.com/office/drawing/2014/main" id="{A8149460-169E-4038-A61D-CC8C9BE0FC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43026" y="1410242"/>
            <a:ext cx="3108726" cy="3108726"/>
          </a:xfrm>
          <a:prstGeom prst="rect">
            <a:avLst/>
          </a:prstGeom>
        </p:spPr>
      </p:pic>
    </p:spTree>
    <p:extLst>
      <p:ext uri="{BB962C8B-B14F-4D97-AF65-F5344CB8AC3E}">
        <p14:creationId xmlns:p14="http://schemas.microsoft.com/office/powerpoint/2010/main" val="73776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A1FEC-CB5E-4FCA-87E4-31C254A69A76}"/>
              </a:ext>
              <a:ext uri="{C183D7F6-B498-43B3-948B-1728B52AA6E4}">
                <adec:decorative xmlns:adec="http://schemas.microsoft.com/office/drawing/2017/decorative" val="1"/>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A2AE010-EF11-49B8-BA55-5699107B7DE9}"/>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dirty="0"/>
              <a:t>Terms &amp; Definitions</a:t>
            </a:r>
          </a:p>
        </p:txBody>
      </p:sp>
      <p:sp>
        <p:nvSpPr>
          <p:cNvPr id="3" name="Rectangle 2">
            <a:extLst>
              <a:ext uri="{FF2B5EF4-FFF2-40B4-BE49-F238E27FC236}">
                <a16:creationId xmlns:a16="http://schemas.microsoft.com/office/drawing/2014/main" id="{BDB5B556-5FED-4DB7-B4F8-37B3656BA550}"/>
              </a:ext>
            </a:extLst>
          </p:cNvPr>
          <p:cNvSpPr/>
          <p:nvPr/>
        </p:nvSpPr>
        <p:spPr>
          <a:xfrm>
            <a:off x="913795" y="1714500"/>
            <a:ext cx="10353762" cy="4076699"/>
          </a:xfrm>
          <a:prstGeom prst="rect">
            <a:avLst/>
          </a:prstGeom>
        </p:spPr>
        <p:txBody>
          <a:bodyPr vert="horz" lIns="91440" tIns="45720" rIns="91440" bIns="45720" rtlCol="0" anchor="ctr">
            <a:normAutofit lnSpcReduction="10000"/>
          </a:bodyPr>
          <a:lstStyle/>
          <a:p>
            <a:pPr marL="285750" indent="-285750" defTabSz="457200">
              <a:spcBef>
                <a:spcPct val="20000"/>
              </a:spcBef>
              <a:spcAft>
                <a:spcPts val="600"/>
              </a:spcAft>
              <a:buClr>
                <a:schemeClr val="tx2"/>
              </a:buClr>
              <a:buSzPct val="70000"/>
              <a:buFont typeface="Wingdings" panose="05000000000000000000" pitchFamily="2" charset="2"/>
              <a:buChar char="v"/>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Peer Professional: A person in recovery, from a substance or alcohol use disorder, who has completed education to become certified to operate as a professional to support and enhance substance or alcohol use recovery for others. </a:t>
            </a:r>
          </a:p>
          <a:p>
            <a:pPr marL="285750" indent="-285750" defTabSz="457200">
              <a:spcBef>
                <a:spcPct val="20000"/>
              </a:spcBef>
              <a:spcAft>
                <a:spcPts val="600"/>
              </a:spcAft>
              <a:buClr>
                <a:schemeClr val="tx2"/>
              </a:buClr>
              <a:buSzPct val="70000"/>
              <a:buFont typeface="Wingdings" panose="05000000000000000000" pitchFamily="2" charset="2"/>
              <a:buChar char="v"/>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Peer Recovery Support Services: Various services offered by a peer professional. These services may include recovery planning, resource brokering, and telephone support services. </a:t>
            </a:r>
          </a:p>
          <a:p>
            <a:pPr marL="285750" indent="-285750" defTabSz="457200">
              <a:spcBef>
                <a:spcPct val="20000"/>
              </a:spcBef>
              <a:spcAft>
                <a:spcPts val="600"/>
              </a:spcAft>
              <a:buClr>
                <a:schemeClr val="tx2"/>
              </a:buClr>
              <a:buSzPct val="70000"/>
              <a:buFont typeface="Wingdings" panose="05000000000000000000" pitchFamily="2" charset="2"/>
              <a:buChar char="v"/>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Recovery Capital: The resources available to an individual to support their recovery. Recovery capital domains consist of socio-enviro-economic factors.</a:t>
            </a:r>
          </a:p>
          <a:p>
            <a:pPr marL="285750" indent="-285750" defTabSz="457200">
              <a:spcBef>
                <a:spcPct val="20000"/>
              </a:spcBef>
              <a:spcAft>
                <a:spcPts val="600"/>
              </a:spcAft>
              <a:buClr>
                <a:schemeClr val="tx2"/>
              </a:buClr>
              <a:buSzPct val="70000"/>
              <a:buFont typeface="Wingdings" panose="05000000000000000000" pitchFamily="2" charset="2"/>
              <a:buChar char="v"/>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Recovery Community Centers (rccs): Physical locations that offer non-clinical, community-based, substance use and/or mental health recovery supportive services. </a:t>
            </a:r>
          </a:p>
          <a:p>
            <a:pPr marL="285750" indent="-285750" defTabSz="457200">
              <a:spcBef>
                <a:spcPct val="20000"/>
              </a:spcBef>
              <a:spcAft>
                <a:spcPts val="600"/>
              </a:spcAft>
              <a:buClr>
                <a:schemeClr val="tx2"/>
              </a:buClr>
              <a:buSzPct val="70000"/>
              <a:buFont typeface="Wingdings" panose="05000000000000000000" pitchFamily="2" charset="2"/>
              <a:buChar char="v"/>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Recovery Community Organizations (rcos): These organizations may have physical spaces, mobile units, or operate without a physical location that can be visited by service recipients. Services may include peer services, mutual-aid meeting space, advocacy, training, outreach, social events, or any combination of these service. </a:t>
            </a:r>
          </a:p>
          <a:p>
            <a:pPr marL="285750" indent="-285750" defTabSz="457200">
              <a:spcBef>
                <a:spcPct val="20000"/>
              </a:spcBef>
              <a:spcAft>
                <a:spcPts val="600"/>
              </a:spcAft>
              <a:buClr>
                <a:schemeClr val="tx2"/>
              </a:buClr>
              <a:buSzPct val="70000"/>
              <a:buFont typeface="Arial" panose="020B0604020202020204" pitchFamily="34" charset="0"/>
              <a:buChar char="•"/>
            </a:pPr>
            <a:endPar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370377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6837B2E-16DE-46ED-86E8-5ED45F22D4DD}"/>
              </a:ext>
            </a:extLst>
          </p:cNvPr>
          <p:cNvPicPr>
            <a:picLocks noGrp="1" noChangeAspect="1"/>
          </p:cNvPicPr>
          <p:nvPr>
            <p:ph type="pic" idx="1"/>
          </p:nvPr>
        </p:nvPicPr>
        <p:blipFill rotWithShape="1">
          <a:blip r:embed="rId3"/>
          <a:srcRect/>
          <a:stretch/>
        </p:blipFill>
        <p:spPr>
          <a:xfrm>
            <a:off x="0" y="0"/>
            <a:ext cx="12192000" cy="6857990"/>
          </a:xfrm>
          <a:prstGeom prst="rect">
            <a:avLst/>
          </a:prstGeom>
        </p:spPr>
      </p:pic>
      <p:sp useBgFill="1">
        <p:nvSpPr>
          <p:cNvPr id="11" name="Freeform 5">
            <a:extLst>
              <a:ext uri="{FF2B5EF4-FFF2-40B4-BE49-F238E27FC236}">
                <a16:creationId xmlns:a16="http://schemas.microsoft.com/office/drawing/2014/main" id="{37D54B6C-87D0-4C03-8335-3955179D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18536" y="1371603"/>
            <a:ext cx="5624423"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30B372FC-A4EC-49F5-A902-6C71E99578A4}"/>
              </a:ext>
            </a:extLst>
          </p:cNvPr>
          <p:cNvSpPr>
            <a:spLocks noGrp="1"/>
          </p:cNvSpPr>
          <p:nvPr>
            <p:ph type="title"/>
          </p:nvPr>
        </p:nvSpPr>
        <p:spPr>
          <a:xfrm>
            <a:off x="913795" y="845388"/>
            <a:ext cx="3596420" cy="437147"/>
          </a:xfrm>
        </p:spPr>
        <p:txBody>
          <a:bodyPr vert="horz" lIns="91440" tIns="45720" rIns="91440" bIns="45720" rtlCol="0" anchor="b">
            <a:normAutofit/>
          </a:bodyPr>
          <a:lstStyle/>
          <a:p>
            <a:pPr algn="l"/>
            <a:r>
              <a:rPr lang="en-US" sz="2400" dirty="0"/>
              <a:t>Vulnerable Populations </a:t>
            </a:r>
          </a:p>
        </p:txBody>
      </p:sp>
      <p:sp>
        <p:nvSpPr>
          <p:cNvPr id="4" name="Text Placeholder 3">
            <a:extLst>
              <a:ext uri="{FF2B5EF4-FFF2-40B4-BE49-F238E27FC236}">
                <a16:creationId xmlns:a16="http://schemas.microsoft.com/office/drawing/2014/main" id="{22A0E986-3212-4018-81D4-F74C75C6EDCC}"/>
              </a:ext>
            </a:extLst>
          </p:cNvPr>
          <p:cNvSpPr>
            <a:spLocks noGrp="1"/>
          </p:cNvSpPr>
          <p:nvPr>
            <p:ph type="body" sz="half" idx="2"/>
          </p:nvPr>
        </p:nvSpPr>
        <p:spPr>
          <a:xfrm>
            <a:off x="913794" y="1282535"/>
            <a:ext cx="3759145" cy="4773881"/>
          </a:xfrm>
        </p:spPr>
        <p:txBody>
          <a:bodyPr vert="horz" lIns="91440" tIns="45720" rIns="91440" bIns="45720" rtlCol="0" anchor="t">
            <a:noAutofit/>
          </a:bodyPr>
          <a:lstStyle/>
          <a:p>
            <a:pPr algn="l">
              <a:spcBef>
                <a:spcPts val="0"/>
              </a:spcBef>
              <a:spcAft>
                <a:spcPts val="0"/>
              </a:spcAft>
            </a:pPr>
            <a:r>
              <a:rPr lang="en-US" sz="1400" dirty="0"/>
              <a:t>Adolescents </a:t>
            </a:r>
          </a:p>
          <a:p>
            <a:pPr algn="l">
              <a:spcBef>
                <a:spcPts val="0"/>
              </a:spcBef>
              <a:spcAft>
                <a:spcPts val="0"/>
              </a:spcAft>
            </a:pPr>
            <a:r>
              <a:rPr lang="en-US" sz="1400" dirty="0"/>
              <a:t>Criminal justice impacted</a:t>
            </a:r>
          </a:p>
          <a:p>
            <a:pPr algn="l">
              <a:spcBef>
                <a:spcPts val="0"/>
              </a:spcBef>
              <a:spcAft>
                <a:spcPts val="0"/>
              </a:spcAft>
            </a:pPr>
            <a:r>
              <a:rPr lang="en-US" sz="1400" dirty="0"/>
              <a:t>Hard to reach </a:t>
            </a:r>
          </a:p>
          <a:p>
            <a:pPr algn="l">
              <a:spcBef>
                <a:spcPts val="0"/>
              </a:spcBef>
              <a:spcAft>
                <a:spcPts val="0"/>
              </a:spcAft>
            </a:pPr>
            <a:r>
              <a:rPr lang="en-US" sz="1400" dirty="0"/>
              <a:t>Low income</a:t>
            </a:r>
          </a:p>
          <a:p>
            <a:pPr algn="l">
              <a:spcBef>
                <a:spcPts val="0"/>
              </a:spcBef>
              <a:spcAft>
                <a:spcPts val="0"/>
              </a:spcAft>
            </a:pPr>
            <a:r>
              <a:rPr lang="en-US" sz="1400" dirty="0"/>
              <a:t>Medically Underserved</a:t>
            </a:r>
          </a:p>
          <a:p>
            <a:pPr algn="l">
              <a:spcBef>
                <a:spcPts val="0"/>
              </a:spcBef>
              <a:spcAft>
                <a:spcPts val="0"/>
              </a:spcAft>
            </a:pPr>
            <a:r>
              <a:rPr lang="en-US" sz="1400" dirty="0"/>
              <a:t>Persons using drugs intravenously</a:t>
            </a:r>
          </a:p>
          <a:p>
            <a:pPr algn="l">
              <a:spcBef>
                <a:spcPts val="0"/>
              </a:spcBef>
              <a:spcAft>
                <a:spcPts val="0"/>
              </a:spcAft>
            </a:pPr>
            <a:r>
              <a:rPr lang="en-US" sz="1400" dirty="0"/>
              <a:t>Persons experiencing homelessness </a:t>
            </a:r>
          </a:p>
          <a:p>
            <a:pPr algn="l">
              <a:spcBef>
                <a:spcPts val="0"/>
              </a:spcBef>
              <a:spcAft>
                <a:spcPts val="0"/>
              </a:spcAft>
            </a:pPr>
            <a:r>
              <a:rPr lang="en-US" sz="1400" dirty="0"/>
              <a:t>Race and Ethnicity</a:t>
            </a:r>
          </a:p>
          <a:p>
            <a:pPr marL="285750" indent="-285750" algn="l">
              <a:spcBef>
                <a:spcPts val="0"/>
              </a:spcBef>
              <a:spcAft>
                <a:spcPts val="0"/>
              </a:spcAft>
              <a:buFont typeface="Wingdings" panose="05000000000000000000" pitchFamily="2" charset="2"/>
              <a:buChar char="v"/>
            </a:pPr>
            <a:r>
              <a:rPr lang="en-US" sz="1400" dirty="0"/>
              <a:t>Native Hawaiian </a:t>
            </a:r>
          </a:p>
          <a:p>
            <a:pPr marL="285750" indent="-285750" algn="l">
              <a:spcBef>
                <a:spcPts val="0"/>
              </a:spcBef>
              <a:spcAft>
                <a:spcPts val="0"/>
              </a:spcAft>
              <a:buFont typeface="Wingdings" panose="05000000000000000000" pitchFamily="2" charset="2"/>
              <a:buChar char="v"/>
            </a:pPr>
            <a:r>
              <a:rPr lang="en-US" sz="1400" dirty="0"/>
              <a:t>American Indian</a:t>
            </a:r>
          </a:p>
          <a:p>
            <a:pPr marL="285750" indent="-285750" algn="l">
              <a:spcBef>
                <a:spcPts val="0"/>
              </a:spcBef>
              <a:spcAft>
                <a:spcPts val="0"/>
              </a:spcAft>
              <a:buFont typeface="Wingdings" panose="05000000000000000000" pitchFamily="2" charset="2"/>
              <a:buChar char="v"/>
            </a:pPr>
            <a:r>
              <a:rPr lang="en-US" sz="1400" dirty="0"/>
              <a:t>Native Alaskan</a:t>
            </a:r>
          </a:p>
          <a:p>
            <a:pPr marL="285750" indent="-285750" algn="l">
              <a:spcBef>
                <a:spcPts val="0"/>
              </a:spcBef>
              <a:spcAft>
                <a:spcPts val="0"/>
              </a:spcAft>
              <a:buFont typeface="Wingdings" panose="05000000000000000000" pitchFamily="2" charset="2"/>
              <a:buChar char="v"/>
            </a:pPr>
            <a:r>
              <a:rPr lang="en-US" sz="1400" dirty="0"/>
              <a:t>Black, African American</a:t>
            </a:r>
          </a:p>
          <a:p>
            <a:pPr marL="285750" indent="-285750" algn="l">
              <a:spcBef>
                <a:spcPts val="0"/>
              </a:spcBef>
              <a:spcAft>
                <a:spcPts val="0"/>
              </a:spcAft>
              <a:buFont typeface="Wingdings" panose="05000000000000000000" pitchFamily="2" charset="2"/>
              <a:buChar char="v"/>
            </a:pPr>
            <a:r>
              <a:rPr lang="en-US" sz="1400" dirty="0">
                <a:effectLst/>
              </a:rPr>
              <a:t>LatinX, Latino, Hispanic</a:t>
            </a:r>
          </a:p>
          <a:p>
            <a:pPr marL="285750" indent="-285750" algn="l">
              <a:spcBef>
                <a:spcPts val="0"/>
              </a:spcBef>
              <a:spcAft>
                <a:spcPts val="0"/>
              </a:spcAft>
              <a:buFont typeface="Wingdings" panose="05000000000000000000" pitchFamily="2" charset="2"/>
              <a:buChar char="v"/>
            </a:pPr>
            <a:r>
              <a:rPr lang="en-US" sz="1400" dirty="0">
                <a:effectLst/>
              </a:rPr>
              <a:t>LGBTQI+</a:t>
            </a:r>
          </a:p>
          <a:p>
            <a:pPr marL="285750" indent="-285750" algn="l">
              <a:spcBef>
                <a:spcPts val="0"/>
              </a:spcBef>
              <a:spcAft>
                <a:spcPts val="0"/>
              </a:spcAft>
              <a:buFont typeface="Wingdings" panose="05000000000000000000" pitchFamily="2" charset="2"/>
              <a:buChar char="v"/>
            </a:pPr>
            <a:r>
              <a:rPr lang="en-US" sz="1400" dirty="0">
                <a:effectLst/>
              </a:rPr>
              <a:t>Mixed Race</a:t>
            </a:r>
            <a:endParaRPr lang="en-US" sz="1400" dirty="0"/>
          </a:p>
          <a:p>
            <a:pPr algn="l">
              <a:spcBef>
                <a:spcPts val="0"/>
              </a:spcBef>
              <a:spcAft>
                <a:spcPts val="0"/>
              </a:spcAft>
            </a:pPr>
            <a:r>
              <a:rPr lang="en-US" sz="1400" dirty="0"/>
              <a:t>Rural Communities </a:t>
            </a:r>
          </a:p>
          <a:p>
            <a:pPr algn="l">
              <a:spcBef>
                <a:spcPts val="0"/>
              </a:spcBef>
              <a:spcAft>
                <a:spcPts val="0"/>
              </a:spcAft>
            </a:pPr>
            <a:r>
              <a:rPr lang="en-US" sz="1400" dirty="0"/>
              <a:t>Underrepresented</a:t>
            </a:r>
          </a:p>
          <a:p>
            <a:pPr algn="l">
              <a:spcBef>
                <a:spcPts val="0"/>
              </a:spcBef>
              <a:spcAft>
                <a:spcPts val="0"/>
              </a:spcAft>
            </a:pPr>
            <a:r>
              <a:rPr lang="en-US" sz="1400" dirty="0"/>
              <a:t>Public Insured/Uninsured/Underinsured </a:t>
            </a:r>
          </a:p>
          <a:p>
            <a:pPr algn="l">
              <a:spcBef>
                <a:spcPts val="0"/>
              </a:spcBef>
              <a:spcAft>
                <a:spcPts val="0"/>
              </a:spcAft>
            </a:pPr>
            <a:r>
              <a:rPr lang="en-US" sz="1400" dirty="0"/>
              <a:t>Urban communities</a:t>
            </a:r>
          </a:p>
          <a:p>
            <a:pPr algn="l">
              <a:spcBef>
                <a:spcPts val="0"/>
              </a:spcBef>
              <a:spcAft>
                <a:spcPts val="0"/>
              </a:spcAft>
            </a:pPr>
            <a:r>
              <a:rPr lang="en-US" sz="1400" dirty="0"/>
              <a:t>Veterans</a:t>
            </a:r>
          </a:p>
          <a:p>
            <a:pPr algn="l"/>
            <a:endParaRPr lang="en-US" dirty="0"/>
          </a:p>
        </p:txBody>
      </p:sp>
    </p:spTree>
    <p:extLst>
      <p:ext uri="{BB962C8B-B14F-4D97-AF65-F5344CB8AC3E}">
        <p14:creationId xmlns:p14="http://schemas.microsoft.com/office/powerpoint/2010/main" val="313405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4A39-B8F7-485E-9412-0B6EACAE2CB3}"/>
              </a:ext>
            </a:extLst>
          </p:cNvPr>
          <p:cNvSpPr>
            <a:spLocks noGrp="1"/>
          </p:cNvSpPr>
          <p:nvPr>
            <p:ph type="title"/>
          </p:nvPr>
        </p:nvSpPr>
        <p:spPr/>
        <p:txBody>
          <a:bodyPr/>
          <a:lstStyle/>
          <a:p>
            <a:r>
              <a:rPr lang="en-US" dirty="0"/>
              <a:t>Theme: Community-Based Settings </a:t>
            </a:r>
          </a:p>
        </p:txBody>
      </p:sp>
      <p:sp>
        <p:nvSpPr>
          <p:cNvPr id="3" name="Text Placeholder 2">
            <a:extLst>
              <a:ext uri="{FF2B5EF4-FFF2-40B4-BE49-F238E27FC236}">
                <a16:creationId xmlns:a16="http://schemas.microsoft.com/office/drawing/2014/main" id="{8EDA2C7D-506D-4CAC-ACD0-7F561534A1A1}"/>
              </a:ext>
            </a:extLst>
          </p:cNvPr>
          <p:cNvSpPr>
            <a:spLocks noGrp="1"/>
          </p:cNvSpPr>
          <p:nvPr>
            <p:ph type="body" idx="1"/>
          </p:nvPr>
        </p:nvSpPr>
        <p:spPr>
          <a:xfrm>
            <a:off x="1064071" y="1970810"/>
            <a:ext cx="4764764" cy="692494"/>
          </a:xfrm>
        </p:spPr>
        <p:txBody>
          <a:bodyPr/>
          <a:lstStyle/>
          <a:p>
            <a:r>
              <a:rPr lang="en-US" dirty="0"/>
              <a:t>Peer Recovery Support Services Outreach Programs, and RCOs </a:t>
            </a:r>
          </a:p>
        </p:txBody>
      </p:sp>
      <p:sp>
        <p:nvSpPr>
          <p:cNvPr id="4" name="Content Placeholder 3">
            <a:extLst>
              <a:ext uri="{FF2B5EF4-FFF2-40B4-BE49-F238E27FC236}">
                <a16:creationId xmlns:a16="http://schemas.microsoft.com/office/drawing/2014/main" id="{4EF283F5-56DB-4FDE-889D-F127E5FFE01E}"/>
              </a:ext>
            </a:extLst>
          </p:cNvPr>
          <p:cNvSpPr>
            <a:spLocks noGrp="1"/>
          </p:cNvSpPr>
          <p:nvPr>
            <p:ph sz="half" idx="2"/>
          </p:nvPr>
        </p:nvSpPr>
        <p:spPr/>
        <p:txBody>
          <a:bodyPr/>
          <a:lstStyle/>
          <a:p>
            <a:pPr>
              <a:buFont typeface="Wingdings" panose="05000000000000000000" pitchFamily="2" charset="2"/>
              <a:buChar char="v"/>
            </a:pPr>
            <a:r>
              <a:rPr lang="en-US" dirty="0"/>
              <a:t>Peer recovery support services (PRSS), outreach programs, and rcos are viable for engagement and harm reduction programs for persons currently using substances intravenously.  Vulnerable characteristics of participants in this research included persons experiencing  homelessness, individuals impacted by criminal justice, LatinX, and LGBTQI+ populations (</a:t>
            </a:r>
            <a:r>
              <a:rPr lang="en-US" dirty="0">
                <a:effectLst/>
              </a:rPr>
              <a:t>Ashford, et al., 2018). </a:t>
            </a:r>
            <a:endParaRPr lang="en-US" dirty="0"/>
          </a:p>
          <a:p>
            <a:endParaRPr lang="en-US" dirty="0"/>
          </a:p>
        </p:txBody>
      </p:sp>
      <p:sp>
        <p:nvSpPr>
          <p:cNvPr id="5" name="Text Placeholder 4">
            <a:extLst>
              <a:ext uri="{FF2B5EF4-FFF2-40B4-BE49-F238E27FC236}">
                <a16:creationId xmlns:a16="http://schemas.microsoft.com/office/drawing/2014/main" id="{E9DB740A-9356-4AF4-ADA8-25B51A348616}"/>
              </a:ext>
            </a:extLst>
          </p:cNvPr>
          <p:cNvSpPr>
            <a:spLocks noGrp="1"/>
          </p:cNvSpPr>
          <p:nvPr>
            <p:ph type="body" sz="quarter" idx="3"/>
          </p:nvPr>
        </p:nvSpPr>
        <p:spPr>
          <a:xfrm>
            <a:off x="6348347" y="1970810"/>
            <a:ext cx="4779582" cy="692495"/>
          </a:xfrm>
        </p:spPr>
        <p:txBody>
          <a:bodyPr/>
          <a:lstStyle/>
          <a:p>
            <a:r>
              <a:rPr lang="en-US" dirty="0"/>
              <a:t>Recovery Community Centers </a:t>
            </a:r>
            <a:br>
              <a:rPr lang="en-US" dirty="0"/>
            </a:br>
            <a:r>
              <a:rPr lang="en-US" dirty="0"/>
              <a:t>(rccs)</a:t>
            </a:r>
          </a:p>
        </p:txBody>
      </p:sp>
      <p:sp>
        <p:nvSpPr>
          <p:cNvPr id="6" name="Content Placeholder 5">
            <a:extLst>
              <a:ext uri="{FF2B5EF4-FFF2-40B4-BE49-F238E27FC236}">
                <a16:creationId xmlns:a16="http://schemas.microsoft.com/office/drawing/2014/main" id="{09C57240-A078-4EC4-90BE-000D7FBC213D}"/>
              </a:ext>
            </a:extLst>
          </p:cNvPr>
          <p:cNvSpPr>
            <a:spLocks noGrp="1"/>
          </p:cNvSpPr>
          <p:nvPr>
            <p:ph sz="quarter" idx="4"/>
          </p:nvPr>
        </p:nvSpPr>
        <p:spPr/>
        <p:txBody>
          <a:bodyPr/>
          <a:lstStyle/>
          <a:p>
            <a:pPr>
              <a:lnSpc>
                <a:spcPct val="107000"/>
              </a:lnSpc>
              <a:spcBef>
                <a:spcPts val="0"/>
              </a:spcBef>
              <a:spcAft>
                <a:spcPts val="800"/>
              </a:spcAft>
              <a:buFont typeface="Wingdings" panose="05000000000000000000" pitchFamily="2" charset="2"/>
              <a:buChar char="v"/>
            </a:pPr>
            <a:r>
              <a:rPr lang="en-US" dirty="0"/>
              <a:t>This study points to the potential to provide community-based services, in areas where medical services are under available, to vulnerable populations. Vulnerable characteristics of participants in this research included African American, low income, and non-traditional service recipient populations in urban communities (Damian, et al., 2017). </a:t>
            </a:r>
          </a:p>
          <a:p>
            <a:endParaRPr lang="en-US" dirty="0"/>
          </a:p>
        </p:txBody>
      </p:sp>
    </p:spTree>
    <p:extLst>
      <p:ext uri="{BB962C8B-B14F-4D97-AF65-F5344CB8AC3E}">
        <p14:creationId xmlns:p14="http://schemas.microsoft.com/office/powerpoint/2010/main" val="259113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6F8E-6801-4904-B2EC-68B954BE0E09}"/>
              </a:ext>
            </a:extLst>
          </p:cNvPr>
          <p:cNvSpPr>
            <a:spLocks noGrp="1"/>
          </p:cNvSpPr>
          <p:nvPr>
            <p:ph type="title"/>
          </p:nvPr>
        </p:nvSpPr>
        <p:spPr>
          <a:xfrm>
            <a:off x="913795" y="260183"/>
            <a:ext cx="10353762" cy="970450"/>
          </a:xfrm>
        </p:spPr>
        <p:txBody>
          <a:bodyPr/>
          <a:lstStyle/>
          <a:p>
            <a:r>
              <a:rPr lang="en-US" dirty="0"/>
              <a:t>Theme: Adolescents</a:t>
            </a:r>
          </a:p>
        </p:txBody>
      </p:sp>
      <p:sp>
        <p:nvSpPr>
          <p:cNvPr id="4" name="Text Placeholder 3">
            <a:extLst>
              <a:ext uri="{FF2B5EF4-FFF2-40B4-BE49-F238E27FC236}">
                <a16:creationId xmlns:a16="http://schemas.microsoft.com/office/drawing/2014/main" id="{B579E906-3D7C-4C0B-ABFE-662C2F65B841}"/>
              </a:ext>
            </a:extLst>
          </p:cNvPr>
          <p:cNvSpPr>
            <a:spLocks noGrp="1"/>
          </p:cNvSpPr>
          <p:nvPr>
            <p:ph type="body" sz="half" idx="15"/>
          </p:nvPr>
        </p:nvSpPr>
        <p:spPr>
          <a:xfrm>
            <a:off x="4440184" y="1885948"/>
            <a:ext cx="3300984" cy="1641022"/>
          </a:xfrm>
          <a:ln>
            <a:solidFill>
              <a:schemeClr val="tx2"/>
            </a:solidFill>
          </a:ln>
        </p:spPr>
        <p:txBody>
          <a:bodyPr>
            <a:normAutofit/>
          </a:bodyPr>
          <a:lstStyle/>
          <a:p>
            <a:r>
              <a:rPr lang="en-US" dirty="0"/>
              <a:t>American Indian (AI) and Alaska Native (AN) youth indicated community stressors, safety concerns, and a lack of resources. These youth experienced cultural identity issues and encountered incorrect labeling and stereotyping (</a:t>
            </a:r>
            <a:r>
              <a:rPr lang="en-US" dirty="0">
                <a:ln>
                  <a:solidFill>
                    <a:prstClr val="black">
                      <a:lumMod val="75000"/>
                      <a:lumOff val="25000"/>
                      <a:alpha val="10000"/>
                    </a:prstClr>
                  </a:solidFill>
                </a:ln>
                <a:solidFill>
                  <a:srgbClr val="F4EDD8"/>
                </a:solidFill>
                <a:effectLst>
                  <a:outerShdw blurRad="9525" dist="25400" dir="14640000" algn="tl" rotWithShape="0">
                    <a:prstClr val="black">
                      <a:alpha val="30000"/>
                    </a:prstClr>
                  </a:outerShdw>
                </a:effectLst>
              </a:rPr>
              <a:t>Dickerson, et al. 2016).</a:t>
            </a:r>
            <a:endParaRPr lang="en-US" dirty="0"/>
          </a:p>
          <a:p>
            <a:endParaRPr lang="en-US" dirty="0"/>
          </a:p>
          <a:p>
            <a:endParaRPr lang="en-US" dirty="0"/>
          </a:p>
        </p:txBody>
      </p:sp>
      <p:sp>
        <p:nvSpPr>
          <p:cNvPr id="6" name="Text Placeholder 5">
            <a:extLst>
              <a:ext uri="{FF2B5EF4-FFF2-40B4-BE49-F238E27FC236}">
                <a16:creationId xmlns:a16="http://schemas.microsoft.com/office/drawing/2014/main" id="{E045E2CA-3926-4D76-B96D-11C515673E54}"/>
              </a:ext>
            </a:extLst>
          </p:cNvPr>
          <p:cNvSpPr>
            <a:spLocks noGrp="1"/>
          </p:cNvSpPr>
          <p:nvPr>
            <p:ph type="body" sz="half" idx="16"/>
          </p:nvPr>
        </p:nvSpPr>
        <p:spPr>
          <a:xfrm>
            <a:off x="480959" y="1885948"/>
            <a:ext cx="3300984" cy="4488725"/>
          </a:xfrm>
          <a:ln>
            <a:solidFill>
              <a:schemeClr val="tx2"/>
            </a:solidFill>
          </a:ln>
        </p:spPr>
        <p:txBody>
          <a:bodyPr>
            <a:normAutofit lnSpcReduction="10000"/>
          </a:bodyPr>
          <a:lstStyle/>
          <a:p>
            <a:r>
              <a:rPr lang="en-US" dirty="0"/>
              <a:t>Research showed that there are five classes of recovery capital. These classes were identified as resource-wealthy recovery capital class; strong social, weak community recovery capital class; religious, resource-poor recovery capital class; strong community recovery capital class; and secular, weak community recovery capital class. </a:t>
            </a:r>
          </a:p>
          <a:p>
            <a:r>
              <a:rPr lang="en-US" dirty="0"/>
              <a:t>Individuals in the religious, resource poor class, were most likely to have close family relationships, to identify with a race or ethnicity minority population, and </a:t>
            </a:r>
            <a:r>
              <a:rPr lang="en-US" dirty="0">
                <a:effectLst/>
              </a:rPr>
              <a:t>more likely to have the least of each recovery capital domains, the lowest health scores, increased financial instability, and to have more peers who did not view marijuana or alcohol use in a disapproving manner</a:t>
            </a:r>
            <a:r>
              <a:rPr lang="en-US" dirty="0"/>
              <a:t> (</a:t>
            </a:r>
            <a:r>
              <a:rPr lang="en-US" dirty="0">
                <a:effectLst/>
              </a:rPr>
              <a:t>Hennessy, 2018). </a:t>
            </a:r>
            <a:endParaRPr lang="en-US" dirty="0"/>
          </a:p>
          <a:p>
            <a:endParaRPr lang="en-US" dirty="0"/>
          </a:p>
        </p:txBody>
      </p:sp>
      <p:sp>
        <p:nvSpPr>
          <p:cNvPr id="8" name="Text Placeholder 7">
            <a:extLst>
              <a:ext uri="{FF2B5EF4-FFF2-40B4-BE49-F238E27FC236}">
                <a16:creationId xmlns:a16="http://schemas.microsoft.com/office/drawing/2014/main" id="{B9AF4F03-05AF-4891-A711-4FA4508A0B9F}"/>
              </a:ext>
            </a:extLst>
          </p:cNvPr>
          <p:cNvSpPr>
            <a:spLocks noGrp="1"/>
          </p:cNvSpPr>
          <p:nvPr>
            <p:ph type="body" sz="half" idx="17"/>
          </p:nvPr>
        </p:nvSpPr>
        <p:spPr>
          <a:xfrm>
            <a:off x="4440184" y="3714749"/>
            <a:ext cx="3300984" cy="2659924"/>
          </a:xfrm>
          <a:ln>
            <a:solidFill>
              <a:schemeClr val="tx2"/>
            </a:solidFill>
          </a:ln>
        </p:spPr>
        <p:txBody>
          <a:bodyPr>
            <a:normAutofit/>
          </a:bodyPr>
          <a:lstStyle/>
          <a:p>
            <a:pPr marL="285750" indent="-285750" algn="l">
              <a:buFont typeface="Wingdings" panose="05000000000000000000" pitchFamily="2" charset="2"/>
              <a:buChar char="v"/>
            </a:pPr>
            <a:r>
              <a:rPr lang="en-US" dirty="0">
                <a:effectLst/>
              </a:rPr>
              <a:t>Treatment models are needed to support young people (</a:t>
            </a:r>
            <a:r>
              <a:rPr lang="en-US" dirty="0">
                <a:ln>
                  <a:solidFill>
                    <a:prstClr val="black">
                      <a:lumMod val="75000"/>
                      <a:lumOff val="25000"/>
                      <a:alpha val="10000"/>
                    </a:prstClr>
                  </a:solidFill>
                </a:ln>
                <a:solidFill>
                  <a:srgbClr val="F4EDD8"/>
                </a:solidFill>
                <a:effectLst/>
                <a:latin typeface="Times New Roman" panose="02020603050405020304" pitchFamily="18" charset="0"/>
                <a:ea typeface="Calibri" panose="020F0502020204030204" pitchFamily="34" charset="0"/>
              </a:rPr>
              <a:t>Damian, et al. 2017). </a:t>
            </a:r>
          </a:p>
          <a:p>
            <a:pPr marL="285750" indent="-285750" algn="l">
              <a:buFont typeface="Wingdings" panose="05000000000000000000" pitchFamily="2" charset="2"/>
              <a:buChar char="v"/>
            </a:pPr>
            <a:r>
              <a:rPr lang="en-US" dirty="0">
                <a:effectLst/>
              </a:rPr>
              <a:t>Social media is the most effective form of recruitment to reach young people in recovery. This method of outreach produced nearly twice as many young people responses in comparison to other methods (Subbaraman, et al., 2015).</a:t>
            </a:r>
          </a:p>
        </p:txBody>
      </p:sp>
      <p:pic>
        <p:nvPicPr>
          <p:cNvPr id="15" name="Picture 14">
            <a:extLst>
              <a:ext uri="{FF2B5EF4-FFF2-40B4-BE49-F238E27FC236}">
                <a16:creationId xmlns:a16="http://schemas.microsoft.com/office/drawing/2014/main" id="{786B62C6-CDA7-4425-9700-7237CF49B6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99409" y="1885948"/>
            <a:ext cx="3089890" cy="2574908"/>
          </a:xfrm>
          <a:prstGeom prst="rect">
            <a:avLst/>
          </a:prstGeom>
        </p:spPr>
      </p:pic>
      <p:sp>
        <p:nvSpPr>
          <p:cNvPr id="16" name="TextBox 15">
            <a:extLst>
              <a:ext uri="{FF2B5EF4-FFF2-40B4-BE49-F238E27FC236}">
                <a16:creationId xmlns:a16="http://schemas.microsoft.com/office/drawing/2014/main" id="{A4AC1AA6-239B-4021-B045-16167DA41101}"/>
              </a:ext>
            </a:extLst>
          </p:cNvPr>
          <p:cNvSpPr txBox="1"/>
          <p:nvPr/>
        </p:nvSpPr>
        <p:spPr>
          <a:xfrm>
            <a:off x="8714204" y="4268010"/>
            <a:ext cx="2857500" cy="169277"/>
          </a:xfrm>
          <a:prstGeom prst="rect">
            <a:avLst/>
          </a:prstGeom>
          <a:noFill/>
        </p:spPr>
        <p:txBody>
          <a:bodyPr wrap="square" rtlCol="0">
            <a:spAutoFit/>
          </a:bodyPr>
          <a:lstStyle/>
          <a:p>
            <a:pPr algn="ctr"/>
            <a:r>
              <a:rPr lang="en-US" sz="500" dirty="0">
                <a:hlinkClick r:id="rId3" tooltip="http://www.progressive-charlestown.com/2019/02/put-that-phone-away.html"/>
              </a:rPr>
              <a:t>This Photo</a:t>
            </a:r>
            <a:r>
              <a:rPr lang="en-US" sz="500" dirty="0"/>
              <a:t> by Unknown Author is licensed under </a:t>
            </a:r>
            <a:r>
              <a:rPr lang="en-US" sz="500" dirty="0">
                <a:hlinkClick r:id="rId4" tooltip="https://creativecommons.org/licenses/by-sa/3.0/"/>
              </a:rPr>
              <a:t>CC BY-SA</a:t>
            </a:r>
            <a:endParaRPr lang="en-US" sz="500" dirty="0"/>
          </a:p>
        </p:txBody>
      </p:sp>
      <p:sp>
        <p:nvSpPr>
          <p:cNvPr id="17" name="Text Placeholder 3">
            <a:extLst>
              <a:ext uri="{FF2B5EF4-FFF2-40B4-BE49-F238E27FC236}">
                <a16:creationId xmlns:a16="http://schemas.microsoft.com/office/drawing/2014/main" id="{68F091B5-147A-414B-AD42-C4DC940A36A0}"/>
              </a:ext>
            </a:extLst>
          </p:cNvPr>
          <p:cNvSpPr txBox="1">
            <a:spLocks/>
          </p:cNvSpPr>
          <p:nvPr/>
        </p:nvSpPr>
        <p:spPr>
          <a:xfrm>
            <a:off x="8410057" y="4685211"/>
            <a:ext cx="3079242" cy="1689461"/>
          </a:xfrm>
          <a:prstGeom prst="rect">
            <a:avLst/>
          </a:prstGeom>
          <a:ln>
            <a:solidFill>
              <a:schemeClr val="tx2"/>
            </a:solidFill>
          </a:ln>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lnSpc>
                <a:spcPct val="110000"/>
              </a:lnSpc>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l" defTabSz="457200" rtl="0" eaLnBrk="1" latinLnBrk="0" hangingPunct="1">
              <a:spcBef>
                <a:spcPct val="20000"/>
              </a:spcBef>
              <a:spcAft>
                <a:spcPts val="600"/>
              </a:spcAft>
              <a:buClr>
                <a:schemeClr val="tx2"/>
              </a:buClr>
              <a:buSzPct val="70000"/>
              <a:buFont typeface="Wingdings 2" charset="2"/>
              <a:buNone/>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914400" indent="0" algn="l" defTabSz="457200" rtl="0" eaLnBrk="1" latinLnBrk="0" hangingPunct="1">
              <a:spcBef>
                <a:spcPct val="20000"/>
              </a:spcBef>
              <a:spcAft>
                <a:spcPts val="600"/>
              </a:spcAft>
              <a:buClr>
                <a:schemeClr val="tx2"/>
              </a:buClr>
              <a:buSzPct val="70000"/>
              <a:buFont typeface="Wingdings 2" charset="2"/>
              <a:buNone/>
              <a:defRPr sz="1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716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8288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2860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7432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32004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657600" indent="0" algn="l" defTabSz="457200" rtl="0" eaLnBrk="1" latinLnBrk="0" hangingPunct="1">
              <a:spcBef>
                <a:spcPct val="20000"/>
              </a:spcBef>
              <a:spcAft>
                <a:spcPts val="600"/>
              </a:spcAft>
              <a:buClr>
                <a:schemeClr val="tx2"/>
              </a:buClr>
              <a:buSzPct val="70000"/>
              <a:buFont typeface="Wingdings 2" charset="2"/>
              <a:buNone/>
              <a:defRPr sz="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Adolescent recovery capital and recovery supportive services should be appropriate to culture and cultural identify, religious belief systems, family structure. Effective outreach and engagement is appropriate for the age range. </a:t>
            </a:r>
          </a:p>
          <a:p>
            <a:pPr algn="r"/>
            <a:endParaRPr lang="en-US" dirty="0"/>
          </a:p>
          <a:p>
            <a:endParaRPr lang="en-US" dirty="0"/>
          </a:p>
        </p:txBody>
      </p:sp>
    </p:spTree>
    <p:extLst>
      <p:ext uri="{BB962C8B-B14F-4D97-AF65-F5344CB8AC3E}">
        <p14:creationId xmlns:p14="http://schemas.microsoft.com/office/powerpoint/2010/main" val="111887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AEB2D5-DD54-461B-8056-2D64FB61B684}"/>
              </a:ext>
            </a:extLst>
          </p:cNvPr>
          <p:cNvSpPr>
            <a:spLocks noGrp="1"/>
          </p:cNvSpPr>
          <p:nvPr>
            <p:ph type="title"/>
          </p:nvPr>
        </p:nvSpPr>
        <p:spPr/>
        <p:txBody>
          <a:bodyPr/>
          <a:lstStyle/>
          <a:p>
            <a:r>
              <a:rPr lang="en-US" dirty="0"/>
              <a:t>Theme: Integrated Care</a:t>
            </a:r>
          </a:p>
        </p:txBody>
      </p:sp>
      <p:sp>
        <p:nvSpPr>
          <p:cNvPr id="13" name="Text Placeholder 12">
            <a:extLst>
              <a:ext uri="{FF2B5EF4-FFF2-40B4-BE49-F238E27FC236}">
                <a16:creationId xmlns:a16="http://schemas.microsoft.com/office/drawing/2014/main" id="{3B7F5CF8-3079-4A39-BB25-B5B4BDCC9D6E}"/>
              </a:ext>
            </a:extLst>
          </p:cNvPr>
          <p:cNvSpPr>
            <a:spLocks noGrp="1"/>
          </p:cNvSpPr>
          <p:nvPr>
            <p:ph type="body" idx="1"/>
          </p:nvPr>
        </p:nvSpPr>
        <p:spPr/>
        <p:txBody>
          <a:bodyPr/>
          <a:lstStyle/>
          <a:p>
            <a:r>
              <a:rPr lang="en-US" dirty="0"/>
              <a:t>Medical Setting </a:t>
            </a:r>
          </a:p>
        </p:txBody>
      </p:sp>
      <p:sp>
        <p:nvSpPr>
          <p:cNvPr id="14" name="Content Placeholder 13">
            <a:extLst>
              <a:ext uri="{FF2B5EF4-FFF2-40B4-BE49-F238E27FC236}">
                <a16:creationId xmlns:a16="http://schemas.microsoft.com/office/drawing/2014/main" id="{57D598D0-B045-4EB9-8E41-E8C5C8B7FECB}"/>
              </a:ext>
            </a:extLst>
          </p:cNvPr>
          <p:cNvSpPr>
            <a:spLocks noGrp="1"/>
          </p:cNvSpPr>
          <p:nvPr>
            <p:ph sz="half" idx="2"/>
          </p:nvPr>
        </p:nvSpPr>
        <p:spPr/>
        <p:txBody>
          <a:bodyPr>
            <a:normAutofit fontScale="85000" lnSpcReduction="10000"/>
          </a:bodyPr>
          <a:lstStyle/>
          <a:p>
            <a:pPr>
              <a:buFont typeface="Wingdings" panose="05000000000000000000" pitchFamily="2" charset="2"/>
              <a:buChar char="v"/>
            </a:pPr>
            <a:r>
              <a:rPr lang="en-US" dirty="0">
                <a:effectLst/>
              </a:rPr>
              <a:t>Research targeted a rural community; medically underserved community members, many of which meet qualifying factors for public insurance; and a substantial minority population. </a:t>
            </a:r>
          </a:p>
          <a:p>
            <a:pPr>
              <a:buFont typeface="Wingdings" panose="05000000000000000000" pitchFamily="2" charset="2"/>
              <a:buChar char="v"/>
            </a:pPr>
            <a:r>
              <a:rPr lang="en-US" dirty="0">
                <a:effectLst/>
              </a:rPr>
              <a:t>Utilizing an integrated care model, in a medical setting, for buprenorphine programs is a suitable alternative for rural communities. </a:t>
            </a:r>
            <a:r>
              <a:rPr lang="en-US" dirty="0"/>
              <a:t>Offering care in an integrated system circumvents many obstacles faced by rural community members in need of addiction medicine services (Logan, et al., 2019) . </a:t>
            </a:r>
          </a:p>
        </p:txBody>
      </p:sp>
      <p:sp>
        <p:nvSpPr>
          <p:cNvPr id="15" name="Text Placeholder 14">
            <a:extLst>
              <a:ext uri="{FF2B5EF4-FFF2-40B4-BE49-F238E27FC236}">
                <a16:creationId xmlns:a16="http://schemas.microsoft.com/office/drawing/2014/main" id="{B85E0F8D-74A8-4438-A642-D118A6445D68}"/>
              </a:ext>
            </a:extLst>
          </p:cNvPr>
          <p:cNvSpPr>
            <a:spLocks noGrp="1"/>
          </p:cNvSpPr>
          <p:nvPr>
            <p:ph type="body" sz="quarter" idx="3"/>
          </p:nvPr>
        </p:nvSpPr>
        <p:spPr/>
        <p:txBody>
          <a:bodyPr/>
          <a:lstStyle/>
          <a:p>
            <a:r>
              <a:rPr lang="en-US" dirty="0"/>
              <a:t>Behavioral Health Setting </a:t>
            </a:r>
          </a:p>
        </p:txBody>
      </p:sp>
      <p:sp>
        <p:nvSpPr>
          <p:cNvPr id="16" name="Content Placeholder 15">
            <a:extLst>
              <a:ext uri="{FF2B5EF4-FFF2-40B4-BE49-F238E27FC236}">
                <a16:creationId xmlns:a16="http://schemas.microsoft.com/office/drawing/2014/main" id="{6A76030A-6C0F-4BA1-9673-9B3729E59B4B}"/>
              </a:ext>
            </a:extLst>
          </p:cNvPr>
          <p:cNvSpPr>
            <a:spLocks noGrp="1"/>
          </p:cNvSpPr>
          <p:nvPr>
            <p:ph sz="quarter" idx="4"/>
          </p:nvPr>
        </p:nvSpPr>
        <p:spPr/>
        <p:txBody>
          <a:bodyPr>
            <a:normAutofit fontScale="85000" lnSpcReduction="10000"/>
          </a:bodyPr>
          <a:lstStyle/>
          <a:p>
            <a:pPr>
              <a:buFont typeface="Wingdings" panose="05000000000000000000" pitchFamily="2" charset="2"/>
              <a:buChar char="v"/>
            </a:pPr>
            <a:r>
              <a:rPr lang="en-US" dirty="0"/>
              <a:t>Research targeted community members of a race or ethnicity minority, in an urban community with rates of low-income, homelessness, and community members experiencing accessibility barriers to care. Individuals in this community were also identified as being medically underserved, experiencing vulnerabilities, and being difficult to reach. </a:t>
            </a:r>
          </a:p>
          <a:p>
            <a:pPr>
              <a:buFont typeface="Wingdings" panose="05000000000000000000" pitchFamily="2" charset="2"/>
              <a:buChar char="v"/>
            </a:pPr>
            <a:r>
              <a:rPr lang="en-US" dirty="0"/>
              <a:t>Research showed that integrating peer recovery support services into the existing behavioral health system to supplement the behavioral health component of treatment would be beneficial, and seen as favorable, to service recipients (Satinsky, et al., 2020). </a:t>
            </a:r>
          </a:p>
          <a:p>
            <a:endParaRPr lang="en-US" dirty="0"/>
          </a:p>
        </p:txBody>
      </p:sp>
    </p:spTree>
    <p:extLst>
      <p:ext uri="{BB962C8B-B14F-4D97-AF65-F5344CB8AC3E}">
        <p14:creationId xmlns:p14="http://schemas.microsoft.com/office/powerpoint/2010/main" val="3805004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0B6CCA5D26A543B71DA669D5541AD3" ma:contentTypeVersion="2" ma:contentTypeDescription="Create a new document." ma:contentTypeScope="" ma:versionID="97ee4478e8f49fbd2a8e3d32c23fefad">
  <xsd:schema xmlns:xsd="http://www.w3.org/2001/XMLSchema" xmlns:xs="http://www.w3.org/2001/XMLSchema" xmlns:p="http://schemas.microsoft.com/office/2006/metadata/properties" xmlns:ns2="4cdcdc6c-cfc3-44b5-9121-1f0f8996d602" targetNamespace="http://schemas.microsoft.com/office/2006/metadata/properties" ma:root="true" ma:fieldsID="43e25f3ee613a94844d6cd4d54b0dbcc" ns2:_="">
    <xsd:import namespace="4cdcdc6c-cfc3-44b5-9121-1f0f8996d60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cdc6c-cfc3-44b5-9121-1f0f8996d6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366889-2E74-4DC0-AE7A-76D6910B3739}"/>
</file>

<file path=docProps/app.xml><?xml version="1.0" encoding="utf-8"?>
<Properties xmlns="http://schemas.openxmlformats.org/officeDocument/2006/extended-properties" xmlns:vt="http://schemas.openxmlformats.org/officeDocument/2006/docPropsVTypes">
  <TotalTime>886</TotalTime>
  <Words>2985</Words>
  <Application>Microsoft Macintosh PowerPoint</Application>
  <PresentationFormat>Widescreen</PresentationFormat>
  <Paragraphs>148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Goudy Old Style</vt:lpstr>
      <vt:lpstr>Times New Roman</vt:lpstr>
      <vt:lpstr>Wingdings</vt:lpstr>
      <vt:lpstr>Wingdings 2</vt:lpstr>
      <vt:lpstr>SlateVTI</vt:lpstr>
      <vt:lpstr>Implementing Anti-racist Practices and Engaging Special Populations, and Underrepresented or Marginalized Groups In Community-based Settings</vt:lpstr>
      <vt:lpstr>Purpose</vt:lpstr>
      <vt:lpstr>Evidence-Based Practice Question</vt:lpstr>
      <vt:lpstr>Research Methods</vt:lpstr>
      <vt:lpstr>Terms &amp; Definitions</vt:lpstr>
      <vt:lpstr>Vulnerable Populations </vt:lpstr>
      <vt:lpstr>Theme: Community-Based Settings </vt:lpstr>
      <vt:lpstr>Theme: Adolescents</vt:lpstr>
      <vt:lpstr>Theme: Integrated Care</vt:lpstr>
      <vt:lpstr>Theme: Veterans</vt:lpstr>
      <vt:lpstr>Theme: Race &amp; Ethnicity</vt:lpstr>
      <vt:lpstr>Areas of Need: Future Research </vt:lpstr>
      <vt:lpstr>Areas of Need: Future Research  Continued</vt:lpstr>
      <vt:lpstr>Areas of Need: Future Research  Continued</vt:lpstr>
      <vt:lpstr>Targeting &amp; Engagement for Future Research</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Anti-racist Practices and Engaging Special Populations, and Underrepresented or Marginalized Groups In Community-based Settings</dc:title>
  <dc:creator>Marianna Kelley</dc:creator>
  <cp:lastModifiedBy>Marianna Horowitz</cp:lastModifiedBy>
  <cp:revision>2</cp:revision>
  <dcterms:created xsi:type="dcterms:W3CDTF">2020-12-02T00:25:58Z</dcterms:created>
  <dcterms:modified xsi:type="dcterms:W3CDTF">2020-12-16T18:11:19Z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0x010100D20B6CCA5D26A543B71DA669D5541AD3</vt:lpwstr>
  </property>
  <property fmtid="{D5CDD505-2E9C-101B-9397-08002B2CF9AE}" pid="3" name="Order">
    <vt:r8>5991500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