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sldIdLst>
    <p:sldId id="305" r:id="rId5"/>
    <p:sldId id="277" r:id="rId6"/>
    <p:sldId id="279" r:id="rId7"/>
    <p:sldId id="280" r:id="rId8"/>
    <p:sldId id="300" r:id="rId9"/>
    <p:sldId id="288" r:id="rId10"/>
    <p:sldId id="278" r:id="rId11"/>
    <p:sldId id="257" r:id="rId12"/>
    <p:sldId id="256" r:id="rId13"/>
    <p:sldId id="291" r:id="rId14"/>
    <p:sldId id="302" r:id="rId15"/>
    <p:sldId id="293" r:id="rId16"/>
    <p:sldId id="290" r:id="rId17"/>
    <p:sldId id="292" r:id="rId18"/>
    <p:sldId id="289" r:id="rId19"/>
    <p:sldId id="267" r:id="rId20"/>
    <p:sldId id="285" r:id="rId21"/>
    <p:sldId id="286" r:id="rId22"/>
    <p:sldId id="287" r:id="rId23"/>
    <p:sldId id="268" r:id="rId24"/>
    <p:sldId id="303" r:id="rId25"/>
    <p:sldId id="304" r:id="rId26"/>
    <p:sldId id="294" r:id="rId27"/>
    <p:sldId id="306"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5CF92-6194-BB44-B365-CF7DA2755FFA}" v="1" dt="2023-06-02T14:48:53.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2" d="100"/>
          <a:sy n="112" d="100"/>
        </p:scale>
        <p:origin x="4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CA0B0-0A27-46CF-932A-B9C0D2B5FB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BF4258E-71BC-4F66-8A54-7E63B3989094}">
      <dgm:prSet phldrT="[Text]"/>
      <dgm:spPr/>
      <dgm:t>
        <a:bodyPr/>
        <a:lstStyle/>
        <a:p>
          <a:r>
            <a:rPr lang="en-US"/>
            <a:t>Insurance coverage</a:t>
          </a:r>
        </a:p>
      </dgm:t>
    </dgm:pt>
    <dgm:pt modelId="{30ADEF61-5FAF-44F3-BF70-F6D24CB51A0C}" type="parTrans" cxnId="{C3F20329-5A43-4C50-8558-9D147930AF98}">
      <dgm:prSet/>
      <dgm:spPr/>
      <dgm:t>
        <a:bodyPr/>
        <a:lstStyle/>
        <a:p>
          <a:endParaRPr lang="en-US"/>
        </a:p>
      </dgm:t>
    </dgm:pt>
    <dgm:pt modelId="{26977AAA-5C2B-4BDE-929F-8E44194FF9E4}" type="sibTrans" cxnId="{C3F20329-5A43-4C50-8558-9D147930AF98}">
      <dgm:prSet/>
      <dgm:spPr/>
      <dgm:t>
        <a:bodyPr/>
        <a:lstStyle/>
        <a:p>
          <a:endParaRPr lang="en-US"/>
        </a:p>
      </dgm:t>
    </dgm:pt>
    <dgm:pt modelId="{2C1FD1D0-E932-43EF-8F2E-73C2554020C2}">
      <dgm:prSet phldrT="[Text]"/>
      <dgm:spPr/>
      <dgm:t>
        <a:bodyPr/>
        <a:lstStyle/>
        <a:p>
          <a:r>
            <a:rPr lang="en-US"/>
            <a:t>Training &amp; Technical Assistance </a:t>
          </a:r>
        </a:p>
      </dgm:t>
    </dgm:pt>
    <dgm:pt modelId="{F40A5391-8E7C-405C-BA38-30712B03C7DF}" type="parTrans" cxnId="{41B062C4-6F86-40E4-B636-9C2CD0AEE1DA}">
      <dgm:prSet/>
      <dgm:spPr/>
      <dgm:t>
        <a:bodyPr/>
        <a:lstStyle/>
        <a:p>
          <a:endParaRPr lang="en-US"/>
        </a:p>
      </dgm:t>
    </dgm:pt>
    <dgm:pt modelId="{B3A8697A-D024-43E5-9F7F-CAC055399B31}" type="sibTrans" cxnId="{41B062C4-6F86-40E4-B636-9C2CD0AEE1DA}">
      <dgm:prSet/>
      <dgm:spPr/>
      <dgm:t>
        <a:bodyPr/>
        <a:lstStyle/>
        <a:p>
          <a:endParaRPr lang="en-US"/>
        </a:p>
      </dgm:t>
    </dgm:pt>
    <dgm:pt modelId="{2F4FE2F1-0A6F-4AA4-8938-221DD3748E41}">
      <dgm:prSet phldrT="[Text]"/>
      <dgm:spPr/>
      <dgm:t>
        <a:bodyPr/>
        <a:lstStyle/>
        <a:p>
          <a:r>
            <a:rPr lang="en-US" dirty="0"/>
            <a:t>Appeals</a:t>
          </a:r>
        </a:p>
        <a:p>
          <a:r>
            <a:rPr lang="en-US" dirty="0"/>
            <a:t>complaints</a:t>
          </a:r>
        </a:p>
      </dgm:t>
    </dgm:pt>
    <dgm:pt modelId="{79BA699B-8BA2-46E4-9C75-A55C21A53B8B}" type="parTrans" cxnId="{054BC642-C5F6-4E01-8E6C-3D535AC376BE}">
      <dgm:prSet/>
      <dgm:spPr/>
      <dgm:t>
        <a:bodyPr/>
        <a:lstStyle/>
        <a:p>
          <a:endParaRPr lang="en-US"/>
        </a:p>
      </dgm:t>
    </dgm:pt>
    <dgm:pt modelId="{AD74B94E-6A75-4355-A880-6E852F5B963A}" type="sibTrans" cxnId="{054BC642-C5F6-4E01-8E6C-3D535AC376BE}">
      <dgm:prSet/>
      <dgm:spPr/>
      <dgm:t>
        <a:bodyPr/>
        <a:lstStyle/>
        <a:p>
          <a:endParaRPr lang="en-US"/>
        </a:p>
      </dgm:t>
    </dgm:pt>
    <dgm:pt modelId="{020562BE-AE38-45CF-B3F8-B5BBF981ECF2}">
      <dgm:prSet phldrT="[Text]"/>
      <dgm:spPr/>
      <dgm:t>
        <a:bodyPr/>
        <a:lstStyle/>
        <a:p>
          <a:r>
            <a:rPr lang="en-US"/>
            <a:t>Outreach/engagement</a:t>
          </a:r>
        </a:p>
      </dgm:t>
    </dgm:pt>
    <dgm:pt modelId="{FC128056-7EE9-4506-B7AB-EEBC88A9273C}" type="parTrans" cxnId="{9D4FC9F8-119A-4806-8361-B29D9B91975F}">
      <dgm:prSet/>
      <dgm:spPr/>
      <dgm:t>
        <a:bodyPr/>
        <a:lstStyle/>
        <a:p>
          <a:endParaRPr lang="en-US"/>
        </a:p>
      </dgm:t>
    </dgm:pt>
    <dgm:pt modelId="{C4E33F2F-A770-46A9-A4B2-DA27523C324C}" type="sibTrans" cxnId="{9D4FC9F8-119A-4806-8361-B29D9B91975F}">
      <dgm:prSet/>
      <dgm:spPr/>
      <dgm:t>
        <a:bodyPr/>
        <a:lstStyle/>
        <a:p>
          <a:endParaRPr lang="en-US"/>
        </a:p>
      </dgm:t>
    </dgm:pt>
    <dgm:pt modelId="{A23B37C8-10F9-4F6D-BF79-B0AA0886CBB8}">
      <dgm:prSet phldrT="[Text]"/>
      <dgm:spPr/>
      <dgm:t>
        <a:bodyPr/>
        <a:lstStyle/>
        <a:p>
          <a:r>
            <a:rPr lang="en-US"/>
            <a:t>Community education</a:t>
          </a:r>
        </a:p>
      </dgm:t>
    </dgm:pt>
    <dgm:pt modelId="{4B7707F8-711C-4D64-AD74-963EA8E0C13A}" type="parTrans" cxnId="{BD14374F-D959-4634-9DCC-AE744ACA2C03}">
      <dgm:prSet/>
      <dgm:spPr/>
      <dgm:t>
        <a:bodyPr/>
        <a:lstStyle/>
        <a:p>
          <a:endParaRPr lang="en-US"/>
        </a:p>
      </dgm:t>
    </dgm:pt>
    <dgm:pt modelId="{DD2DAA0D-1929-4D96-AA1B-AEFA609E0CD3}" type="sibTrans" cxnId="{BD14374F-D959-4634-9DCC-AE744ACA2C03}">
      <dgm:prSet/>
      <dgm:spPr/>
      <dgm:t>
        <a:bodyPr/>
        <a:lstStyle/>
        <a:p>
          <a:endParaRPr lang="en-US"/>
        </a:p>
      </dgm:t>
    </dgm:pt>
    <dgm:pt modelId="{E443B7D3-EC64-4AC4-BE51-4023C3405C10}">
      <dgm:prSet phldrT="[Text]"/>
      <dgm:spPr/>
      <dgm:t>
        <a:bodyPr/>
        <a:lstStyle/>
        <a:p>
          <a:r>
            <a:rPr lang="en-US" dirty="0"/>
            <a:t>Complex cases</a:t>
          </a:r>
        </a:p>
        <a:p>
          <a:r>
            <a:rPr lang="en-US" dirty="0"/>
            <a:t>Casework (access to care)</a:t>
          </a:r>
        </a:p>
      </dgm:t>
    </dgm:pt>
    <dgm:pt modelId="{2B1BA96A-B526-42B1-9474-4A0324FCC68E}" type="parTrans" cxnId="{AAF83B46-58DB-44B5-88A2-9B45C4A6B918}">
      <dgm:prSet/>
      <dgm:spPr/>
      <dgm:t>
        <a:bodyPr/>
        <a:lstStyle/>
        <a:p>
          <a:endParaRPr lang="en-US"/>
        </a:p>
      </dgm:t>
    </dgm:pt>
    <dgm:pt modelId="{0026A526-C7D6-4DFB-BB39-06F684209B69}" type="sibTrans" cxnId="{AAF83B46-58DB-44B5-88A2-9B45C4A6B918}">
      <dgm:prSet/>
      <dgm:spPr/>
      <dgm:t>
        <a:bodyPr/>
        <a:lstStyle/>
        <a:p>
          <a:endParaRPr lang="en-US"/>
        </a:p>
      </dgm:t>
    </dgm:pt>
    <dgm:pt modelId="{E29D7AA2-4424-4494-B868-63408FD1205A}" type="pres">
      <dgm:prSet presAssocID="{FCCCA0B0-0A27-46CF-932A-B9C0D2B5FBD0}" presName="diagram" presStyleCnt="0">
        <dgm:presLayoutVars>
          <dgm:dir/>
          <dgm:resizeHandles val="exact"/>
        </dgm:presLayoutVars>
      </dgm:prSet>
      <dgm:spPr/>
    </dgm:pt>
    <dgm:pt modelId="{8C84BF92-57CD-4D9B-BE38-5E16ABD7CD89}" type="pres">
      <dgm:prSet presAssocID="{BBF4258E-71BC-4F66-8A54-7E63B3989094}" presName="node" presStyleLbl="node1" presStyleIdx="0" presStyleCnt="6" custLinFactY="100000" custLinFactNeighborX="-1043" custLinFactNeighborY="133825">
        <dgm:presLayoutVars>
          <dgm:bulletEnabled val="1"/>
        </dgm:presLayoutVars>
      </dgm:prSet>
      <dgm:spPr/>
    </dgm:pt>
    <dgm:pt modelId="{EFFFA36D-09A5-4508-850F-C7016CAA0067}" type="pres">
      <dgm:prSet presAssocID="{26977AAA-5C2B-4BDE-929F-8E44194FF9E4}" presName="sibTrans" presStyleCnt="0"/>
      <dgm:spPr/>
    </dgm:pt>
    <dgm:pt modelId="{E1C727DF-B876-4C1C-B6D9-D5A1FEC45ECE}" type="pres">
      <dgm:prSet presAssocID="{2F4FE2F1-0A6F-4AA4-8938-221DD3748E41}" presName="node" presStyleLbl="node1" presStyleIdx="1" presStyleCnt="6">
        <dgm:presLayoutVars>
          <dgm:bulletEnabled val="1"/>
        </dgm:presLayoutVars>
      </dgm:prSet>
      <dgm:spPr/>
    </dgm:pt>
    <dgm:pt modelId="{1FF8CC01-3FF7-4721-9ACD-E89B0E99656C}" type="pres">
      <dgm:prSet presAssocID="{AD74B94E-6A75-4355-A880-6E852F5B963A}" presName="sibTrans" presStyleCnt="0"/>
      <dgm:spPr/>
    </dgm:pt>
    <dgm:pt modelId="{6C0B1F01-C132-4DF6-BFDF-DDA9E4BAEF07}" type="pres">
      <dgm:prSet presAssocID="{020562BE-AE38-45CF-B3F8-B5BBF981ECF2}" presName="node" presStyleLbl="node1" presStyleIdx="2" presStyleCnt="6">
        <dgm:presLayoutVars>
          <dgm:bulletEnabled val="1"/>
        </dgm:presLayoutVars>
      </dgm:prSet>
      <dgm:spPr/>
    </dgm:pt>
    <dgm:pt modelId="{62F809ED-21A3-4B7D-9011-7365376B99B7}" type="pres">
      <dgm:prSet presAssocID="{C4E33F2F-A770-46A9-A4B2-DA27523C324C}" presName="sibTrans" presStyleCnt="0"/>
      <dgm:spPr/>
    </dgm:pt>
    <dgm:pt modelId="{077DFE4E-52FD-42E6-922C-A95D493CE5A9}" type="pres">
      <dgm:prSet presAssocID="{A23B37C8-10F9-4F6D-BF79-B0AA0886CBB8}" presName="node" presStyleLbl="node1" presStyleIdx="3" presStyleCnt="6">
        <dgm:presLayoutVars>
          <dgm:bulletEnabled val="1"/>
        </dgm:presLayoutVars>
      </dgm:prSet>
      <dgm:spPr/>
    </dgm:pt>
    <dgm:pt modelId="{12786331-865C-4C7B-9D89-0E0492A37C46}" type="pres">
      <dgm:prSet presAssocID="{DD2DAA0D-1929-4D96-AA1B-AEFA609E0CD3}" presName="sibTrans" presStyleCnt="0"/>
      <dgm:spPr/>
    </dgm:pt>
    <dgm:pt modelId="{AA07FCB9-BD7E-4502-85D7-8D40EF9CB65C}" type="pres">
      <dgm:prSet presAssocID="{E443B7D3-EC64-4AC4-BE51-4023C3405C10}" presName="node" presStyleLbl="node1" presStyleIdx="4" presStyleCnt="6" custLinFactY="-100000" custLinFactNeighborX="-1043" custLinFactNeighborY="-132167">
        <dgm:presLayoutVars>
          <dgm:bulletEnabled val="1"/>
        </dgm:presLayoutVars>
      </dgm:prSet>
      <dgm:spPr/>
    </dgm:pt>
    <dgm:pt modelId="{4241F182-20F5-431C-9F73-34A5D5D620E7}" type="pres">
      <dgm:prSet presAssocID="{0026A526-C7D6-4DFB-BB39-06F684209B69}" presName="sibTrans" presStyleCnt="0"/>
      <dgm:spPr/>
    </dgm:pt>
    <dgm:pt modelId="{961F1F88-7976-4E24-A4FA-C062248A3D16}" type="pres">
      <dgm:prSet presAssocID="{2C1FD1D0-E932-43EF-8F2E-73C2554020C2}" presName="node" presStyleLbl="node1" presStyleIdx="5" presStyleCnt="6">
        <dgm:presLayoutVars>
          <dgm:bulletEnabled val="1"/>
        </dgm:presLayoutVars>
      </dgm:prSet>
      <dgm:spPr/>
    </dgm:pt>
  </dgm:ptLst>
  <dgm:cxnLst>
    <dgm:cxn modelId="{E6C98414-7D5A-40FC-90E6-DD0F70D49475}" type="presOf" srcId="{FCCCA0B0-0A27-46CF-932A-B9C0D2B5FBD0}" destId="{E29D7AA2-4424-4494-B868-63408FD1205A}" srcOrd="0" destOrd="0" presId="urn:microsoft.com/office/officeart/2005/8/layout/default"/>
    <dgm:cxn modelId="{C3F20329-5A43-4C50-8558-9D147930AF98}" srcId="{FCCCA0B0-0A27-46CF-932A-B9C0D2B5FBD0}" destId="{BBF4258E-71BC-4F66-8A54-7E63B3989094}" srcOrd="0" destOrd="0" parTransId="{30ADEF61-5FAF-44F3-BF70-F6D24CB51A0C}" sibTransId="{26977AAA-5C2B-4BDE-929F-8E44194FF9E4}"/>
    <dgm:cxn modelId="{054BC642-C5F6-4E01-8E6C-3D535AC376BE}" srcId="{FCCCA0B0-0A27-46CF-932A-B9C0D2B5FBD0}" destId="{2F4FE2F1-0A6F-4AA4-8938-221DD3748E41}" srcOrd="1" destOrd="0" parTransId="{79BA699B-8BA2-46E4-9C75-A55C21A53B8B}" sibTransId="{AD74B94E-6A75-4355-A880-6E852F5B963A}"/>
    <dgm:cxn modelId="{AAF83B46-58DB-44B5-88A2-9B45C4A6B918}" srcId="{FCCCA0B0-0A27-46CF-932A-B9C0D2B5FBD0}" destId="{E443B7D3-EC64-4AC4-BE51-4023C3405C10}" srcOrd="4" destOrd="0" parTransId="{2B1BA96A-B526-42B1-9474-4A0324FCC68E}" sibTransId="{0026A526-C7D6-4DFB-BB39-06F684209B69}"/>
    <dgm:cxn modelId="{BD14374F-D959-4634-9DCC-AE744ACA2C03}" srcId="{FCCCA0B0-0A27-46CF-932A-B9C0D2B5FBD0}" destId="{A23B37C8-10F9-4F6D-BF79-B0AA0886CBB8}" srcOrd="3" destOrd="0" parTransId="{4B7707F8-711C-4D64-AD74-963EA8E0C13A}" sibTransId="{DD2DAA0D-1929-4D96-AA1B-AEFA609E0CD3}"/>
    <dgm:cxn modelId="{BAB3005F-A156-423B-B233-526F0DC8E2CE}" type="presOf" srcId="{BBF4258E-71BC-4F66-8A54-7E63B3989094}" destId="{8C84BF92-57CD-4D9B-BE38-5E16ABD7CD89}" srcOrd="0" destOrd="0" presId="urn:microsoft.com/office/officeart/2005/8/layout/default"/>
    <dgm:cxn modelId="{C738F574-23E8-4B5D-B614-045681926721}" type="presOf" srcId="{020562BE-AE38-45CF-B3F8-B5BBF981ECF2}" destId="{6C0B1F01-C132-4DF6-BFDF-DDA9E4BAEF07}" srcOrd="0" destOrd="0" presId="urn:microsoft.com/office/officeart/2005/8/layout/default"/>
    <dgm:cxn modelId="{FAD8A18C-05EB-4A34-977D-0B3E0E493392}" type="presOf" srcId="{2C1FD1D0-E932-43EF-8F2E-73C2554020C2}" destId="{961F1F88-7976-4E24-A4FA-C062248A3D16}" srcOrd="0" destOrd="0" presId="urn:microsoft.com/office/officeart/2005/8/layout/default"/>
    <dgm:cxn modelId="{65BB9B90-D0BC-4F7B-B9AD-617524EAB383}" type="presOf" srcId="{A23B37C8-10F9-4F6D-BF79-B0AA0886CBB8}" destId="{077DFE4E-52FD-42E6-922C-A95D493CE5A9}" srcOrd="0" destOrd="0" presId="urn:microsoft.com/office/officeart/2005/8/layout/default"/>
    <dgm:cxn modelId="{D9C53AB2-FA9F-44A3-8612-497574DE85B8}" type="presOf" srcId="{E443B7D3-EC64-4AC4-BE51-4023C3405C10}" destId="{AA07FCB9-BD7E-4502-85D7-8D40EF9CB65C}" srcOrd="0" destOrd="0" presId="urn:microsoft.com/office/officeart/2005/8/layout/default"/>
    <dgm:cxn modelId="{41B062C4-6F86-40E4-B636-9C2CD0AEE1DA}" srcId="{FCCCA0B0-0A27-46CF-932A-B9C0D2B5FBD0}" destId="{2C1FD1D0-E932-43EF-8F2E-73C2554020C2}" srcOrd="5" destOrd="0" parTransId="{F40A5391-8E7C-405C-BA38-30712B03C7DF}" sibTransId="{B3A8697A-D024-43E5-9F7F-CAC055399B31}"/>
    <dgm:cxn modelId="{40D5DFDC-372A-41EF-8543-2BE66FA0E5A9}" type="presOf" srcId="{2F4FE2F1-0A6F-4AA4-8938-221DD3748E41}" destId="{E1C727DF-B876-4C1C-B6D9-D5A1FEC45ECE}" srcOrd="0" destOrd="0" presId="urn:microsoft.com/office/officeart/2005/8/layout/default"/>
    <dgm:cxn modelId="{9D4FC9F8-119A-4806-8361-B29D9B91975F}" srcId="{FCCCA0B0-0A27-46CF-932A-B9C0D2B5FBD0}" destId="{020562BE-AE38-45CF-B3F8-B5BBF981ECF2}" srcOrd="2" destOrd="0" parTransId="{FC128056-7EE9-4506-B7AB-EEBC88A9273C}" sibTransId="{C4E33F2F-A770-46A9-A4B2-DA27523C324C}"/>
    <dgm:cxn modelId="{62B238C0-0728-461D-98E6-2550613B7493}" type="presParOf" srcId="{E29D7AA2-4424-4494-B868-63408FD1205A}" destId="{8C84BF92-57CD-4D9B-BE38-5E16ABD7CD89}" srcOrd="0" destOrd="0" presId="urn:microsoft.com/office/officeart/2005/8/layout/default"/>
    <dgm:cxn modelId="{4DA18AAA-C724-47C5-8895-6AB41EF5C98F}" type="presParOf" srcId="{E29D7AA2-4424-4494-B868-63408FD1205A}" destId="{EFFFA36D-09A5-4508-850F-C7016CAA0067}" srcOrd="1" destOrd="0" presId="urn:microsoft.com/office/officeart/2005/8/layout/default"/>
    <dgm:cxn modelId="{9715D3C2-AF37-42BA-88BB-60B99869CA96}" type="presParOf" srcId="{E29D7AA2-4424-4494-B868-63408FD1205A}" destId="{E1C727DF-B876-4C1C-B6D9-D5A1FEC45ECE}" srcOrd="2" destOrd="0" presId="urn:microsoft.com/office/officeart/2005/8/layout/default"/>
    <dgm:cxn modelId="{36CEC380-7FEB-45D5-B81D-295FA6B59E96}" type="presParOf" srcId="{E29D7AA2-4424-4494-B868-63408FD1205A}" destId="{1FF8CC01-3FF7-4721-9ACD-E89B0E99656C}" srcOrd="3" destOrd="0" presId="urn:microsoft.com/office/officeart/2005/8/layout/default"/>
    <dgm:cxn modelId="{D5A30897-189D-43ED-80C4-4BD095CD3EE4}" type="presParOf" srcId="{E29D7AA2-4424-4494-B868-63408FD1205A}" destId="{6C0B1F01-C132-4DF6-BFDF-DDA9E4BAEF07}" srcOrd="4" destOrd="0" presId="urn:microsoft.com/office/officeart/2005/8/layout/default"/>
    <dgm:cxn modelId="{5E9801AB-D4ED-4603-9F36-BE4B328B193A}" type="presParOf" srcId="{E29D7AA2-4424-4494-B868-63408FD1205A}" destId="{62F809ED-21A3-4B7D-9011-7365376B99B7}" srcOrd="5" destOrd="0" presId="urn:microsoft.com/office/officeart/2005/8/layout/default"/>
    <dgm:cxn modelId="{7459E4E0-14C6-4490-BB41-E48DFB077571}" type="presParOf" srcId="{E29D7AA2-4424-4494-B868-63408FD1205A}" destId="{077DFE4E-52FD-42E6-922C-A95D493CE5A9}" srcOrd="6" destOrd="0" presId="urn:microsoft.com/office/officeart/2005/8/layout/default"/>
    <dgm:cxn modelId="{19FF74A2-B65F-4DFE-AD51-5AD82C05BDD2}" type="presParOf" srcId="{E29D7AA2-4424-4494-B868-63408FD1205A}" destId="{12786331-865C-4C7B-9D89-0E0492A37C46}" srcOrd="7" destOrd="0" presId="urn:microsoft.com/office/officeart/2005/8/layout/default"/>
    <dgm:cxn modelId="{E9AD086C-D4AC-47F4-A375-FF0872849942}" type="presParOf" srcId="{E29D7AA2-4424-4494-B868-63408FD1205A}" destId="{AA07FCB9-BD7E-4502-85D7-8D40EF9CB65C}" srcOrd="8" destOrd="0" presId="urn:microsoft.com/office/officeart/2005/8/layout/default"/>
    <dgm:cxn modelId="{F01337A3-4851-4844-A545-B9D20667E577}" type="presParOf" srcId="{E29D7AA2-4424-4494-B868-63408FD1205A}" destId="{4241F182-20F5-431C-9F73-34A5D5D620E7}" srcOrd="9" destOrd="0" presId="urn:microsoft.com/office/officeart/2005/8/layout/default"/>
    <dgm:cxn modelId="{9B724274-383D-4E01-90C6-5C2E7469943E}" type="presParOf" srcId="{E29D7AA2-4424-4494-B868-63408FD1205A}" destId="{961F1F88-7976-4E24-A4FA-C062248A3D1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C90E41-318D-4044-B926-5E7A07D7B3A2}" type="doc">
      <dgm:prSet loTypeId="urn:microsoft.com/office/officeart/2005/8/layout/venn1" loCatId="relationship" qsTypeId="urn:microsoft.com/office/officeart/2005/8/quickstyle/simple1" qsCatId="simple" csTypeId="urn:microsoft.com/office/officeart/2005/8/colors/accent1_2" csCatId="accent1" phldr="1"/>
      <dgm:spPr/>
    </dgm:pt>
    <dgm:pt modelId="{57BA04BF-3AED-4591-BB20-56C2474A3D8C}">
      <dgm:prSet phldrT="[Text]" custT="1"/>
      <dgm:spPr/>
      <dgm:t>
        <a:bodyPr/>
        <a:lstStyle/>
        <a:p>
          <a:r>
            <a:rPr lang="en-US" sz="1600" b="1" dirty="0"/>
            <a:t>CSS:</a:t>
          </a:r>
        </a:p>
        <a:p>
          <a:r>
            <a:rPr lang="en-US" sz="1600" dirty="0"/>
            <a:t>-Helpline</a:t>
          </a:r>
        </a:p>
        <a:p>
          <a:r>
            <a:rPr lang="en-US" sz="1600" dirty="0"/>
            <a:t>-Learning community</a:t>
          </a:r>
        </a:p>
        <a:p>
          <a:r>
            <a:rPr lang="en-US" sz="1600" dirty="0"/>
            <a:t>-Contracts, Budgets, Invoices</a:t>
          </a:r>
        </a:p>
        <a:p>
          <a:r>
            <a:rPr lang="en-US" sz="1600" dirty="0"/>
            <a:t>-Quality Assurance</a:t>
          </a:r>
        </a:p>
        <a:p>
          <a:r>
            <a:rPr lang="en-US" sz="1600" dirty="0"/>
            <a:t>-Reporting to State</a:t>
          </a:r>
        </a:p>
        <a:p>
          <a:r>
            <a:rPr lang="en-US" sz="1600" dirty="0"/>
            <a:t>-Sentinel function</a:t>
          </a:r>
        </a:p>
      </dgm:t>
    </dgm:pt>
    <dgm:pt modelId="{197058E4-8684-4777-91D2-239349472372}" type="parTrans" cxnId="{DC2001D6-DD95-41C3-B9AD-CC77335EA8BD}">
      <dgm:prSet/>
      <dgm:spPr/>
      <dgm:t>
        <a:bodyPr/>
        <a:lstStyle/>
        <a:p>
          <a:endParaRPr lang="en-US"/>
        </a:p>
      </dgm:t>
    </dgm:pt>
    <dgm:pt modelId="{A07B36D3-B276-4AFC-9C9D-939A4384352B}" type="sibTrans" cxnId="{DC2001D6-DD95-41C3-B9AD-CC77335EA8BD}">
      <dgm:prSet/>
      <dgm:spPr/>
      <dgm:t>
        <a:bodyPr/>
        <a:lstStyle/>
        <a:p>
          <a:endParaRPr lang="en-US"/>
        </a:p>
      </dgm:t>
    </dgm:pt>
    <dgm:pt modelId="{89020E0D-220D-4E2D-8777-249D2A034D3A}">
      <dgm:prSet phldrT="[Text]"/>
      <dgm:spPr/>
      <dgm:t>
        <a:bodyPr/>
        <a:lstStyle/>
        <a:p>
          <a:r>
            <a:rPr lang="en-US" b="1"/>
            <a:t>CBOs:</a:t>
          </a:r>
        </a:p>
        <a:p>
          <a:r>
            <a:rPr lang="en-US"/>
            <a:t>-Outreach in their communities</a:t>
          </a:r>
        </a:p>
        <a:p>
          <a:r>
            <a:rPr lang="en-US"/>
            <a:t>-Client services in their communities</a:t>
          </a:r>
        </a:p>
      </dgm:t>
    </dgm:pt>
    <dgm:pt modelId="{E81C3506-36F4-41D9-BEF2-AEC35F12602E}" type="parTrans" cxnId="{B1A6CBC2-CC96-485C-8F2C-380667FC572C}">
      <dgm:prSet/>
      <dgm:spPr/>
      <dgm:t>
        <a:bodyPr/>
        <a:lstStyle/>
        <a:p>
          <a:endParaRPr lang="en-US"/>
        </a:p>
      </dgm:t>
    </dgm:pt>
    <dgm:pt modelId="{F1C2C6A7-5C05-45E9-8A79-5719A2593573}" type="sibTrans" cxnId="{B1A6CBC2-CC96-485C-8F2C-380667FC572C}">
      <dgm:prSet/>
      <dgm:spPr/>
      <dgm:t>
        <a:bodyPr/>
        <a:lstStyle/>
        <a:p>
          <a:endParaRPr lang="en-US"/>
        </a:p>
      </dgm:t>
    </dgm:pt>
    <dgm:pt modelId="{CC5B2917-B143-40E7-AECB-B627FB395A4A}">
      <dgm:prSet phldrT="[Text]"/>
      <dgm:spPr/>
      <dgm:t>
        <a:bodyPr/>
        <a:lstStyle/>
        <a:p>
          <a:pPr algn="ctr"/>
          <a:r>
            <a:rPr lang="en-US" b="1"/>
            <a:t>Specialists:</a:t>
          </a:r>
        </a:p>
        <a:p>
          <a:pPr algn="ctr"/>
          <a:r>
            <a:rPr lang="en-US"/>
            <a:t>-TA</a:t>
          </a:r>
        </a:p>
        <a:p>
          <a:pPr algn="ctr"/>
          <a:r>
            <a:rPr lang="en-US"/>
            <a:t>-Training</a:t>
          </a:r>
        </a:p>
        <a:p>
          <a:pPr algn="ctr"/>
          <a:r>
            <a:rPr lang="en-US"/>
            <a:t>-Complex Cases (MRC)</a:t>
          </a:r>
        </a:p>
      </dgm:t>
    </dgm:pt>
    <dgm:pt modelId="{A07E23AE-E267-4C2F-AF90-15E4005A4651}" type="parTrans" cxnId="{928D99E4-9795-401E-BC0A-D12D597A531A}">
      <dgm:prSet/>
      <dgm:spPr/>
      <dgm:t>
        <a:bodyPr/>
        <a:lstStyle/>
        <a:p>
          <a:endParaRPr lang="en-US"/>
        </a:p>
      </dgm:t>
    </dgm:pt>
    <dgm:pt modelId="{EB999945-E5C2-496F-B72A-2E077BBCCAB2}" type="sibTrans" cxnId="{928D99E4-9795-401E-BC0A-D12D597A531A}">
      <dgm:prSet/>
      <dgm:spPr/>
      <dgm:t>
        <a:bodyPr/>
        <a:lstStyle/>
        <a:p>
          <a:endParaRPr lang="en-US"/>
        </a:p>
      </dgm:t>
    </dgm:pt>
    <dgm:pt modelId="{EF94CD96-1162-4421-AB9A-94BDB5D2CE55}" type="pres">
      <dgm:prSet presAssocID="{61C90E41-318D-4044-B926-5E7A07D7B3A2}" presName="compositeShape" presStyleCnt="0">
        <dgm:presLayoutVars>
          <dgm:chMax val="7"/>
          <dgm:dir/>
          <dgm:resizeHandles val="exact"/>
        </dgm:presLayoutVars>
      </dgm:prSet>
      <dgm:spPr/>
    </dgm:pt>
    <dgm:pt modelId="{C7CDD91B-5D82-49D5-A110-CCB06FB16306}" type="pres">
      <dgm:prSet presAssocID="{57BA04BF-3AED-4591-BB20-56C2474A3D8C}" presName="circ1" presStyleLbl="vennNode1" presStyleIdx="0" presStyleCnt="3" custLinFactNeighborX="-2925" custLinFactNeighborY="-2197"/>
      <dgm:spPr/>
    </dgm:pt>
    <dgm:pt modelId="{634E57E1-07E0-4344-AFEB-A51402C728DF}" type="pres">
      <dgm:prSet presAssocID="{57BA04BF-3AED-4591-BB20-56C2474A3D8C}" presName="circ1Tx" presStyleLbl="revTx" presStyleIdx="0" presStyleCnt="0">
        <dgm:presLayoutVars>
          <dgm:chMax val="0"/>
          <dgm:chPref val="0"/>
          <dgm:bulletEnabled val="1"/>
        </dgm:presLayoutVars>
      </dgm:prSet>
      <dgm:spPr/>
    </dgm:pt>
    <dgm:pt modelId="{DAFA5201-A393-4B67-973A-4F950FBF1AA1}" type="pres">
      <dgm:prSet presAssocID="{89020E0D-220D-4E2D-8777-249D2A034D3A}" presName="circ2" presStyleLbl="vennNode1" presStyleIdx="1" presStyleCnt="3" custLinFactNeighborX="-520" custLinFactNeighborY="10813"/>
      <dgm:spPr/>
    </dgm:pt>
    <dgm:pt modelId="{4E4F6C33-DD71-4A4F-A9BB-328C99CAE971}" type="pres">
      <dgm:prSet presAssocID="{89020E0D-220D-4E2D-8777-249D2A034D3A}" presName="circ2Tx" presStyleLbl="revTx" presStyleIdx="0" presStyleCnt="0">
        <dgm:presLayoutVars>
          <dgm:chMax val="0"/>
          <dgm:chPref val="0"/>
          <dgm:bulletEnabled val="1"/>
        </dgm:presLayoutVars>
      </dgm:prSet>
      <dgm:spPr/>
    </dgm:pt>
    <dgm:pt modelId="{0D2DC0EE-6634-4051-91F6-A82A35873D27}" type="pres">
      <dgm:prSet presAssocID="{CC5B2917-B143-40E7-AECB-B627FB395A4A}" presName="circ3" presStyleLbl="vennNode1" presStyleIdx="2" presStyleCnt="3" custLinFactNeighborX="-3507" custLinFactNeighborY="15382"/>
      <dgm:spPr/>
    </dgm:pt>
    <dgm:pt modelId="{695F1B3F-4C23-4F86-91CC-AE114476EA06}" type="pres">
      <dgm:prSet presAssocID="{CC5B2917-B143-40E7-AECB-B627FB395A4A}" presName="circ3Tx" presStyleLbl="revTx" presStyleIdx="0" presStyleCnt="0">
        <dgm:presLayoutVars>
          <dgm:chMax val="0"/>
          <dgm:chPref val="0"/>
          <dgm:bulletEnabled val="1"/>
        </dgm:presLayoutVars>
      </dgm:prSet>
      <dgm:spPr/>
    </dgm:pt>
  </dgm:ptLst>
  <dgm:cxnLst>
    <dgm:cxn modelId="{D3E89F7C-D963-4831-A5C1-0888334D8163}" type="presOf" srcId="{89020E0D-220D-4E2D-8777-249D2A034D3A}" destId="{DAFA5201-A393-4B67-973A-4F950FBF1AA1}" srcOrd="0" destOrd="0" presId="urn:microsoft.com/office/officeart/2005/8/layout/venn1"/>
    <dgm:cxn modelId="{E46A7A9C-EABB-4D9D-844F-EC18A1D0E9B5}" type="presOf" srcId="{57BA04BF-3AED-4591-BB20-56C2474A3D8C}" destId="{C7CDD91B-5D82-49D5-A110-CCB06FB16306}" srcOrd="0" destOrd="0" presId="urn:microsoft.com/office/officeart/2005/8/layout/venn1"/>
    <dgm:cxn modelId="{1BA4BA9C-EA72-4E15-9367-06F2FC446F25}" type="presOf" srcId="{57BA04BF-3AED-4591-BB20-56C2474A3D8C}" destId="{634E57E1-07E0-4344-AFEB-A51402C728DF}" srcOrd="1" destOrd="0" presId="urn:microsoft.com/office/officeart/2005/8/layout/venn1"/>
    <dgm:cxn modelId="{2E6025AC-1AFE-4174-95B8-EAB4A2C2F5E8}" type="presOf" srcId="{CC5B2917-B143-40E7-AECB-B627FB395A4A}" destId="{695F1B3F-4C23-4F86-91CC-AE114476EA06}" srcOrd="1" destOrd="0" presId="urn:microsoft.com/office/officeart/2005/8/layout/venn1"/>
    <dgm:cxn modelId="{E8C94FBE-0BE0-4D96-B50C-C6DF1148852E}" type="presOf" srcId="{89020E0D-220D-4E2D-8777-249D2A034D3A}" destId="{4E4F6C33-DD71-4A4F-A9BB-328C99CAE971}" srcOrd="1" destOrd="0" presId="urn:microsoft.com/office/officeart/2005/8/layout/venn1"/>
    <dgm:cxn modelId="{B1A6CBC2-CC96-485C-8F2C-380667FC572C}" srcId="{61C90E41-318D-4044-B926-5E7A07D7B3A2}" destId="{89020E0D-220D-4E2D-8777-249D2A034D3A}" srcOrd="1" destOrd="0" parTransId="{E81C3506-36F4-41D9-BEF2-AEC35F12602E}" sibTransId="{F1C2C6A7-5C05-45E9-8A79-5719A2593573}"/>
    <dgm:cxn modelId="{DC2001D6-DD95-41C3-B9AD-CC77335EA8BD}" srcId="{61C90E41-318D-4044-B926-5E7A07D7B3A2}" destId="{57BA04BF-3AED-4591-BB20-56C2474A3D8C}" srcOrd="0" destOrd="0" parTransId="{197058E4-8684-4777-91D2-239349472372}" sibTransId="{A07B36D3-B276-4AFC-9C9D-939A4384352B}"/>
    <dgm:cxn modelId="{928D99E4-9795-401E-BC0A-D12D597A531A}" srcId="{61C90E41-318D-4044-B926-5E7A07D7B3A2}" destId="{CC5B2917-B143-40E7-AECB-B627FB395A4A}" srcOrd="2" destOrd="0" parTransId="{A07E23AE-E267-4C2F-AF90-15E4005A4651}" sibTransId="{EB999945-E5C2-496F-B72A-2E077BBCCAB2}"/>
    <dgm:cxn modelId="{CF5D6EFA-53BE-449E-B847-BCC052A94888}" type="presOf" srcId="{CC5B2917-B143-40E7-AECB-B627FB395A4A}" destId="{0D2DC0EE-6634-4051-91F6-A82A35873D27}" srcOrd="0" destOrd="0" presId="urn:microsoft.com/office/officeart/2005/8/layout/venn1"/>
    <dgm:cxn modelId="{801C0FFB-7EE7-4FF1-8CED-30F1201B5ED7}" type="presOf" srcId="{61C90E41-318D-4044-B926-5E7A07D7B3A2}" destId="{EF94CD96-1162-4421-AB9A-94BDB5D2CE55}" srcOrd="0" destOrd="0" presId="urn:microsoft.com/office/officeart/2005/8/layout/venn1"/>
    <dgm:cxn modelId="{F40BE96B-DEFA-43A9-A91F-2833AE3280BA}" type="presParOf" srcId="{EF94CD96-1162-4421-AB9A-94BDB5D2CE55}" destId="{C7CDD91B-5D82-49D5-A110-CCB06FB16306}" srcOrd="0" destOrd="0" presId="urn:microsoft.com/office/officeart/2005/8/layout/venn1"/>
    <dgm:cxn modelId="{D3A2F359-4289-42C5-8A9B-21ED0BFF6BCB}" type="presParOf" srcId="{EF94CD96-1162-4421-AB9A-94BDB5D2CE55}" destId="{634E57E1-07E0-4344-AFEB-A51402C728DF}" srcOrd="1" destOrd="0" presId="urn:microsoft.com/office/officeart/2005/8/layout/venn1"/>
    <dgm:cxn modelId="{E878DD8C-6BB5-4C15-9A55-638E5B4A999C}" type="presParOf" srcId="{EF94CD96-1162-4421-AB9A-94BDB5D2CE55}" destId="{DAFA5201-A393-4B67-973A-4F950FBF1AA1}" srcOrd="2" destOrd="0" presId="urn:microsoft.com/office/officeart/2005/8/layout/venn1"/>
    <dgm:cxn modelId="{D214853D-2448-4A2D-8C99-60C410CA7413}" type="presParOf" srcId="{EF94CD96-1162-4421-AB9A-94BDB5D2CE55}" destId="{4E4F6C33-DD71-4A4F-A9BB-328C99CAE971}" srcOrd="3" destOrd="0" presId="urn:microsoft.com/office/officeart/2005/8/layout/venn1"/>
    <dgm:cxn modelId="{E7F1A4F5-18F1-4C49-9286-FAD09B282762}" type="presParOf" srcId="{EF94CD96-1162-4421-AB9A-94BDB5D2CE55}" destId="{0D2DC0EE-6634-4051-91F6-A82A35873D27}" srcOrd="4" destOrd="0" presId="urn:microsoft.com/office/officeart/2005/8/layout/venn1"/>
    <dgm:cxn modelId="{AAD6121E-A6FE-486C-A2C9-4D651D7DEDE2}" type="presParOf" srcId="{EF94CD96-1162-4421-AB9A-94BDB5D2CE55}" destId="{695F1B3F-4C23-4F86-91CC-AE114476EA0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4BF92-57CD-4D9B-BE38-5E16ABD7CD89}">
      <dsp:nvSpPr>
        <dsp:cNvPr id="0" name=""/>
        <dsp:cNvSpPr/>
      </dsp:nvSpPr>
      <dsp:spPr>
        <a:xfrm>
          <a:off x="0" y="2595804"/>
          <a:ext cx="1745611" cy="10473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Insurance coverage</a:t>
          </a:r>
        </a:p>
      </dsp:txBody>
      <dsp:txXfrm>
        <a:off x="0" y="2595804"/>
        <a:ext cx="1745611" cy="1047367"/>
      </dsp:txXfrm>
    </dsp:sp>
    <dsp:sp modelId="{E1C727DF-B876-4C1C-B6D9-D5A1FEC45ECE}">
      <dsp:nvSpPr>
        <dsp:cNvPr id="0" name=""/>
        <dsp:cNvSpPr/>
      </dsp:nvSpPr>
      <dsp:spPr>
        <a:xfrm>
          <a:off x="1920620" y="146798"/>
          <a:ext cx="1745611" cy="10473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Appeals</a:t>
          </a:r>
        </a:p>
        <a:p>
          <a:pPr marL="0" lvl="0" indent="0" algn="ctr" defTabSz="622300">
            <a:lnSpc>
              <a:spcPct val="90000"/>
            </a:lnSpc>
            <a:spcBef>
              <a:spcPct val="0"/>
            </a:spcBef>
            <a:spcAft>
              <a:spcPct val="35000"/>
            </a:spcAft>
            <a:buNone/>
          </a:pPr>
          <a:r>
            <a:rPr lang="en-US" sz="1400" kern="1200" dirty="0"/>
            <a:t>complaints</a:t>
          </a:r>
        </a:p>
      </dsp:txBody>
      <dsp:txXfrm>
        <a:off x="1920620" y="146798"/>
        <a:ext cx="1745611" cy="1047367"/>
      </dsp:txXfrm>
    </dsp:sp>
    <dsp:sp modelId="{6C0B1F01-C132-4DF6-BFDF-DDA9E4BAEF07}">
      <dsp:nvSpPr>
        <dsp:cNvPr id="0" name=""/>
        <dsp:cNvSpPr/>
      </dsp:nvSpPr>
      <dsp:spPr>
        <a:xfrm>
          <a:off x="447" y="1368726"/>
          <a:ext cx="1745611" cy="10473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Outreach/engagement</a:t>
          </a:r>
        </a:p>
      </dsp:txBody>
      <dsp:txXfrm>
        <a:off x="447" y="1368726"/>
        <a:ext cx="1745611" cy="1047367"/>
      </dsp:txXfrm>
    </dsp:sp>
    <dsp:sp modelId="{077DFE4E-52FD-42E6-922C-A95D493CE5A9}">
      <dsp:nvSpPr>
        <dsp:cNvPr id="0" name=""/>
        <dsp:cNvSpPr/>
      </dsp:nvSpPr>
      <dsp:spPr>
        <a:xfrm>
          <a:off x="1920620" y="1368726"/>
          <a:ext cx="1745611" cy="10473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Community education</a:t>
          </a:r>
        </a:p>
      </dsp:txBody>
      <dsp:txXfrm>
        <a:off x="1920620" y="1368726"/>
        <a:ext cx="1745611" cy="1047367"/>
      </dsp:txXfrm>
    </dsp:sp>
    <dsp:sp modelId="{AA07FCB9-BD7E-4502-85D7-8D40EF9CB65C}">
      <dsp:nvSpPr>
        <dsp:cNvPr id="0" name=""/>
        <dsp:cNvSpPr/>
      </dsp:nvSpPr>
      <dsp:spPr>
        <a:xfrm>
          <a:off x="0" y="159014"/>
          <a:ext cx="1745611" cy="10473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Complex cases</a:t>
          </a:r>
        </a:p>
        <a:p>
          <a:pPr marL="0" lvl="0" indent="0" algn="ctr" defTabSz="622300">
            <a:lnSpc>
              <a:spcPct val="90000"/>
            </a:lnSpc>
            <a:spcBef>
              <a:spcPct val="0"/>
            </a:spcBef>
            <a:spcAft>
              <a:spcPct val="35000"/>
            </a:spcAft>
            <a:buNone/>
          </a:pPr>
          <a:r>
            <a:rPr lang="en-US" sz="1400" kern="1200" dirty="0"/>
            <a:t>Casework (access to care)</a:t>
          </a:r>
        </a:p>
      </dsp:txBody>
      <dsp:txXfrm>
        <a:off x="0" y="159014"/>
        <a:ext cx="1745611" cy="1047367"/>
      </dsp:txXfrm>
    </dsp:sp>
    <dsp:sp modelId="{961F1F88-7976-4E24-A4FA-C062248A3D16}">
      <dsp:nvSpPr>
        <dsp:cNvPr id="0" name=""/>
        <dsp:cNvSpPr/>
      </dsp:nvSpPr>
      <dsp:spPr>
        <a:xfrm>
          <a:off x="1920620" y="2590655"/>
          <a:ext cx="1745611" cy="10473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Training &amp; Technical Assistance </a:t>
          </a:r>
        </a:p>
      </dsp:txBody>
      <dsp:txXfrm>
        <a:off x="1920620" y="2590655"/>
        <a:ext cx="1745611" cy="1047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D91B-5D82-49D5-A110-CCB06FB16306}">
      <dsp:nvSpPr>
        <dsp:cNvPr id="0" name=""/>
        <dsp:cNvSpPr/>
      </dsp:nvSpPr>
      <dsp:spPr>
        <a:xfrm>
          <a:off x="2219010" y="91903"/>
          <a:ext cx="3486045" cy="34860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CSS:</a:t>
          </a:r>
        </a:p>
        <a:p>
          <a:pPr marL="0" lvl="0" indent="0" algn="ctr" defTabSz="711200">
            <a:lnSpc>
              <a:spcPct val="90000"/>
            </a:lnSpc>
            <a:spcBef>
              <a:spcPct val="0"/>
            </a:spcBef>
            <a:spcAft>
              <a:spcPct val="35000"/>
            </a:spcAft>
            <a:buNone/>
          </a:pPr>
          <a:r>
            <a:rPr lang="en-US" sz="1600" kern="1200" dirty="0"/>
            <a:t>-Helpline</a:t>
          </a:r>
        </a:p>
        <a:p>
          <a:pPr marL="0" lvl="0" indent="0" algn="ctr" defTabSz="711200">
            <a:lnSpc>
              <a:spcPct val="90000"/>
            </a:lnSpc>
            <a:spcBef>
              <a:spcPct val="0"/>
            </a:spcBef>
            <a:spcAft>
              <a:spcPct val="35000"/>
            </a:spcAft>
            <a:buNone/>
          </a:pPr>
          <a:r>
            <a:rPr lang="en-US" sz="1600" kern="1200" dirty="0"/>
            <a:t>-Learning community</a:t>
          </a:r>
        </a:p>
        <a:p>
          <a:pPr marL="0" lvl="0" indent="0" algn="ctr" defTabSz="711200">
            <a:lnSpc>
              <a:spcPct val="90000"/>
            </a:lnSpc>
            <a:spcBef>
              <a:spcPct val="0"/>
            </a:spcBef>
            <a:spcAft>
              <a:spcPct val="35000"/>
            </a:spcAft>
            <a:buNone/>
          </a:pPr>
          <a:r>
            <a:rPr lang="en-US" sz="1600" kern="1200" dirty="0"/>
            <a:t>-Contracts, Budgets, Invoices</a:t>
          </a:r>
        </a:p>
        <a:p>
          <a:pPr marL="0" lvl="0" indent="0" algn="ctr" defTabSz="711200">
            <a:lnSpc>
              <a:spcPct val="90000"/>
            </a:lnSpc>
            <a:spcBef>
              <a:spcPct val="0"/>
            </a:spcBef>
            <a:spcAft>
              <a:spcPct val="35000"/>
            </a:spcAft>
            <a:buNone/>
          </a:pPr>
          <a:r>
            <a:rPr lang="en-US" sz="1600" kern="1200" dirty="0"/>
            <a:t>-Quality Assurance</a:t>
          </a:r>
        </a:p>
        <a:p>
          <a:pPr marL="0" lvl="0" indent="0" algn="ctr" defTabSz="711200">
            <a:lnSpc>
              <a:spcPct val="90000"/>
            </a:lnSpc>
            <a:spcBef>
              <a:spcPct val="0"/>
            </a:spcBef>
            <a:spcAft>
              <a:spcPct val="35000"/>
            </a:spcAft>
            <a:buNone/>
          </a:pPr>
          <a:r>
            <a:rPr lang="en-US" sz="1600" kern="1200" dirty="0"/>
            <a:t>-Reporting to State</a:t>
          </a:r>
        </a:p>
        <a:p>
          <a:pPr marL="0" lvl="0" indent="0" algn="ctr" defTabSz="711200">
            <a:lnSpc>
              <a:spcPct val="90000"/>
            </a:lnSpc>
            <a:spcBef>
              <a:spcPct val="0"/>
            </a:spcBef>
            <a:spcAft>
              <a:spcPct val="35000"/>
            </a:spcAft>
            <a:buNone/>
          </a:pPr>
          <a:r>
            <a:rPr lang="en-US" sz="1600" kern="1200" dirty="0"/>
            <a:t>-Sentinel function</a:t>
          </a:r>
        </a:p>
      </dsp:txBody>
      <dsp:txXfrm>
        <a:off x="2683816" y="701961"/>
        <a:ext cx="2556433" cy="1568720"/>
      </dsp:txXfrm>
    </dsp:sp>
    <dsp:sp modelId="{DAFA5201-A393-4B67-973A-4F950FBF1AA1}">
      <dsp:nvSpPr>
        <dsp:cNvPr id="0" name=""/>
        <dsp:cNvSpPr/>
      </dsp:nvSpPr>
      <dsp:spPr>
        <a:xfrm>
          <a:off x="3560731" y="2515763"/>
          <a:ext cx="3486045" cy="34860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b="1" kern="1200"/>
            <a:t>CBOs:</a:t>
          </a:r>
        </a:p>
        <a:p>
          <a:pPr marL="0" lvl="0" indent="0" algn="ctr" defTabSz="977900">
            <a:lnSpc>
              <a:spcPct val="90000"/>
            </a:lnSpc>
            <a:spcBef>
              <a:spcPct val="0"/>
            </a:spcBef>
            <a:spcAft>
              <a:spcPct val="35000"/>
            </a:spcAft>
            <a:buNone/>
          </a:pPr>
          <a:r>
            <a:rPr lang="en-US" sz="2200" kern="1200"/>
            <a:t>-Outreach in their communities</a:t>
          </a:r>
        </a:p>
        <a:p>
          <a:pPr marL="0" lvl="0" indent="0" algn="ctr" defTabSz="977900">
            <a:lnSpc>
              <a:spcPct val="90000"/>
            </a:lnSpc>
            <a:spcBef>
              <a:spcPct val="0"/>
            </a:spcBef>
            <a:spcAft>
              <a:spcPct val="35000"/>
            </a:spcAft>
            <a:buNone/>
          </a:pPr>
          <a:r>
            <a:rPr lang="en-US" sz="2200" kern="1200"/>
            <a:t>-Client services in their communities</a:t>
          </a:r>
        </a:p>
      </dsp:txBody>
      <dsp:txXfrm>
        <a:off x="4626880" y="3416324"/>
        <a:ext cx="2091627" cy="1917325"/>
      </dsp:txXfrm>
    </dsp:sp>
    <dsp:sp modelId="{0D2DC0EE-6634-4051-91F6-A82A35873D27}">
      <dsp:nvSpPr>
        <dsp:cNvPr id="0" name=""/>
        <dsp:cNvSpPr/>
      </dsp:nvSpPr>
      <dsp:spPr>
        <a:xfrm>
          <a:off x="940839" y="2515763"/>
          <a:ext cx="3486045" cy="34860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b="1" kern="1200"/>
            <a:t>Specialists:</a:t>
          </a:r>
        </a:p>
        <a:p>
          <a:pPr marL="0" lvl="0" indent="0" algn="ctr" defTabSz="977900">
            <a:lnSpc>
              <a:spcPct val="90000"/>
            </a:lnSpc>
            <a:spcBef>
              <a:spcPct val="0"/>
            </a:spcBef>
            <a:spcAft>
              <a:spcPct val="35000"/>
            </a:spcAft>
            <a:buNone/>
          </a:pPr>
          <a:r>
            <a:rPr lang="en-US" sz="2200" kern="1200"/>
            <a:t>-TA</a:t>
          </a:r>
        </a:p>
        <a:p>
          <a:pPr marL="0" lvl="0" indent="0" algn="ctr" defTabSz="977900">
            <a:lnSpc>
              <a:spcPct val="90000"/>
            </a:lnSpc>
            <a:spcBef>
              <a:spcPct val="0"/>
            </a:spcBef>
            <a:spcAft>
              <a:spcPct val="35000"/>
            </a:spcAft>
            <a:buNone/>
          </a:pPr>
          <a:r>
            <a:rPr lang="en-US" sz="2200" kern="1200"/>
            <a:t>-Training</a:t>
          </a:r>
        </a:p>
        <a:p>
          <a:pPr marL="0" lvl="0" indent="0" algn="ctr" defTabSz="977900">
            <a:lnSpc>
              <a:spcPct val="90000"/>
            </a:lnSpc>
            <a:spcBef>
              <a:spcPct val="0"/>
            </a:spcBef>
            <a:spcAft>
              <a:spcPct val="35000"/>
            </a:spcAft>
            <a:buNone/>
          </a:pPr>
          <a:r>
            <a:rPr lang="en-US" sz="2200" kern="1200"/>
            <a:t>-Complex Cases (MRC)</a:t>
          </a:r>
        </a:p>
      </dsp:txBody>
      <dsp:txXfrm>
        <a:off x="1269109" y="3416324"/>
        <a:ext cx="2091627" cy="19173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DF05A3-7989-4102-92D6-020AC652600C}" type="datetimeFigureOut">
              <a:rPr lang="en-US" smtClean="0"/>
              <a:t>6/2/23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8C1604-D8F6-4974-AC18-75A9B741F7A8}" type="slidenum">
              <a:rPr lang="en-US" smtClean="0"/>
              <a:t>‹#›</a:t>
            </a:fld>
            <a:endParaRPr lang="en-US"/>
          </a:p>
        </p:txBody>
      </p:sp>
    </p:spTree>
    <p:extLst>
      <p:ext uri="{BB962C8B-B14F-4D97-AF65-F5344CB8AC3E}">
        <p14:creationId xmlns:p14="http://schemas.microsoft.com/office/powerpoint/2010/main" val="100011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800" b="1" dirty="0">
                <a:solidFill>
                  <a:srgbClr val="333333"/>
                </a:solidFill>
                <a:effectLst/>
                <a:latin typeface="Arial" panose="020B0604020202020204" pitchFamily="34" charset="0"/>
                <a:ea typeface="Times New Roman" panose="02020603050405020304" pitchFamily="18" charset="0"/>
              </a:rPr>
              <a:t>New CBOs (as of Dec. 2022)</a:t>
            </a:r>
          </a:p>
          <a:p>
            <a:pPr marL="342900" marR="0" lvl="0" indent="-342900">
              <a:spcBef>
                <a:spcPts val="0"/>
              </a:spcBef>
              <a:spcAft>
                <a:spcPts val="0"/>
              </a:spcAft>
              <a:buFont typeface="Symbol" panose="05050102010706020507" pitchFamily="18" charset="2"/>
              <a:buChar char=""/>
            </a:pPr>
            <a:r>
              <a:rPr lang="en-US" sz="1800" b="1" dirty="0">
                <a:solidFill>
                  <a:srgbClr val="333333"/>
                </a:solidFill>
                <a:effectLst/>
                <a:latin typeface="Arial" panose="020B0604020202020204" pitchFamily="34" charset="0"/>
                <a:ea typeface="Times New Roman" panose="02020603050405020304" pitchFamily="18" charset="0"/>
              </a:rPr>
              <a:t>AIM Independence</a:t>
            </a:r>
            <a:r>
              <a:rPr lang="en-US" sz="1800" dirty="0">
                <a:solidFill>
                  <a:srgbClr val="333333"/>
                </a:solidFill>
                <a:effectLst/>
                <a:latin typeface="Arial" panose="020B0604020202020204" pitchFamily="34" charset="0"/>
                <a:ea typeface="Times New Roman" panose="02020603050405020304" pitchFamily="18" charset="0"/>
              </a:rPr>
              <a:t> will provide education and services in the Southern Tier, with an emphasis on Chemung, Schuyler, and Steuben counties. AIM offers a diverse range of support services, focusing on people with disabilities, the uninsured and underinsured, and those with substance use and/or mental health conditions.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solidFill>
                  <a:srgbClr val="333333"/>
                </a:solidFill>
                <a:effectLst/>
                <a:latin typeface="Arial" panose="020B0604020202020204" pitchFamily="34" charset="0"/>
                <a:ea typeface="Times New Roman" panose="02020603050405020304" pitchFamily="18" charset="0"/>
              </a:rPr>
              <a:t>Andreus</a:t>
            </a:r>
            <a:r>
              <a:rPr lang="en-US" sz="1800" dirty="0">
                <a:solidFill>
                  <a:srgbClr val="333333"/>
                </a:solidFill>
                <a:effectLst/>
                <a:latin typeface="Arial" panose="020B0604020202020204" pitchFamily="34" charset="0"/>
                <a:ea typeface="Times New Roman" panose="02020603050405020304" pitchFamily="18" charset="0"/>
              </a:rPr>
              <a:t> will provide education and services in Westchester County. Andreus has a proven record of providing a full continuum of care for expectant mothers, children and young adults with mental health and substance use issues, with a focus on health equity.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solidFill>
                  <a:srgbClr val="333333"/>
                </a:solidFill>
                <a:effectLst/>
                <a:latin typeface="Arial" panose="020B0604020202020204" pitchFamily="34" charset="0"/>
                <a:ea typeface="Times New Roman" panose="02020603050405020304" pitchFamily="18" charset="0"/>
              </a:rPr>
              <a:t>Phoenix House</a:t>
            </a:r>
            <a:r>
              <a:rPr lang="en-US" sz="1800" dirty="0">
                <a:solidFill>
                  <a:srgbClr val="333333"/>
                </a:solidFill>
                <a:effectLst/>
                <a:latin typeface="Arial" panose="020B0604020202020204" pitchFamily="34" charset="0"/>
                <a:ea typeface="Times New Roman" panose="02020603050405020304" pitchFamily="18" charset="0"/>
              </a:rPr>
              <a:t> will provide education and services in New York City for low-income and uninsured individuals with a substance use or mental health condition, or in recovery. Phoenix House has a robust peer-outreach infrastructure of professionals with lived experience that has been leveraged for community outreach and engagement.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solidFill>
                  <a:srgbClr val="333333"/>
                </a:solidFill>
                <a:effectLst/>
                <a:latin typeface="Arial" panose="020B0604020202020204" pitchFamily="34" charset="0"/>
                <a:ea typeface="Times New Roman" panose="02020603050405020304" pitchFamily="18" charset="0"/>
              </a:rPr>
              <a:t>Second Chance Opportunities (SCO)</a:t>
            </a:r>
            <a:r>
              <a:rPr lang="en-US" sz="1800" dirty="0">
                <a:solidFill>
                  <a:srgbClr val="333333"/>
                </a:solidFill>
                <a:effectLst/>
                <a:latin typeface="Arial" panose="020B0604020202020204" pitchFamily="34" charset="0"/>
                <a:ea typeface="Times New Roman" panose="02020603050405020304" pitchFamily="18" charset="0"/>
              </a:rPr>
              <a:t> will provide education and services in the Capital District region. SCO employs individuals with lived experience who work collaboratively with local communities to help individuals and families access many services, including treatment, and recovery supports, for individuals with mental health and substance use conditions.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98C1604-D8F6-4974-AC18-75A9B741F7A8}" type="slidenum">
              <a:rPr lang="en-US" smtClean="0"/>
              <a:t>8</a:t>
            </a:fld>
            <a:endParaRPr lang="en-US"/>
          </a:p>
        </p:txBody>
      </p:sp>
    </p:spTree>
    <p:extLst>
      <p:ext uri="{BB962C8B-B14F-4D97-AF65-F5344CB8AC3E}">
        <p14:creationId xmlns:p14="http://schemas.microsoft.com/office/powerpoint/2010/main" val="332917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8ED1C-DD93-4EBF-97B5-CF106096990C}" type="slidenum">
              <a:rPr lang="en-US" smtClean="0"/>
              <a:t>9</a:t>
            </a:fld>
            <a:endParaRPr lang="en-US"/>
          </a:p>
        </p:txBody>
      </p:sp>
    </p:spTree>
    <p:extLst>
      <p:ext uri="{BB962C8B-B14F-4D97-AF65-F5344CB8AC3E}">
        <p14:creationId xmlns:p14="http://schemas.microsoft.com/office/powerpoint/2010/main" val="250934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97312C-94D5-E943-947B-2A65222ADAB5}" type="slidenum">
              <a:rPr lang="en-US" smtClean="0"/>
              <a:t>24</a:t>
            </a:fld>
            <a:endParaRPr lang="en-US"/>
          </a:p>
        </p:txBody>
      </p:sp>
    </p:spTree>
    <p:extLst>
      <p:ext uri="{BB962C8B-B14F-4D97-AF65-F5344CB8AC3E}">
        <p14:creationId xmlns:p14="http://schemas.microsoft.com/office/powerpoint/2010/main" val="1894494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B805-5756-4E28-A703-7051FC64F6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174AD-976F-48C7-8D5C-1C0838D9D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98EF3-8C7A-4D16-9EB5-E8CAB2C1F930}"/>
              </a:ext>
            </a:extLst>
          </p:cNvPr>
          <p:cNvSpPr>
            <a:spLocks noGrp="1"/>
          </p:cNvSpPr>
          <p:nvPr>
            <p:ph type="dt" sz="half" idx="10"/>
          </p:nvPr>
        </p:nvSpPr>
        <p:spPr/>
        <p:txBody>
          <a:bodyPr/>
          <a:lstStyle/>
          <a:p>
            <a:fld id="{BCD66D35-2DF3-4F79-9E75-9C0EE2C1FDF8}" type="datetime1">
              <a:rPr lang="en-US" smtClean="0"/>
              <a:t>6/2/23</a:t>
            </a:fld>
            <a:endParaRPr lang="en-US"/>
          </a:p>
        </p:txBody>
      </p:sp>
      <p:sp>
        <p:nvSpPr>
          <p:cNvPr id="5" name="Footer Placeholder 4">
            <a:extLst>
              <a:ext uri="{FF2B5EF4-FFF2-40B4-BE49-F238E27FC236}">
                <a16:creationId xmlns:a16="http://schemas.microsoft.com/office/drawing/2014/main" id="{A4E1D174-8A5F-42D5-A0DC-9D5BBBA73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1F64C-1707-47C2-A565-3E6EFAB289DE}"/>
              </a:ext>
            </a:extLst>
          </p:cNvPr>
          <p:cNvSpPr>
            <a:spLocks noGrp="1"/>
          </p:cNvSpPr>
          <p:nvPr>
            <p:ph type="sldNum" sz="quarter" idx="12"/>
          </p:nvPr>
        </p:nvSpPr>
        <p:spPr/>
        <p:txBody>
          <a:bodyPr/>
          <a:lstStyle/>
          <a:p>
            <a:fld id="{D5781C15-D848-4676-AB4D-4062E41013F6}" type="slidenum">
              <a:rPr lang="en-US" smtClean="0"/>
              <a:t>‹#›</a:t>
            </a:fld>
            <a:endParaRPr lang="en-US"/>
          </a:p>
        </p:txBody>
      </p:sp>
      <p:pic>
        <p:nvPicPr>
          <p:cNvPr id="8" name="Content Placeholder 5" descr="A picture containing table&#10;&#10;Description automatically generated">
            <a:extLst>
              <a:ext uri="{FF2B5EF4-FFF2-40B4-BE49-F238E27FC236}">
                <a16:creationId xmlns:a16="http://schemas.microsoft.com/office/drawing/2014/main" id="{F1F55C27-CA39-435C-82F9-46E2676D1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6069462"/>
            <a:ext cx="4426267" cy="652013"/>
          </a:xfrm>
          <a:prstGeom prst="rect">
            <a:avLst/>
          </a:prstGeom>
        </p:spPr>
      </p:pic>
    </p:spTree>
    <p:extLst>
      <p:ext uri="{BB962C8B-B14F-4D97-AF65-F5344CB8AC3E}">
        <p14:creationId xmlns:p14="http://schemas.microsoft.com/office/powerpoint/2010/main" val="406614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7080-7EF4-49B5-8029-7D19F9562D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4FDC49-301B-4780-9149-7106262E40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46499-B41F-4F89-875B-7661C655BAE7}"/>
              </a:ext>
            </a:extLst>
          </p:cNvPr>
          <p:cNvSpPr>
            <a:spLocks noGrp="1"/>
          </p:cNvSpPr>
          <p:nvPr>
            <p:ph type="dt" sz="half" idx="10"/>
          </p:nvPr>
        </p:nvSpPr>
        <p:spPr/>
        <p:txBody>
          <a:bodyPr/>
          <a:lstStyle/>
          <a:p>
            <a:fld id="{D9A61FED-0179-499E-8303-52A551E8423D}" type="datetime1">
              <a:rPr lang="en-US" smtClean="0"/>
              <a:t>6/2/23</a:t>
            </a:fld>
            <a:endParaRPr lang="en-US"/>
          </a:p>
        </p:txBody>
      </p:sp>
      <p:sp>
        <p:nvSpPr>
          <p:cNvPr id="5" name="Footer Placeholder 4">
            <a:extLst>
              <a:ext uri="{FF2B5EF4-FFF2-40B4-BE49-F238E27FC236}">
                <a16:creationId xmlns:a16="http://schemas.microsoft.com/office/drawing/2014/main" id="{B7C9B47B-52DF-47DB-B92C-27907AD1A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421D6-2244-42C8-8ED4-F0D9427129DC}"/>
              </a:ext>
            </a:extLst>
          </p:cNvPr>
          <p:cNvSpPr>
            <a:spLocks noGrp="1"/>
          </p:cNvSpPr>
          <p:nvPr>
            <p:ph type="sldNum" sz="quarter" idx="12"/>
          </p:nvPr>
        </p:nvSpPr>
        <p:spPr/>
        <p:txBody>
          <a:bodyPr/>
          <a:lstStyle/>
          <a:p>
            <a:fld id="{D5781C15-D848-4676-AB4D-4062E41013F6}" type="slidenum">
              <a:rPr lang="en-US" smtClean="0"/>
              <a:t>‹#›</a:t>
            </a:fld>
            <a:endParaRPr lang="en-US"/>
          </a:p>
        </p:txBody>
      </p:sp>
    </p:spTree>
    <p:extLst>
      <p:ext uri="{BB962C8B-B14F-4D97-AF65-F5344CB8AC3E}">
        <p14:creationId xmlns:p14="http://schemas.microsoft.com/office/powerpoint/2010/main" val="105791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B0DD10-4E54-4ECC-A33E-6160F5314D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92C350-6647-446D-A2D7-1C322A66EC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3EFD8-B44A-456F-8988-7D8BBF6E3579}"/>
              </a:ext>
            </a:extLst>
          </p:cNvPr>
          <p:cNvSpPr>
            <a:spLocks noGrp="1"/>
          </p:cNvSpPr>
          <p:nvPr>
            <p:ph type="dt" sz="half" idx="10"/>
          </p:nvPr>
        </p:nvSpPr>
        <p:spPr/>
        <p:txBody>
          <a:bodyPr/>
          <a:lstStyle/>
          <a:p>
            <a:fld id="{16B7C6F4-2443-4A9E-B2D1-61A70F4A6540}" type="datetime1">
              <a:rPr lang="en-US" smtClean="0"/>
              <a:t>6/2/23</a:t>
            </a:fld>
            <a:endParaRPr lang="en-US"/>
          </a:p>
        </p:txBody>
      </p:sp>
      <p:sp>
        <p:nvSpPr>
          <p:cNvPr id="5" name="Footer Placeholder 4">
            <a:extLst>
              <a:ext uri="{FF2B5EF4-FFF2-40B4-BE49-F238E27FC236}">
                <a16:creationId xmlns:a16="http://schemas.microsoft.com/office/drawing/2014/main" id="{75F083F0-A711-492C-8655-4D8B3B343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E1A8C-710F-46FD-8F6D-41BDD39E2863}"/>
              </a:ext>
            </a:extLst>
          </p:cNvPr>
          <p:cNvSpPr>
            <a:spLocks noGrp="1"/>
          </p:cNvSpPr>
          <p:nvPr>
            <p:ph type="sldNum" sz="quarter" idx="12"/>
          </p:nvPr>
        </p:nvSpPr>
        <p:spPr/>
        <p:txBody>
          <a:bodyPr/>
          <a:lstStyle/>
          <a:p>
            <a:fld id="{D5781C15-D848-4676-AB4D-4062E41013F6}" type="slidenum">
              <a:rPr lang="en-US" smtClean="0"/>
              <a:t>‹#›</a:t>
            </a:fld>
            <a:endParaRPr lang="en-US"/>
          </a:p>
        </p:txBody>
      </p:sp>
    </p:spTree>
    <p:extLst>
      <p:ext uri="{BB962C8B-B14F-4D97-AF65-F5344CB8AC3E}">
        <p14:creationId xmlns:p14="http://schemas.microsoft.com/office/powerpoint/2010/main" val="769818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472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_Title Slide">
    <p:spTree>
      <p:nvGrpSpPr>
        <p:cNvPr id="1" name=""/>
        <p:cNvGrpSpPr/>
        <p:nvPr/>
      </p:nvGrpSpPr>
      <p:grpSpPr>
        <a:xfrm>
          <a:off x="0" y="0"/>
          <a:ext cx="0" cy="0"/>
          <a:chOff x="0" y="0"/>
          <a:chExt cx="0" cy="0"/>
        </a:xfrm>
      </p:grpSpPr>
      <p:pic>
        <p:nvPicPr>
          <p:cNvPr id="14" name="Picture 13" descr="A picture containing background pattern&#10;&#10;Description automatically generated">
            <a:extLst>
              <a:ext uri="{FF2B5EF4-FFF2-40B4-BE49-F238E27FC236}">
                <a16:creationId xmlns:a16="http://schemas.microsoft.com/office/drawing/2014/main" id="{1CC22512-37B2-0E8C-A78D-BA58A9F8F2B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Rectangle&#10;&#10;Description automatically generated">
            <a:extLst>
              <a:ext uri="{FF2B5EF4-FFF2-40B4-BE49-F238E27FC236}">
                <a16:creationId xmlns:a16="http://schemas.microsoft.com/office/drawing/2014/main" id="{B5EFA4D5-02B5-8474-BCD1-2CEBB8FD7D10}"/>
              </a:ext>
            </a:extLst>
          </p:cNvPr>
          <p:cNvPicPr>
            <a:picLocks noChangeAspect="1"/>
          </p:cNvPicPr>
          <p:nvPr userDrawn="1"/>
        </p:nvPicPr>
        <p:blipFill rotWithShape="1">
          <a:blip r:embed="rId3"/>
          <a:srcRect t="86064"/>
          <a:stretch/>
        </p:blipFill>
        <p:spPr>
          <a:xfrm>
            <a:off x="0" y="5902288"/>
            <a:ext cx="12192000" cy="955711"/>
          </a:xfrm>
          <a:prstGeom prst="rect">
            <a:avLst/>
          </a:prstGeom>
        </p:spPr>
      </p:pic>
      <p:sp>
        <p:nvSpPr>
          <p:cNvPr id="2" name="Title 1">
            <a:extLst>
              <a:ext uri="{FF2B5EF4-FFF2-40B4-BE49-F238E27FC236}">
                <a16:creationId xmlns:a16="http://schemas.microsoft.com/office/drawing/2014/main" id="{683DFBF1-DE4A-119B-430E-A76FD006A9AE}"/>
              </a:ext>
            </a:extLst>
          </p:cNvPr>
          <p:cNvSpPr>
            <a:spLocks noGrp="1"/>
          </p:cNvSpPr>
          <p:nvPr>
            <p:ph type="ctrTitle" hasCustomPrompt="1"/>
          </p:nvPr>
        </p:nvSpPr>
        <p:spPr>
          <a:xfrm>
            <a:off x="1524000" y="3946489"/>
            <a:ext cx="9144000" cy="1955800"/>
          </a:xfrm>
          <a:prstGeom prst="rect">
            <a:avLst/>
          </a:prstGeom>
        </p:spPr>
        <p:txBody>
          <a:bodyPr anchor="ctr">
            <a:normAutofit/>
          </a:bodyPr>
          <a:lstStyle>
            <a:lvl1pPr algn="ctr">
              <a:defRPr sz="9600" b="1" i="0" spc="600">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WELCOME</a:t>
            </a:r>
          </a:p>
        </p:txBody>
      </p:sp>
      <p:pic>
        <p:nvPicPr>
          <p:cNvPr id="11" name="Picture 10" descr="Graphical user interface&#10;&#10;Description automatically generated with low confidence">
            <a:extLst>
              <a:ext uri="{FF2B5EF4-FFF2-40B4-BE49-F238E27FC236}">
                <a16:creationId xmlns:a16="http://schemas.microsoft.com/office/drawing/2014/main" id="{421001A1-275A-9B03-D94D-14EF32120F24}"/>
              </a:ext>
            </a:extLst>
          </p:cNvPr>
          <p:cNvPicPr>
            <a:picLocks noChangeAspect="1"/>
          </p:cNvPicPr>
          <p:nvPr userDrawn="1"/>
        </p:nvPicPr>
        <p:blipFill>
          <a:blip r:embed="rId4"/>
          <a:stretch>
            <a:fillRect/>
          </a:stretch>
        </p:blipFill>
        <p:spPr>
          <a:xfrm>
            <a:off x="3175000" y="452179"/>
            <a:ext cx="5842000" cy="1955800"/>
          </a:xfrm>
          <a:prstGeom prst="rect">
            <a:avLst/>
          </a:prstGeom>
        </p:spPr>
      </p:pic>
      <p:sp>
        <p:nvSpPr>
          <p:cNvPr id="8" name="Date Placeholder 3">
            <a:extLst>
              <a:ext uri="{FF2B5EF4-FFF2-40B4-BE49-F238E27FC236}">
                <a16:creationId xmlns:a16="http://schemas.microsoft.com/office/drawing/2014/main" id="{DC115233-4434-3CD3-0ADF-CA5269686CC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3072985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D122712-FC2A-136F-6052-A15DA3218F9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Date Placeholder 3">
            <a:extLst>
              <a:ext uri="{FF2B5EF4-FFF2-40B4-BE49-F238E27FC236}">
                <a16:creationId xmlns:a16="http://schemas.microsoft.com/office/drawing/2014/main" id="{0E2A1F8A-AF3D-0A4D-9E21-E9D609ACF94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397782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8C8DE-52DE-460A-B281-BE14BD96A2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84222-CF8A-485C-8506-935D2E899E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89A80-A315-4240-BDF7-820852B5CE41}"/>
              </a:ext>
            </a:extLst>
          </p:cNvPr>
          <p:cNvSpPr>
            <a:spLocks noGrp="1"/>
          </p:cNvSpPr>
          <p:nvPr>
            <p:ph type="dt" sz="half" idx="10"/>
          </p:nvPr>
        </p:nvSpPr>
        <p:spPr/>
        <p:txBody>
          <a:bodyPr/>
          <a:lstStyle/>
          <a:p>
            <a:fld id="{299B85A1-4626-4C66-803C-DC12E69A4E31}" type="datetime1">
              <a:rPr lang="en-US" smtClean="0"/>
              <a:t>6/2/23</a:t>
            </a:fld>
            <a:endParaRPr lang="en-US"/>
          </a:p>
        </p:txBody>
      </p:sp>
      <p:sp>
        <p:nvSpPr>
          <p:cNvPr id="5" name="Footer Placeholder 4">
            <a:extLst>
              <a:ext uri="{FF2B5EF4-FFF2-40B4-BE49-F238E27FC236}">
                <a16:creationId xmlns:a16="http://schemas.microsoft.com/office/drawing/2014/main" id="{83B8BBA2-F7BB-4A7D-878A-55F067ABE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B842C-4157-4FD0-A4D5-1D0E4CADE246}"/>
              </a:ext>
            </a:extLst>
          </p:cNvPr>
          <p:cNvSpPr>
            <a:spLocks noGrp="1"/>
          </p:cNvSpPr>
          <p:nvPr>
            <p:ph type="sldNum" sz="quarter" idx="12"/>
          </p:nvPr>
        </p:nvSpPr>
        <p:spPr/>
        <p:txBody>
          <a:bodyPr/>
          <a:lstStyle/>
          <a:p>
            <a:fld id="{D5781C15-D848-4676-AB4D-4062E41013F6}" type="slidenum">
              <a:rPr lang="en-US" smtClean="0"/>
              <a:t>‹#›</a:t>
            </a:fld>
            <a:endParaRPr lang="en-US"/>
          </a:p>
        </p:txBody>
      </p:sp>
      <p:pic>
        <p:nvPicPr>
          <p:cNvPr id="8" name="Content Placeholder 5" descr="A picture containing table&#10;&#10;Description automatically generated">
            <a:extLst>
              <a:ext uri="{FF2B5EF4-FFF2-40B4-BE49-F238E27FC236}">
                <a16:creationId xmlns:a16="http://schemas.microsoft.com/office/drawing/2014/main" id="{0794618A-F85C-4CE2-982E-43179B5BE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733" y="6120705"/>
            <a:ext cx="4426267" cy="652013"/>
          </a:xfrm>
          <a:prstGeom prst="rect">
            <a:avLst/>
          </a:prstGeom>
        </p:spPr>
      </p:pic>
      <p:cxnSp>
        <p:nvCxnSpPr>
          <p:cNvPr id="10" name="Straight Connector 9">
            <a:extLst>
              <a:ext uri="{FF2B5EF4-FFF2-40B4-BE49-F238E27FC236}">
                <a16:creationId xmlns:a16="http://schemas.microsoft.com/office/drawing/2014/main" id="{0DC8EDFE-0ABC-444D-9FFB-884CAAE21754}"/>
              </a:ext>
            </a:extLst>
          </p:cNvPr>
          <p:cNvCxnSpPr/>
          <p:nvPr userDrawn="1"/>
        </p:nvCxnSpPr>
        <p:spPr>
          <a:xfrm>
            <a:off x="838200" y="1690688"/>
            <a:ext cx="10515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287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091C-E885-4728-AC1A-40331B3FD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FDB882-6479-43B4-ABE9-364B259F02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0696F5-0E79-41B4-A47F-7ACBB40FA202}"/>
              </a:ext>
            </a:extLst>
          </p:cNvPr>
          <p:cNvSpPr>
            <a:spLocks noGrp="1"/>
          </p:cNvSpPr>
          <p:nvPr>
            <p:ph type="dt" sz="half" idx="10"/>
          </p:nvPr>
        </p:nvSpPr>
        <p:spPr/>
        <p:txBody>
          <a:bodyPr/>
          <a:lstStyle/>
          <a:p>
            <a:fld id="{8BC699B4-B6C0-46A8-A82D-3C569CAD289F}" type="datetime1">
              <a:rPr lang="en-US" smtClean="0"/>
              <a:t>6/2/23</a:t>
            </a:fld>
            <a:endParaRPr lang="en-US"/>
          </a:p>
        </p:txBody>
      </p:sp>
      <p:sp>
        <p:nvSpPr>
          <p:cNvPr id="5" name="Footer Placeholder 4">
            <a:extLst>
              <a:ext uri="{FF2B5EF4-FFF2-40B4-BE49-F238E27FC236}">
                <a16:creationId xmlns:a16="http://schemas.microsoft.com/office/drawing/2014/main" id="{E48C4B8A-D46D-43CA-828E-EA78F2A9D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90476-CC80-4782-B9C7-D3FC82B75BE2}"/>
              </a:ext>
            </a:extLst>
          </p:cNvPr>
          <p:cNvSpPr>
            <a:spLocks noGrp="1"/>
          </p:cNvSpPr>
          <p:nvPr>
            <p:ph type="sldNum" sz="quarter" idx="12"/>
          </p:nvPr>
        </p:nvSpPr>
        <p:spPr/>
        <p:txBody>
          <a:bodyPr/>
          <a:lstStyle/>
          <a:p>
            <a:fld id="{D5781C15-D848-4676-AB4D-4062E41013F6}" type="slidenum">
              <a:rPr lang="en-US" smtClean="0"/>
              <a:t>‹#›</a:t>
            </a:fld>
            <a:endParaRPr lang="en-US"/>
          </a:p>
        </p:txBody>
      </p:sp>
    </p:spTree>
    <p:extLst>
      <p:ext uri="{BB962C8B-B14F-4D97-AF65-F5344CB8AC3E}">
        <p14:creationId xmlns:p14="http://schemas.microsoft.com/office/powerpoint/2010/main" val="170443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4EB3-7106-4CAA-B371-E3DE8DFFE8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C1F17-5305-4EC3-B787-E943DFD0CB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E89C4E-3F8C-447A-9F0F-D53EBCEEA0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CC326C-7987-42DF-A0B0-38F882A607E7}"/>
              </a:ext>
            </a:extLst>
          </p:cNvPr>
          <p:cNvSpPr>
            <a:spLocks noGrp="1"/>
          </p:cNvSpPr>
          <p:nvPr>
            <p:ph type="dt" sz="half" idx="10"/>
          </p:nvPr>
        </p:nvSpPr>
        <p:spPr/>
        <p:txBody>
          <a:bodyPr/>
          <a:lstStyle/>
          <a:p>
            <a:fld id="{1AC1CE4B-05BE-41B9-83C2-4AAAB2D06216}" type="datetime1">
              <a:rPr lang="en-US" smtClean="0"/>
              <a:t>6/2/23</a:t>
            </a:fld>
            <a:endParaRPr lang="en-US"/>
          </a:p>
        </p:txBody>
      </p:sp>
      <p:sp>
        <p:nvSpPr>
          <p:cNvPr id="6" name="Footer Placeholder 5">
            <a:extLst>
              <a:ext uri="{FF2B5EF4-FFF2-40B4-BE49-F238E27FC236}">
                <a16:creationId xmlns:a16="http://schemas.microsoft.com/office/drawing/2014/main" id="{B1BE2632-1B2F-464B-967F-28CFB6EDB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872D02-D128-48E7-90EE-2AD3B60B48E3}"/>
              </a:ext>
            </a:extLst>
          </p:cNvPr>
          <p:cNvSpPr>
            <a:spLocks noGrp="1"/>
          </p:cNvSpPr>
          <p:nvPr>
            <p:ph type="sldNum" sz="quarter" idx="12"/>
          </p:nvPr>
        </p:nvSpPr>
        <p:spPr/>
        <p:txBody>
          <a:bodyPr/>
          <a:lstStyle/>
          <a:p>
            <a:fld id="{D5781C15-D848-4676-AB4D-4062E41013F6}" type="slidenum">
              <a:rPr lang="en-US" smtClean="0"/>
              <a:t>‹#›</a:t>
            </a:fld>
            <a:endParaRPr lang="en-US"/>
          </a:p>
        </p:txBody>
      </p:sp>
    </p:spTree>
    <p:extLst>
      <p:ext uri="{BB962C8B-B14F-4D97-AF65-F5344CB8AC3E}">
        <p14:creationId xmlns:p14="http://schemas.microsoft.com/office/powerpoint/2010/main" val="63195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B329D-B62F-43AC-8F12-FE9DCD2A5E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A94D9C-7CFF-468E-9D5D-9FADB0F755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4F2C26-8163-4A44-B386-B87D36ACC7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57897-5AEB-471A-BF9E-58DBDF9337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84AA76-6555-49C0-806E-498BE5A023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5A6405-65DE-46A4-9DDC-4B5C3BD1D6DA}"/>
              </a:ext>
            </a:extLst>
          </p:cNvPr>
          <p:cNvSpPr>
            <a:spLocks noGrp="1"/>
          </p:cNvSpPr>
          <p:nvPr>
            <p:ph type="dt" sz="half" idx="10"/>
          </p:nvPr>
        </p:nvSpPr>
        <p:spPr/>
        <p:txBody>
          <a:bodyPr/>
          <a:lstStyle/>
          <a:p>
            <a:fld id="{066732B6-B93E-4C7E-BADD-E233CEE5F033}" type="datetime1">
              <a:rPr lang="en-US" smtClean="0"/>
              <a:t>6/2/23</a:t>
            </a:fld>
            <a:endParaRPr lang="en-US"/>
          </a:p>
        </p:txBody>
      </p:sp>
      <p:sp>
        <p:nvSpPr>
          <p:cNvPr id="8" name="Footer Placeholder 7">
            <a:extLst>
              <a:ext uri="{FF2B5EF4-FFF2-40B4-BE49-F238E27FC236}">
                <a16:creationId xmlns:a16="http://schemas.microsoft.com/office/drawing/2014/main" id="{71AD43B5-F997-4E3B-9BFD-F5E671975A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44BA27-9F4B-4C0F-8F35-4FE4E341ED3C}"/>
              </a:ext>
            </a:extLst>
          </p:cNvPr>
          <p:cNvSpPr>
            <a:spLocks noGrp="1"/>
          </p:cNvSpPr>
          <p:nvPr>
            <p:ph type="sldNum" sz="quarter" idx="12"/>
          </p:nvPr>
        </p:nvSpPr>
        <p:spPr/>
        <p:txBody>
          <a:bodyPr/>
          <a:lstStyle/>
          <a:p>
            <a:fld id="{D5781C15-D848-4676-AB4D-4062E41013F6}" type="slidenum">
              <a:rPr lang="en-US" smtClean="0"/>
              <a:t>‹#›</a:t>
            </a:fld>
            <a:endParaRPr lang="en-US"/>
          </a:p>
        </p:txBody>
      </p:sp>
    </p:spTree>
    <p:extLst>
      <p:ext uri="{BB962C8B-B14F-4D97-AF65-F5344CB8AC3E}">
        <p14:creationId xmlns:p14="http://schemas.microsoft.com/office/powerpoint/2010/main" val="417662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34A4-E896-466F-B734-F9C144CE4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7D69D4-906F-4708-A47A-A2470031E586}"/>
              </a:ext>
            </a:extLst>
          </p:cNvPr>
          <p:cNvSpPr>
            <a:spLocks noGrp="1"/>
          </p:cNvSpPr>
          <p:nvPr>
            <p:ph type="dt" sz="half" idx="10"/>
          </p:nvPr>
        </p:nvSpPr>
        <p:spPr/>
        <p:txBody>
          <a:bodyPr/>
          <a:lstStyle/>
          <a:p>
            <a:fld id="{70792888-23E7-4113-BA9B-B9C30CCCFD42}" type="datetime1">
              <a:rPr lang="en-US" smtClean="0"/>
              <a:t>6/2/23</a:t>
            </a:fld>
            <a:endParaRPr lang="en-US"/>
          </a:p>
        </p:txBody>
      </p:sp>
      <p:sp>
        <p:nvSpPr>
          <p:cNvPr id="4" name="Footer Placeholder 3">
            <a:extLst>
              <a:ext uri="{FF2B5EF4-FFF2-40B4-BE49-F238E27FC236}">
                <a16:creationId xmlns:a16="http://schemas.microsoft.com/office/drawing/2014/main" id="{D5A89419-6827-4E3E-A037-AAF378A41F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BFF00A-B42E-4F60-8CB5-AD71BAC60E80}"/>
              </a:ext>
            </a:extLst>
          </p:cNvPr>
          <p:cNvSpPr>
            <a:spLocks noGrp="1"/>
          </p:cNvSpPr>
          <p:nvPr>
            <p:ph type="sldNum" sz="quarter" idx="12"/>
          </p:nvPr>
        </p:nvSpPr>
        <p:spPr/>
        <p:txBody>
          <a:bodyPr/>
          <a:lstStyle/>
          <a:p>
            <a:fld id="{D5781C15-D848-4676-AB4D-4062E41013F6}" type="slidenum">
              <a:rPr lang="en-US" smtClean="0"/>
              <a:t>‹#›</a:t>
            </a:fld>
            <a:endParaRPr lang="en-US"/>
          </a:p>
        </p:txBody>
      </p:sp>
    </p:spTree>
    <p:extLst>
      <p:ext uri="{BB962C8B-B14F-4D97-AF65-F5344CB8AC3E}">
        <p14:creationId xmlns:p14="http://schemas.microsoft.com/office/powerpoint/2010/main" val="127133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E54D4A-2E28-4AF4-98FA-EEC64432EEAC}"/>
              </a:ext>
            </a:extLst>
          </p:cNvPr>
          <p:cNvSpPr>
            <a:spLocks noGrp="1"/>
          </p:cNvSpPr>
          <p:nvPr>
            <p:ph type="dt" sz="half" idx="10"/>
          </p:nvPr>
        </p:nvSpPr>
        <p:spPr/>
        <p:txBody>
          <a:bodyPr/>
          <a:lstStyle/>
          <a:p>
            <a:fld id="{9996AD93-3AF7-49B2-B574-D9A8221F16F6}" type="datetime1">
              <a:rPr lang="en-US" smtClean="0"/>
              <a:t>6/2/23</a:t>
            </a:fld>
            <a:endParaRPr lang="en-US"/>
          </a:p>
        </p:txBody>
      </p:sp>
      <p:sp>
        <p:nvSpPr>
          <p:cNvPr id="3" name="Footer Placeholder 2">
            <a:extLst>
              <a:ext uri="{FF2B5EF4-FFF2-40B4-BE49-F238E27FC236}">
                <a16:creationId xmlns:a16="http://schemas.microsoft.com/office/drawing/2014/main" id="{5349E7B9-A031-46F5-9583-05D3BBACC4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86218-C233-4F6C-BA28-42179B8C9458}"/>
              </a:ext>
            </a:extLst>
          </p:cNvPr>
          <p:cNvSpPr>
            <a:spLocks noGrp="1"/>
          </p:cNvSpPr>
          <p:nvPr>
            <p:ph type="sldNum" sz="quarter" idx="12"/>
          </p:nvPr>
        </p:nvSpPr>
        <p:spPr/>
        <p:txBody>
          <a:bodyPr/>
          <a:lstStyle/>
          <a:p>
            <a:fld id="{D5781C15-D848-4676-AB4D-4062E41013F6}" type="slidenum">
              <a:rPr lang="en-US" smtClean="0"/>
              <a:t>‹#›</a:t>
            </a:fld>
            <a:endParaRPr lang="en-US"/>
          </a:p>
        </p:txBody>
      </p:sp>
    </p:spTree>
    <p:extLst>
      <p:ext uri="{BB962C8B-B14F-4D97-AF65-F5344CB8AC3E}">
        <p14:creationId xmlns:p14="http://schemas.microsoft.com/office/powerpoint/2010/main" val="63470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BDC1-6D91-4C46-8C2F-23BCC792D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CB0B45-2B62-48FC-B031-700A0FFD84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8BE9D2-DAB1-45D4-B190-2812C28EE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543630-2B43-42E0-BE89-61DE613BB3F2}"/>
              </a:ext>
            </a:extLst>
          </p:cNvPr>
          <p:cNvSpPr>
            <a:spLocks noGrp="1"/>
          </p:cNvSpPr>
          <p:nvPr>
            <p:ph type="dt" sz="half" idx="10"/>
          </p:nvPr>
        </p:nvSpPr>
        <p:spPr/>
        <p:txBody>
          <a:bodyPr/>
          <a:lstStyle/>
          <a:p>
            <a:fld id="{571B147D-14D6-440D-9700-82FF855C4B50}" type="datetime1">
              <a:rPr lang="en-US" smtClean="0"/>
              <a:t>6/2/23</a:t>
            </a:fld>
            <a:endParaRPr lang="en-US"/>
          </a:p>
        </p:txBody>
      </p:sp>
      <p:sp>
        <p:nvSpPr>
          <p:cNvPr id="6" name="Footer Placeholder 5">
            <a:extLst>
              <a:ext uri="{FF2B5EF4-FFF2-40B4-BE49-F238E27FC236}">
                <a16:creationId xmlns:a16="http://schemas.microsoft.com/office/drawing/2014/main" id="{48192CB9-A875-4782-849F-551181305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68217-190D-4945-9029-113DF81A6860}"/>
              </a:ext>
            </a:extLst>
          </p:cNvPr>
          <p:cNvSpPr>
            <a:spLocks noGrp="1"/>
          </p:cNvSpPr>
          <p:nvPr>
            <p:ph type="sldNum" sz="quarter" idx="12"/>
          </p:nvPr>
        </p:nvSpPr>
        <p:spPr/>
        <p:txBody>
          <a:bodyPr/>
          <a:lstStyle/>
          <a:p>
            <a:fld id="{D5781C15-D848-4676-AB4D-4062E41013F6}" type="slidenum">
              <a:rPr lang="en-US" smtClean="0"/>
              <a:t>‹#›</a:t>
            </a:fld>
            <a:endParaRPr lang="en-US"/>
          </a:p>
        </p:txBody>
      </p:sp>
    </p:spTree>
    <p:extLst>
      <p:ext uri="{BB962C8B-B14F-4D97-AF65-F5344CB8AC3E}">
        <p14:creationId xmlns:p14="http://schemas.microsoft.com/office/powerpoint/2010/main" val="296545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6445-A31B-490F-B40E-19EC5A8A8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C9BB5E-F364-4C3D-A20E-3E8CE5026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6CD3B-BC8E-424A-93EE-7056A9BF1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201CA9-7408-4F96-B201-C01CC371E45B}"/>
              </a:ext>
            </a:extLst>
          </p:cNvPr>
          <p:cNvSpPr>
            <a:spLocks noGrp="1"/>
          </p:cNvSpPr>
          <p:nvPr>
            <p:ph type="dt" sz="half" idx="10"/>
          </p:nvPr>
        </p:nvSpPr>
        <p:spPr/>
        <p:txBody>
          <a:bodyPr/>
          <a:lstStyle/>
          <a:p>
            <a:fld id="{21DF937C-5924-40C7-B6D8-FB69D0F1E7C8}" type="datetime1">
              <a:rPr lang="en-US" smtClean="0"/>
              <a:t>6/2/23</a:t>
            </a:fld>
            <a:endParaRPr lang="en-US"/>
          </a:p>
        </p:txBody>
      </p:sp>
      <p:sp>
        <p:nvSpPr>
          <p:cNvPr id="6" name="Footer Placeholder 5">
            <a:extLst>
              <a:ext uri="{FF2B5EF4-FFF2-40B4-BE49-F238E27FC236}">
                <a16:creationId xmlns:a16="http://schemas.microsoft.com/office/drawing/2014/main" id="{BD0C4624-026C-4CD0-9967-E8703F624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29C9F-5729-42EE-9C48-D626D46E33DC}"/>
              </a:ext>
            </a:extLst>
          </p:cNvPr>
          <p:cNvSpPr>
            <a:spLocks noGrp="1"/>
          </p:cNvSpPr>
          <p:nvPr>
            <p:ph type="sldNum" sz="quarter" idx="12"/>
          </p:nvPr>
        </p:nvSpPr>
        <p:spPr/>
        <p:txBody>
          <a:bodyPr/>
          <a:lstStyle/>
          <a:p>
            <a:fld id="{D5781C15-D848-4676-AB4D-4062E41013F6}" type="slidenum">
              <a:rPr lang="en-US" smtClean="0"/>
              <a:t>‹#›</a:t>
            </a:fld>
            <a:endParaRPr lang="en-US"/>
          </a:p>
        </p:txBody>
      </p:sp>
    </p:spTree>
    <p:extLst>
      <p:ext uri="{BB962C8B-B14F-4D97-AF65-F5344CB8AC3E}">
        <p14:creationId xmlns:p14="http://schemas.microsoft.com/office/powerpoint/2010/main" val="22405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0539FD-96A6-4217-A7B4-98F661BA4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BFA5E-4746-4F84-A831-9860A2F102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2EBE5-9F3F-4DD9-88EF-E53FE24DDF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9E22A-DA20-40E4-99A0-EB6A776E96B6}" type="datetime1">
              <a:rPr lang="en-US" smtClean="0"/>
              <a:t>6/2/23</a:t>
            </a:fld>
            <a:endParaRPr lang="en-US"/>
          </a:p>
        </p:txBody>
      </p:sp>
      <p:sp>
        <p:nvSpPr>
          <p:cNvPr id="5" name="Footer Placeholder 4">
            <a:extLst>
              <a:ext uri="{FF2B5EF4-FFF2-40B4-BE49-F238E27FC236}">
                <a16:creationId xmlns:a16="http://schemas.microsoft.com/office/drawing/2014/main" id="{EDAFAEB1-197A-4425-992C-C8A9E83D6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8FBA82-3BC9-4937-BA0D-37AADC3FB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C15-D848-4676-AB4D-4062E41013F6}" type="slidenum">
              <a:rPr lang="en-US" smtClean="0"/>
              <a:t>‹#›</a:t>
            </a:fld>
            <a:endParaRPr lang="en-US"/>
          </a:p>
        </p:txBody>
      </p:sp>
    </p:spTree>
    <p:extLst>
      <p:ext uri="{BB962C8B-B14F-4D97-AF65-F5344CB8AC3E}">
        <p14:creationId xmlns:p14="http://schemas.microsoft.com/office/powerpoint/2010/main" val="16632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rls_slide_loop.pptx"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mmwr/volumes/70/wr/mm7024e1.htm" TargetMode="External"/><Relationship Id="rId2" Type="http://schemas.openxmlformats.org/officeDocument/2006/relationships/hyperlink" Target="https://www.cdc.gov/nchs/nvss/vsrr/drug-overdose-data.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139C-8FCA-2258-CCE7-9B7241717082}"/>
              </a:ext>
            </a:extLst>
          </p:cNvPr>
          <p:cNvSpPr>
            <a:spLocks noGrp="1"/>
          </p:cNvSpPr>
          <p:nvPr>
            <p:ph type="ctrTitle"/>
          </p:nvPr>
        </p:nvSpPr>
        <p:spPr>
          <a:xfrm>
            <a:off x="1524000" y="4147416"/>
            <a:ext cx="9144000" cy="1318161"/>
          </a:xfrm>
        </p:spPr>
        <p:txBody>
          <a:bodyPr>
            <a:normAutofit fontScale="90000"/>
          </a:bodyPr>
          <a:lstStyle/>
          <a:p>
            <a:r>
              <a:rPr lang="en-US" dirty="0">
                <a:solidFill>
                  <a:schemeClr val="bg1"/>
                </a:solidFill>
              </a:rPr>
              <a:t>WELCOME</a:t>
            </a:r>
          </a:p>
        </p:txBody>
      </p:sp>
      <p:sp>
        <p:nvSpPr>
          <p:cNvPr id="5" name="Date Placeholder 3">
            <a:extLst>
              <a:ext uri="{FF2B5EF4-FFF2-40B4-BE49-F238E27FC236}">
                <a16:creationId xmlns:a16="http://schemas.microsoft.com/office/drawing/2014/main" id="{3304C831-906F-591B-6A39-C71FDA9DA56B}"/>
              </a:ext>
            </a:extLst>
          </p:cNvPr>
          <p:cNvSpPr>
            <a:spLocks noGrp="1"/>
          </p:cNvSpPr>
          <p:nvPr>
            <p:ph type="dt" sz="half" idx="10"/>
          </p:nvPr>
        </p:nvSpPr>
        <p:spPr/>
        <p:txBody>
          <a:bodyPr/>
          <a:lstStyle/>
          <a:p>
            <a:pPr algn="ctr"/>
            <a:r>
              <a:rPr lang="en-US" dirty="0">
                <a:solidFill>
                  <a:schemeClr val="bg1"/>
                </a:solidFill>
              </a:rPr>
              <a:t>#</a:t>
            </a:r>
            <a:r>
              <a:rPr lang="en-US" dirty="0" err="1">
                <a:solidFill>
                  <a:schemeClr val="bg1"/>
                </a:solidFill>
              </a:rPr>
              <a:t>facesandvoices</a:t>
            </a:r>
            <a:r>
              <a:rPr lang="en-US" dirty="0">
                <a:solidFill>
                  <a:schemeClr val="bg1"/>
                </a:solidFill>
              </a:rPr>
              <a:t>  #</a:t>
            </a:r>
            <a:r>
              <a:rPr lang="en-US" dirty="0" err="1">
                <a:solidFill>
                  <a:schemeClr val="bg1"/>
                </a:solidFill>
              </a:rPr>
              <a:t>recoveryleadershipsummit</a:t>
            </a:r>
            <a:r>
              <a:rPr lang="en-US" dirty="0">
                <a:solidFill>
                  <a:schemeClr val="bg1"/>
                </a:solidFill>
              </a:rPr>
              <a:t>   #advocate4recovery</a:t>
            </a:r>
          </a:p>
        </p:txBody>
      </p:sp>
      <p:sp>
        <p:nvSpPr>
          <p:cNvPr id="3" name="Title 1">
            <a:extLst>
              <a:ext uri="{FF2B5EF4-FFF2-40B4-BE49-F238E27FC236}">
                <a16:creationId xmlns:a16="http://schemas.microsoft.com/office/drawing/2014/main" id="{94559950-585E-F447-1C6F-9DADC9FA9B2E}"/>
              </a:ext>
            </a:extLst>
          </p:cNvPr>
          <p:cNvSpPr txBox="1">
            <a:spLocks/>
          </p:cNvSpPr>
          <p:nvPr/>
        </p:nvSpPr>
        <p:spPr>
          <a:xfrm>
            <a:off x="811576" y="5384595"/>
            <a:ext cx="10568848" cy="58654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9600" b="1" i="0" kern="1200" spc="600">
                <a:solidFill>
                  <a:schemeClr val="bg1"/>
                </a:solidFill>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sz="3200" b="0" dirty="0">
                <a:latin typeface="Open Sans Light" panose="020B0306030504020204" pitchFamily="34" charset="0"/>
                <a:ea typeface="Open Sans Light" panose="020B0306030504020204" pitchFamily="34" charset="0"/>
                <a:cs typeface="Open Sans Light" panose="020B0306030504020204" pitchFamily="34" charset="0"/>
              </a:rPr>
              <a:t>Advocacy and Outreach</a:t>
            </a:r>
          </a:p>
        </p:txBody>
      </p:sp>
    </p:spTree>
    <p:extLst>
      <p:ext uri="{BB962C8B-B14F-4D97-AF65-F5344CB8AC3E}">
        <p14:creationId xmlns:p14="http://schemas.microsoft.com/office/powerpoint/2010/main" val="337497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a:xfrm>
            <a:off x="1194335" y="635177"/>
            <a:ext cx="9795637" cy="1104857"/>
          </a:xfrm>
        </p:spPr>
        <p:txBody>
          <a:bodyPr vert="horz" lIns="91440" tIns="45720" rIns="91440" bIns="45720" rtlCol="0" anchor="b">
            <a:normAutofit/>
          </a:bodyPr>
          <a:lstStyle/>
          <a:p>
            <a:pPr algn="ctr"/>
            <a:r>
              <a:rPr lang="en-US" sz="4400" b="1" kern="0" dirty="0">
                <a:solidFill>
                  <a:srgbClr val="C00000"/>
                </a:solidFill>
                <a:latin typeface="Arial" panose="020B0604020202020204" pitchFamily="34" charset="0"/>
                <a:ea typeface="ＭＳ Ｐゴシック"/>
                <a:cs typeface="Arial" panose="020B0604020202020204" pitchFamily="34" charset="0"/>
              </a:rPr>
              <a:t>CHAMP Clients – Who and Where </a:t>
            </a:r>
            <a:endParaRPr lang="en-US" dirty="0"/>
          </a:p>
        </p:txBody>
      </p:sp>
      <p:pic>
        <p:nvPicPr>
          <p:cNvPr id="20" name="Content Placeholder 19" descr="Chart, pie chart&#10;&#10;Description automatically generated">
            <a:extLst>
              <a:ext uri="{FF2B5EF4-FFF2-40B4-BE49-F238E27FC236}">
                <a16:creationId xmlns:a16="http://schemas.microsoft.com/office/drawing/2014/main" id="{36CA1A28-6E02-4ACB-B52A-AAAD12BD6A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46" y="1740034"/>
            <a:ext cx="4016008" cy="2786058"/>
          </a:xfrm>
          <a:prstGeom prst="rect">
            <a:avLst/>
          </a:prstGeom>
        </p:spPr>
      </p:pic>
      <p:pic>
        <p:nvPicPr>
          <p:cNvPr id="5" name="Picture 4" descr="Chart&#10;&#10;Description automatically generated">
            <a:extLst>
              <a:ext uri="{FF2B5EF4-FFF2-40B4-BE49-F238E27FC236}">
                <a16:creationId xmlns:a16="http://schemas.microsoft.com/office/drawing/2014/main" id="{9F4D02A8-CEA0-48A9-B6D2-B5691E87B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05" y="4356233"/>
            <a:ext cx="4526528" cy="2365242"/>
          </a:xfrm>
          <a:prstGeom prst="rect">
            <a:avLst/>
          </a:prstGeom>
        </p:spPr>
      </p:pic>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781C15-D848-4676-AB4D-4062E41013F6}" type="slidenum">
              <a:rPr lang="en-US" smtClean="0"/>
              <a:pPr>
                <a:spcAft>
                  <a:spcPts val="600"/>
                </a:spcAft>
              </a:pPr>
              <a:t>10</a:t>
            </a:fld>
            <a:endParaRPr lang="en-US"/>
          </a:p>
        </p:txBody>
      </p:sp>
      <p:pic>
        <p:nvPicPr>
          <p:cNvPr id="7" name="Picture 6" descr="Chart, sunburst chart&#10;&#10;Description automatically generated">
            <a:extLst>
              <a:ext uri="{FF2B5EF4-FFF2-40B4-BE49-F238E27FC236}">
                <a16:creationId xmlns:a16="http://schemas.microsoft.com/office/drawing/2014/main" id="{52E07B2B-1CEA-40D1-9273-0635065CC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433" y="2773493"/>
            <a:ext cx="6661518" cy="2944790"/>
          </a:xfrm>
          <a:prstGeom prst="rect">
            <a:avLst/>
          </a:prstGeom>
        </p:spPr>
      </p:pic>
    </p:spTree>
    <p:extLst>
      <p:ext uri="{BB962C8B-B14F-4D97-AF65-F5344CB8AC3E}">
        <p14:creationId xmlns:p14="http://schemas.microsoft.com/office/powerpoint/2010/main" val="347825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a:xfrm>
            <a:off x="231652" y="365125"/>
            <a:ext cx="11794444" cy="1325563"/>
          </a:xfrm>
        </p:spPr>
        <p:txBody>
          <a:bodyPr>
            <a:normAutofit/>
          </a:bodyPr>
          <a:lstStyle/>
          <a:p>
            <a:r>
              <a:rPr lang="en-US" sz="3600" b="1" kern="0" dirty="0">
                <a:solidFill>
                  <a:srgbClr val="C00000"/>
                </a:solidFill>
                <a:latin typeface="Arial" panose="020B0604020202020204" pitchFamily="34" charset="0"/>
                <a:ea typeface="ＭＳ Ｐゴシック"/>
                <a:cs typeface="Arial" panose="020B0604020202020204" pitchFamily="34" charset="0"/>
              </a:rPr>
              <a:t>CHAMP Top Counties</a:t>
            </a:r>
            <a:endParaRPr lang="en-US" sz="3600" dirty="0">
              <a:solidFill>
                <a:srgbClr val="C00000"/>
              </a:solidFill>
            </a:endParaRPr>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11</a:t>
            </a:fld>
            <a:endParaRPr lang="en-US"/>
          </a:p>
        </p:txBody>
      </p:sp>
      <p:pic>
        <p:nvPicPr>
          <p:cNvPr id="8" name="Content Placeholder 7" descr="Chart, bar chart&#10;&#10;Description automatically generated">
            <a:extLst>
              <a:ext uri="{FF2B5EF4-FFF2-40B4-BE49-F238E27FC236}">
                <a16:creationId xmlns:a16="http://schemas.microsoft.com/office/drawing/2014/main" id="{BDC1A66B-AA09-4A55-8E13-CD1177A33B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1733" y="2185100"/>
            <a:ext cx="8636000" cy="3632387"/>
          </a:xfrm>
        </p:spPr>
      </p:pic>
    </p:spTree>
    <p:extLst>
      <p:ext uri="{BB962C8B-B14F-4D97-AF65-F5344CB8AC3E}">
        <p14:creationId xmlns:p14="http://schemas.microsoft.com/office/powerpoint/2010/main" val="51684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p:txBody>
          <a:bodyPr>
            <a:normAutofit/>
          </a:bodyPr>
          <a:lstStyle/>
          <a:p>
            <a:r>
              <a:rPr lang="en-US" sz="3600" b="1" kern="0" dirty="0">
                <a:solidFill>
                  <a:srgbClr val="C00000"/>
                </a:solidFill>
                <a:latin typeface="Arial" panose="020B0604020202020204" pitchFamily="34" charset="0"/>
                <a:ea typeface="ＭＳ Ｐゴシック"/>
                <a:cs typeface="Arial" panose="020B0604020202020204" pitchFamily="34" charset="0"/>
              </a:rPr>
              <a:t>CHAMP Needs – what our clients contact us for </a:t>
            </a:r>
            <a:endParaRPr lang="en-US" sz="3600" dirty="0">
              <a:solidFill>
                <a:srgbClr val="C00000"/>
              </a:solidFill>
            </a:endParaRPr>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12</a:t>
            </a:fld>
            <a:endParaRPr lang="en-US"/>
          </a:p>
        </p:txBody>
      </p:sp>
      <p:pic>
        <p:nvPicPr>
          <p:cNvPr id="7" name="Content Placeholder 6" descr="Diagram&#10;&#10;Description automatically generated">
            <a:extLst>
              <a:ext uri="{FF2B5EF4-FFF2-40B4-BE49-F238E27FC236}">
                <a16:creationId xmlns:a16="http://schemas.microsoft.com/office/drawing/2014/main" id="{AD9CFF87-796F-4015-B478-E64D479AAB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7069" y="1763310"/>
            <a:ext cx="5369953" cy="4443823"/>
          </a:xfrm>
        </p:spPr>
      </p:pic>
      <p:pic>
        <p:nvPicPr>
          <p:cNvPr id="5" name="Picture 4" descr="Chart&#10;&#10;Description automatically generated with low confidence">
            <a:extLst>
              <a:ext uri="{FF2B5EF4-FFF2-40B4-BE49-F238E27FC236}">
                <a16:creationId xmlns:a16="http://schemas.microsoft.com/office/drawing/2014/main" id="{EEDAED40-F3E9-47F0-BCFB-4633677DC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 y="2565399"/>
            <a:ext cx="5860627" cy="3488267"/>
          </a:xfrm>
          <a:prstGeom prst="rect">
            <a:avLst/>
          </a:prstGeom>
        </p:spPr>
      </p:pic>
    </p:spTree>
    <p:extLst>
      <p:ext uri="{BB962C8B-B14F-4D97-AF65-F5344CB8AC3E}">
        <p14:creationId xmlns:p14="http://schemas.microsoft.com/office/powerpoint/2010/main" val="131522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p:txBody>
          <a:bodyPr>
            <a:normAutofit/>
          </a:bodyPr>
          <a:lstStyle/>
          <a:p>
            <a:r>
              <a:rPr lang="en-US" b="1" kern="0" dirty="0">
                <a:solidFill>
                  <a:srgbClr val="C00000"/>
                </a:solidFill>
                <a:latin typeface="Arial" panose="020B0604020202020204" pitchFamily="34" charset="0"/>
                <a:ea typeface="ＭＳ Ｐゴシック"/>
                <a:cs typeface="Arial" panose="020B0604020202020204" pitchFamily="34" charset="0"/>
              </a:rPr>
              <a:t>CHAMP Healthcare Services - How we connect clients throughout the system</a:t>
            </a:r>
            <a:endParaRPr lang="en-US" dirty="0">
              <a:solidFill>
                <a:srgbClr val="C00000"/>
              </a:solidFill>
            </a:endParaRPr>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13</a:t>
            </a:fld>
            <a:endParaRPr lang="en-US"/>
          </a:p>
        </p:txBody>
      </p:sp>
      <p:pic>
        <p:nvPicPr>
          <p:cNvPr id="7" name="Content Placeholder 6" descr="A picture containing chart&#10;&#10;Description automatically generated">
            <a:extLst>
              <a:ext uri="{FF2B5EF4-FFF2-40B4-BE49-F238E27FC236}">
                <a16:creationId xmlns:a16="http://schemas.microsoft.com/office/drawing/2014/main" id="{883DE6E5-616A-4BA6-875B-26A95656C9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8217" y="2162874"/>
            <a:ext cx="9055565" cy="3676839"/>
          </a:xfrm>
        </p:spPr>
      </p:pic>
    </p:spTree>
    <p:extLst>
      <p:ext uri="{BB962C8B-B14F-4D97-AF65-F5344CB8AC3E}">
        <p14:creationId xmlns:p14="http://schemas.microsoft.com/office/powerpoint/2010/main" val="4105054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p:txBody>
          <a:bodyPr/>
          <a:lstStyle/>
          <a:p>
            <a:r>
              <a:rPr lang="en-US" b="1" kern="0" dirty="0">
                <a:solidFill>
                  <a:srgbClr val="C00000"/>
                </a:solidFill>
                <a:latin typeface="Arial" panose="020B0604020202020204" pitchFamily="34" charset="0"/>
                <a:ea typeface="ＭＳ Ｐゴシック"/>
                <a:cs typeface="Arial" panose="020B0604020202020204" pitchFamily="34" charset="0"/>
              </a:rPr>
              <a:t>CHAMP Insurance Services – How we can help our clients</a:t>
            </a:r>
            <a:endParaRPr lang="en-US" dirty="0">
              <a:solidFill>
                <a:srgbClr val="C00000"/>
              </a:solidFill>
            </a:endParaRPr>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14</a:t>
            </a:fld>
            <a:endParaRPr lang="en-US"/>
          </a:p>
        </p:txBody>
      </p:sp>
      <p:pic>
        <p:nvPicPr>
          <p:cNvPr id="7" name="Content Placeholder 6" descr="Timeline&#10;&#10;Description automatically generated">
            <a:extLst>
              <a:ext uri="{FF2B5EF4-FFF2-40B4-BE49-F238E27FC236}">
                <a16:creationId xmlns:a16="http://schemas.microsoft.com/office/drawing/2014/main" id="{764D1520-7E3C-4143-AD30-712F05CD93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32728"/>
            <a:ext cx="10515600" cy="3537132"/>
          </a:xfrm>
        </p:spPr>
      </p:pic>
    </p:spTree>
    <p:extLst>
      <p:ext uri="{BB962C8B-B14F-4D97-AF65-F5344CB8AC3E}">
        <p14:creationId xmlns:p14="http://schemas.microsoft.com/office/powerpoint/2010/main" val="1079340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p:txBody>
          <a:bodyPr>
            <a:normAutofit/>
          </a:bodyPr>
          <a:lstStyle/>
          <a:p>
            <a:r>
              <a:rPr lang="en-US" sz="3400" b="1" kern="0" dirty="0">
                <a:solidFill>
                  <a:srgbClr val="C00000"/>
                </a:solidFill>
                <a:latin typeface="Arial" panose="020B0604020202020204" pitchFamily="34" charset="0"/>
                <a:ea typeface="ＭＳ Ｐゴシック"/>
                <a:cs typeface="Arial" panose="020B0604020202020204" pitchFamily="34" charset="0"/>
              </a:rPr>
              <a:t>CHAMP Insurance  Barriers – the obstacles our clients face </a:t>
            </a:r>
            <a:endParaRPr lang="en-US" sz="3400" dirty="0">
              <a:solidFill>
                <a:srgbClr val="C00000"/>
              </a:solidFill>
            </a:endParaRPr>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15</a:t>
            </a:fld>
            <a:endParaRPr lang="en-US"/>
          </a:p>
        </p:txBody>
      </p:sp>
      <p:pic>
        <p:nvPicPr>
          <p:cNvPr id="8" name="Content Placeholder 7" descr="Chart, bar chart&#10;&#10;Description automatically generated">
            <a:extLst>
              <a:ext uri="{FF2B5EF4-FFF2-40B4-BE49-F238E27FC236}">
                <a16:creationId xmlns:a16="http://schemas.microsoft.com/office/drawing/2014/main" id="{4572C24F-1D39-4D89-8333-077B9A4596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56105"/>
            <a:ext cx="10515599" cy="4351338"/>
          </a:xfrm>
        </p:spPr>
      </p:pic>
    </p:spTree>
    <p:extLst>
      <p:ext uri="{BB962C8B-B14F-4D97-AF65-F5344CB8AC3E}">
        <p14:creationId xmlns:p14="http://schemas.microsoft.com/office/powerpoint/2010/main" val="3157814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p:txBody>
          <a:bodyPr/>
          <a:lstStyle/>
          <a:p>
            <a:r>
              <a:rPr lang="en-US" b="1" kern="0" dirty="0">
                <a:solidFill>
                  <a:srgbClr val="C00000"/>
                </a:solidFill>
                <a:latin typeface="Arial" panose="020B0604020202020204" pitchFamily="34" charset="0"/>
                <a:ea typeface="ＭＳ Ｐゴシック"/>
                <a:cs typeface="Arial" panose="020B0604020202020204" pitchFamily="34" charset="0"/>
              </a:rPr>
              <a:t>CHAMP’s Technical Assistance – how we educate and empower clients</a:t>
            </a:r>
            <a:endParaRPr lang="en-US" dirty="0">
              <a:solidFill>
                <a:srgbClr val="C00000"/>
              </a:solidFill>
            </a:endParaRPr>
          </a:p>
        </p:txBody>
      </p:sp>
      <p:sp>
        <p:nvSpPr>
          <p:cNvPr id="3" name="Content Placeholder 2">
            <a:extLst>
              <a:ext uri="{FF2B5EF4-FFF2-40B4-BE49-F238E27FC236}">
                <a16:creationId xmlns:a16="http://schemas.microsoft.com/office/drawing/2014/main" id="{6D6B3E46-6CE5-4F5A-92F8-69B0BD98A85C}"/>
              </a:ext>
            </a:extLst>
          </p:cNvPr>
          <p:cNvSpPr>
            <a:spLocks noGrp="1"/>
          </p:cNvSpPr>
          <p:nvPr>
            <p:ph idx="1"/>
          </p:nvPr>
        </p:nvSpPr>
        <p:spPr>
          <a:xfrm>
            <a:off x="838200" y="1825625"/>
            <a:ext cx="10515600" cy="4131038"/>
          </a:xfrm>
        </p:spPr>
        <p:txBody>
          <a:bodyPr>
            <a:normAutofit fontScale="92500" lnSpcReduction="10000"/>
          </a:bodyPr>
          <a:lstStyle/>
          <a:p>
            <a:r>
              <a:rPr lang="en-US" dirty="0"/>
              <a:t>Technical Assistance (TA)</a:t>
            </a:r>
          </a:p>
          <a:p>
            <a:pPr lvl="1"/>
            <a:r>
              <a:rPr lang="en-US" dirty="0"/>
              <a:t>CBOs contact CSS and the Specialists for assistance with complex cases, like:</a:t>
            </a:r>
          </a:p>
          <a:p>
            <a:pPr lvl="2"/>
            <a:r>
              <a:rPr lang="en-US" dirty="0"/>
              <a:t>Researching whether an insurance plan is subject to parity laws</a:t>
            </a:r>
          </a:p>
          <a:p>
            <a:pPr lvl="2"/>
            <a:r>
              <a:rPr lang="en-US" dirty="0"/>
              <a:t>Asking whether secondary Medicaid can pay for services that Medicare excludes, like residential SUD treatment in a non-hospital setting</a:t>
            </a:r>
          </a:p>
          <a:p>
            <a:pPr lvl="2"/>
            <a:r>
              <a:rPr lang="en-US" b="1" dirty="0">
                <a:solidFill>
                  <a:srgbClr val="C00000"/>
                </a:solidFill>
              </a:rPr>
              <a:t>Seeking assistance in serving a client in crisis which includes access to treatment</a:t>
            </a:r>
          </a:p>
          <a:p>
            <a:pPr lvl="1"/>
            <a:r>
              <a:rPr lang="en-US" dirty="0"/>
              <a:t>CSS, Specialists, and CBOs also work closely with the Ombudsman Project Director</a:t>
            </a:r>
          </a:p>
          <a:p>
            <a:r>
              <a:rPr lang="en-US" dirty="0"/>
              <a:t>Trainings</a:t>
            </a:r>
          </a:p>
          <a:p>
            <a:pPr lvl="1"/>
            <a:r>
              <a:rPr lang="en-US" dirty="0"/>
              <a:t>Trainings are provided each month at the CHAMP monthly meeting, and at the annual 2-day Intensive Training</a:t>
            </a:r>
          </a:p>
          <a:p>
            <a:pPr lvl="1"/>
            <a:r>
              <a:rPr lang="en-US" dirty="0"/>
              <a:t>Topics include; Commercial Insurance; Medicaid; Medicare; Parity; Appeals; IMD Exclusion; Confidentiality; Case Handling; Working with Suicidal Clients</a:t>
            </a:r>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16</a:t>
            </a:fld>
            <a:endParaRPr lang="en-US"/>
          </a:p>
        </p:txBody>
      </p:sp>
    </p:spTree>
    <p:extLst>
      <p:ext uri="{BB962C8B-B14F-4D97-AF65-F5344CB8AC3E}">
        <p14:creationId xmlns:p14="http://schemas.microsoft.com/office/powerpoint/2010/main" val="727585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CHAMP – Strategies for Success</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6B3E46-6CE5-4F5A-92F8-69B0BD98A85C}"/>
              </a:ext>
            </a:extLst>
          </p:cNvPr>
          <p:cNvSpPr>
            <a:spLocks noGrp="1"/>
          </p:cNvSpPr>
          <p:nvPr>
            <p:ph idx="1"/>
          </p:nvPr>
        </p:nvSpPr>
        <p:spPr>
          <a:xfrm>
            <a:off x="838200" y="1716541"/>
            <a:ext cx="10515600" cy="4366453"/>
          </a:xfrm>
        </p:spPr>
        <p:txBody>
          <a:bodyPr>
            <a:normAutofit fontScale="77500" lnSpcReduction="20000"/>
          </a:bodyPr>
          <a:lstStyle/>
          <a:p>
            <a:pPr marL="0" indent="0">
              <a:buNone/>
            </a:pPr>
            <a:r>
              <a:rPr lang="en-US" b="1" dirty="0"/>
              <a:t>Ted’s Story</a:t>
            </a:r>
            <a:endParaRPr lang="en-US" dirty="0"/>
          </a:p>
          <a:p>
            <a:r>
              <a:rPr lang="en-US" dirty="0"/>
              <a:t>A provider contacted CHAMP for help finding inpatient alcohol use disorder treatment (AUD) for her patient, Ted, who was also living with schizophrenia. CHAMP reached out to Ted’s local hospital, which confirmed that it accepts Ted’s insurance (Medicare and Medicaid), and that to access inpatient AUD treatment Ted should present at the hospital’s emergency department for stabilization, after which he would be transferred to inpatient AUD treatment.</a:t>
            </a:r>
          </a:p>
          <a:p>
            <a:r>
              <a:rPr lang="en-US" dirty="0"/>
              <a:t>When Ted went to this hospital’s emergency department, they told him they could not detox him there, and they could not transfer him to their detox facility because it had no available beds; he was discharged home. CHAMP contacted Ted’s local treatment program, but it had no available beds.</a:t>
            </a:r>
          </a:p>
          <a:p>
            <a:r>
              <a:rPr lang="en-US" dirty="0"/>
              <a:t>Unable to access AUD treatment for Ted, CHAMP reached out to the State Ombudsman Project Director for help. The Ombudsman Project Director was able to gain admission for Ted to treatment at a state Addiction Treatment Center (ATC). CHAMP Specialist MRC also assisted with the case, helping Ted to resolve a complex issue with his Medicare. </a:t>
            </a:r>
          </a:p>
          <a:p>
            <a:endParaRPr lang="en-US" dirty="0"/>
          </a:p>
          <a:p>
            <a:endParaRPr lang="en-US" sz="4000" dirty="0"/>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17</a:t>
            </a:fld>
            <a:endParaRPr lang="en-US"/>
          </a:p>
        </p:txBody>
      </p:sp>
    </p:spTree>
    <p:extLst>
      <p:ext uri="{BB962C8B-B14F-4D97-AF65-F5344CB8AC3E}">
        <p14:creationId xmlns:p14="http://schemas.microsoft.com/office/powerpoint/2010/main" val="287862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CHAMP – Strategies for Success</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6B3E46-6CE5-4F5A-92F8-69B0BD98A85C}"/>
              </a:ext>
            </a:extLst>
          </p:cNvPr>
          <p:cNvSpPr>
            <a:spLocks noGrp="1"/>
          </p:cNvSpPr>
          <p:nvPr>
            <p:ph idx="1"/>
          </p:nvPr>
        </p:nvSpPr>
        <p:spPr>
          <a:xfrm>
            <a:off x="838200" y="1825624"/>
            <a:ext cx="10515600" cy="4366453"/>
          </a:xfrm>
        </p:spPr>
        <p:txBody>
          <a:bodyPr>
            <a:normAutofit lnSpcReduction="10000"/>
          </a:bodyPr>
          <a:lstStyle/>
          <a:p>
            <a:pPr marL="0" indent="0">
              <a:buNone/>
            </a:pPr>
            <a:r>
              <a:rPr lang="en-US" b="1" dirty="0"/>
              <a:t>Felicia’s Story</a:t>
            </a:r>
            <a:endParaRPr lang="en-US" dirty="0"/>
          </a:p>
          <a:p>
            <a:r>
              <a:rPr lang="en-US" dirty="0"/>
              <a:t>Felicia called CHAMP because her Medicaid managed care (MMC) plan, Fidelis, was denying a formulary exception for her Zubsolv. Felicia had switched her MMC plan a month earlier so that she could see her primary care physician.</a:t>
            </a:r>
          </a:p>
          <a:p>
            <a:r>
              <a:rPr lang="en-US" dirty="0"/>
              <a:t>Felicia’s Zubsolv provider filed an expedited appeal of the plan’s formulary exception denial, but the plan upheld its denial. CHAMP helped Felicia change her MMC plan back to the previous plan and connected her with an outpatient program to bridge her medication until the plan switch became effective and her Zubsolv was once again covered by her insurance.</a:t>
            </a:r>
          </a:p>
          <a:p>
            <a:endParaRPr lang="en-US" sz="4000" dirty="0"/>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18</a:t>
            </a:fld>
            <a:endParaRPr lang="en-US"/>
          </a:p>
        </p:txBody>
      </p:sp>
    </p:spTree>
    <p:extLst>
      <p:ext uri="{BB962C8B-B14F-4D97-AF65-F5344CB8AC3E}">
        <p14:creationId xmlns:p14="http://schemas.microsoft.com/office/powerpoint/2010/main" val="1373512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CHAMP – Strategies for Success</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6B3E46-6CE5-4F5A-92F8-69B0BD98A85C}"/>
              </a:ext>
            </a:extLst>
          </p:cNvPr>
          <p:cNvSpPr>
            <a:spLocks noGrp="1"/>
          </p:cNvSpPr>
          <p:nvPr>
            <p:ph idx="1"/>
          </p:nvPr>
        </p:nvSpPr>
        <p:spPr>
          <a:xfrm>
            <a:off x="838200" y="1825624"/>
            <a:ext cx="10515600" cy="4366453"/>
          </a:xfrm>
        </p:spPr>
        <p:txBody>
          <a:bodyPr>
            <a:normAutofit fontScale="92500" lnSpcReduction="20000"/>
          </a:bodyPr>
          <a:lstStyle/>
          <a:p>
            <a:pPr marL="0" indent="0">
              <a:buNone/>
            </a:pPr>
            <a:r>
              <a:rPr lang="en-US" b="1"/>
              <a:t>Rosie’s Story</a:t>
            </a:r>
            <a:endParaRPr lang="en-US"/>
          </a:p>
          <a:p>
            <a:r>
              <a:rPr lang="en-US"/>
              <a:t>In 2018, Rosie , who had health coverage through Medicaid, received outpatient SUD treatment through a facility that assured her it accepted Medicaid. After completing treatment, Rosie learned that the facility did not, in fact, accept Medicaid, and she was billed over $8,000 for her treatment. Rosie contacted CHAMP for help, and CHAMP negotiated with the facility to have Rosie’s bill reduced to $2,500. </a:t>
            </a:r>
          </a:p>
          <a:p>
            <a:pPr marL="0" indent="0">
              <a:buNone/>
            </a:pPr>
            <a:endParaRPr lang="en-US"/>
          </a:p>
          <a:p>
            <a:r>
              <a:rPr lang="en-US"/>
              <a:t>CHAMP then applied to the New York Times Neediest (NYTN) fund for assistance with Rosie’s remaining balance. NYTN awarded Rosie a $2,500 grant. As a result of CHAMP’s debt negotiation and the NYTN grant, Rosie’s entire bill was resolved, and she did not need to pay any out-of-pocket costs for her treatment.</a:t>
            </a:r>
          </a:p>
          <a:p>
            <a:endParaRPr lang="en-US" sz="4000"/>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19</a:t>
            </a:fld>
            <a:endParaRPr lang="en-US"/>
          </a:p>
        </p:txBody>
      </p:sp>
    </p:spTree>
    <p:extLst>
      <p:ext uri="{BB962C8B-B14F-4D97-AF65-F5344CB8AC3E}">
        <p14:creationId xmlns:p14="http://schemas.microsoft.com/office/powerpoint/2010/main" val="199253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198" y="1818431"/>
            <a:ext cx="11256666" cy="1610569"/>
          </a:xfrm>
          <a:prstGeom prst="rect">
            <a:avLst/>
          </a:prstGeom>
          <a:noFill/>
          <a:ln>
            <a:noFill/>
          </a:ln>
        </p:spPr>
        <p:txBody>
          <a:bodyPr wrap="square" rtlCol="0">
            <a:spAutoFit/>
          </a:bodyPr>
          <a:lstStyle/>
          <a:p>
            <a:pPr algn="ctr"/>
            <a:endParaRPr lang="en-US" sz="3733" b="1" i="1" dirty="0">
              <a:solidFill>
                <a:srgbClr val="553278"/>
              </a:solidFill>
              <a:latin typeface="Arial" panose="020B0604020202020204" pitchFamily="34" charset="0"/>
              <a:cs typeface="Arial" panose="020B0604020202020204" pitchFamily="34" charset="0"/>
            </a:endParaRPr>
          </a:p>
          <a:p>
            <a:pPr algn="ctr"/>
            <a:endParaRPr lang="en-US" sz="3733" b="1" i="1" dirty="0">
              <a:solidFill>
                <a:srgbClr val="553278"/>
              </a:solidFill>
              <a:latin typeface="Arial" panose="020B0604020202020204" pitchFamily="34" charset="0"/>
              <a:cs typeface="Arial" panose="020B0604020202020204" pitchFamily="34" charset="0"/>
            </a:endParaRPr>
          </a:p>
          <a:p>
            <a:pPr algn="ctr"/>
            <a:r>
              <a:rPr lang="en-US" sz="2400" b="1" dirty="0">
                <a:solidFill>
                  <a:prstClr val="white"/>
                </a:solidFill>
                <a:latin typeface="Arial" panose="020B0604020202020204" pitchFamily="34" charset="0"/>
                <a:cs typeface="Arial" panose="020B0604020202020204" pitchFamily="34" charset="0"/>
              </a:rPr>
              <a:t>Peggy Bonneau, NYS OASAS</a:t>
            </a:r>
          </a:p>
        </p:txBody>
      </p:sp>
      <p:sp>
        <p:nvSpPr>
          <p:cNvPr id="3" name="Subtitle 2"/>
          <p:cNvSpPr txBox="1">
            <a:spLocks/>
          </p:cNvSpPr>
          <p:nvPr/>
        </p:nvSpPr>
        <p:spPr>
          <a:xfrm>
            <a:off x="0" y="4425352"/>
            <a:ext cx="12192000" cy="2510286"/>
          </a:xfrm>
          <a:prstGeom prst="rect">
            <a:avLst/>
          </a:prstGeom>
          <a:solidFill>
            <a:srgbClr val="002D73"/>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lgn="ctr">
              <a:spcBef>
                <a:spcPts val="0"/>
              </a:spcBef>
              <a:spcAft>
                <a:spcPts val="600"/>
              </a:spcAft>
              <a:buNone/>
            </a:pPr>
            <a:r>
              <a:rPr lang="en-US" sz="4000" b="1" dirty="0">
                <a:solidFill>
                  <a:srgbClr val="FFFF00"/>
                </a:solidFill>
                <a:latin typeface="Arial" panose="020B0604020202020204" pitchFamily="34" charset="0"/>
                <a:cs typeface="Arial" panose="020B0604020202020204" pitchFamily="34" charset="0"/>
              </a:rPr>
              <a:t>Stephanie Campbell</a:t>
            </a:r>
            <a:r>
              <a:rPr lang="en-US" sz="3600" b="1" dirty="0">
                <a:solidFill>
                  <a:srgbClr val="FFFF00"/>
                </a:solidFill>
                <a:latin typeface="Arial" panose="020B0604020202020204" pitchFamily="34" charset="0"/>
                <a:cs typeface="Arial" panose="020B0604020202020204" pitchFamily="34" charset="0"/>
              </a:rPr>
              <a:t>, Director, NYS Office of the Behavioral Health Ombudsman Program (CHAMP)</a:t>
            </a:r>
          </a:p>
        </p:txBody>
      </p:sp>
      <p:sp>
        <p:nvSpPr>
          <p:cNvPr id="4" name="TextBox 3"/>
          <p:cNvSpPr txBox="1"/>
          <p:nvPr/>
        </p:nvSpPr>
        <p:spPr>
          <a:xfrm>
            <a:off x="184136" y="1988184"/>
            <a:ext cx="11823728" cy="3908762"/>
          </a:xfrm>
          <a:prstGeom prst="rect">
            <a:avLst/>
          </a:prstGeom>
          <a:noFill/>
        </p:spPr>
        <p:txBody>
          <a:bodyPr wrap="square" rtlCol="0">
            <a:spAutoFit/>
          </a:bodyPr>
          <a:lstStyle/>
          <a:p>
            <a:pPr algn="ctr"/>
            <a:r>
              <a:rPr lang="en-US" sz="2800" dirty="0">
                <a:latin typeface="Arial Black" panose="020B0A04020102020204" pitchFamily="34" charset="0"/>
              </a:rPr>
              <a:t>The Intersectionality of Advocacy and Public Health in New York State</a:t>
            </a:r>
          </a:p>
          <a:p>
            <a:pPr algn="ctr"/>
            <a:r>
              <a:rPr lang="en-US" sz="2800" dirty="0">
                <a:solidFill>
                  <a:srgbClr val="C00000"/>
                </a:solidFill>
                <a:latin typeface="Arial Black" panose="020B0A04020102020204" pitchFamily="34" charset="0"/>
              </a:rPr>
              <a:t>Office of the NYS Behavioral Health Ombudsman Program - CHAMP</a:t>
            </a:r>
          </a:p>
          <a:p>
            <a:pPr algn="ctr"/>
            <a:r>
              <a:rPr lang="en-US" sz="2800" dirty="0">
                <a:latin typeface="Arial Black" panose="020B0A04020102020204" pitchFamily="34" charset="0"/>
              </a:rPr>
              <a:t>Faces &amp; Voices</a:t>
            </a:r>
          </a:p>
          <a:p>
            <a:pPr algn="ctr"/>
            <a:endParaRPr lang="en-US" sz="2800" dirty="0">
              <a:latin typeface="Arial Black" panose="020B0A04020102020204" pitchFamily="34" charset="0"/>
            </a:endParaRPr>
          </a:p>
          <a:p>
            <a:pPr algn="ctr"/>
            <a:endParaRPr lang="en-US" sz="4000" dirty="0">
              <a:latin typeface="Arial Black" panose="020B0A04020102020204" pitchFamily="34" charset="0"/>
            </a:endParaRPr>
          </a:p>
          <a:p>
            <a:pPr algn="ctr"/>
            <a:r>
              <a:rPr lang="en-US" sz="4000" b="1" kern="0" dirty="0">
                <a:solidFill>
                  <a:srgbClr val="DA471F"/>
                </a:solidFill>
                <a:latin typeface="Arial Black" panose="020B0A04020102020204" pitchFamily="34" charset="0"/>
                <a:ea typeface="ＭＳ Ｐゴシック"/>
                <a:cs typeface="Arial" panose="020B0604020202020204" pitchFamily="34" charset="0"/>
              </a:rPr>
              <a:t> </a:t>
            </a:r>
            <a:endParaRPr lang="en-US" sz="4000" dirty="0">
              <a:latin typeface="Arial Black" panose="020B0A04020102020204" pitchFamily="34" charset="0"/>
            </a:endParaRPr>
          </a:p>
        </p:txBody>
      </p:sp>
      <p:sp>
        <p:nvSpPr>
          <p:cNvPr id="5" name="TextBox 4">
            <a:extLst>
              <a:ext uri="{FF2B5EF4-FFF2-40B4-BE49-F238E27FC236}">
                <a16:creationId xmlns:a16="http://schemas.microsoft.com/office/drawing/2014/main" id="{BA541444-6B46-459A-80E5-C5B65E15EEDD}"/>
              </a:ext>
            </a:extLst>
          </p:cNvPr>
          <p:cNvSpPr txBox="1"/>
          <p:nvPr/>
        </p:nvSpPr>
        <p:spPr>
          <a:xfrm>
            <a:off x="361245" y="3998938"/>
            <a:ext cx="11137768" cy="400110"/>
          </a:xfrm>
          <a:prstGeom prst="rect">
            <a:avLst/>
          </a:prstGeom>
          <a:noFill/>
        </p:spPr>
        <p:txBody>
          <a:bodyPr wrap="square" rtlCol="0">
            <a:spAutoFit/>
          </a:bodyPr>
          <a:lstStyle/>
          <a:p>
            <a:pPr algn="ctr"/>
            <a:r>
              <a:rPr lang="en-US" sz="2000" b="1" dirty="0">
                <a:latin typeface="Arial Black" panose="020B0A04020102020204" pitchFamily="34" charset="0"/>
                <a:cs typeface="Times New Roman" panose="02020603050405020304" pitchFamily="18" charset="0"/>
              </a:rPr>
              <a:t>June 2023</a:t>
            </a:r>
          </a:p>
        </p:txBody>
      </p:sp>
      <p:pic>
        <p:nvPicPr>
          <p:cNvPr id="9" name="Picture 8" descr="Text&#10;&#10;Description automatically generated">
            <a:extLst>
              <a:ext uri="{FF2B5EF4-FFF2-40B4-BE49-F238E27FC236}">
                <a16:creationId xmlns:a16="http://schemas.microsoft.com/office/drawing/2014/main" id="{3D4DA56F-7D48-4DA1-923A-0849C397F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30" y="332714"/>
            <a:ext cx="8503105" cy="1111307"/>
          </a:xfrm>
          <a:prstGeom prst="rect">
            <a:avLst/>
          </a:prstGeom>
        </p:spPr>
      </p:pic>
    </p:spTree>
    <p:extLst>
      <p:ext uri="{BB962C8B-B14F-4D97-AF65-F5344CB8AC3E}">
        <p14:creationId xmlns:p14="http://schemas.microsoft.com/office/powerpoint/2010/main" val="3733049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p:txBody>
          <a:bodyPr/>
          <a:lstStyle/>
          <a:p>
            <a:r>
              <a:rPr lang="en-US" b="1" kern="0" dirty="0">
                <a:solidFill>
                  <a:srgbClr val="C00000"/>
                </a:solidFill>
                <a:latin typeface="Arial" panose="020B0604020202020204" pitchFamily="34" charset="0"/>
                <a:ea typeface="ＭＳ Ｐゴシック"/>
                <a:cs typeface="Arial" panose="020B0604020202020204" pitchFamily="34" charset="0"/>
              </a:rPr>
              <a:t>CHAMP’s Outreach Work</a:t>
            </a:r>
            <a:endParaRPr lang="en-US" dirty="0">
              <a:solidFill>
                <a:srgbClr val="C00000"/>
              </a:solidFill>
            </a:endParaRPr>
          </a:p>
        </p:txBody>
      </p:sp>
      <p:sp>
        <p:nvSpPr>
          <p:cNvPr id="3" name="Content Placeholder 2">
            <a:extLst>
              <a:ext uri="{FF2B5EF4-FFF2-40B4-BE49-F238E27FC236}">
                <a16:creationId xmlns:a16="http://schemas.microsoft.com/office/drawing/2014/main" id="{6D6B3E46-6CE5-4F5A-92F8-69B0BD98A85C}"/>
              </a:ext>
            </a:extLst>
          </p:cNvPr>
          <p:cNvSpPr>
            <a:spLocks noGrp="1"/>
          </p:cNvSpPr>
          <p:nvPr>
            <p:ph idx="1"/>
          </p:nvPr>
        </p:nvSpPr>
        <p:spPr>
          <a:xfrm>
            <a:off x="838200" y="1825625"/>
            <a:ext cx="10515600" cy="4131038"/>
          </a:xfrm>
        </p:spPr>
        <p:txBody>
          <a:bodyPr>
            <a:normAutofit lnSpcReduction="10000"/>
          </a:bodyPr>
          <a:lstStyle/>
          <a:p>
            <a:pPr marL="0" indent="0">
              <a:buNone/>
            </a:pPr>
            <a:r>
              <a:rPr lang="en-US" b="1" dirty="0"/>
              <a:t>Outreach and Engagement</a:t>
            </a:r>
          </a:p>
          <a:p>
            <a:pPr marL="0" indent="0">
              <a:buNone/>
            </a:pPr>
            <a:endParaRPr lang="en-US" b="1" dirty="0"/>
          </a:p>
          <a:p>
            <a:pPr lvl="1"/>
            <a:r>
              <a:rPr lang="en-US" sz="2800" dirty="0"/>
              <a:t>The Specialists conduct outreach statewide, such as tabling at conferences, setting up outreach sessions at organizations serving communities with MH/SUD needs, and sharing information through social media and other  communication channels.</a:t>
            </a:r>
          </a:p>
          <a:p>
            <a:pPr marL="457200" lvl="1" indent="0">
              <a:buNone/>
            </a:pPr>
            <a:endParaRPr lang="en-US" sz="2800" dirty="0"/>
          </a:p>
          <a:p>
            <a:pPr lvl="1"/>
            <a:r>
              <a:rPr lang="en-US" sz="2800" dirty="0"/>
              <a:t>The CBOs conduct outreach in their communities, such as local hospitals and recovery organizations, local food pantries, mobile treatment vans, billboards, newspaper ads, etc.</a:t>
            </a:r>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20</a:t>
            </a:fld>
            <a:endParaRPr lang="en-US"/>
          </a:p>
        </p:txBody>
      </p:sp>
    </p:spTree>
    <p:extLst>
      <p:ext uri="{BB962C8B-B14F-4D97-AF65-F5344CB8AC3E}">
        <p14:creationId xmlns:p14="http://schemas.microsoft.com/office/powerpoint/2010/main" val="3365540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a:xfrm>
            <a:off x="572493" y="238539"/>
            <a:ext cx="11018520" cy="1434415"/>
          </a:xfrm>
        </p:spPr>
        <p:txBody>
          <a:bodyPr anchor="b">
            <a:normAutofit/>
          </a:bodyPr>
          <a:lstStyle/>
          <a:p>
            <a:r>
              <a:rPr lang="en-US" sz="5400" b="1" kern="0" dirty="0">
                <a:solidFill>
                  <a:srgbClr val="C00000"/>
                </a:solidFill>
                <a:latin typeface="Arial" panose="020B0604020202020204" pitchFamily="34" charset="0"/>
                <a:ea typeface="ＭＳ Ｐゴシック"/>
                <a:cs typeface="Arial" panose="020B0604020202020204" pitchFamily="34" charset="0"/>
              </a:rPr>
              <a:t>CHAMP 1</a:t>
            </a:r>
            <a:r>
              <a:rPr lang="en-US" sz="5400" b="1" kern="0" baseline="30000" dirty="0">
                <a:solidFill>
                  <a:srgbClr val="C00000"/>
                </a:solidFill>
                <a:latin typeface="Arial" panose="020B0604020202020204" pitchFamily="34" charset="0"/>
                <a:ea typeface="ＭＳ Ｐゴシック"/>
                <a:cs typeface="Arial" panose="020B0604020202020204" pitchFamily="34" charset="0"/>
              </a:rPr>
              <a:t>st</a:t>
            </a:r>
            <a:r>
              <a:rPr lang="en-US" sz="5400" b="1" kern="0" dirty="0">
                <a:solidFill>
                  <a:srgbClr val="C00000"/>
                </a:solidFill>
                <a:latin typeface="Arial" panose="020B0604020202020204" pitchFamily="34" charset="0"/>
                <a:ea typeface="ＭＳ Ｐゴシック"/>
                <a:cs typeface="Arial" panose="020B0604020202020204" pitchFamily="34" charset="0"/>
              </a:rPr>
              <a:t> Annual Report</a:t>
            </a:r>
            <a:endParaRPr lang="en-US" sz="5400" dirty="0">
              <a:solidFill>
                <a:srgbClr val="C00000"/>
              </a:solidFill>
            </a:endParaRP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6B3E46-6CE5-4F5A-92F8-69B0BD98A85C}"/>
              </a:ext>
            </a:extLst>
          </p:cNvPr>
          <p:cNvSpPr>
            <a:spLocks noGrp="1"/>
          </p:cNvSpPr>
          <p:nvPr>
            <p:ph idx="1"/>
          </p:nvPr>
        </p:nvSpPr>
        <p:spPr>
          <a:xfrm>
            <a:off x="572493" y="2071316"/>
            <a:ext cx="6713552" cy="4119172"/>
          </a:xfrm>
        </p:spPr>
        <p:txBody>
          <a:bodyPr anchor="t">
            <a:normAutofit/>
          </a:bodyPr>
          <a:lstStyle/>
          <a:p>
            <a:pPr marL="0" marR="0"/>
            <a:r>
              <a:rPr lang="en-US" sz="2200" b="1" dirty="0">
                <a:effectLst/>
                <a:latin typeface="Arial" panose="020B0604020202020204" pitchFamily="34" charset="0"/>
                <a:ea typeface="Calibri" panose="020F0502020204030204" pitchFamily="34" charset="0"/>
              </a:rPr>
              <a:t>The New York State Office of Addiction Services and Supports (OASAS), and the Office of Mental Health (OMH)</a:t>
            </a:r>
            <a:r>
              <a:rPr lang="en-US" sz="2200" dirty="0">
                <a:effectLst/>
                <a:latin typeface="Arial" panose="020B0604020202020204" pitchFamily="34" charset="0"/>
                <a:ea typeface="Calibri" panose="020F0502020204030204" pitchFamily="34" charset="0"/>
              </a:rPr>
              <a:t> released of the first annual report by the Independent Behavioral Health Ombudsman program (CHAMP). </a:t>
            </a:r>
          </a:p>
          <a:p>
            <a:pPr marL="0" marR="0"/>
            <a:r>
              <a:rPr lang="en-US" sz="2200" dirty="0">
                <a:effectLst/>
                <a:latin typeface="Arial" panose="020B0604020202020204" pitchFamily="34" charset="0"/>
                <a:ea typeface="Calibri" panose="020F0502020204030204" pitchFamily="34" charset="0"/>
              </a:rPr>
              <a:t>The report summarized the work of the first-in-the-nation program and made recommendations to inform decision makers on challenges New Yorkers have with accessing their insurance coverage for behavioral health issues. </a:t>
            </a:r>
            <a:endParaRPr lang="en-US" sz="2200" dirty="0">
              <a:effectLst/>
              <a:latin typeface="Calibri" panose="020F0502020204030204" pitchFamily="34" charset="0"/>
              <a:ea typeface="Calibri" panose="020F0502020204030204" pitchFamily="34" charset="0"/>
            </a:endParaRPr>
          </a:p>
        </p:txBody>
      </p:sp>
      <p:pic>
        <p:nvPicPr>
          <p:cNvPr id="6" name="Picture 5" descr="Text&#10;&#10;Description automatically generated">
            <a:extLst>
              <a:ext uri="{FF2B5EF4-FFF2-40B4-BE49-F238E27FC236}">
                <a16:creationId xmlns:a16="http://schemas.microsoft.com/office/drawing/2014/main" id="{57C3147F-F8C5-4758-AE03-F194ADA0509E}"/>
              </a:ext>
            </a:extLst>
          </p:cNvPr>
          <p:cNvPicPr>
            <a:picLocks noChangeAspect="1"/>
          </p:cNvPicPr>
          <p:nvPr/>
        </p:nvPicPr>
        <p:blipFill rotWithShape="1">
          <a:blip r:embed="rId2">
            <a:extLst>
              <a:ext uri="{28A0092B-C50C-407E-A947-70E740481C1C}">
                <a14:useLocalDpi xmlns:a14="http://schemas.microsoft.com/office/drawing/2010/main" val="0"/>
              </a:ext>
            </a:extLst>
          </a:blip>
          <a:srcRect t="9568" r="1" b="1"/>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a:xfrm>
            <a:off x="8610600" y="6356350"/>
            <a:ext cx="2743200" cy="365125"/>
          </a:xfrm>
        </p:spPr>
        <p:txBody>
          <a:bodyPr>
            <a:normAutofit/>
          </a:bodyPr>
          <a:lstStyle/>
          <a:p>
            <a:pPr>
              <a:spcAft>
                <a:spcPts val="600"/>
              </a:spcAft>
            </a:pPr>
            <a:fld id="{D5781C15-D848-4676-AB4D-4062E41013F6}" type="slidenum">
              <a:rPr lang="en-US" smtClean="0"/>
              <a:pPr>
                <a:spcAft>
                  <a:spcPts val="600"/>
                </a:spcAft>
              </a:pPr>
              <a:t>21</a:t>
            </a:fld>
            <a:endParaRPr lang="en-US"/>
          </a:p>
        </p:txBody>
      </p:sp>
    </p:spTree>
    <p:extLst>
      <p:ext uri="{BB962C8B-B14F-4D97-AF65-F5344CB8AC3E}">
        <p14:creationId xmlns:p14="http://schemas.microsoft.com/office/powerpoint/2010/main" val="2186643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a:xfrm>
            <a:off x="572493" y="238539"/>
            <a:ext cx="11018520" cy="1434415"/>
          </a:xfrm>
        </p:spPr>
        <p:txBody>
          <a:bodyPr anchor="b">
            <a:normAutofit fontScale="90000"/>
          </a:bodyPr>
          <a:lstStyle/>
          <a:p>
            <a:r>
              <a:rPr lang="en-US" sz="5400" b="1" kern="0" dirty="0">
                <a:solidFill>
                  <a:srgbClr val="C00000"/>
                </a:solidFill>
                <a:latin typeface="Arial" panose="020B0604020202020204" pitchFamily="34" charset="0"/>
                <a:ea typeface="ＭＳ Ｐゴシック"/>
                <a:cs typeface="Arial" panose="020B0604020202020204" pitchFamily="34" charset="0"/>
              </a:rPr>
              <a:t>CHAMP Report Recommendations</a:t>
            </a:r>
            <a:endParaRPr lang="en-US" sz="5400" dirty="0">
              <a:solidFill>
                <a:srgbClr val="C00000"/>
              </a:solidFill>
            </a:endParaRP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6B3E46-6CE5-4F5A-92F8-69B0BD98A85C}"/>
              </a:ext>
            </a:extLst>
          </p:cNvPr>
          <p:cNvSpPr>
            <a:spLocks noGrp="1"/>
          </p:cNvSpPr>
          <p:nvPr>
            <p:ph idx="1"/>
          </p:nvPr>
        </p:nvSpPr>
        <p:spPr>
          <a:xfrm>
            <a:off x="572492" y="2071316"/>
            <a:ext cx="6496128" cy="3900230"/>
          </a:xfrm>
        </p:spPr>
        <p:txBody>
          <a:bodyPr anchor="t">
            <a:noAutofit/>
          </a:bodyPr>
          <a:lstStyle/>
          <a:p>
            <a:pPr marR="0" lvl="0">
              <a:spcBef>
                <a:spcPts val="0"/>
              </a:spcBef>
              <a:spcAft>
                <a:spcPts val="0"/>
              </a:spcAft>
              <a:buSzPts val="1000"/>
              <a:buFont typeface="Wingdings" panose="05000000000000000000" pitchFamily="2" charset="2"/>
              <a:buChar char="Ø"/>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Expanding outreach and engagement for communities experiencing inequities in accessing care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SzPts val="1000"/>
              <a:buFont typeface="Wingdings" panose="05000000000000000000" pitchFamily="2" charset="2"/>
              <a:buChar char="Ø"/>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Providing network adequacy standards that are geographically accessible; adopting appointment wait time metrics; establishing patient-to-provider ratios, with ongoing compliance monitoring</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SzPts val="1000"/>
              <a:buFont typeface="Wingdings" panose="05000000000000000000" pitchFamily="2" charset="2"/>
              <a:buChar char="Ø"/>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Increasing access to evidence-based treatment for children and adolescents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SzPts val="1000"/>
              <a:buFont typeface="Wingdings" panose="05000000000000000000" pitchFamily="2" charset="2"/>
              <a:buChar char="Ø"/>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Integrating screening and treatment for individuals with co-occurring mental health and substance use disorders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SzPts val="1000"/>
              <a:buFont typeface="Wingdings" panose="05000000000000000000" pitchFamily="2" charset="2"/>
              <a:buChar char="Ø"/>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Monitoring parity compliance and enforcement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SzPts val="1000"/>
              <a:buFont typeface="Wingdings" panose="05000000000000000000" pitchFamily="2" charset="2"/>
              <a:buChar char="Ø"/>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Applying parity standards to Medicare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SzPts val="1000"/>
              <a:buFont typeface="Wingdings" panose="05000000000000000000" pitchFamily="2" charset="2"/>
              <a:buChar char="Ø"/>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Aiding consumer transparency</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57C3147F-F8C5-4758-AE03-F194ADA0509E}"/>
              </a:ext>
            </a:extLst>
          </p:cNvPr>
          <p:cNvPicPr>
            <a:picLocks noChangeAspect="1"/>
          </p:cNvPicPr>
          <p:nvPr/>
        </p:nvPicPr>
        <p:blipFill rotWithShape="1">
          <a:blip r:embed="rId2">
            <a:extLst>
              <a:ext uri="{28A0092B-C50C-407E-A947-70E740481C1C}">
                <a14:useLocalDpi xmlns:a14="http://schemas.microsoft.com/office/drawing/2010/main" val="0"/>
              </a:ext>
            </a:extLst>
          </a:blip>
          <a:srcRect t="9568" r="1" b="1"/>
          <a:stretch/>
        </p:blipFill>
        <p:spPr>
          <a:xfrm>
            <a:off x="7604229" y="2071316"/>
            <a:ext cx="3941064" cy="4096512"/>
          </a:xfrm>
          <a:prstGeom prst="rect">
            <a:avLst/>
          </a:prstGeom>
        </p:spPr>
      </p:pic>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a:xfrm>
            <a:off x="8610600" y="6356350"/>
            <a:ext cx="2743200" cy="365125"/>
          </a:xfrm>
        </p:spPr>
        <p:txBody>
          <a:bodyPr>
            <a:normAutofit/>
          </a:bodyPr>
          <a:lstStyle/>
          <a:p>
            <a:pPr>
              <a:spcAft>
                <a:spcPts val="600"/>
              </a:spcAft>
            </a:pPr>
            <a:fld id="{D5781C15-D848-4676-AB4D-4062E41013F6}" type="slidenum">
              <a:rPr lang="en-US" smtClean="0"/>
              <a:pPr>
                <a:spcAft>
                  <a:spcPts val="600"/>
                </a:spcAft>
              </a:pPr>
              <a:t>22</a:t>
            </a:fld>
            <a:endParaRPr lang="en-US"/>
          </a:p>
        </p:txBody>
      </p:sp>
    </p:spTree>
    <p:extLst>
      <p:ext uri="{BB962C8B-B14F-4D97-AF65-F5344CB8AC3E}">
        <p14:creationId xmlns:p14="http://schemas.microsoft.com/office/powerpoint/2010/main" val="3545076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p:txBody>
          <a:bodyPr/>
          <a:lstStyle/>
          <a:p>
            <a:r>
              <a:rPr lang="en-US" b="1" kern="0" dirty="0">
                <a:solidFill>
                  <a:srgbClr val="C00000"/>
                </a:solidFill>
                <a:latin typeface="Arial" panose="020B0604020202020204" pitchFamily="34" charset="0"/>
                <a:ea typeface="ＭＳ Ｐゴシック"/>
                <a:cs typeface="Arial" panose="020B0604020202020204" pitchFamily="34" charset="0"/>
              </a:rPr>
              <a:t>Thank You! </a:t>
            </a:r>
            <a:endParaRPr lang="en-US" dirty="0">
              <a:solidFill>
                <a:srgbClr val="C00000"/>
              </a:solidFill>
            </a:endParaRPr>
          </a:p>
        </p:txBody>
      </p:sp>
      <p:sp>
        <p:nvSpPr>
          <p:cNvPr id="3" name="Content Placeholder 2">
            <a:extLst>
              <a:ext uri="{FF2B5EF4-FFF2-40B4-BE49-F238E27FC236}">
                <a16:creationId xmlns:a16="http://schemas.microsoft.com/office/drawing/2014/main" id="{6D6B3E46-6CE5-4F5A-92F8-69B0BD98A85C}"/>
              </a:ext>
            </a:extLst>
          </p:cNvPr>
          <p:cNvSpPr>
            <a:spLocks noGrp="1"/>
          </p:cNvSpPr>
          <p:nvPr>
            <p:ph idx="1"/>
          </p:nvPr>
        </p:nvSpPr>
        <p:spPr>
          <a:xfrm>
            <a:off x="838200" y="1825625"/>
            <a:ext cx="10515600" cy="4131038"/>
          </a:xfrm>
        </p:spPr>
        <p:txBody>
          <a:bodyPr>
            <a:normAutofit/>
          </a:bodyPr>
          <a:lstStyle/>
          <a:p>
            <a:pPr marL="0" marR="0" indent="0">
              <a:lnSpc>
                <a:spcPct val="107000"/>
              </a:lnSpc>
              <a:spcBef>
                <a:spcPts val="0"/>
              </a:spcBef>
              <a:spcAft>
                <a:spcPts val="0"/>
              </a:spcAft>
              <a:buNone/>
            </a:pPr>
            <a:r>
              <a:rPr lang="en-US" sz="3200" b="1" kern="0" dirty="0">
                <a:solidFill>
                  <a:srgbClr val="C00000"/>
                </a:solidFill>
                <a:latin typeface="Arial" panose="020B0604020202020204" pitchFamily="34" charset="0"/>
                <a:ea typeface="ＭＳ Ｐゴシック"/>
                <a:cs typeface="Arial" panose="020B0604020202020204" pitchFamily="34" charset="0"/>
              </a:rPr>
              <a:t> </a:t>
            </a:r>
            <a:endParaRPr lang="en-US" sz="1800" b="1" dirty="0">
              <a:solidFill>
                <a:srgbClr val="ED7D3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Call o</a:t>
            </a:r>
            <a:r>
              <a:rPr lang="en-US"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 email: </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3860800" indent="0">
              <a:lnSpc>
                <a:spcPct val="107000"/>
              </a:lnSpc>
              <a:spcBef>
                <a:spcPts val="0"/>
              </a:spcBef>
              <a:spcAft>
                <a:spcPts val="800"/>
              </a:spcAft>
              <a:buNone/>
            </a:pPr>
            <a:r>
              <a:rPr lang="en-US" sz="1800" b="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Stephanie Campbell</a:t>
            </a:r>
          </a:p>
          <a:p>
            <a:pPr marL="0" marR="3860800" indent="0">
              <a:lnSpc>
                <a:spcPct val="107000"/>
              </a:lnSpc>
              <a:spcBef>
                <a:spcPts val="0"/>
              </a:spcBef>
              <a:spcAft>
                <a:spcPts val="800"/>
              </a:spcAft>
              <a:buNone/>
            </a:pPr>
            <a:r>
              <a:rPr lang="en-US" sz="1800" b="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Director, NYS Behavioral Health Ombudsman Office </a:t>
            </a:r>
          </a:p>
          <a:p>
            <a:pPr marL="0" marR="3860800" indent="0">
              <a:lnSpc>
                <a:spcPct val="107000"/>
              </a:lnSpc>
              <a:spcBef>
                <a:spcPts val="0"/>
              </a:spcBef>
              <a:spcAft>
                <a:spcPts val="800"/>
              </a:spcAft>
              <a:buNone/>
            </a:pPr>
            <a:r>
              <a:rPr lang="en-US" sz="1800" b="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518-788-3018</a:t>
            </a:r>
          </a:p>
          <a:p>
            <a:pPr marL="0" marR="3860800" indent="0">
              <a:lnSpc>
                <a:spcPct val="107000"/>
              </a:lnSpc>
              <a:spcBef>
                <a:spcPts val="0"/>
              </a:spcBef>
              <a:spcAft>
                <a:spcPts val="800"/>
              </a:spcAft>
              <a:buNone/>
            </a:pPr>
            <a:r>
              <a:rPr lang="en-US" sz="1800" b="1" u="sng" dirty="0">
                <a:solidFill>
                  <a:srgbClr val="0563C1"/>
                </a:solidFill>
                <a:effectLst/>
                <a:uFill>
                  <a:solidFill>
                    <a:srgbClr val="0563C1"/>
                  </a:solidFill>
                </a:uFill>
                <a:latin typeface="Times New Roman" panose="02020603050405020304" pitchFamily="18" charset="0"/>
                <a:ea typeface="Calibri" panose="020F0502020204030204" pitchFamily="34" charset="0"/>
                <a:cs typeface="Times New Roman" panose="02020603050405020304" pitchFamily="18" charset="0"/>
              </a:rPr>
              <a:t>Stephanie.campbell@oasas.ny.gov</a:t>
            </a:r>
            <a:r>
              <a:rPr lang="en-US" sz="1800" b="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23</a:t>
            </a:fld>
            <a:endParaRPr lang="en-US"/>
          </a:p>
        </p:txBody>
      </p:sp>
    </p:spTree>
    <p:extLst>
      <p:ext uri="{BB962C8B-B14F-4D97-AF65-F5344CB8AC3E}">
        <p14:creationId xmlns:p14="http://schemas.microsoft.com/office/powerpoint/2010/main" val="1229766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018BD11-68B6-2266-AFDA-5CC9165EF13B}"/>
              </a:ext>
            </a:extLst>
          </p:cNvPr>
          <p:cNvSpPr>
            <a:spLocks noGrp="1"/>
          </p:cNvSpPr>
          <p:nvPr>
            <p:ph type="dt" sz="half" idx="10"/>
          </p:nvPr>
        </p:nvSpPr>
        <p:spPr>
          <a:xfrm>
            <a:off x="5830644" y="5586064"/>
            <a:ext cx="3334871" cy="1129553"/>
          </a:xfrm>
        </p:spPr>
        <p:txBody>
          <a:bodyPr/>
          <a:lstStyle/>
          <a:p>
            <a:r>
              <a:rPr lang="en-US" sz="18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Please complete our feedback survey</a:t>
            </a:r>
          </a:p>
          <a:p>
            <a:r>
              <a:rPr lang="en-US" sz="18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by scanning this QR Code</a:t>
            </a:r>
          </a:p>
          <a:p>
            <a:r>
              <a:rPr lang="en-US" sz="18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or go to </a:t>
            </a:r>
            <a:r>
              <a:rPr lang="en-US" sz="1800" b="1" u="sng"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faces.ly</a:t>
            </a:r>
            <a:r>
              <a:rPr lang="en-US" sz="1800" b="1" u="sng"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/eval</a:t>
            </a:r>
          </a:p>
        </p:txBody>
      </p:sp>
      <p:sp>
        <p:nvSpPr>
          <p:cNvPr id="3" name="Chevron 2">
            <a:hlinkClick r:id="rId3"/>
            <a:extLst>
              <a:ext uri="{FF2B5EF4-FFF2-40B4-BE49-F238E27FC236}">
                <a16:creationId xmlns:a16="http://schemas.microsoft.com/office/drawing/2014/main" id="{4DD9E8D4-9B3B-A9D2-8893-15A0F9297A93}"/>
              </a:ext>
            </a:extLst>
          </p:cNvPr>
          <p:cNvSpPr/>
          <p:nvPr/>
        </p:nvSpPr>
        <p:spPr>
          <a:xfrm>
            <a:off x="11614068" y="2933205"/>
            <a:ext cx="387927" cy="128847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E2C7C104-4F9A-CB06-7E5C-5DA4F2C5C75D}"/>
              </a:ext>
            </a:extLst>
          </p:cNvPr>
          <p:cNvPicPr>
            <a:picLocks noChangeAspect="1"/>
          </p:cNvPicPr>
          <p:nvPr/>
        </p:nvPicPr>
        <p:blipFill rotWithShape="1">
          <a:blip r:embed="rId4"/>
          <a:srcRect b="10275"/>
          <a:stretch/>
        </p:blipFill>
        <p:spPr>
          <a:xfrm>
            <a:off x="4104443" y="5070920"/>
            <a:ext cx="1629383" cy="1644697"/>
          </a:xfrm>
          <a:prstGeom prst="rect">
            <a:avLst/>
          </a:prstGeom>
        </p:spPr>
      </p:pic>
    </p:spTree>
    <p:extLst>
      <p:ext uri="{BB962C8B-B14F-4D97-AF65-F5344CB8AC3E}">
        <p14:creationId xmlns:p14="http://schemas.microsoft.com/office/powerpoint/2010/main" val="251187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p:txBody>
          <a:bodyPr>
            <a:normAutofit/>
          </a:bodyPr>
          <a:lstStyle/>
          <a:p>
            <a:r>
              <a:rPr lang="en-US" sz="3200" kern="0" dirty="0">
                <a:solidFill>
                  <a:srgbClr val="C00000"/>
                </a:solidFill>
                <a:latin typeface="Arial Black" panose="020B0A04020102020204" pitchFamily="34" charset="0"/>
                <a:ea typeface="ＭＳ Ｐゴシック"/>
                <a:cs typeface="Arial" panose="020B0604020202020204" pitchFamily="34" charset="0"/>
              </a:rPr>
              <a:t>Need for CHAMP</a:t>
            </a:r>
            <a:endParaRPr lang="en-US" sz="3200" dirty="0">
              <a:solidFill>
                <a:srgbClr val="C0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6D6B3E46-6CE5-4F5A-92F8-69B0BD98A85C}"/>
              </a:ext>
            </a:extLst>
          </p:cNvPr>
          <p:cNvSpPr>
            <a:spLocks noGrp="1"/>
          </p:cNvSpPr>
          <p:nvPr>
            <p:ph idx="1"/>
          </p:nvPr>
        </p:nvSpPr>
        <p:spPr>
          <a:xfrm>
            <a:off x="838200" y="1998922"/>
            <a:ext cx="10515600" cy="4193156"/>
          </a:xfrm>
        </p:spPr>
        <p:txBody>
          <a:bodyPr>
            <a:normAutofit/>
          </a:bodyPr>
          <a:lstStyle/>
          <a:p>
            <a:pPr algn="l">
              <a:lnSpc>
                <a:spcPct val="120000"/>
              </a:lnSpc>
              <a:buFont typeface="Arial" panose="020B0604020202020204" pitchFamily="34" charset="0"/>
              <a:buChar char="•"/>
            </a:pPr>
            <a:r>
              <a:rPr lang="en-US" sz="2000" i="0" dirty="0">
                <a:solidFill>
                  <a:srgbClr val="000000"/>
                </a:solidFill>
                <a:effectLst/>
              </a:rPr>
              <a:t>Latest provisional data from the Centers for Disease Control and Prevention (CDC) </a:t>
            </a:r>
            <a:r>
              <a:rPr lang="en-US" sz="2000" i="0" u="none" strike="noStrike" dirty="0">
                <a:solidFill>
                  <a:srgbClr val="CE7F2F"/>
                </a:solidFill>
                <a:effectLst/>
                <a:hlinkClick r:id="rId2"/>
              </a:rPr>
              <a:t>estimates</a:t>
            </a:r>
            <a:r>
              <a:rPr lang="en-US" sz="2000" i="0" dirty="0">
                <a:solidFill>
                  <a:srgbClr val="000000"/>
                </a:solidFill>
                <a:effectLst/>
              </a:rPr>
              <a:t> that almost </a:t>
            </a:r>
            <a:r>
              <a:rPr lang="en-US" sz="2000" b="1" i="0" dirty="0">
                <a:solidFill>
                  <a:srgbClr val="222222"/>
                </a:solidFill>
                <a:effectLst/>
              </a:rPr>
              <a:t>109,680</a:t>
            </a:r>
            <a:r>
              <a:rPr lang="en-US" sz="2000" i="0" dirty="0">
                <a:solidFill>
                  <a:srgbClr val="000000"/>
                </a:solidFill>
                <a:effectLst/>
              </a:rPr>
              <a:t> people died of a drug overdose in 2022</a:t>
            </a:r>
          </a:p>
          <a:p>
            <a:pPr algn="l"/>
            <a:r>
              <a:rPr lang="en-US" sz="2000" i="0" dirty="0">
                <a:solidFill>
                  <a:srgbClr val="000000"/>
                </a:solidFill>
                <a:effectLst/>
                <a:cs typeface="Arial" panose="020B0604020202020204" pitchFamily="34" charset="0"/>
              </a:rPr>
              <a:t>Suicide is now the </a:t>
            </a:r>
            <a:r>
              <a:rPr lang="en-US" sz="2000" b="1" i="0" dirty="0">
                <a:solidFill>
                  <a:srgbClr val="000000"/>
                </a:solidFill>
                <a:effectLst/>
                <a:cs typeface="Arial" panose="020B0604020202020204" pitchFamily="34" charset="0"/>
              </a:rPr>
              <a:t>2nd leading cause of death </a:t>
            </a:r>
            <a:r>
              <a:rPr lang="en-US" sz="2000" i="0" dirty="0">
                <a:solidFill>
                  <a:srgbClr val="000000"/>
                </a:solidFill>
                <a:effectLst/>
                <a:cs typeface="Arial" panose="020B0604020202020204" pitchFamily="34" charset="0"/>
              </a:rPr>
              <a:t>for 1-44 age group, and numbers of suicides continue to rise.</a:t>
            </a:r>
          </a:p>
          <a:p>
            <a:pPr algn="l"/>
            <a:r>
              <a:rPr lang="en-US" sz="2000" i="0" dirty="0">
                <a:solidFill>
                  <a:srgbClr val="1A1D26"/>
                </a:solidFill>
                <a:effectLst/>
              </a:rPr>
              <a:t>CDC study documents </a:t>
            </a:r>
            <a:r>
              <a:rPr lang="en-US" sz="2000" dirty="0">
                <a:solidFill>
                  <a:srgbClr val="1A1D26"/>
                </a:solidFill>
              </a:rPr>
              <a:t>r</a:t>
            </a:r>
            <a:r>
              <a:rPr lang="en-US" sz="2000" i="0" dirty="0">
                <a:solidFill>
                  <a:srgbClr val="1A1D26"/>
                </a:solidFill>
                <a:effectLst/>
              </a:rPr>
              <a:t>ise in adolescent </a:t>
            </a:r>
            <a:r>
              <a:rPr lang="en-US" sz="2000" dirty="0">
                <a:solidFill>
                  <a:srgbClr val="1A1D26"/>
                </a:solidFill>
              </a:rPr>
              <a:t>s</a:t>
            </a:r>
            <a:r>
              <a:rPr lang="en-US" sz="2000" i="0" dirty="0">
                <a:solidFill>
                  <a:srgbClr val="1A1D26"/>
                </a:solidFill>
                <a:effectLst/>
              </a:rPr>
              <a:t>uicide </a:t>
            </a:r>
            <a:r>
              <a:rPr lang="en-US" sz="2000" dirty="0">
                <a:solidFill>
                  <a:srgbClr val="1A1D26"/>
                </a:solidFill>
              </a:rPr>
              <a:t>a</a:t>
            </a:r>
            <a:r>
              <a:rPr lang="en-US" sz="2000" i="0" dirty="0">
                <a:solidFill>
                  <a:srgbClr val="1A1D26"/>
                </a:solidFill>
                <a:effectLst/>
              </a:rPr>
              <a:t>ttempts </a:t>
            </a:r>
            <a:r>
              <a:rPr lang="en-US" sz="2000" dirty="0">
                <a:solidFill>
                  <a:srgbClr val="1A1D26"/>
                </a:solidFill>
              </a:rPr>
              <a:t>d</a:t>
            </a:r>
            <a:r>
              <a:rPr lang="en-US" sz="2000" i="0" dirty="0">
                <a:solidFill>
                  <a:srgbClr val="1A1D26"/>
                </a:solidFill>
                <a:effectLst/>
              </a:rPr>
              <a:t>uring </a:t>
            </a:r>
            <a:r>
              <a:rPr lang="en-US" sz="2000" dirty="0">
                <a:solidFill>
                  <a:srgbClr val="1A1D26"/>
                </a:solidFill>
              </a:rPr>
              <a:t>p</a:t>
            </a:r>
            <a:r>
              <a:rPr lang="en-US" sz="2000" i="0" dirty="0">
                <a:solidFill>
                  <a:srgbClr val="1A1D26"/>
                </a:solidFill>
                <a:effectLst/>
              </a:rPr>
              <a:t>andemic. The increase started in May 2020 with a particularly alarming spike among girls aged 12–17 from February to March 2021.</a:t>
            </a:r>
          </a:p>
          <a:p>
            <a:r>
              <a:rPr lang="en-US" sz="2000" b="0" i="0" dirty="0">
                <a:solidFill>
                  <a:srgbClr val="333333"/>
                </a:solidFill>
                <a:effectLst/>
              </a:rPr>
              <a:t>Former Congressman Patrick J. Kennedy (D-R.I.), the co-author of the Mental Health Parity and Addiction Equity Act (MHPAEA), noted that “access restrictions fan the flames of the opioid crisis and suicide deaths, two of the most urgent public health challenges we face as a nation.”</a:t>
            </a:r>
            <a:endParaRPr lang="en-US" sz="2000" i="0" dirty="0">
              <a:solidFill>
                <a:srgbClr val="000000"/>
              </a:solidFill>
              <a:effectLst/>
              <a:cs typeface="Arial" panose="020B0604020202020204" pitchFamily="34" charset="0"/>
            </a:endParaRPr>
          </a:p>
          <a:p>
            <a:pPr marL="0" indent="0">
              <a:lnSpc>
                <a:spcPct val="120000"/>
              </a:lnSpc>
              <a:buNone/>
            </a:pPr>
            <a:r>
              <a:rPr lang="en-US" sz="2400" b="1" dirty="0">
                <a:solidFill>
                  <a:srgbClr val="D74229"/>
                </a:solidFill>
                <a:cs typeface="Arial" panose="020B0604020202020204" pitchFamily="34" charset="0"/>
              </a:rPr>
              <a:t>Access to insurance benefits and SUD/MH care continue to be a primary problem. </a:t>
            </a:r>
          </a:p>
        </p:txBody>
      </p:sp>
      <p:sp>
        <p:nvSpPr>
          <p:cNvPr id="5" name="TextBox 4">
            <a:extLst>
              <a:ext uri="{FF2B5EF4-FFF2-40B4-BE49-F238E27FC236}">
                <a16:creationId xmlns:a16="http://schemas.microsoft.com/office/drawing/2014/main" id="{2C2907CD-F6A2-4C02-ABC8-56EE308F54BF}"/>
              </a:ext>
            </a:extLst>
          </p:cNvPr>
          <p:cNvSpPr txBox="1"/>
          <p:nvPr/>
        </p:nvSpPr>
        <p:spPr>
          <a:xfrm>
            <a:off x="276447" y="6356350"/>
            <a:ext cx="3498111" cy="338554"/>
          </a:xfrm>
          <a:prstGeom prst="rect">
            <a:avLst/>
          </a:prstGeom>
          <a:noFill/>
        </p:spPr>
        <p:txBody>
          <a:bodyPr wrap="square" rtlCol="0">
            <a:spAutoFit/>
          </a:bodyPr>
          <a:lstStyle/>
          <a:p>
            <a:r>
              <a:rPr lang="en-US" sz="800" b="1" dirty="0">
                <a:latin typeface="Arial Black" panose="020B0A04020102020204" pitchFamily="34" charset="0"/>
              </a:rPr>
              <a:t>Source</a:t>
            </a:r>
            <a:r>
              <a:rPr lang="en-US" sz="800" dirty="0"/>
              <a:t>:  </a:t>
            </a:r>
            <a:r>
              <a:rPr lang="en-US" sz="800" dirty="0">
                <a:hlinkClick r:id="rId2"/>
              </a:rPr>
              <a:t>https://www.cdc.gov/nchs/nvss/vsrr/drug-overdose-data.htm</a:t>
            </a:r>
            <a:endParaRPr lang="en-US" sz="800" dirty="0"/>
          </a:p>
          <a:p>
            <a:endParaRPr lang="en-US" sz="800" dirty="0"/>
          </a:p>
        </p:txBody>
      </p:sp>
      <p:sp>
        <p:nvSpPr>
          <p:cNvPr id="6" name="TextBox 5">
            <a:extLst>
              <a:ext uri="{FF2B5EF4-FFF2-40B4-BE49-F238E27FC236}">
                <a16:creationId xmlns:a16="http://schemas.microsoft.com/office/drawing/2014/main" id="{94C9C649-7685-482F-AF28-119048BEB559}"/>
              </a:ext>
            </a:extLst>
          </p:cNvPr>
          <p:cNvSpPr txBox="1"/>
          <p:nvPr/>
        </p:nvSpPr>
        <p:spPr>
          <a:xfrm>
            <a:off x="8417444" y="6262042"/>
            <a:ext cx="3228753" cy="461665"/>
          </a:xfrm>
          <a:prstGeom prst="rect">
            <a:avLst/>
          </a:prstGeom>
          <a:noFill/>
        </p:spPr>
        <p:txBody>
          <a:bodyPr wrap="square" rtlCol="0">
            <a:spAutoFit/>
          </a:bodyPr>
          <a:lstStyle/>
          <a:p>
            <a:pPr algn="l"/>
            <a:r>
              <a:rPr lang="en-US" sz="800" dirty="0">
                <a:latin typeface="Arial Black" panose="020B0A04020102020204" pitchFamily="34" charset="0"/>
              </a:rPr>
              <a:t>Source: </a:t>
            </a:r>
            <a:r>
              <a:rPr lang="en-US" sz="800" dirty="0">
                <a:hlinkClick r:id="rId3"/>
              </a:rPr>
              <a:t>Emergency Department Visits for Suspected Suicide Attempts Among Persons Aged 12–25 Years Before and During the COVID-19 Pandemic — United States, January 2019–May 2021 | MMWR (cdc.gov)</a:t>
            </a:r>
            <a:endParaRPr lang="en-US" sz="800" dirty="0"/>
          </a:p>
        </p:txBody>
      </p:sp>
    </p:spTree>
    <p:extLst>
      <p:ext uri="{BB962C8B-B14F-4D97-AF65-F5344CB8AC3E}">
        <p14:creationId xmlns:p14="http://schemas.microsoft.com/office/powerpoint/2010/main" val="3953374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p:txBody>
          <a:bodyPr>
            <a:normAutofit/>
          </a:bodyPr>
          <a:lstStyle/>
          <a:p>
            <a:r>
              <a:rPr lang="en-US" sz="4200" b="1" kern="0" dirty="0">
                <a:solidFill>
                  <a:srgbClr val="C00000"/>
                </a:solidFill>
                <a:latin typeface="Arial" panose="020B0604020202020204" pitchFamily="34" charset="0"/>
                <a:ea typeface="ＭＳ Ｐゴシック"/>
                <a:cs typeface="Arial" panose="020B0604020202020204" pitchFamily="34" charset="0"/>
              </a:rPr>
              <a:t>Need for Statewide Ombudsman Office </a:t>
            </a:r>
            <a:endParaRPr lang="en-US" sz="4200" dirty="0">
              <a:solidFill>
                <a:srgbClr val="C00000"/>
              </a:solidFill>
            </a:endParaRPr>
          </a:p>
        </p:txBody>
      </p:sp>
      <p:sp>
        <p:nvSpPr>
          <p:cNvPr id="3" name="Content Placeholder 2">
            <a:extLst>
              <a:ext uri="{FF2B5EF4-FFF2-40B4-BE49-F238E27FC236}">
                <a16:creationId xmlns:a16="http://schemas.microsoft.com/office/drawing/2014/main" id="{6D6B3E46-6CE5-4F5A-92F8-69B0BD98A85C}"/>
              </a:ext>
            </a:extLst>
          </p:cNvPr>
          <p:cNvSpPr>
            <a:spLocks noGrp="1"/>
          </p:cNvSpPr>
          <p:nvPr>
            <p:ph idx="1"/>
          </p:nvPr>
        </p:nvSpPr>
        <p:spPr>
          <a:xfrm>
            <a:off x="838200" y="1825624"/>
            <a:ext cx="10515600" cy="4366453"/>
          </a:xfrm>
        </p:spPr>
        <p:txBody>
          <a:bodyPr>
            <a:normAutofit fontScale="85000" lnSpcReduction="20000"/>
          </a:bodyPr>
          <a:lstStyle/>
          <a:p>
            <a:r>
              <a:rPr lang="en-US" b="0" i="0" dirty="0">
                <a:effectLst/>
                <a:latin typeface="MercurySSm-Book-Pro_Web"/>
              </a:rPr>
              <a:t>According to the 2020 National Survey on Drug Use and Health, among the 41.1 million people who needed treatment for substance use disorders (SUD), only 2.7 million (6.5-percent) of them received treatment at a specialty treatment facility over the previous year. One reason for this gap is that people with addiction and those who care for them face too many barriers to treatment. </a:t>
            </a:r>
          </a:p>
          <a:p>
            <a:r>
              <a:rPr lang="en-US" dirty="0"/>
              <a:t>Health inequities impacted by social determinants of health and exacerbated by COVID-19, have disproportionately impacted BIPOC communities, resulting in a sharp increased number of recorded overdose deaths.</a:t>
            </a:r>
          </a:p>
          <a:p>
            <a:r>
              <a:rPr lang="en-US" dirty="0"/>
              <a:t>The spike in overdose deaths and social determinants of health disparities require a targeted response to the increase demand for addiction and mental healthcare services. </a:t>
            </a:r>
          </a:p>
          <a:p>
            <a:r>
              <a:rPr lang="en-US" sz="2800" dirty="0"/>
              <a:t>States</a:t>
            </a:r>
            <a:r>
              <a:rPr lang="en-US" dirty="0"/>
              <a:t> are finding new ways, to reach communities hardest hit by the pandemic, to reduce barriers that prevent vulnerable populations from accessing care that addresses their health needs.</a:t>
            </a:r>
            <a:endParaRPr lang="en-US" sz="2800" dirty="0"/>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4</a:t>
            </a:fld>
            <a:endParaRPr lang="en-US"/>
          </a:p>
        </p:txBody>
      </p:sp>
    </p:spTree>
    <p:extLst>
      <p:ext uri="{BB962C8B-B14F-4D97-AF65-F5344CB8AC3E}">
        <p14:creationId xmlns:p14="http://schemas.microsoft.com/office/powerpoint/2010/main" val="40301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a:xfrm>
            <a:off x="148855" y="365125"/>
            <a:ext cx="11302409" cy="1325563"/>
          </a:xfrm>
        </p:spPr>
        <p:txBody>
          <a:bodyPr>
            <a:normAutofit/>
          </a:bodyPr>
          <a:lstStyle/>
          <a:p>
            <a:r>
              <a:rPr lang="en-US" sz="3200" kern="0" dirty="0">
                <a:solidFill>
                  <a:srgbClr val="C00000"/>
                </a:solidFill>
                <a:latin typeface="Arial Black" panose="020B0A04020102020204" pitchFamily="34" charset="0"/>
                <a:ea typeface="ＭＳ Ｐゴシック"/>
                <a:cs typeface="Arial" panose="020B0604020202020204" pitchFamily="34" charset="0"/>
              </a:rPr>
              <a:t>CHAMP Accomplishments</a:t>
            </a:r>
            <a:endParaRPr lang="en-US" sz="3200" dirty="0">
              <a:solidFill>
                <a:srgbClr val="C0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6D6B3E46-6CE5-4F5A-92F8-69B0BD98A85C}"/>
              </a:ext>
            </a:extLst>
          </p:cNvPr>
          <p:cNvSpPr>
            <a:spLocks noGrp="1"/>
          </p:cNvSpPr>
          <p:nvPr>
            <p:ph idx="1"/>
          </p:nvPr>
        </p:nvSpPr>
        <p:spPr>
          <a:xfrm>
            <a:off x="838200" y="1825624"/>
            <a:ext cx="10515600" cy="4366453"/>
          </a:xfrm>
        </p:spPr>
        <p:txBody>
          <a:bodyPr>
            <a:normAutofit/>
          </a:bodyPr>
          <a:lstStyle/>
          <a:p>
            <a:r>
              <a:rPr lang="en-US" sz="4000" dirty="0"/>
              <a:t>Since launching, CHAMP:</a:t>
            </a:r>
          </a:p>
          <a:p>
            <a:pPr lvl="1"/>
            <a:r>
              <a:rPr lang="en-US" sz="4000" dirty="0"/>
              <a:t>Handled 6,534 (CHAMP: CBOs, Specialists, Helpline) + Ombudsman Director (1,671) = </a:t>
            </a:r>
            <a:r>
              <a:rPr lang="en-US" sz="4000" b="1" dirty="0">
                <a:solidFill>
                  <a:srgbClr val="C00000"/>
                </a:solidFill>
              </a:rPr>
              <a:t>8,205 total cases</a:t>
            </a:r>
          </a:p>
          <a:p>
            <a:pPr lvl="1"/>
            <a:r>
              <a:rPr lang="en-US" sz="4000" dirty="0"/>
              <a:t>Reached over 315,000 people through outreach and education</a:t>
            </a:r>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5</a:t>
            </a:fld>
            <a:endParaRPr lang="en-US"/>
          </a:p>
        </p:txBody>
      </p:sp>
    </p:spTree>
    <p:extLst>
      <p:ext uri="{BB962C8B-B14F-4D97-AF65-F5344CB8AC3E}">
        <p14:creationId xmlns:p14="http://schemas.microsoft.com/office/powerpoint/2010/main" val="386881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a:xfrm>
            <a:off x="838200" y="541867"/>
            <a:ext cx="7280194" cy="1148821"/>
          </a:xfrm>
        </p:spPr>
        <p:txBody>
          <a:bodyPr/>
          <a:lstStyle/>
          <a:p>
            <a:r>
              <a:rPr lang="en-US" b="1" kern="0" dirty="0">
                <a:solidFill>
                  <a:srgbClr val="C00000"/>
                </a:solidFill>
                <a:latin typeface="Arial" panose="020B0604020202020204" pitchFamily="34" charset="0"/>
                <a:ea typeface="ＭＳ Ｐゴシック"/>
                <a:cs typeface="Arial" panose="020B0604020202020204" pitchFamily="34" charset="0"/>
              </a:rPr>
              <a:t>CHAMP</a:t>
            </a:r>
            <a:r>
              <a:rPr lang="en-US" b="1" kern="0" dirty="0">
                <a:solidFill>
                  <a:srgbClr val="DA471F"/>
                </a:solidFill>
                <a:latin typeface="Arial" panose="020B0604020202020204" pitchFamily="34" charset="0"/>
                <a:ea typeface="ＭＳ Ｐゴシック"/>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6D6B3E46-6CE5-4F5A-92F8-69B0BD98A85C}"/>
              </a:ext>
            </a:extLst>
          </p:cNvPr>
          <p:cNvSpPr>
            <a:spLocks noGrp="1"/>
          </p:cNvSpPr>
          <p:nvPr>
            <p:ph idx="1"/>
          </p:nvPr>
        </p:nvSpPr>
        <p:spPr>
          <a:xfrm>
            <a:off x="838200" y="1825624"/>
            <a:ext cx="6736644" cy="4366453"/>
          </a:xfrm>
        </p:spPr>
        <p:txBody>
          <a:bodyPr>
            <a:normAutofit fontScale="77500" lnSpcReduction="20000"/>
          </a:bodyPr>
          <a:lstStyle/>
          <a:p>
            <a:r>
              <a:rPr lang="en-US" dirty="0"/>
              <a:t>The 2018 Executive Budget established the first-in-the-nation Office of the Independent Substance Use Disorder and Mental Health Ombudsman program, Section 33.27 of the Mental Hygiene Law.</a:t>
            </a:r>
          </a:p>
          <a:p>
            <a:r>
              <a:rPr lang="en-US" dirty="0"/>
              <a:t> The program, also known as the Community Health Access to Addiction &amp; Mental Healthcare Project (CHAMP), assists individuals with an SUD/MH condition with using their health insurance coverage and to identify, investigate, refer and resolve complaints made by, or on behalf of, consumers regarding their coverage. </a:t>
            </a:r>
          </a:p>
          <a:p>
            <a:r>
              <a:rPr lang="en-US" dirty="0"/>
              <a:t>CHAMP also helps SUD/MH providers resolve their patients</a:t>
            </a:r>
            <a:r>
              <a:rPr lang="de-DE" dirty="0"/>
              <a:t>’ </a:t>
            </a:r>
            <a:r>
              <a:rPr lang="en-US" dirty="0"/>
              <a:t>insurance problems and assists New Yorkers with accessing SUD/MH treatment, including medication, as well as other related social determinant of health needs including transportation, housing, and peer services. </a:t>
            </a:r>
            <a:endParaRPr lang="en-US" sz="2800" dirty="0"/>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6</a:t>
            </a:fld>
            <a:endParaRPr lang="en-US"/>
          </a:p>
        </p:txBody>
      </p:sp>
      <p:pic>
        <p:nvPicPr>
          <p:cNvPr id="7" name="Picture 6" descr="Text, application&#10;&#10;Description automatically generated">
            <a:extLst>
              <a:ext uri="{FF2B5EF4-FFF2-40B4-BE49-F238E27FC236}">
                <a16:creationId xmlns:a16="http://schemas.microsoft.com/office/drawing/2014/main" id="{418682A3-E139-4546-9685-814F4E872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9882" y="1825624"/>
            <a:ext cx="3124636" cy="4561544"/>
          </a:xfrm>
          <a:prstGeom prst="rect">
            <a:avLst/>
          </a:prstGeom>
        </p:spPr>
      </p:pic>
    </p:spTree>
    <p:extLst>
      <p:ext uri="{BB962C8B-B14F-4D97-AF65-F5344CB8AC3E}">
        <p14:creationId xmlns:p14="http://schemas.microsoft.com/office/powerpoint/2010/main" val="972855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BE9A-D58C-48F7-A691-3C7CE0E1759F}"/>
              </a:ext>
            </a:extLst>
          </p:cNvPr>
          <p:cNvSpPr>
            <a:spLocks noGrp="1"/>
          </p:cNvSpPr>
          <p:nvPr>
            <p:ph type="title"/>
          </p:nvPr>
        </p:nvSpPr>
        <p:spPr>
          <a:xfrm>
            <a:off x="430307" y="136525"/>
            <a:ext cx="4805082" cy="1676603"/>
          </a:xfrm>
        </p:spPr>
        <p:txBody>
          <a:bodyPr>
            <a:normAutofit/>
          </a:bodyPr>
          <a:lstStyle/>
          <a:p>
            <a:r>
              <a:rPr lang="en-US" sz="3600" kern="0" dirty="0">
                <a:solidFill>
                  <a:srgbClr val="C00000"/>
                </a:solidFill>
                <a:latin typeface="Arial Black" panose="020B0A04020102020204" pitchFamily="34" charset="0"/>
                <a:ea typeface="ＭＳ Ｐゴシック"/>
                <a:cs typeface="Arial" panose="020B0604020202020204" pitchFamily="34" charset="0"/>
              </a:rPr>
              <a:t>What CHAMP Does</a:t>
            </a:r>
            <a:endParaRPr lang="en-US" sz="3600" b="1" dirty="0">
              <a:solidFill>
                <a:srgbClr val="C00000"/>
              </a:solidFill>
            </a:endParaRPr>
          </a:p>
        </p:txBody>
      </p:sp>
      <p:graphicFrame>
        <p:nvGraphicFramePr>
          <p:cNvPr id="6" name="Content Placeholder 5">
            <a:extLst>
              <a:ext uri="{FF2B5EF4-FFF2-40B4-BE49-F238E27FC236}">
                <a16:creationId xmlns:a16="http://schemas.microsoft.com/office/drawing/2014/main" id="{7553A2ED-F2C6-4453-ACE2-A8AF8B617382}"/>
              </a:ext>
            </a:extLst>
          </p:cNvPr>
          <p:cNvGraphicFramePr>
            <a:graphicFrameLocks noGrp="1"/>
          </p:cNvGraphicFramePr>
          <p:nvPr>
            <p:ph idx="1"/>
          </p:nvPr>
        </p:nvGraphicFramePr>
        <p:xfrm>
          <a:off x="649289" y="2146852"/>
          <a:ext cx="3666680" cy="3784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C74DD0B-9E69-432C-96C3-1651AC1E87FE}"/>
              </a:ext>
            </a:extLst>
          </p:cNvPr>
          <p:cNvSpPr>
            <a:spLocks noGrp="1"/>
          </p:cNvSpPr>
          <p:nvPr>
            <p:ph type="sldNum" sz="quarter" idx="12"/>
          </p:nvPr>
        </p:nvSpPr>
        <p:spPr>
          <a:xfrm>
            <a:off x="288635" y="6356350"/>
            <a:ext cx="685800" cy="365125"/>
          </a:xfrm>
        </p:spPr>
        <p:txBody>
          <a:bodyPr>
            <a:normAutofit/>
          </a:bodyPr>
          <a:lstStyle/>
          <a:p>
            <a:pPr>
              <a:spcAft>
                <a:spcPts val="600"/>
              </a:spcAft>
            </a:pPr>
            <a:fld id="{D5781C15-D848-4676-AB4D-4062E41013F6}" type="slidenum">
              <a:rPr lang="en-US" smtClean="0"/>
              <a:pPr>
                <a:spcAft>
                  <a:spcPts val="600"/>
                </a:spcAft>
              </a:pPr>
              <a:t>7</a:t>
            </a:fld>
            <a:endParaRPr lang="en-US"/>
          </a:p>
        </p:txBody>
      </p:sp>
      <p:sp>
        <p:nvSpPr>
          <p:cNvPr id="12" name="Rectangle 11">
            <a:extLst>
              <a:ext uri="{FF2B5EF4-FFF2-40B4-BE49-F238E27FC236}">
                <a16:creationId xmlns:a16="http://schemas.microsoft.com/office/drawing/2014/main" id="{445802F4-F985-4D7E-92B5-0F3E7F792275}"/>
              </a:ext>
            </a:extLst>
          </p:cNvPr>
          <p:cNvSpPr/>
          <p:nvPr/>
        </p:nvSpPr>
        <p:spPr>
          <a:xfrm>
            <a:off x="3760967" y="6122504"/>
            <a:ext cx="875041" cy="735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1" descr="Picture 11">
            <a:extLst>
              <a:ext uri="{FF2B5EF4-FFF2-40B4-BE49-F238E27FC236}">
                <a16:creationId xmlns:a16="http://schemas.microsoft.com/office/drawing/2014/main" id="{73A3D6AE-564E-4DE7-B0D5-0DEB6342F7C9}"/>
              </a:ext>
            </a:extLst>
          </p:cNvPr>
          <p:cNvPicPr>
            <a:picLocks noChangeAspect="1"/>
          </p:cNvPicPr>
          <p:nvPr/>
        </p:nvPicPr>
        <p:blipFill>
          <a:blip r:embed="rId7"/>
          <a:stretch>
            <a:fillRect/>
          </a:stretch>
        </p:blipFill>
        <p:spPr>
          <a:xfrm>
            <a:off x="4636008" y="110473"/>
            <a:ext cx="6607137" cy="6747525"/>
          </a:xfrm>
          <a:prstGeom prst="rect">
            <a:avLst/>
          </a:prstGeom>
          <a:ln w="12700">
            <a:miter lim="400000"/>
          </a:ln>
        </p:spPr>
      </p:pic>
    </p:spTree>
    <p:extLst>
      <p:ext uri="{BB962C8B-B14F-4D97-AF65-F5344CB8AC3E}">
        <p14:creationId xmlns:p14="http://schemas.microsoft.com/office/powerpoint/2010/main" val="59486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F1F-1736-414E-9B45-70A06D74B1E9}"/>
              </a:ext>
            </a:extLst>
          </p:cNvPr>
          <p:cNvSpPr>
            <a:spLocks noGrp="1"/>
          </p:cNvSpPr>
          <p:nvPr>
            <p:ph type="title"/>
          </p:nvPr>
        </p:nvSpPr>
        <p:spPr>
          <a:xfrm>
            <a:off x="838200" y="0"/>
            <a:ext cx="10515600" cy="1325563"/>
          </a:xfrm>
        </p:spPr>
        <p:txBody>
          <a:bodyPr/>
          <a:lstStyle/>
          <a:p>
            <a:r>
              <a:rPr lang="en-US" b="1" kern="0" dirty="0">
                <a:solidFill>
                  <a:srgbClr val="C00000"/>
                </a:solidFill>
                <a:latin typeface="Arial" panose="020B0604020202020204" pitchFamily="34" charset="0"/>
                <a:ea typeface="ＭＳ Ｐゴシック"/>
                <a:cs typeface="Arial" panose="020B0604020202020204" pitchFamily="34" charset="0"/>
              </a:rPr>
              <a:t>CHAMP Structure</a:t>
            </a:r>
            <a:endParaRPr lang="en-US" dirty="0">
              <a:solidFill>
                <a:srgbClr val="C00000"/>
              </a:solidFill>
            </a:endParaRPr>
          </a:p>
        </p:txBody>
      </p:sp>
      <p:sp>
        <p:nvSpPr>
          <p:cNvPr id="4" name="Slide Number Placeholder 3">
            <a:extLst>
              <a:ext uri="{FF2B5EF4-FFF2-40B4-BE49-F238E27FC236}">
                <a16:creationId xmlns:a16="http://schemas.microsoft.com/office/drawing/2014/main" id="{6EA9B1BE-EC4F-4412-BBE2-D11A6BA9FE35}"/>
              </a:ext>
            </a:extLst>
          </p:cNvPr>
          <p:cNvSpPr>
            <a:spLocks noGrp="1"/>
          </p:cNvSpPr>
          <p:nvPr>
            <p:ph type="sldNum" sz="quarter" idx="12"/>
          </p:nvPr>
        </p:nvSpPr>
        <p:spPr/>
        <p:txBody>
          <a:bodyPr/>
          <a:lstStyle/>
          <a:p>
            <a:fld id="{D5781C15-D848-4676-AB4D-4062E41013F6}" type="slidenum">
              <a:rPr lang="en-US" smtClean="0"/>
              <a:t>8</a:t>
            </a:fld>
            <a:endParaRPr lang="en-US"/>
          </a:p>
        </p:txBody>
      </p:sp>
      <p:graphicFrame>
        <p:nvGraphicFramePr>
          <p:cNvPr id="5" name="Diagram 4">
            <a:extLst>
              <a:ext uri="{FF2B5EF4-FFF2-40B4-BE49-F238E27FC236}">
                <a16:creationId xmlns:a16="http://schemas.microsoft.com/office/drawing/2014/main" id="{D2862F2E-06D1-4ED2-B64E-C063833E9C3D}"/>
              </a:ext>
            </a:extLst>
          </p:cNvPr>
          <p:cNvGraphicFramePr/>
          <p:nvPr>
            <p:extLst>
              <p:ext uri="{D42A27DB-BD31-4B8C-83A1-F6EECF244321}">
                <p14:modId xmlns:p14="http://schemas.microsoft.com/office/powerpoint/2010/main" val="2405580684"/>
              </p:ext>
            </p:extLst>
          </p:nvPr>
        </p:nvGraphicFramePr>
        <p:xfrm>
          <a:off x="2032000" y="719666"/>
          <a:ext cx="8128000" cy="6001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53934C8-4812-4691-B9A2-F37FE621744C}"/>
              </a:ext>
            </a:extLst>
          </p:cNvPr>
          <p:cNvSpPr/>
          <p:nvPr/>
        </p:nvSpPr>
        <p:spPr>
          <a:xfrm>
            <a:off x="171174" y="3945834"/>
            <a:ext cx="2494722" cy="22959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CHAMP Specialists:</a:t>
            </a:r>
          </a:p>
          <a:p>
            <a:pPr marL="342900" indent="-342900">
              <a:buAutoNum type="arabicParenR"/>
            </a:pPr>
            <a:r>
              <a:rPr lang="en-US">
                <a:solidFill>
                  <a:schemeClr val="tx1"/>
                </a:solidFill>
              </a:rPr>
              <a:t>Legal Action Center</a:t>
            </a:r>
          </a:p>
          <a:p>
            <a:pPr marL="342900" indent="-342900">
              <a:buAutoNum type="arabicParenR"/>
            </a:pPr>
            <a:r>
              <a:rPr lang="en-US">
                <a:solidFill>
                  <a:schemeClr val="tx1"/>
                </a:solidFill>
              </a:rPr>
              <a:t>Medicare Rights Center</a:t>
            </a:r>
          </a:p>
          <a:p>
            <a:pPr marL="342900" indent="-342900">
              <a:buAutoNum type="arabicParenR"/>
            </a:pPr>
            <a:r>
              <a:rPr lang="en-US">
                <a:solidFill>
                  <a:schemeClr val="tx1"/>
                </a:solidFill>
              </a:rPr>
              <a:t>NYS Council for Community Behavioral Healthcare</a:t>
            </a:r>
          </a:p>
        </p:txBody>
      </p:sp>
      <p:sp>
        <p:nvSpPr>
          <p:cNvPr id="7" name="Rectangle 6">
            <a:extLst>
              <a:ext uri="{FF2B5EF4-FFF2-40B4-BE49-F238E27FC236}">
                <a16:creationId xmlns:a16="http://schemas.microsoft.com/office/drawing/2014/main" id="{BF6F7B68-0CF9-41DA-8F98-05079CD0FA2D}"/>
              </a:ext>
            </a:extLst>
          </p:cNvPr>
          <p:cNvSpPr/>
          <p:nvPr/>
        </p:nvSpPr>
        <p:spPr>
          <a:xfrm>
            <a:off x="9124122" y="2328332"/>
            <a:ext cx="2880139" cy="418179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CHAMP CBOs:</a:t>
            </a:r>
          </a:p>
          <a:p>
            <a:pPr marL="342900" indent="-342900">
              <a:buAutoNum type="arabicParenR"/>
            </a:pPr>
            <a:r>
              <a:rPr lang="en-US" dirty="0">
                <a:solidFill>
                  <a:schemeClr val="tx1"/>
                </a:solidFill>
              </a:rPr>
              <a:t>Adirondack Health Institute</a:t>
            </a:r>
          </a:p>
          <a:p>
            <a:pPr marL="342900" indent="-342900">
              <a:buAutoNum type="arabicParenR"/>
            </a:pPr>
            <a:r>
              <a:rPr lang="en-US" dirty="0">
                <a:solidFill>
                  <a:schemeClr val="tx1"/>
                </a:solidFill>
              </a:rPr>
              <a:t>Community Health Action for Staten Island</a:t>
            </a:r>
          </a:p>
          <a:p>
            <a:pPr marL="342900" indent="-342900">
              <a:buAutoNum type="arabicParenR"/>
            </a:pPr>
            <a:r>
              <a:rPr lang="en-US" dirty="0">
                <a:solidFill>
                  <a:schemeClr val="tx1"/>
                </a:solidFill>
              </a:rPr>
              <a:t>Family &amp; Children’s Association</a:t>
            </a:r>
          </a:p>
          <a:p>
            <a:pPr marL="342900" indent="-342900">
              <a:buAutoNum type="arabicParenR"/>
            </a:pPr>
            <a:r>
              <a:rPr lang="en-US" dirty="0">
                <a:solidFill>
                  <a:schemeClr val="tx1"/>
                </a:solidFill>
              </a:rPr>
              <a:t>Family &amp; Children’s Counseling Services</a:t>
            </a:r>
          </a:p>
          <a:p>
            <a:pPr marL="342900" indent="-342900">
              <a:buAutoNum type="arabicParenR"/>
            </a:pPr>
            <a:r>
              <a:rPr lang="en-US" dirty="0">
                <a:solidFill>
                  <a:schemeClr val="tx1"/>
                </a:solidFill>
              </a:rPr>
              <a:t>Save the Michaels of the World</a:t>
            </a:r>
          </a:p>
          <a:p>
            <a:pPr marL="342900" indent="-342900">
              <a:buAutoNum type="arabicParenR"/>
            </a:pPr>
            <a:r>
              <a:rPr lang="en-US" dirty="0">
                <a:solidFill>
                  <a:schemeClr val="tx1"/>
                </a:solidFill>
              </a:rPr>
              <a:t>AIM Independence</a:t>
            </a:r>
          </a:p>
          <a:p>
            <a:pPr marL="342900" indent="-342900">
              <a:buAutoNum type="arabicParenR"/>
            </a:pPr>
            <a:r>
              <a:rPr lang="en-US" dirty="0">
                <a:solidFill>
                  <a:schemeClr val="tx1"/>
                </a:solidFill>
              </a:rPr>
              <a:t>Andreus</a:t>
            </a:r>
          </a:p>
          <a:p>
            <a:pPr marL="342900" indent="-342900">
              <a:buAutoNum type="arabicParenR"/>
            </a:pPr>
            <a:r>
              <a:rPr lang="en-US" dirty="0">
                <a:solidFill>
                  <a:schemeClr val="tx1"/>
                </a:solidFill>
              </a:rPr>
              <a:t>Phoenix House</a:t>
            </a:r>
          </a:p>
          <a:p>
            <a:pPr marL="342900" indent="-342900">
              <a:buAutoNum type="arabicParenR"/>
            </a:pPr>
            <a:r>
              <a:rPr lang="en-US" dirty="0">
                <a:solidFill>
                  <a:schemeClr val="tx1"/>
                </a:solidFill>
              </a:rPr>
              <a:t>Second Chance Opportunities</a:t>
            </a:r>
          </a:p>
          <a:p>
            <a:pPr marL="342900" indent="-342900">
              <a:buAutoNum type="arabicParenR"/>
            </a:pPr>
            <a:endParaRPr lang="en-US" dirty="0">
              <a:solidFill>
                <a:schemeClr val="tx1"/>
              </a:solidFill>
            </a:endParaRPr>
          </a:p>
        </p:txBody>
      </p:sp>
    </p:spTree>
    <p:extLst>
      <p:ext uri="{BB962C8B-B14F-4D97-AF65-F5344CB8AC3E}">
        <p14:creationId xmlns:p14="http://schemas.microsoft.com/office/powerpoint/2010/main" val="2624186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1936592E-3444-461F-BBAB-13F56C2ECEE6}"/>
              </a:ext>
            </a:extLst>
          </p:cNvPr>
          <p:cNvPicPr>
            <a:picLocks/>
          </p:cNvPicPr>
          <p:nvPr/>
        </p:nvPicPr>
        <p:blipFill>
          <a:blip r:embed="rId3"/>
          <a:stretch>
            <a:fillRect/>
          </a:stretch>
        </p:blipFill>
        <p:spPr>
          <a:xfrm>
            <a:off x="4009761" y="56272"/>
            <a:ext cx="7306887" cy="6027406"/>
          </a:xfrm>
          <a:prstGeom prst="rect">
            <a:avLst/>
          </a:prstGeom>
        </p:spPr>
      </p:pic>
      <p:graphicFrame>
        <p:nvGraphicFramePr>
          <p:cNvPr id="2" name="object 2"/>
          <p:cNvGraphicFramePr>
            <a:graphicFrameLocks noGrp="1"/>
          </p:cNvGraphicFramePr>
          <p:nvPr/>
        </p:nvGraphicFramePr>
        <p:xfrm>
          <a:off x="1056409" y="3532909"/>
          <a:ext cx="4708861" cy="4358099"/>
        </p:xfrm>
        <a:graphic>
          <a:graphicData uri="http://schemas.openxmlformats.org/drawingml/2006/table">
            <a:tbl>
              <a:tblPr firstRow="1" bandRow="1">
                <a:tableStyleId>{2D5ABB26-0587-4C30-8999-92F81FD0307C}</a:tableStyleId>
              </a:tblPr>
              <a:tblGrid>
                <a:gridCol w="1747452">
                  <a:extLst>
                    <a:ext uri="{9D8B030D-6E8A-4147-A177-3AD203B41FA5}">
                      <a16:colId xmlns:a16="http://schemas.microsoft.com/office/drawing/2014/main" val="20000"/>
                    </a:ext>
                  </a:extLst>
                </a:gridCol>
                <a:gridCol w="2182091">
                  <a:extLst>
                    <a:ext uri="{9D8B030D-6E8A-4147-A177-3AD203B41FA5}">
                      <a16:colId xmlns:a16="http://schemas.microsoft.com/office/drawing/2014/main" val="20001"/>
                    </a:ext>
                  </a:extLst>
                </a:gridCol>
                <a:gridCol w="779318">
                  <a:extLst>
                    <a:ext uri="{9D8B030D-6E8A-4147-A177-3AD203B41FA5}">
                      <a16:colId xmlns:a16="http://schemas.microsoft.com/office/drawing/2014/main" val="20002"/>
                    </a:ext>
                  </a:extLst>
                </a:gridCol>
              </a:tblGrid>
              <a:tr h="225136">
                <a:tc>
                  <a:txBody>
                    <a:bodyPr/>
                    <a:lstStyle/>
                    <a:p>
                      <a:pPr marL="24130" algn="ctr">
                        <a:lnSpc>
                          <a:spcPts val="1275"/>
                        </a:lnSpc>
                      </a:pPr>
                      <a:r>
                        <a:rPr sz="700" b="1" spc="-10" dirty="0">
                          <a:solidFill>
                            <a:srgbClr val="020302"/>
                          </a:solidFill>
                          <a:latin typeface="HelveticaNeue LT 57 Cn"/>
                          <a:cs typeface="HelveticaNeue LT 57 Cn"/>
                        </a:rPr>
                        <a:t>AGENCY</a:t>
                      </a:r>
                      <a:endParaRPr sz="700" dirty="0">
                        <a:latin typeface="HelveticaNeue LT 57 Cn"/>
                        <a:cs typeface="HelveticaNeue LT 57 C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0645" algn="ctr">
                        <a:lnSpc>
                          <a:spcPts val="1275"/>
                        </a:lnSpc>
                      </a:pPr>
                      <a:r>
                        <a:rPr sz="700" b="1" spc="-10" dirty="0">
                          <a:solidFill>
                            <a:srgbClr val="231F20"/>
                          </a:solidFill>
                          <a:latin typeface="HelveticaNeue LT 57 Cn"/>
                          <a:cs typeface="HelveticaNeue LT 57 Cn"/>
                        </a:rPr>
                        <a:t>COUNTIES</a:t>
                      </a:r>
                      <a:endParaRPr sz="700" dirty="0">
                        <a:latin typeface="HelveticaNeue LT 57 Cn"/>
                        <a:cs typeface="HelveticaNeue LT 57 C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9055" algn="ctr">
                        <a:lnSpc>
                          <a:spcPts val="1275"/>
                        </a:lnSpc>
                      </a:pPr>
                      <a:r>
                        <a:rPr sz="700" b="1" dirty="0">
                          <a:solidFill>
                            <a:srgbClr val="231F20"/>
                          </a:solidFill>
                          <a:latin typeface="HelveticaNeue LT 57 Cn"/>
                          <a:cs typeface="HelveticaNeue LT 57 Cn"/>
                        </a:rPr>
                        <a:t>PHONE</a:t>
                      </a:r>
                      <a:r>
                        <a:rPr sz="700" b="1" spc="110" dirty="0">
                          <a:solidFill>
                            <a:srgbClr val="231F20"/>
                          </a:solidFill>
                          <a:latin typeface="HelveticaNeue LT 57 Cn"/>
                          <a:cs typeface="HelveticaNeue LT 57 Cn"/>
                        </a:rPr>
                        <a:t> </a:t>
                      </a:r>
                      <a:r>
                        <a:rPr sz="700" b="1" spc="-10" dirty="0">
                          <a:solidFill>
                            <a:srgbClr val="231F20"/>
                          </a:solidFill>
                          <a:latin typeface="HelveticaNeue LT 57 Cn"/>
                          <a:cs typeface="HelveticaNeue LT 57 Cn"/>
                        </a:rPr>
                        <a:t>NUMBER</a:t>
                      </a:r>
                      <a:endParaRPr sz="700" dirty="0">
                        <a:latin typeface="HelveticaNeue LT 57 Cn"/>
                        <a:cs typeface="HelveticaNeue LT 57 C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9617">
                <a:tc>
                  <a:txBody>
                    <a:bodyPr/>
                    <a:lstStyle/>
                    <a:p>
                      <a:pPr marL="336550">
                        <a:lnSpc>
                          <a:spcPct val="100000"/>
                        </a:lnSpc>
                        <a:spcBef>
                          <a:spcPts val="775"/>
                        </a:spcBef>
                      </a:pPr>
                      <a:r>
                        <a:rPr sz="600" dirty="0">
                          <a:solidFill>
                            <a:srgbClr val="020302"/>
                          </a:solidFill>
                          <a:latin typeface="HelveticaNeue LT 57 Cn"/>
                          <a:cs typeface="HelveticaNeue LT 57 Cn"/>
                        </a:rPr>
                        <a:t>Adirondack </a:t>
                      </a:r>
                      <a:r>
                        <a:rPr lang="en-US" sz="600" dirty="0">
                          <a:solidFill>
                            <a:srgbClr val="020302"/>
                          </a:solidFill>
                          <a:latin typeface="HelveticaNeue LT 57 Cn"/>
                          <a:cs typeface="HelveticaNeue LT 57 Cn"/>
                        </a:rPr>
                        <a:t>Health</a:t>
                      </a:r>
                      <a:r>
                        <a:rPr sz="600" dirty="0">
                          <a:solidFill>
                            <a:srgbClr val="020302"/>
                          </a:solidFill>
                          <a:latin typeface="HelveticaNeue LT 57 Cn"/>
                          <a:cs typeface="HelveticaNeue LT 57 Cn"/>
                        </a:rPr>
                        <a:t> </a:t>
                      </a:r>
                      <a:r>
                        <a:rPr sz="600" spc="-10" dirty="0">
                          <a:solidFill>
                            <a:srgbClr val="020302"/>
                          </a:solidFill>
                          <a:latin typeface="HelveticaNeue LT 57 Cn"/>
                          <a:cs typeface="HelveticaNeue LT 57 Cn"/>
                        </a:rPr>
                        <a:t>Institute</a:t>
                      </a:r>
                      <a:endParaRPr sz="600" dirty="0">
                        <a:latin typeface="HelveticaNeue LT 57 Cn"/>
                        <a:cs typeface="HelveticaNeue LT 57 Cn"/>
                      </a:endParaRPr>
                    </a:p>
                  </a:txBody>
                  <a:tcPr marL="0" marR="0" marT="671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marR="175260" lvl="0" indent="0" algn="l">
                        <a:lnSpc>
                          <a:spcPct val="100000"/>
                        </a:lnSpc>
                        <a:spcBef>
                          <a:spcPts val="775"/>
                        </a:spcBef>
                      </a:pPr>
                      <a:r>
                        <a:rPr sz="600" dirty="0">
                          <a:solidFill>
                            <a:srgbClr val="020302"/>
                          </a:solidFill>
                          <a:latin typeface="HelveticaNeue LT 57 Cn"/>
                          <a:ea typeface="+mn-ea"/>
                          <a:cs typeface="HelveticaNeue LT 57 Cn"/>
                        </a:rPr>
                        <a:t>Clinton, Essex, Franklin, Fulton, Hamilton</a:t>
                      </a:r>
                      <a:r>
                        <a:rPr lang="en-US" sz="600" dirty="0">
                          <a:solidFill>
                            <a:srgbClr val="020302"/>
                          </a:solidFill>
                          <a:latin typeface="HelveticaNeue LT 57 Cn"/>
                          <a:ea typeface="+mn-ea"/>
                          <a:cs typeface="HelveticaNeue LT 57 Cn"/>
                        </a:rPr>
                        <a:t> </a:t>
                      </a:r>
                      <a:r>
                        <a:rPr sz="600" dirty="0">
                          <a:solidFill>
                            <a:srgbClr val="020302"/>
                          </a:solidFill>
                          <a:latin typeface="HelveticaNeue LT 57 Cn"/>
                          <a:ea typeface="+mn-ea"/>
                          <a:cs typeface="HelveticaNeue LT 57 Cn"/>
                        </a:rPr>
                        <a:t>Northern</a:t>
                      </a:r>
                      <a:r>
                        <a:rPr lang="en-US" sz="600" dirty="0">
                          <a:solidFill>
                            <a:srgbClr val="020302"/>
                          </a:solidFill>
                          <a:latin typeface="HelveticaNeue LT 57 Cn"/>
                          <a:ea typeface="+mn-ea"/>
                          <a:cs typeface="HelveticaNeue LT 57 Cn"/>
                        </a:rPr>
                        <a:t> </a:t>
                      </a:r>
                      <a:r>
                        <a:rPr sz="600" dirty="0">
                          <a:solidFill>
                            <a:srgbClr val="020302"/>
                          </a:solidFill>
                          <a:latin typeface="HelveticaNeue LT 57 Cn"/>
                          <a:ea typeface="+mn-ea"/>
                          <a:cs typeface="HelveticaNeue LT 57 Cn"/>
                        </a:rPr>
                        <a:t>Saratoga, St. Lawrence, Warren, and Washington</a:t>
                      </a:r>
                    </a:p>
                  </a:txBody>
                  <a:tcPr marL="0" marR="0" marT="27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algn="l">
                        <a:lnSpc>
                          <a:spcPct val="100000"/>
                        </a:lnSpc>
                        <a:spcBef>
                          <a:spcPts val="725"/>
                        </a:spcBef>
                      </a:pPr>
                      <a:r>
                        <a:rPr sz="600" dirty="0">
                          <a:solidFill>
                            <a:srgbClr val="020302"/>
                          </a:solidFill>
                          <a:latin typeface="HelveticaNeue LT 57 Cn"/>
                          <a:ea typeface="+mn-ea"/>
                          <a:cs typeface="HelveticaNeue LT 57 Cn"/>
                        </a:rPr>
                        <a:t>518.480.0111</a:t>
                      </a:r>
                    </a:p>
                  </a:txBody>
                  <a:tcPr marL="0" marR="0" marT="627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3308">
                <a:tc>
                  <a:txBody>
                    <a:bodyPr/>
                    <a:lstStyle/>
                    <a:p>
                      <a:pPr marL="336550">
                        <a:lnSpc>
                          <a:spcPct val="100000"/>
                        </a:lnSpc>
                        <a:spcBef>
                          <a:spcPts val="775"/>
                        </a:spcBef>
                      </a:pPr>
                      <a:r>
                        <a:rPr sz="600" dirty="0">
                          <a:solidFill>
                            <a:srgbClr val="020302"/>
                          </a:solidFill>
                          <a:latin typeface="HelveticaNeue LT 57 Cn"/>
                          <a:cs typeface="HelveticaNeue LT 57 Cn"/>
                        </a:rPr>
                        <a:t>Community Health</a:t>
                      </a:r>
                      <a:r>
                        <a:rPr sz="600" spc="-45" dirty="0">
                          <a:solidFill>
                            <a:srgbClr val="020302"/>
                          </a:solidFill>
                          <a:latin typeface="HelveticaNeue LT 57 Cn"/>
                          <a:cs typeface="HelveticaNeue LT 57 Cn"/>
                        </a:rPr>
                        <a:t> </a:t>
                      </a:r>
                      <a:r>
                        <a:rPr sz="600" dirty="0">
                          <a:solidFill>
                            <a:srgbClr val="020302"/>
                          </a:solidFill>
                          <a:latin typeface="HelveticaNeue LT 57 Cn"/>
                          <a:cs typeface="HelveticaNeue LT 57 Cn"/>
                        </a:rPr>
                        <a:t>Action</a:t>
                      </a:r>
                      <a:r>
                        <a:rPr sz="600" spc="5" dirty="0">
                          <a:solidFill>
                            <a:srgbClr val="020302"/>
                          </a:solidFill>
                          <a:latin typeface="HelveticaNeue LT 57 Cn"/>
                          <a:cs typeface="HelveticaNeue LT 57 Cn"/>
                        </a:rPr>
                        <a:t> </a:t>
                      </a:r>
                      <a:r>
                        <a:rPr sz="600" dirty="0">
                          <a:solidFill>
                            <a:srgbClr val="020302"/>
                          </a:solidFill>
                          <a:latin typeface="HelveticaNeue LT 57 Cn"/>
                          <a:cs typeface="HelveticaNeue LT 57 Cn"/>
                        </a:rPr>
                        <a:t>of Staten</a:t>
                      </a:r>
                      <a:r>
                        <a:rPr sz="600" spc="5" dirty="0">
                          <a:solidFill>
                            <a:srgbClr val="020302"/>
                          </a:solidFill>
                          <a:latin typeface="HelveticaNeue LT 57 Cn"/>
                          <a:cs typeface="HelveticaNeue LT 57 Cn"/>
                        </a:rPr>
                        <a:t> </a:t>
                      </a:r>
                      <a:r>
                        <a:rPr sz="600" spc="-10" dirty="0">
                          <a:solidFill>
                            <a:srgbClr val="020302"/>
                          </a:solidFill>
                          <a:latin typeface="HelveticaNeue LT 57 Cn"/>
                          <a:cs typeface="HelveticaNeue LT 57 Cn"/>
                        </a:rPr>
                        <a:t>Island</a:t>
                      </a:r>
                      <a:endParaRPr sz="600" dirty="0">
                        <a:latin typeface="HelveticaNeue LT 57 Cn"/>
                        <a:cs typeface="HelveticaNeue LT 57 Cn"/>
                      </a:endParaRPr>
                    </a:p>
                  </a:txBody>
                  <a:tcPr marL="0" marR="0" marT="671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lvl="0" indent="0" algn="l">
                        <a:lnSpc>
                          <a:spcPct val="100000"/>
                        </a:lnSpc>
                        <a:spcBef>
                          <a:spcPts val="775"/>
                        </a:spcBef>
                      </a:pPr>
                      <a:r>
                        <a:rPr sz="600" dirty="0">
                          <a:solidFill>
                            <a:srgbClr val="020302"/>
                          </a:solidFill>
                          <a:latin typeface="HelveticaNeue LT 57 Cn"/>
                          <a:ea typeface="+mn-ea"/>
                          <a:cs typeface="HelveticaNeue LT 57 Cn"/>
                        </a:rPr>
                        <a:t>Staten Island</a:t>
                      </a:r>
                    </a:p>
                  </a:txBody>
                  <a:tcPr marL="0" marR="0" marT="766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algn="l">
                        <a:lnSpc>
                          <a:spcPct val="100000"/>
                        </a:lnSpc>
                        <a:spcBef>
                          <a:spcPts val="725"/>
                        </a:spcBef>
                      </a:pPr>
                      <a:r>
                        <a:rPr sz="600" dirty="0">
                          <a:solidFill>
                            <a:srgbClr val="020302"/>
                          </a:solidFill>
                          <a:latin typeface="HelveticaNeue LT 57 Cn"/>
                          <a:ea typeface="+mn-ea"/>
                          <a:cs typeface="HelveticaNeue LT 57 Cn"/>
                        </a:rPr>
                        <a:t>718.808.1840</a:t>
                      </a:r>
                    </a:p>
                  </a:txBody>
                  <a:tcPr marL="0" marR="0" marT="627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9476">
                <a:tc>
                  <a:txBody>
                    <a:bodyPr/>
                    <a:lstStyle/>
                    <a:p>
                      <a:pPr marL="336550">
                        <a:lnSpc>
                          <a:spcPct val="100000"/>
                        </a:lnSpc>
                        <a:spcBef>
                          <a:spcPts val="810"/>
                        </a:spcBef>
                      </a:pPr>
                      <a:r>
                        <a:rPr sz="600" dirty="0">
                          <a:solidFill>
                            <a:srgbClr val="020302"/>
                          </a:solidFill>
                          <a:latin typeface="HelveticaNeue LT 57 Cn"/>
                          <a:cs typeface="HelveticaNeue LT 57 Cn"/>
                        </a:rPr>
                        <a:t>Family and</a:t>
                      </a:r>
                      <a:r>
                        <a:rPr sz="600" spc="5" dirty="0">
                          <a:solidFill>
                            <a:srgbClr val="020302"/>
                          </a:solidFill>
                          <a:latin typeface="HelveticaNeue LT 57 Cn"/>
                          <a:cs typeface="HelveticaNeue LT 57 Cn"/>
                        </a:rPr>
                        <a:t> </a:t>
                      </a:r>
                      <a:r>
                        <a:rPr sz="600" spc="-10" dirty="0">
                          <a:solidFill>
                            <a:srgbClr val="020302"/>
                          </a:solidFill>
                          <a:latin typeface="HelveticaNeue LT 57 Cn"/>
                          <a:cs typeface="HelveticaNeue LT 57 Cn"/>
                        </a:rPr>
                        <a:t>Children’s</a:t>
                      </a:r>
                      <a:r>
                        <a:rPr sz="600" spc="-40" dirty="0">
                          <a:solidFill>
                            <a:srgbClr val="020302"/>
                          </a:solidFill>
                          <a:latin typeface="HelveticaNeue LT 57 Cn"/>
                          <a:cs typeface="HelveticaNeue LT 57 Cn"/>
                        </a:rPr>
                        <a:t> </a:t>
                      </a:r>
                      <a:r>
                        <a:rPr sz="600" spc="-10" dirty="0">
                          <a:solidFill>
                            <a:srgbClr val="020302"/>
                          </a:solidFill>
                          <a:latin typeface="HelveticaNeue LT 57 Cn"/>
                          <a:cs typeface="HelveticaNeue LT 57 Cn"/>
                        </a:rPr>
                        <a:t>Association</a:t>
                      </a:r>
                      <a:endParaRPr sz="600" dirty="0">
                        <a:latin typeface="HelveticaNeue LT 57 Cn"/>
                        <a:cs typeface="HelveticaNeue LT 57 Cn"/>
                      </a:endParaRPr>
                    </a:p>
                  </a:txBody>
                  <a:tcPr marL="0" marR="0" marT="70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0" lvl="0" indent="-279400" algn="l">
                        <a:lnSpc>
                          <a:spcPct val="100000"/>
                        </a:lnSpc>
                        <a:spcBef>
                          <a:spcPts val="775"/>
                        </a:spcBef>
                      </a:pPr>
                      <a:endParaRPr sz="600" dirty="0">
                        <a:solidFill>
                          <a:srgbClr val="020302"/>
                        </a:solidFill>
                        <a:latin typeface="HelveticaNeue LT 57 Cn"/>
                        <a:ea typeface="+mn-ea"/>
                        <a:cs typeface="Times New Roman"/>
                      </a:endParaRPr>
                    </a:p>
                    <a:p>
                      <a:pPr marL="336550" lvl="0" indent="-279400" algn="l">
                        <a:lnSpc>
                          <a:spcPct val="100000"/>
                        </a:lnSpc>
                        <a:spcBef>
                          <a:spcPts val="775"/>
                        </a:spcBef>
                      </a:pPr>
                      <a:r>
                        <a:rPr sz="600" dirty="0">
                          <a:solidFill>
                            <a:srgbClr val="020302"/>
                          </a:solidFill>
                          <a:latin typeface="HelveticaNeue LT 57 Cn"/>
                          <a:ea typeface="+mn-ea"/>
                          <a:cs typeface="HelveticaNeue LT 57 Cn"/>
                        </a:rPr>
                        <a:t>Nassau and Suffolk</a:t>
                      </a:r>
                    </a:p>
                  </a:txBody>
                  <a:tcPr marL="0" marR="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algn="l">
                        <a:lnSpc>
                          <a:spcPct val="100000"/>
                        </a:lnSpc>
                        <a:spcBef>
                          <a:spcPts val="755"/>
                        </a:spcBef>
                      </a:pPr>
                      <a:r>
                        <a:rPr sz="600" dirty="0">
                          <a:solidFill>
                            <a:srgbClr val="020302"/>
                          </a:solidFill>
                          <a:latin typeface="HelveticaNeue LT 57 Cn"/>
                          <a:ea typeface="+mn-ea"/>
                          <a:cs typeface="HelveticaNeue LT 57 Cn"/>
                        </a:rPr>
                        <a:t>516.746.0350</a:t>
                      </a:r>
                    </a:p>
                  </a:txBody>
                  <a:tcPr marL="0" marR="0" marT="6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1209">
                <a:tc>
                  <a:txBody>
                    <a:bodyPr/>
                    <a:lstStyle/>
                    <a:p>
                      <a:pPr marL="336550" marR="849630">
                        <a:lnSpc>
                          <a:spcPts val="1100"/>
                        </a:lnSpc>
                        <a:spcBef>
                          <a:spcPts val="480"/>
                        </a:spcBef>
                      </a:pPr>
                      <a:r>
                        <a:rPr sz="600" dirty="0">
                          <a:solidFill>
                            <a:srgbClr val="020302"/>
                          </a:solidFill>
                          <a:latin typeface="HelveticaNeue LT 57 Cn"/>
                          <a:cs typeface="HelveticaNeue LT 57 Cn"/>
                        </a:rPr>
                        <a:t>Family</a:t>
                      </a:r>
                      <a:r>
                        <a:rPr sz="600" spc="-5" dirty="0">
                          <a:solidFill>
                            <a:srgbClr val="020302"/>
                          </a:solidFill>
                          <a:latin typeface="HelveticaNeue LT 57 Cn"/>
                          <a:cs typeface="HelveticaNeue LT 57 Cn"/>
                        </a:rPr>
                        <a:t> </a:t>
                      </a:r>
                      <a:r>
                        <a:rPr sz="600" dirty="0">
                          <a:solidFill>
                            <a:srgbClr val="020302"/>
                          </a:solidFill>
                          <a:latin typeface="HelveticaNeue LT 57 Cn"/>
                          <a:cs typeface="HelveticaNeue LT 57 Cn"/>
                        </a:rPr>
                        <a:t>Counseling</a:t>
                      </a:r>
                      <a:r>
                        <a:rPr sz="600" spc="-5" dirty="0">
                          <a:solidFill>
                            <a:srgbClr val="020302"/>
                          </a:solidFill>
                          <a:latin typeface="HelveticaNeue LT 57 Cn"/>
                          <a:cs typeface="HelveticaNeue LT 57 Cn"/>
                        </a:rPr>
                        <a:t> </a:t>
                      </a:r>
                      <a:r>
                        <a:rPr sz="600" dirty="0">
                          <a:solidFill>
                            <a:srgbClr val="020302"/>
                          </a:solidFill>
                          <a:latin typeface="HelveticaNeue LT 57 Cn"/>
                          <a:cs typeface="HelveticaNeue LT 57 Cn"/>
                        </a:rPr>
                        <a:t>Services </a:t>
                      </a:r>
                      <a:r>
                        <a:rPr sz="600" spc="-25" dirty="0">
                          <a:solidFill>
                            <a:srgbClr val="020302"/>
                          </a:solidFill>
                          <a:latin typeface="HelveticaNeue LT 57 Cn"/>
                          <a:cs typeface="HelveticaNeue LT 57 Cn"/>
                        </a:rPr>
                        <a:t>of </a:t>
                      </a:r>
                      <a:r>
                        <a:rPr sz="600" dirty="0">
                          <a:solidFill>
                            <a:srgbClr val="020302"/>
                          </a:solidFill>
                          <a:latin typeface="HelveticaNeue LT 57 Cn"/>
                          <a:cs typeface="HelveticaNeue LT 57 Cn"/>
                        </a:rPr>
                        <a:t>Cortland </a:t>
                      </a:r>
                      <a:r>
                        <a:rPr sz="600" spc="-10" dirty="0">
                          <a:solidFill>
                            <a:srgbClr val="020302"/>
                          </a:solidFill>
                          <a:latin typeface="HelveticaNeue LT 57 Cn"/>
                          <a:cs typeface="HelveticaNeue LT 57 Cn"/>
                        </a:rPr>
                        <a:t>County</a:t>
                      </a:r>
                      <a:endParaRPr sz="600" dirty="0">
                        <a:latin typeface="HelveticaNeue LT 57 Cn"/>
                        <a:cs typeface="HelveticaNeue LT 57 Cn"/>
                      </a:endParaRPr>
                    </a:p>
                  </a:txBody>
                  <a:tcPr marL="0" marR="0" marT="41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0" lvl="0" indent="-279400" algn="l">
                        <a:lnSpc>
                          <a:spcPct val="100000"/>
                        </a:lnSpc>
                        <a:spcBef>
                          <a:spcPts val="775"/>
                        </a:spcBef>
                      </a:pPr>
                      <a:endParaRPr lang="en-US" sz="600" dirty="0">
                        <a:solidFill>
                          <a:srgbClr val="020302"/>
                        </a:solidFill>
                        <a:latin typeface="HelveticaNeue LT 57 Cn"/>
                        <a:ea typeface="+mn-ea"/>
                        <a:cs typeface="Times New Roman"/>
                      </a:endParaRPr>
                    </a:p>
                    <a:p>
                      <a:pPr marL="336550" lvl="0" indent="-279400" algn="l">
                        <a:lnSpc>
                          <a:spcPct val="100000"/>
                        </a:lnSpc>
                        <a:spcBef>
                          <a:spcPts val="775"/>
                        </a:spcBef>
                      </a:pPr>
                      <a:r>
                        <a:rPr sz="600" dirty="0">
                          <a:solidFill>
                            <a:srgbClr val="020302"/>
                          </a:solidFill>
                          <a:latin typeface="HelveticaNeue LT 57 Cn"/>
                          <a:ea typeface="+mn-ea"/>
                          <a:cs typeface="HelveticaNeue LT 57 Cn"/>
                        </a:rPr>
                        <a:t>Broome, Cortland, Madison, and Tioga</a:t>
                      </a:r>
                    </a:p>
                  </a:txBody>
                  <a:tcPr marL="0" marR="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algn="l">
                        <a:lnSpc>
                          <a:spcPct val="100000"/>
                        </a:lnSpc>
                        <a:spcBef>
                          <a:spcPts val="755"/>
                        </a:spcBef>
                      </a:pPr>
                      <a:r>
                        <a:rPr sz="600" dirty="0">
                          <a:solidFill>
                            <a:srgbClr val="020302"/>
                          </a:solidFill>
                          <a:latin typeface="HelveticaNeue LT 57 Cn"/>
                          <a:ea typeface="+mn-ea"/>
                          <a:cs typeface="HelveticaNeue LT 57 Cn"/>
                        </a:rPr>
                        <a:t>607.753.0234</a:t>
                      </a:r>
                    </a:p>
                  </a:txBody>
                  <a:tcPr marL="0" marR="0" marT="6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2595">
                <a:tc>
                  <a:txBody>
                    <a:bodyPr/>
                    <a:lstStyle/>
                    <a:p>
                      <a:pPr marL="325120">
                        <a:lnSpc>
                          <a:spcPct val="100000"/>
                        </a:lnSpc>
                        <a:spcBef>
                          <a:spcPts val="800"/>
                        </a:spcBef>
                      </a:pPr>
                      <a:r>
                        <a:rPr sz="600" dirty="0">
                          <a:solidFill>
                            <a:srgbClr val="020302"/>
                          </a:solidFill>
                          <a:latin typeface="HelveticaNeue LT 57 Cn"/>
                          <a:cs typeface="HelveticaNeue LT 57 Cn"/>
                        </a:rPr>
                        <a:t>Save</a:t>
                      </a:r>
                      <a:r>
                        <a:rPr sz="600" spc="-10" dirty="0">
                          <a:solidFill>
                            <a:srgbClr val="020302"/>
                          </a:solidFill>
                          <a:latin typeface="HelveticaNeue LT 57 Cn"/>
                          <a:cs typeface="HelveticaNeue LT 57 Cn"/>
                        </a:rPr>
                        <a:t> </a:t>
                      </a:r>
                      <a:r>
                        <a:rPr sz="600" dirty="0">
                          <a:solidFill>
                            <a:srgbClr val="020302"/>
                          </a:solidFill>
                          <a:latin typeface="HelveticaNeue LT 57 Cn"/>
                          <a:cs typeface="HelveticaNeue LT 57 Cn"/>
                        </a:rPr>
                        <a:t>the Michaels</a:t>
                      </a:r>
                      <a:r>
                        <a:rPr sz="600" spc="5" dirty="0">
                          <a:solidFill>
                            <a:srgbClr val="020302"/>
                          </a:solidFill>
                          <a:latin typeface="HelveticaNeue LT 57 Cn"/>
                          <a:cs typeface="HelveticaNeue LT 57 Cn"/>
                        </a:rPr>
                        <a:t> </a:t>
                      </a:r>
                      <a:r>
                        <a:rPr sz="600" dirty="0">
                          <a:solidFill>
                            <a:srgbClr val="020302"/>
                          </a:solidFill>
                          <a:latin typeface="HelveticaNeue LT 57 Cn"/>
                          <a:cs typeface="HelveticaNeue LT 57 Cn"/>
                        </a:rPr>
                        <a:t>of the</a:t>
                      </a:r>
                      <a:r>
                        <a:rPr sz="600" spc="-40" dirty="0">
                          <a:solidFill>
                            <a:srgbClr val="020302"/>
                          </a:solidFill>
                          <a:latin typeface="HelveticaNeue LT 57 Cn"/>
                          <a:cs typeface="HelveticaNeue LT 57 Cn"/>
                        </a:rPr>
                        <a:t> </a:t>
                      </a:r>
                      <a:r>
                        <a:rPr sz="600" spc="-10" dirty="0">
                          <a:solidFill>
                            <a:srgbClr val="020302"/>
                          </a:solidFill>
                          <a:latin typeface="HelveticaNeue LT 57 Cn"/>
                          <a:cs typeface="HelveticaNeue LT 57 Cn"/>
                        </a:rPr>
                        <a:t>World</a:t>
                      </a:r>
                      <a:endParaRPr sz="600" dirty="0">
                        <a:latin typeface="HelveticaNeue LT 57 Cn"/>
                        <a:cs typeface="HelveticaNeue LT 57 Cn"/>
                      </a:endParaRPr>
                    </a:p>
                  </a:txBody>
                  <a:tcPr marL="0" marR="0" marT="69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marR="584835" lvl="0" indent="0" algn="l">
                        <a:lnSpc>
                          <a:spcPct val="100000"/>
                        </a:lnSpc>
                        <a:spcBef>
                          <a:spcPts val="775"/>
                        </a:spcBef>
                      </a:pPr>
                      <a:r>
                        <a:rPr sz="600" dirty="0">
                          <a:solidFill>
                            <a:srgbClr val="020302"/>
                          </a:solidFill>
                          <a:latin typeface="HelveticaNeue LT 57 Cn"/>
                          <a:ea typeface="+mn-ea"/>
                          <a:cs typeface="HelveticaNeue LT 57 Cn"/>
                        </a:rPr>
                        <a:t>Allegany, Cattaraugus, Chautauqua, Eerie, Genesee, Niagara, Orleans, and Wyoming</a:t>
                      </a:r>
                    </a:p>
                  </a:txBody>
                  <a:tcPr marL="0" marR="0" marT="294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9370" algn="l">
                        <a:lnSpc>
                          <a:spcPct val="100000"/>
                        </a:lnSpc>
                        <a:spcBef>
                          <a:spcPts val="745"/>
                        </a:spcBef>
                      </a:pPr>
                      <a:r>
                        <a:rPr sz="600" dirty="0">
                          <a:solidFill>
                            <a:srgbClr val="020302"/>
                          </a:solidFill>
                          <a:latin typeface="HelveticaNeue LT 57 Cn"/>
                          <a:ea typeface="+mn-ea"/>
                          <a:cs typeface="HelveticaNeue LT 57 Cn"/>
                        </a:rPr>
                        <a:t>716.984.8375</a:t>
                      </a:r>
                    </a:p>
                  </a:txBody>
                  <a:tcPr marL="0" marR="0" marT="645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9430">
                <a:tc>
                  <a:txBody>
                    <a:bodyPr/>
                    <a:lstStyle/>
                    <a:p>
                      <a:pPr marL="336550" marR="0" lvl="0" indent="0" defTabSz="914400" eaLnBrk="1" fontAlgn="auto" latinLnBrk="0" hangingPunct="1">
                        <a:lnSpc>
                          <a:spcPct val="100000"/>
                        </a:lnSpc>
                        <a:spcBef>
                          <a:spcPts val="650"/>
                        </a:spcBef>
                        <a:spcAft>
                          <a:spcPts val="0"/>
                        </a:spcAft>
                        <a:buClrTx/>
                        <a:buSzTx/>
                        <a:buFontTx/>
                        <a:buNone/>
                        <a:tabLst/>
                        <a:defRPr/>
                      </a:pPr>
                      <a:r>
                        <a:rPr lang="en-US" sz="600" dirty="0">
                          <a:solidFill>
                            <a:srgbClr val="020302"/>
                          </a:solidFill>
                          <a:latin typeface="HelveticaNeue LT 57 Cn"/>
                          <a:cs typeface="HelveticaNeue LT 57 Cn"/>
                        </a:rPr>
                        <a:t>AIM </a:t>
                      </a:r>
                      <a:endParaRPr lang="en-US" sz="600" dirty="0">
                        <a:latin typeface="HelveticaNeue LT 57 Cn"/>
                        <a:cs typeface="HelveticaNeue LT 57 Cn"/>
                      </a:endParaRPr>
                    </a:p>
                  </a:txBody>
                  <a:tcPr marL="0" marR="0" marT="56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lvl="0" indent="0" algn="l">
                        <a:lnSpc>
                          <a:spcPct val="100000"/>
                        </a:lnSpc>
                        <a:spcBef>
                          <a:spcPts val="755"/>
                        </a:spcBef>
                      </a:pPr>
                      <a:r>
                        <a:rPr lang="en-US" sz="600" dirty="0">
                          <a:solidFill>
                            <a:srgbClr val="020302"/>
                          </a:solidFill>
                          <a:latin typeface="HelveticaNeue LT 57 Cn"/>
                          <a:ea typeface="+mn-ea"/>
                          <a:cs typeface="HelveticaNeue LT 57 Cn"/>
                        </a:rPr>
                        <a:t>Chemung, Schuyler, Steuben </a:t>
                      </a:r>
                      <a:endParaRPr sz="600" dirty="0">
                        <a:solidFill>
                          <a:srgbClr val="020302"/>
                        </a:solidFill>
                        <a:latin typeface="HelveticaNeue LT 57 Cn"/>
                        <a:ea typeface="+mn-ea"/>
                        <a:cs typeface="HelveticaNeue LT 57 Cn"/>
                      </a:endParaRPr>
                    </a:p>
                  </a:txBody>
                  <a:tcPr marL="0" marR="0" marT="6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algn="l">
                        <a:lnSpc>
                          <a:spcPct val="100000"/>
                        </a:lnSpc>
                        <a:spcBef>
                          <a:spcPts val="595"/>
                        </a:spcBef>
                      </a:pPr>
                      <a:r>
                        <a:rPr lang="en-US" sz="600" dirty="0">
                          <a:solidFill>
                            <a:srgbClr val="020302"/>
                          </a:solidFill>
                          <a:latin typeface="HelveticaNeue LT 57 Cn"/>
                          <a:ea typeface="+mn-ea"/>
                          <a:cs typeface="HelveticaNeue LT 57 Cn"/>
                        </a:rPr>
                        <a:t>607.962.8225 Ext 233</a:t>
                      </a:r>
                      <a:endParaRPr sz="600" dirty="0">
                        <a:solidFill>
                          <a:srgbClr val="020302"/>
                        </a:solidFill>
                        <a:latin typeface="HelveticaNeue LT 57 Cn"/>
                        <a:ea typeface="+mn-ea"/>
                        <a:cs typeface="HelveticaNeue LT 57 Cn"/>
                      </a:endParaRPr>
                    </a:p>
                  </a:txBody>
                  <a:tcPr marL="0" marR="0" marT="51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5603">
                <a:tc>
                  <a:txBody>
                    <a:bodyPr/>
                    <a:lstStyle/>
                    <a:p>
                      <a:pPr marL="336550" marR="0" lvl="0" indent="0" defTabSz="914400" eaLnBrk="1" fontAlgn="auto" latinLnBrk="0" hangingPunct="1">
                        <a:lnSpc>
                          <a:spcPct val="100000"/>
                        </a:lnSpc>
                        <a:spcBef>
                          <a:spcPts val="810"/>
                        </a:spcBef>
                        <a:spcAft>
                          <a:spcPts val="0"/>
                        </a:spcAft>
                        <a:buClrTx/>
                        <a:buSzTx/>
                        <a:buFontTx/>
                        <a:buNone/>
                        <a:tabLst/>
                        <a:defRPr/>
                      </a:pPr>
                      <a:r>
                        <a:rPr lang="en-US" sz="600" dirty="0">
                          <a:solidFill>
                            <a:srgbClr val="020302"/>
                          </a:solidFill>
                          <a:latin typeface="HelveticaNeue LT 57 Cn"/>
                          <a:cs typeface="HelveticaNeue LT 57 Cn"/>
                        </a:rPr>
                        <a:t>Andrus</a:t>
                      </a:r>
                      <a:endParaRPr lang="en-US" sz="600" dirty="0">
                        <a:latin typeface="HelveticaNeue LT 57 Cn"/>
                        <a:cs typeface="HelveticaNeue LT 57 Cn"/>
                      </a:endParaRPr>
                    </a:p>
                  </a:txBody>
                  <a:tcPr marL="0" marR="0" marT="70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marR="584835" lvl="0" indent="0" algn="l">
                        <a:lnSpc>
                          <a:spcPct val="100000"/>
                        </a:lnSpc>
                        <a:spcBef>
                          <a:spcPts val="775"/>
                        </a:spcBef>
                      </a:pPr>
                      <a:r>
                        <a:rPr lang="en-US" sz="600" dirty="0">
                          <a:solidFill>
                            <a:srgbClr val="020302"/>
                          </a:solidFill>
                          <a:latin typeface="HelveticaNeue LT 57 Cn"/>
                          <a:ea typeface="+mn-ea"/>
                          <a:cs typeface="HelveticaNeue LT 57 Cn"/>
                        </a:rPr>
                        <a:t>Parts of Westchester County </a:t>
                      </a:r>
                      <a:endParaRPr sz="600" dirty="0">
                        <a:solidFill>
                          <a:srgbClr val="020302"/>
                        </a:solidFill>
                        <a:latin typeface="HelveticaNeue LT 57 Cn"/>
                        <a:ea typeface="+mn-ea"/>
                        <a:cs typeface="HelveticaNeue LT 57 Cn"/>
                      </a:endParaRPr>
                    </a:p>
                  </a:txBody>
                  <a:tcPr marL="0" marR="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algn="l">
                        <a:lnSpc>
                          <a:spcPct val="100000"/>
                        </a:lnSpc>
                        <a:spcBef>
                          <a:spcPts val="725"/>
                        </a:spcBef>
                      </a:pPr>
                      <a:r>
                        <a:rPr lang="en-US" sz="600">
                          <a:solidFill>
                            <a:srgbClr val="020302"/>
                          </a:solidFill>
                          <a:latin typeface="HelveticaNeue LT 57 Cn"/>
                          <a:ea typeface="+mn-ea"/>
                          <a:cs typeface="HelveticaNeue LT 57 Cn"/>
                        </a:rPr>
                        <a:t>914-965-1109</a:t>
                      </a:r>
                      <a:endParaRPr sz="600" dirty="0">
                        <a:solidFill>
                          <a:srgbClr val="020302"/>
                        </a:solidFill>
                        <a:latin typeface="HelveticaNeue LT 57 Cn"/>
                        <a:ea typeface="+mn-ea"/>
                        <a:cs typeface="HelveticaNeue LT 57 Cn"/>
                      </a:endParaRPr>
                    </a:p>
                  </a:txBody>
                  <a:tcPr marL="0" marR="0" marT="6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0784">
                <a:tc>
                  <a:txBody>
                    <a:bodyPr/>
                    <a:lstStyle/>
                    <a:p>
                      <a:pPr marL="336550" marR="972819" lvl="0" indent="0" defTabSz="914400" eaLnBrk="1" fontAlgn="auto" latinLnBrk="0" hangingPunct="1">
                        <a:lnSpc>
                          <a:spcPts val="1100"/>
                        </a:lnSpc>
                        <a:spcBef>
                          <a:spcPts val="480"/>
                        </a:spcBef>
                        <a:spcAft>
                          <a:spcPts val="0"/>
                        </a:spcAft>
                        <a:buClrTx/>
                        <a:buSzTx/>
                        <a:buFontTx/>
                        <a:buNone/>
                        <a:tabLst/>
                        <a:defRPr/>
                      </a:pPr>
                      <a:r>
                        <a:rPr lang="en-US" sz="600" dirty="0">
                          <a:solidFill>
                            <a:srgbClr val="020302"/>
                          </a:solidFill>
                          <a:latin typeface="HelveticaNeue LT 57 Cn"/>
                          <a:cs typeface="HelveticaNeue LT 57 Cn"/>
                        </a:rPr>
                        <a:t>Phoenix House </a:t>
                      </a:r>
                      <a:endParaRPr lang="en-US" sz="600" dirty="0">
                        <a:latin typeface="HelveticaNeue LT 57 Cn"/>
                        <a:cs typeface="HelveticaNeue LT 57 Cn"/>
                      </a:endParaRPr>
                    </a:p>
                  </a:txBody>
                  <a:tcPr marL="0" marR="0" marT="41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marR="584835" lvl="0" indent="0" algn="l">
                        <a:lnSpc>
                          <a:spcPct val="100000"/>
                        </a:lnSpc>
                        <a:spcBef>
                          <a:spcPts val="775"/>
                        </a:spcBef>
                      </a:pPr>
                      <a:r>
                        <a:rPr lang="en-US" sz="600" dirty="0">
                          <a:solidFill>
                            <a:srgbClr val="020302"/>
                          </a:solidFill>
                          <a:latin typeface="HelveticaNeue LT 57 Cn"/>
                          <a:ea typeface="+mn-ea"/>
                          <a:cs typeface="HelveticaNeue LT 57 Cn"/>
                        </a:rPr>
                        <a:t>Brooklyn</a:t>
                      </a:r>
                      <a:endParaRPr sz="600" dirty="0">
                        <a:solidFill>
                          <a:srgbClr val="020302"/>
                        </a:solidFill>
                        <a:latin typeface="HelveticaNeue LT 57 Cn"/>
                        <a:ea typeface="+mn-ea"/>
                        <a:cs typeface="HelveticaNeue LT 57 Cn"/>
                      </a:endParaRPr>
                    </a:p>
                  </a:txBody>
                  <a:tcPr marL="0" marR="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marR="0" lvl="0" indent="0" algn="l" defTabSz="914400" eaLnBrk="1" fontAlgn="auto" latinLnBrk="0" hangingPunct="1">
                        <a:lnSpc>
                          <a:spcPct val="100000"/>
                        </a:lnSpc>
                        <a:spcBef>
                          <a:spcPts val="725"/>
                        </a:spcBef>
                        <a:spcAft>
                          <a:spcPts val="0"/>
                        </a:spcAft>
                        <a:buClrTx/>
                        <a:buSzTx/>
                        <a:buFontTx/>
                        <a:buNone/>
                        <a:tabLst/>
                        <a:defRPr/>
                      </a:pPr>
                      <a:r>
                        <a:rPr lang="en-US" sz="600" dirty="0">
                          <a:solidFill>
                            <a:srgbClr val="020302"/>
                          </a:solidFill>
                          <a:latin typeface="HelveticaNeue LT 57 Cn"/>
                          <a:ea typeface="+mn-ea"/>
                          <a:cs typeface="HelveticaNeue LT 57 Cn"/>
                        </a:rPr>
                        <a:t>631.235.6673</a:t>
                      </a:r>
                    </a:p>
                  </a:txBody>
                  <a:tcPr marL="0" marR="0" marT="6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90416">
                <a:tc>
                  <a:txBody>
                    <a:bodyPr/>
                    <a:lstStyle/>
                    <a:p>
                      <a:pPr marL="325120" marR="0" lvl="0" indent="0" defTabSz="914400" eaLnBrk="1" fontAlgn="auto" latinLnBrk="0" hangingPunct="1">
                        <a:lnSpc>
                          <a:spcPct val="100000"/>
                        </a:lnSpc>
                        <a:spcBef>
                          <a:spcPts val="780"/>
                        </a:spcBef>
                        <a:spcAft>
                          <a:spcPts val="0"/>
                        </a:spcAft>
                        <a:buClrTx/>
                        <a:buSzTx/>
                        <a:buFontTx/>
                        <a:buNone/>
                        <a:tabLst/>
                        <a:defRPr/>
                      </a:pPr>
                      <a:r>
                        <a:rPr lang="en-US" sz="600" dirty="0">
                          <a:solidFill>
                            <a:srgbClr val="020302"/>
                          </a:solidFill>
                          <a:latin typeface="HelveticaNeue LT 57 Cn"/>
                          <a:ea typeface="+mn-ea"/>
                          <a:cs typeface="HelveticaNeue LT 57 Cn"/>
                        </a:rPr>
                        <a:t>Second Chance Opportunities </a:t>
                      </a:r>
                      <a:endParaRPr lang="en-US" sz="600" dirty="0">
                        <a:latin typeface="HelveticaNeue LT 57 Cn"/>
                        <a:cs typeface="HelveticaNeue LT 57 Cn"/>
                      </a:endParaRPr>
                    </a:p>
                  </a:txBody>
                  <a:tcPr marL="0" marR="0" marT="675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marR="584835" lvl="0" indent="0" algn="l">
                        <a:lnSpc>
                          <a:spcPct val="100000"/>
                        </a:lnSpc>
                        <a:spcBef>
                          <a:spcPts val="775"/>
                        </a:spcBef>
                      </a:pPr>
                      <a:r>
                        <a:rPr lang="en-US" sz="600" dirty="0">
                          <a:solidFill>
                            <a:srgbClr val="020302"/>
                          </a:solidFill>
                          <a:latin typeface="HelveticaNeue LT 57 Cn"/>
                          <a:ea typeface="+mn-ea"/>
                          <a:cs typeface="HelveticaNeue LT 57 Cn"/>
                        </a:rPr>
                        <a:t>Albany, Schenectady, Rensselaer, Columbia, Greene, Montgomery, Schoharie, Saratoga</a:t>
                      </a:r>
                      <a:endParaRPr sz="600" dirty="0">
                        <a:solidFill>
                          <a:srgbClr val="020302"/>
                        </a:solidFill>
                        <a:latin typeface="HelveticaNeue LT 57 Cn"/>
                        <a:ea typeface="+mn-ea"/>
                        <a:cs typeface="HelveticaNeue LT 57 Cn"/>
                      </a:endParaRPr>
                    </a:p>
                  </a:txBody>
                  <a:tcPr marL="0" marR="0" marT="77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algn="l">
                        <a:lnSpc>
                          <a:spcPct val="100000"/>
                        </a:lnSpc>
                        <a:spcBef>
                          <a:spcPts val="725"/>
                        </a:spcBef>
                      </a:pPr>
                      <a:r>
                        <a:rPr lang="en-US" sz="600" dirty="0">
                          <a:solidFill>
                            <a:srgbClr val="020302"/>
                          </a:solidFill>
                          <a:latin typeface="HelveticaNeue LT 57 Cn"/>
                          <a:ea typeface="+mn-ea"/>
                          <a:cs typeface="HelveticaNeue LT 57 Cn"/>
                        </a:rPr>
                        <a:t>518.489.1929</a:t>
                      </a:r>
                    </a:p>
                  </a:txBody>
                  <a:tcPr marL="0" marR="0" marT="63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60784">
                <a:tc>
                  <a:txBody>
                    <a:bodyPr/>
                    <a:lstStyle/>
                    <a:p>
                      <a:pPr marL="336550">
                        <a:lnSpc>
                          <a:spcPct val="100000"/>
                        </a:lnSpc>
                        <a:spcBef>
                          <a:spcPts val="650"/>
                        </a:spcBef>
                      </a:pPr>
                      <a:r>
                        <a:rPr sz="600" dirty="0">
                          <a:solidFill>
                            <a:srgbClr val="020302"/>
                          </a:solidFill>
                          <a:latin typeface="HelveticaNeue LT 57 Cn"/>
                          <a:cs typeface="HelveticaNeue LT 57 Cn"/>
                        </a:rPr>
                        <a:t>Legal</a:t>
                      </a:r>
                      <a:r>
                        <a:rPr sz="600" spc="-45" dirty="0">
                          <a:solidFill>
                            <a:srgbClr val="020302"/>
                          </a:solidFill>
                          <a:latin typeface="HelveticaNeue LT 57 Cn"/>
                          <a:cs typeface="HelveticaNeue LT 57 Cn"/>
                        </a:rPr>
                        <a:t> </a:t>
                      </a:r>
                      <a:r>
                        <a:rPr sz="600" dirty="0">
                          <a:solidFill>
                            <a:srgbClr val="020302"/>
                          </a:solidFill>
                          <a:latin typeface="HelveticaNeue LT 57 Cn"/>
                          <a:cs typeface="HelveticaNeue LT 57 Cn"/>
                        </a:rPr>
                        <a:t>Action</a:t>
                      </a:r>
                      <a:r>
                        <a:rPr sz="600" spc="-5" dirty="0">
                          <a:solidFill>
                            <a:srgbClr val="020302"/>
                          </a:solidFill>
                          <a:latin typeface="HelveticaNeue LT 57 Cn"/>
                          <a:cs typeface="HelveticaNeue LT 57 Cn"/>
                        </a:rPr>
                        <a:t> </a:t>
                      </a:r>
                      <a:r>
                        <a:rPr sz="600" spc="-10" dirty="0">
                          <a:solidFill>
                            <a:srgbClr val="020302"/>
                          </a:solidFill>
                          <a:latin typeface="HelveticaNeue LT 57 Cn"/>
                          <a:cs typeface="HelveticaNeue LT 57 Cn"/>
                        </a:rPr>
                        <a:t>Center*</a:t>
                      </a:r>
                      <a:endParaRPr sz="600" dirty="0">
                        <a:latin typeface="HelveticaNeue LT 57 Cn"/>
                        <a:cs typeface="HelveticaNeue LT 57 Cn"/>
                      </a:endParaRPr>
                    </a:p>
                  </a:txBody>
                  <a:tcPr marL="0" marR="0" marT="56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lvl="0" indent="0" algn="l">
                        <a:lnSpc>
                          <a:spcPct val="100000"/>
                        </a:lnSpc>
                        <a:spcBef>
                          <a:spcPts val="755"/>
                        </a:spcBef>
                        <a:tabLst>
                          <a:tab pos="284163" algn="l"/>
                        </a:tabLst>
                      </a:pPr>
                      <a:r>
                        <a:rPr sz="600" dirty="0">
                          <a:solidFill>
                            <a:srgbClr val="020302"/>
                          </a:solidFill>
                          <a:latin typeface="HelveticaNeue LT 57 Cn"/>
                          <a:ea typeface="+mn-ea"/>
                          <a:cs typeface="HelveticaNeue LT 57 Cn"/>
                        </a:rPr>
                        <a:t>New </a:t>
                      </a:r>
                      <a:r>
                        <a:rPr sz="500" dirty="0">
                          <a:solidFill>
                            <a:srgbClr val="020302"/>
                          </a:solidFill>
                          <a:latin typeface="HelveticaNeue LT 57 Cn"/>
                          <a:ea typeface="+mn-ea"/>
                          <a:cs typeface="HelveticaNeue LT 57 Cn"/>
                        </a:rPr>
                        <a:t>York</a:t>
                      </a:r>
                      <a:r>
                        <a:rPr sz="600" dirty="0">
                          <a:solidFill>
                            <a:srgbClr val="020302"/>
                          </a:solidFill>
                          <a:latin typeface="HelveticaNeue LT 57 Cn"/>
                          <a:ea typeface="+mn-ea"/>
                          <a:cs typeface="HelveticaNeue LT 57 Cn"/>
                        </a:rPr>
                        <a:t> State</a:t>
                      </a:r>
                    </a:p>
                  </a:txBody>
                  <a:tcPr marL="0" marR="0" marT="6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algn="l">
                        <a:lnSpc>
                          <a:spcPct val="100000"/>
                        </a:lnSpc>
                        <a:spcBef>
                          <a:spcPts val="725"/>
                        </a:spcBef>
                      </a:pPr>
                      <a:r>
                        <a:rPr sz="600" dirty="0">
                          <a:solidFill>
                            <a:srgbClr val="020302"/>
                          </a:solidFill>
                          <a:latin typeface="HelveticaNeue LT 57 Cn"/>
                          <a:ea typeface="+mn-ea"/>
                          <a:cs typeface="HelveticaNeue LT 57 Cn"/>
                        </a:rPr>
                        <a:t>212.243.1313</a:t>
                      </a:r>
                    </a:p>
                  </a:txBody>
                  <a:tcPr marL="0" marR="0" marT="51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720409"/>
                  </a:ext>
                </a:extLst>
              </a:tr>
              <a:tr h="165603">
                <a:tc>
                  <a:txBody>
                    <a:bodyPr/>
                    <a:lstStyle/>
                    <a:p>
                      <a:pPr marL="336550">
                        <a:lnSpc>
                          <a:spcPct val="100000"/>
                        </a:lnSpc>
                        <a:spcBef>
                          <a:spcPts val="810"/>
                        </a:spcBef>
                      </a:pPr>
                      <a:r>
                        <a:rPr sz="600" dirty="0">
                          <a:solidFill>
                            <a:srgbClr val="020302"/>
                          </a:solidFill>
                          <a:latin typeface="HelveticaNeue LT 57 Cn"/>
                          <a:cs typeface="HelveticaNeue LT 57 Cn"/>
                        </a:rPr>
                        <a:t>Medicare Rights </a:t>
                      </a:r>
                      <a:r>
                        <a:rPr sz="600" spc="-10" dirty="0">
                          <a:solidFill>
                            <a:srgbClr val="020302"/>
                          </a:solidFill>
                          <a:latin typeface="HelveticaNeue LT 57 Cn"/>
                          <a:cs typeface="HelveticaNeue LT 57 Cn"/>
                        </a:rPr>
                        <a:t>Center*</a:t>
                      </a:r>
                      <a:endParaRPr sz="600" dirty="0">
                        <a:latin typeface="HelveticaNeue LT 57 Cn"/>
                        <a:cs typeface="HelveticaNeue LT 57 Cn"/>
                      </a:endParaRPr>
                    </a:p>
                  </a:txBody>
                  <a:tcPr marL="0" marR="0" marT="70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lvl="0" indent="0" algn="l">
                        <a:lnSpc>
                          <a:spcPct val="100000"/>
                        </a:lnSpc>
                      </a:pPr>
                      <a:r>
                        <a:rPr sz="600" dirty="0">
                          <a:solidFill>
                            <a:srgbClr val="020302"/>
                          </a:solidFill>
                          <a:latin typeface="HelveticaNeue LT 57 Cn"/>
                          <a:ea typeface="+mn-ea"/>
                          <a:cs typeface="HelveticaNeue LT 57 Cn"/>
                        </a:rPr>
                        <a:t>New York State</a:t>
                      </a:r>
                    </a:p>
                  </a:txBody>
                  <a:tcPr marL="0" marR="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algn="l">
                        <a:lnSpc>
                          <a:spcPct val="100000"/>
                        </a:lnSpc>
                        <a:spcBef>
                          <a:spcPts val="725"/>
                        </a:spcBef>
                      </a:pPr>
                      <a:r>
                        <a:rPr sz="600" dirty="0">
                          <a:solidFill>
                            <a:srgbClr val="020302"/>
                          </a:solidFill>
                          <a:latin typeface="HelveticaNeue LT 57 Cn"/>
                          <a:ea typeface="+mn-ea"/>
                          <a:cs typeface="HelveticaNeue LT 57 Cn"/>
                        </a:rPr>
                        <a:t>800.333.4114</a:t>
                      </a:r>
                    </a:p>
                  </a:txBody>
                  <a:tcPr marL="0" marR="0" marT="6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085227"/>
                  </a:ext>
                </a:extLst>
              </a:tr>
              <a:tr h="321209">
                <a:tc>
                  <a:txBody>
                    <a:bodyPr/>
                    <a:lstStyle/>
                    <a:p>
                      <a:pPr marL="336550" marR="972819">
                        <a:lnSpc>
                          <a:spcPts val="1100"/>
                        </a:lnSpc>
                        <a:spcBef>
                          <a:spcPts val="480"/>
                        </a:spcBef>
                      </a:pPr>
                      <a:r>
                        <a:rPr sz="600" dirty="0">
                          <a:solidFill>
                            <a:srgbClr val="020302"/>
                          </a:solidFill>
                          <a:latin typeface="HelveticaNeue LT 57 Cn"/>
                          <a:cs typeface="HelveticaNeue LT 57 Cn"/>
                        </a:rPr>
                        <a:t>NYS Council for </a:t>
                      </a:r>
                      <a:r>
                        <a:rPr sz="600" spc="-10" dirty="0">
                          <a:solidFill>
                            <a:srgbClr val="020302"/>
                          </a:solidFill>
                          <a:latin typeface="HelveticaNeue LT 57 Cn"/>
                          <a:cs typeface="HelveticaNeue LT 57 Cn"/>
                        </a:rPr>
                        <a:t>Community </a:t>
                      </a:r>
                      <a:r>
                        <a:rPr sz="600" dirty="0">
                          <a:solidFill>
                            <a:srgbClr val="020302"/>
                          </a:solidFill>
                          <a:latin typeface="HelveticaNeue LT 57 Cn"/>
                          <a:cs typeface="HelveticaNeue LT 57 Cn"/>
                        </a:rPr>
                        <a:t>Behavioral</a:t>
                      </a:r>
                      <a:r>
                        <a:rPr sz="600" spc="10" dirty="0">
                          <a:solidFill>
                            <a:srgbClr val="020302"/>
                          </a:solidFill>
                          <a:latin typeface="HelveticaNeue LT 57 Cn"/>
                          <a:cs typeface="HelveticaNeue LT 57 Cn"/>
                        </a:rPr>
                        <a:t> </a:t>
                      </a:r>
                      <a:r>
                        <a:rPr sz="600" spc="-10" dirty="0">
                          <a:solidFill>
                            <a:srgbClr val="020302"/>
                          </a:solidFill>
                          <a:latin typeface="HelveticaNeue LT 57 Cn"/>
                          <a:cs typeface="HelveticaNeue LT 57 Cn"/>
                        </a:rPr>
                        <a:t>Healthcare*</a:t>
                      </a:r>
                      <a:endParaRPr sz="600" dirty="0">
                        <a:latin typeface="HelveticaNeue LT 57 Cn"/>
                        <a:cs typeface="HelveticaNeue LT 57 Cn"/>
                      </a:endParaRPr>
                    </a:p>
                  </a:txBody>
                  <a:tcPr marL="0" marR="0" marT="41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lvl="0" indent="0" algn="l">
                        <a:lnSpc>
                          <a:spcPct val="100000"/>
                        </a:lnSpc>
                      </a:pPr>
                      <a:r>
                        <a:rPr lang="en-US" sz="600" dirty="0">
                          <a:solidFill>
                            <a:srgbClr val="020302"/>
                          </a:solidFill>
                          <a:latin typeface="HelveticaNeue LT 57 Cn"/>
                          <a:ea typeface="+mn-ea"/>
                          <a:cs typeface="HelveticaNeue LT 57 Cn"/>
                        </a:rPr>
                        <a:t>N</a:t>
                      </a:r>
                      <a:r>
                        <a:rPr sz="600" dirty="0">
                          <a:solidFill>
                            <a:srgbClr val="020302"/>
                          </a:solidFill>
                          <a:latin typeface="HelveticaNeue LT 57 Cn"/>
                          <a:ea typeface="+mn-ea"/>
                          <a:cs typeface="HelveticaNeue LT 57 Cn"/>
                        </a:rPr>
                        <a:t>ew York State</a:t>
                      </a:r>
                    </a:p>
                  </a:txBody>
                  <a:tcPr marL="0" marR="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algn="l">
                        <a:lnSpc>
                          <a:spcPct val="100000"/>
                        </a:lnSpc>
                        <a:spcBef>
                          <a:spcPts val="725"/>
                        </a:spcBef>
                      </a:pPr>
                      <a:r>
                        <a:rPr sz="600" dirty="0">
                          <a:solidFill>
                            <a:srgbClr val="020302"/>
                          </a:solidFill>
                          <a:latin typeface="HelveticaNeue LT 57 Cn"/>
                          <a:ea typeface="+mn-ea"/>
                          <a:cs typeface="HelveticaNeue LT 57 Cn"/>
                        </a:rPr>
                        <a:t>518.445.2642</a:t>
                      </a:r>
                    </a:p>
                  </a:txBody>
                  <a:tcPr marL="0" marR="0" marT="653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7555675"/>
                  </a:ext>
                </a:extLst>
              </a:tr>
              <a:tr h="263693">
                <a:tc>
                  <a:txBody>
                    <a:bodyPr/>
                    <a:lstStyle/>
                    <a:p>
                      <a:pPr marL="325120">
                        <a:lnSpc>
                          <a:spcPct val="100000"/>
                        </a:lnSpc>
                        <a:spcBef>
                          <a:spcPts val="780"/>
                        </a:spcBef>
                      </a:pPr>
                      <a:r>
                        <a:rPr sz="600" dirty="0">
                          <a:solidFill>
                            <a:srgbClr val="020302"/>
                          </a:solidFill>
                          <a:latin typeface="HelveticaNeue LT 57 Cn"/>
                          <a:cs typeface="HelveticaNeue LT 57 Cn"/>
                        </a:rPr>
                        <a:t>Community</a:t>
                      </a:r>
                      <a:r>
                        <a:rPr sz="600" spc="-10" dirty="0">
                          <a:solidFill>
                            <a:srgbClr val="020302"/>
                          </a:solidFill>
                          <a:latin typeface="HelveticaNeue LT 57 Cn"/>
                          <a:cs typeface="HelveticaNeue LT 57 Cn"/>
                        </a:rPr>
                        <a:t> </a:t>
                      </a:r>
                      <a:r>
                        <a:rPr sz="600" dirty="0">
                          <a:solidFill>
                            <a:srgbClr val="020302"/>
                          </a:solidFill>
                          <a:latin typeface="HelveticaNeue LT 57 Cn"/>
                          <a:cs typeface="HelveticaNeue LT 57 Cn"/>
                        </a:rPr>
                        <a:t>Service</a:t>
                      </a:r>
                      <a:r>
                        <a:rPr sz="600" spc="5" dirty="0">
                          <a:solidFill>
                            <a:srgbClr val="020302"/>
                          </a:solidFill>
                          <a:latin typeface="HelveticaNeue LT 57 Cn"/>
                          <a:cs typeface="HelveticaNeue LT 57 Cn"/>
                        </a:rPr>
                        <a:t> </a:t>
                      </a:r>
                      <a:r>
                        <a:rPr sz="600" dirty="0">
                          <a:solidFill>
                            <a:srgbClr val="020302"/>
                          </a:solidFill>
                          <a:latin typeface="HelveticaNeue LT 57 Cn"/>
                          <a:cs typeface="HelveticaNeue LT 57 Cn"/>
                        </a:rPr>
                        <a:t>Society of</a:t>
                      </a:r>
                      <a:r>
                        <a:rPr sz="600" spc="5" dirty="0">
                          <a:solidFill>
                            <a:srgbClr val="020302"/>
                          </a:solidFill>
                          <a:latin typeface="HelveticaNeue LT 57 Cn"/>
                          <a:cs typeface="HelveticaNeue LT 57 Cn"/>
                        </a:rPr>
                        <a:t> </a:t>
                      </a:r>
                      <a:r>
                        <a:rPr sz="600" dirty="0">
                          <a:solidFill>
                            <a:srgbClr val="020302"/>
                          </a:solidFill>
                          <a:latin typeface="HelveticaNeue LT 57 Cn"/>
                          <a:cs typeface="HelveticaNeue LT 57 Cn"/>
                        </a:rPr>
                        <a:t>New</a:t>
                      </a:r>
                      <a:r>
                        <a:rPr sz="600" spc="-40" dirty="0">
                          <a:solidFill>
                            <a:srgbClr val="020302"/>
                          </a:solidFill>
                          <a:latin typeface="HelveticaNeue LT 57 Cn"/>
                          <a:cs typeface="HelveticaNeue LT 57 Cn"/>
                        </a:rPr>
                        <a:t> </a:t>
                      </a:r>
                      <a:r>
                        <a:rPr sz="600" spc="-10" dirty="0">
                          <a:solidFill>
                            <a:srgbClr val="020302"/>
                          </a:solidFill>
                          <a:latin typeface="HelveticaNeue LT 57 Cn"/>
                          <a:cs typeface="HelveticaNeue LT 57 Cn"/>
                        </a:rPr>
                        <a:t>York*</a:t>
                      </a:r>
                      <a:endParaRPr sz="600" dirty="0">
                        <a:latin typeface="HelveticaNeue LT 57 Cn"/>
                        <a:cs typeface="HelveticaNeue LT 57 Cn"/>
                      </a:endParaRPr>
                    </a:p>
                  </a:txBody>
                  <a:tcPr marL="0" marR="0" marT="675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lvl="0" indent="0" algn="l">
                        <a:lnSpc>
                          <a:spcPct val="100000"/>
                        </a:lnSpc>
                        <a:spcBef>
                          <a:spcPts val="890"/>
                        </a:spcBef>
                      </a:pPr>
                      <a:r>
                        <a:rPr sz="600" dirty="0">
                          <a:solidFill>
                            <a:srgbClr val="020302"/>
                          </a:solidFill>
                          <a:latin typeface="HelveticaNeue LT 57 Cn"/>
                          <a:ea typeface="+mn-ea"/>
                          <a:cs typeface="HelveticaNeue LT 57 Cn"/>
                        </a:rPr>
                        <a:t>New York State</a:t>
                      </a:r>
                    </a:p>
                  </a:txBody>
                  <a:tcPr marL="0" marR="0" marT="77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algn="l">
                        <a:lnSpc>
                          <a:spcPct val="100000"/>
                        </a:lnSpc>
                        <a:spcBef>
                          <a:spcPts val="725"/>
                        </a:spcBef>
                      </a:pPr>
                      <a:r>
                        <a:rPr sz="600" dirty="0">
                          <a:solidFill>
                            <a:srgbClr val="020302"/>
                          </a:solidFill>
                          <a:latin typeface="HelveticaNeue LT 57 Cn"/>
                          <a:ea typeface="+mn-ea"/>
                          <a:cs typeface="HelveticaNeue LT 57 Cn"/>
                        </a:rPr>
                        <a:t>888.614.5400</a:t>
                      </a:r>
                      <a:endParaRPr lang="en-US" sz="600" dirty="0">
                        <a:solidFill>
                          <a:srgbClr val="020302"/>
                        </a:solidFill>
                        <a:latin typeface="HelveticaNeue LT 57 Cn"/>
                        <a:ea typeface="+mn-ea"/>
                        <a:cs typeface="HelveticaNeue LT 57 Cn"/>
                      </a:endParaRPr>
                    </a:p>
                  </a:txBody>
                  <a:tcPr marL="0" marR="0" marT="63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490818"/>
                  </a:ext>
                </a:extLst>
              </a:tr>
            </a:tbl>
          </a:graphicData>
        </a:graphic>
      </p:graphicFrame>
      <p:sp>
        <p:nvSpPr>
          <p:cNvPr id="8" name="object 8"/>
          <p:cNvSpPr/>
          <p:nvPr/>
        </p:nvSpPr>
        <p:spPr>
          <a:xfrm>
            <a:off x="6248509" y="3853983"/>
            <a:ext cx="2390342" cy="2031423"/>
          </a:xfrm>
          <a:custGeom>
            <a:avLst/>
            <a:gdLst/>
            <a:ahLst/>
            <a:cxnLst/>
            <a:rect l="l" t="t" r="r" b="b"/>
            <a:pathLst>
              <a:path w="3505834" h="2979420">
                <a:moveTo>
                  <a:pt x="3505720" y="2979127"/>
                </a:moveTo>
                <a:lnTo>
                  <a:pt x="0" y="2979127"/>
                </a:lnTo>
                <a:lnTo>
                  <a:pt x="0" y="0"/>
                </a:lnTo>
                <a:lnTo>
                  <a:pt x="3505720" y="0"/>
                </a:lnTo>
                <a:lnTo>
                  <a:pt x="3505720" y="2979127"/>
                </a:lnTo>
                <a:close/>
              </a:path>
            </a:pathLst>
          </a:custGeom>
          <a:ln w="12699">
            <a:solidFill>
              <a:srgbClr val="000000"/>
            </a:solidFill>
          </a:ln>
        </p:spPr>
        <p:txBody>
          <a:bodyPr wrap="square" lIns="0" tIns="0" rIns="0" bIns="0" rtlCol="0"/>
          <a:lstStyle/>
          <a:p>
            <a:endParaRPr sz="1227"/>
          </a:p>
        </p:txBody>
      </p:sp>
      <p:sp>
        <p:nvSpPr>
          <p:cNvPr id="10" name="object 10"/>
          <p:cNvSpPr txBox="1"/>
          <p:nvPr/>
        </p:nvSpPr>
        <p:spPr>
          <a:xfrm>
            <a:off x="8137963" y="3169793"/>
            <a:ext cx="220374"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Delaware</a:t>
            </a:r>
            <a:endParaRPr sz="443">
              <a:latin typeface="HelveticaNeue LT 57 Cn"/>
              <a:cs typeface="HelveticaNeue LT 57 Cn"/>
            </a:endParaRPr>
          </a:p>
        </p:txBody>
      </p:sp>
      <p:sp>
        <p:nvSpPr>
          <p:cNvPr id="11" name="object 11"/>
          <p:cNvSpPr txBox="1"/>
          <p:nvPr/>
        </p:nvSpPr>
        <p:spPr>
          <a:xfrm>
            <a:off x="8363536" y="976780"/>
            <a:ext cx="297873" cy="146374"/>
          </a:xfrm>
          <a:prstGeom prst="rect">
            <a:avLst/>
          </a:prstGeom>
        </p:spPr>
        <p:txBody>
          <a:bodyPr vert="horz" wrap="square" lIns="0" tIns="9957" rIns="0" bIns="0" rtlCol="0">
            <a:spAutoFit/>
          </a:bodyPr>
          <a:lstStyle/>
          <a:p>
            <a:pPr marL="8659">
              <a:spcBef>
                <a:spcPts val="78"/>
              </a:spcBef>
            </a:pPr>
            <a:r>
              <a:rPr sz="443" dirty="0">
                <a:solidFill>
                  <a:srgbClr val="FFFFFF"/>
                </a:solidFill>
                <a:latin typeface="HelveticaNeue LT 57 Cn"/>
                <a:cs typeface="HelveticaNeue LT 57 Cn"/>
              </a:rPr>
              <a:t>St.</a:t>
            </a:r>
            <a:r>
              <a:rPr sz="443" spc="7" dirty="0">
                <a:solidFill>
                  <a:srgbClr val="FFFFFF"/>
                </a:solidFill>
                <a:latin typeface="HelveticaNeue LT 57 Cn"/>
                <a:cs typeface="HelveticaNeue LT 57 Cn"/>
              </a:rPr>
              <a:t> </a:t>
            </a:r>
            <a:r>
              <a:rPr sz="443" spc="-7" dirty="0">
                <a:solidFill>
                  <a:srgbClr val="FFFFFF"/>
                </a:solidFill>
                <a:latin typeface="HelveticaNeue LT 57 Cn"/>
                <a:cs typeface="HelveticaNeue LT 57 Cn"/>
              </a:rPr>
              <a:t>Lawrance</a:t>
            </a:r>
            <a:endParaRPr sz="443">
              <a:latin typeface="HelveticaNeue LT 57 Cn"/>
              <a:cs typeface="HelveticaNeue LT 57 Cn"/>
            </a:endParaRPr>
          </a:p>
        </p:txBody>
      </p:sp>
      <p:sp>
        <p:nvSpPr>
          <p:cNvPr id="12" name="object 12"/>
          <p:cNvSpPr txBox="1"/>
          <p:nvPr/>
        </p:nvSpPr>
        <p:spPr>
          <a:xfrm>
            <a:off x="6295893" y="2649916"/>
            <a:ext cx="134216"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Yates</a:t>
            </a:r>
            <a:endParaRPr sz="443">
              <a:latin typeface="HelveticaNeue LT 57 Cn"/>
              <a:cs typeface="HelveticaNeue LT 57 Cn"/>
            </a:endParaRPr>
          </a:p>
        </p:txBody>
      </p:sp>
      <p:sp>
        <p:nvSpPr>
          <p:cNvPr id="13" name="object 13"/>
          <p:cNvSpPr txBox="1"/>
          <p:nvPr/>
        </p:nvSpPr>
        <p:spPr>
          <a:xfrm>
            <a:off x="9354478" y="1978143"/>
            <a:ext cx="136319" cy="209550"/>
          </a:xfrm>
          <a:prstGeom prst="rect">
            <a:avLst/>
          </a:prstGeom>
        </p:spPr>
        <p:txBody>
          <a:bodyPr vert="vert270" wrap="square" lIns="0" tIns="6061" rIns="0" bIns="0" rtlCol="0">
            <a:spAutoFit/>
          </a:bodyPr>
          <a:lstStyle/>
          <a:p>
            <a:pPr marL="8659">
              <a:spcBef>
                <a:spcPts val="48"/>
              </a:spcBef>
            </a:pPr>
            <a:r>
              <a:rPr sz="443" spc="-7" dirty="0">
                <a:solidFill>
                  <a:srgbClr val="FFFFFF"/>
                </a:solidFill>
                <a:latin typeface="HelveticaNeue LT 57 Cn"/>
                <a:cs typeface="HelveticaNeue LT 57 Cn"/>
              </a:rPr>
              <a:t>Saratoga</a:t>
            </a:r>
            <a:endParaRPr sz="443">
              <a:latin typeface="HelveticaNeue LT 57 Cn"/>
              <a:cs typeface="HelveticaNeue LT 57 Cn"/>
            </a:endParaRPr>
          </a:p>
        </p:txBody>
      </p:sp>
      <p:sp>
        <p:nvSpPr>
          <p:cNvPr id="14" name="object 14"/>
          <p:cNvSpPr txBox="1"/>
          <p:nvPr/>
        </p:nvSpPr>
        <p:spPr>
          <a:xfrm>
            <a:off x="8286099" y="2551589"/>
            <a:ext cx="167986"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Otsego</a:t>
            </a:r>
            <a:endParaRPr sz="443">
              <a:latin typeface="HelveticaNeue LT 57 Cn"/>
              <a:cs typeface="HelveticaNeue LT 57 Cn"/>
            </a:endParaRPr>
          </a:p>
        </p:txBody>
      </p:sp>
      <p:sp>
        <p:nvSpPr>
          <p:cNvPr id="15" name="object 15"/>
          <p:cNvSpPr txBox="1"/>
          <p:nvPr/>
        </p:nvSpPr>
        <p:spPr>
          <a:xfrm>
            <a:off x="8878177" y="2108543"/>
            <a:ext cx="149369" cy="146374"/>
          </a:xfrm>
          <a:prstGeom prst="rect">
            <a:avLst/>
          </a:prstGeom>
        </p:spPr>
        <p:txBody>
          <a:bodyPr vert="horz" wrap="square" lIns="0" tIns="9957" rIns="0" bIns="0" rtlCol="0">
            <a:spAutoFit/>
          </a:bodyPr>
          <a:lstStyle/>
          <a:p>
            <a:pPr marL="8659">
              <a:spcBef>
                <a:spcPts val="78"/>
              </a:spcBef>
            </a:pPr>
            <a:r>
              <a:rPr sz="443" spc="-7" dirty="0">
                <a:solidFill>
                  <a:srgbClr val="FFFFFF"/>
                </a:solidFill>
                <a:latin typeface="HelveticaNeue LT 57 Cn"/>
                <a:cs typeface="HelveticaNeue LT 57 Cn"/>
              </a:rPr>
              <a:t>Fulton</a:t>
            </a:r>
            <a:endParaRPr sz="443">
              <a:latin typeface="HelveticaNeue LT 57 Cn"/>
              <a:cs typeface="HelveticaNeue LT 57 Cn"/>
            </a:endParaRPr>
          </a:p>
        </p:txBody>
      </p:sp>
      <p:sp>
        <p:nvSpPr>
          <p:cNvPr id="16" name="object 16"/>
          <p:cNvSpPr txBox="1"/>
          <p:nvPr/>
        </p:nvSpPr>
        <p:spPr>
          <a:xfrm>
            <a:off x="8882342" y="2493561"/>
            <a:ext cx="290512" cy="146374"/>
          </a:xfrm>
          <a:prstGeom prst="rect">
            <a:avLst/>
          </a:prstGeom>
        </p:spPr>
        <p:txBody>
          <a:bodyPr vert="horz" wrap="square" lIns="0" tIns="9957" rIns="0" bIns="0" rtlCol="0">
            <a:spAutoFit/>
          </a:bodyPr>
          <a:lstStyle/>
          <a:p>
            <a:pPr marL="8659">
              <a:spcBef>
                <a:spcPts val="78"/>
              </a:spcBef>
            </a:pPr>
            <a:r>
              <a:rPr sz="443" spc="-7" dirty="0">
                <a:solidFill>
                  <a:schemeClr val="bg1"/>
                </a:solidFill>
                <a:latin typeface="HelveticaNeue LT 57 Cn"/>
                <a:cs typeface="HelveticaNeue LT 57 Cn"/>
              </a:rPr>
              <a:t>Montgomery</a:t>
            </a:r>
            <a:endParaRPr sz="443">
              <a:solidFill>
                <a:schemeClr val="bg1"/>
              </a:solidFill>
              <a:latin typeface="HelveticaNeue LT 57 Cn"/>
              <a:cs typeface="HelveticaNeue LT 57 Cn"/>
            </a:endParaRPr>
          </a:p>
        </p:txBody>
      </p:sp>
      <p:sp>
        <p:nvSpPr>
          <p:cNvPr id="17" name="object 17"/>
          <p:cNvSpPr txBox="1"/>
          <p:nvPr/>
        </p:nvSpPr>
        <p:spPr>
          <a:xfrm>
            <a:off x="9294007" y="2529353"/>
            <a:ext cx="293543" cy="146374"/>
          </a:xfrm>
          <a:prstGeom prst="rect">
            <a:avLst/>
          </a:prstGeom>
        </p:spPr>
        <p:txBody>
          <a:bodyPr vert="horz" wrap="square" lIns="0" tIns="9957" rIns="0" bIns="0" rtlCol="0">
            <a:spAutoFit/>
          </a:bodyPr>
          <a:lstStyle/>
          <a:p>
            <a:pPr marL="8659">
              <a:spcBef>
                <a:spcPts val="78"/>
              </a:spcBef>
            </a:pPr>
            <a:r>
              <a:rPr sz="443" spc="-7" dirty="0">
                <a:solidFill>
                  <a:schemeClr val="bg1"/>
                </a:solidFill>
                <a:latin typeface="HelveticaNeue LT 57 Cn"/>
                <a:cs typeface="HelveticaNeue LT 57 Cn"/>
              </a:rPr>
              <a:t>Schenectady</a:t>
            </a:r>
            <a:endParaRPr sz="443" dirty="0">
              <a:solidFill>
                <a:schemeClr val="bg1"/>
              </a:solidFill>
              <a:latin typeface="HelveticaNeue LT 57 Cn"/>
              <a:cs typeface="HelveticaNeue LT 57 Cn"/>
            </a:endParaRPr>
          </a:p>
        </p:txBody>
      </p:sp>
      <p:sp>
        <p:nvSpPr>
          <p:cNvPr id="18" name="object 18"/>
          <p:cNvSpPr txBox="1"/>
          <p:nvPr/>
        </p:nvSpPr>
        <p:spPr>
          <a:xfrm>
            <a:off x="9806752" y="2710931"/>
            <a:ext cx="253278" cy="146374"/>
          </a:xfrm>
          <a:prstGeom prst="rect">
            <a:avLst/>
          </a:prstGeom>
        </p:spPr>
        <p:txBody>
          <a:bodyPr vert="horz" wrap="square" lIns="0" tIns="9957" rIns="0" bIns="0" rtlCol="0">
            <a:spAutoFit/>
          </a:bodyPr>
          <a:lstStyle/>
          <a:p>
            <a:pPr marL="8659">
              <a:spcBef>
                <a:spcPts val="78"/>
              </a:spcBef>
            </a:pPr>
            <a:r>
              <a:rPr sz="443" spc="-7" dirty="0">
                <a:solidFill>
                  <a:schemeClr val="bg1"/>
                </a:solidFill>
                <a:latin typeface="HelveticaNeue LT 57 Cn"/>
                <a:cs typeface="HelveticaNeue LT 57 Cn"/>
              </a:rPr>
              <a:t>Rensselaer</a:t>
            </a:r>
            <a:endParaRPr sz="443" dirty="0">
              <a:solidFill>
                <a:schemeClr val="bg1"/>
              </a:solidFill>
              <a:latin typeface="HelveticaNeue LT 57 Cn"/>
              <a:cs typeface="HelveticaNeue LT 57 Cn"/>
            </a:endParaRPr>
          </a:p>
        </p:txBody>
      </p:sp>
      <p:sp>
        <p:nvSpPr>
          <p:cNvPr id="19" name="object 19"/>
          <p:cNvSpPr txBox="1"/>
          <p:nvPr/>
        </p:nvSpPr>
        <p:spPr>
          <a:xfrm>
            <a:off x="9433736" y="2779524"/>
            <a:ext cx="136319" cy="161059"/>
          </a:xfrm>
          <a:prstGeom prst="rect">
            <a:avLst/>
          </a:prstGeom>
        </p:spPr>
        <p:txBody>
          <a:bodyPr vert="vert270" wrap="square" lIns="0" tIns="6061" rIns="0" bIns="0" rtlCol="0">
            <a:spAutoFit/>
          </a:bodyPr>
          <a:lstStyle/>
          <a:p>
            <a:pPr marL="8659">
              <a:spcBef>
                <a:spcPts val="48"/>
              </a:spcBef>
            </a:pPr>
            <a:r>
              <a:rPr sz="443" spc="-7" dirty="0">
                <a:solidFill>
                  <a:schemeClr val="bg1"/>
                </a:solidFill>
                <a:latin typeface="HelveticaNeue LT 57 Cn"/>
                <a:cs typeface="HelveticaNeue LT 57 Cn"/>
              </a:rPr>
              <a:t>Albany</a:t>
            </a:r>
            <a:endParaRPr sz="443" dirty="0">
              <a:solidFill>
                <a:schemeClr val="bg1"/>
              </a:solidFill>
              <a:latin typeface="HelveticaNeue LT 57 Cn"/>
              <a:cs typeface="HelveticaNeue LT 57 Cn"/>
            </a:endParaRPr>
          </a:p>
        </p:txBody>
      </p:sp>
      <p:sp>
        <p:nvSpPr>
          <p:cNvPr id="20" name="object 20"/>
          <p:cNvSpPr txBox="1"/>
          <p:nvPr/>
        </p:nvSpPr>
        <p:spPr>
          <a:xfrm>
            <a:off x="8933259" y="2878579"/>
            <a:ext cx="230332" cy="146374"/>
          </a:xfrm>
          <a:prstGeom prst="rect">
            <a:avLst/>
          </a:prstGeom>
        </p:spPr>
        <p:txBody>
          <a:bodyPr vert="horz" wrap="square" lIns="0" tIns="9957" rIns="0" bIns="0" rtlCol="0">
            <a:spAutoFit/>
          </a:bodyPr>
          <a:lstStyle/>
          <a:p>
            <a:pPr marL="8659">
              <a:spcBef>
                <a:spcPts val="78"/>
              </a:spcBef>
            </a:pPr>
            <a:r>
              <a:rPr sz="443" spc="-7" dirty="0">
                <a:solidFill>
                  <a:schemeClr val="bg1"/>
                </a:solidFill>
                <a:latin typeface="HelveticaNeue LT 57 Cn"/>
                <a:cs typeface="HelveticaNeue LT 57 Cn"/>
              </a:rPr>
              <a:t>Schoharie</a:t>
            </a:r>
            <a:endParaRPr sz="443" dirty="0">
              <a:solidFill>
                <a:schemeClr val="bg1"/>
              </a:solidFill>
              <a:latin typeface="HelveticaNeue LT 57 Cn"/>
              <a:cs typeface="HelveticaNeue LT 57 Cn"/>
            </a:endParaRPr>
          </a:p>
        </p:txBody>
      </p:sp>
      <p:sp>
        <p:nvSpPr>
          <p:cNvPr id="21" name="object 21"/>
          <p:cNvSpPr txBox="1"/>
          <p:nvPr/>
        </p:nvSpPr>
        <p:spPr>
          <a:xfrm>
            <a:off x="9173022" y="3201773"/>
            <a:ext cx="171017" cy="146374"/>
          </a:xfrm>
          <a:prstGeom prst="rect">
            <a:avLst/>
          </a:prstGeom>
        </p:spPr>
        <p:txBody>
          <a:bodyPr vert="horz" wrap="square" lIns="0" tIns="9957" rIns="0" bIns="0" rtlCol="0">
            <a:spAutoFit/>
          </a:bodyPr>
          <a:lstStyle/>
          <a:p>
            <a:pPr marL="8659">
              <a:spcBef>
                <a:spcPts val="78"/>
              </a:spcBef>
            </a:pPr>
            <a:r>
              <a:rPr sz="443" spc="-7" dirty="0">
                <a:solidFill>
                  <a:schemeClr val="bg1"/>
                </a:solidFill>
                <a:latin typeface="HelveticaNeue LT 57 Cn"/>
                <a:cs typeface="HelveticaNeue LT 57 Cn"/>
              </a:rPr>
              <a:t>Greene</a:t>
            </a:r>
            <a:endParaRPr sz="443" dirty="0">
              <a:solidFill>
                <a:schemeClr val="bg1"/>
              </a:solidFill>
              <a:latin typeface="HelveticaNeue LT 57 Cn"/>
              <a:cs typeface="HelveticaNeue LT 57 Cn"/>
            </a:endParaRPr>
          </a:p>
        </p:txBody>
      </p:sp>
      <p:sp>
        <p:nvSpPr>
          <p:cNvPr id="22" name="object 22"/>
          <p:cNvSpPr txBox="1"/>
          <p:nvPr/>
        </p:nvSpPr>
        <p:spPr>
          <a:xfrm>
            <a:off x="8456440" y="3657910"/>
            <a:ext cx="186170"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Sullivan</a:t>
            </a:r>
            <a:endParaRPr sz="443" dirty="0">
              <a:latin typeface="HelveticaNeue LT 57 Cn"/>
              <a:cs typeface="HelveticaNeue LT 57 Cn"/>
            </a:endParaRPr>
          </a:p>
        </p:txBody>
      </p:sp>
      <p:sp>
        <p:nvSpPr>
          <p:cNvPr id="23" name="object 23"/>
          <p:cNvSpPr txBox="1"/>
          <p:nvPr/>
        </p:nvSpPr>
        <p:spPr>
          <a:xfrm>
            <a:off x="8793903" y="4106105"/>
            <a:ext cx="173182"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Orange</a:t>
            </a:r>
            <a:endParaRPr sz="443">
              <a:latin typeface="HelveticaNeue LT 57 Cn"/>
              <a:cs typeface="HelveticaNeue LT 57 Cn"/>
            </a:endParaRPr>
          </a:p>
        </p:txBody>
      </p:sp>
      <p:sp>
        <p:nvSpPr>
          <p:cNvPr id="24" name="object 24"/>
          <p:cNvSpPr txBox="1"/>
          <p:nvPr/>
        </p:nvSpPr>
        <p:spPr>
          <a:xfrm>
            <a:off x="9902791" y="4084352"/>
            <a:ext cx="181408"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Putnam</a:t>
            </a:r>
            <a:endParaRPr sz="443">
              <a:latin typeface="HelveticaNeue LT 57 Cn"/>
              <a:cs typeface="HelveticaNeue LT 57 Cn"/>
            </a:endParaRPr>
          </a:p>
        </p:txBody>
      </p:sp>
      <p:sp>
        <p:nvSpPr>
          <p:cNvPr id="25" name="object 25"/>
          <p:cNvSpPr txBox="1"/>
          <p:nvPr/>
        </p:nvSpPr>
        <p:spPr>
          <a:xfrm>
            <a:off x="9918238" y="4307090"/>
            <a:ext cx="283585"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Westchester</a:t>
            </a:r>
            <a:endParaRPr sz="443">
              <a:latin typeface="HelveticaNeue LT 57 Cn"/>
              <a:cs typeface="HelveticaNeue LT 57 Cn"/>
            </a:endParaRPr>
          </a:p>
        </p:txBody>
      </p:sp>
      <p:sp>
        <p:nvSpPr>
          <p:cNvPr id="26" name="object 26"/>
          <p:cNvSpPr txBox="1"/>
          <p:nvPr/>
        </p:nvSpPr>
        <p:spPr>
          <a:xfrm>
            <a:off x="9771578" y="5085169"/>
            <a:ext cx="176213"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Nassau</a:t>
            </a:r>
            <a:endParaRPr sz="443">
              <a:latin typeface="HelveticaNeue LT 57 Cn"/>
              <a:cs typeface="HelveticaNeue LT 57 Cn"/>
            </a:endParaRPr>
          </a:p>
        </p:txBody>
      </p:sp>
      <p:sp>
        <p:nvSpPr>
          <p:cNvPr id="27" name="object 27"/>
          <p:cNvSpPr txBox="1"/>
          <p:nvPr/>
        </p:nvSpPr>
        <p:spPr>
          <a:xfrm>
            <a:off x="10225673" y="4989824"/>
            <a:ext cx="166255"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Suffolk</a:t>
            </a:r>
            <a:endParaRPr sz="443">
              <a:latin typeface="HelveticaNeue LT 57 Cn"/>
              <a:cs typeface="HelveticaNeue LT 57 Cn"/>
            </a:endParaRPr>
          </a:p>
        </p:txBody>
      </p:sp>
      <p:sp>
        <p:nvSpPr>
          <p:cNvPr id="28" name="object 28"/>
          <p:cNvSpPr txBox="1"/>
          <p:nvPr/>
        </p:nvSpPr>
        <p:spPr>
          <a:xfrm>
            <a:off x="9117712" y="4527051"/>
            <a:ext cx="214745"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Rockland</a:t>
            </a:r>
            <a:endParaRPr sz="443">
              <a:latin typeface="HelveticaNeue LT 57 Cn"/>
              <a:cs typeface="HelveticaNeue LT 57 Cn"/>
            </a:endParaRPr>
          </a:p>
        </p:txBody>
      </p:sp>
      <p:sp>
        <p:nvSpPr>
          <p:cNvPr id="29" name="object 29"/>
          <p:cNvSpPr txBox="1"/>
          <p:nvPr/>
        </p:nvSpPr>
        <p:spPr>
          <a:xfrm>
            <a:off x="7663205" y="4084352"/>
            <a:ext cx="143741"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Bronx</a:t>
            </a:r>
            <a:endParaRPr sz="443">
              <a:latin typeface="HelveticaNeue LT 57 Cn"/>
              <a:cs typeface="HelveticaNeue LT 57 Cn"/>
            </a:endParaRPr>
          </a:p>
        </p:txBody>
      </p:sp>
      <p:sp>
        <p:nvSpPr>
          <p:cNvPr id="30" name="object 30"/>
          <p:cNvSpPr txBox="1"/>
          <p:nvPr/>
        </p:nvSpPr>
        <p:spPr>
          <a:xfrm>
            <a:off x="7923432" y="4690430"/>
            <a:ext cx="176645"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Queens</a:t>
            </a:r>
            <a:endParaRPr sz="443">
              <a:latin typeface="HelveticaNeue LT 57 Cn"/>
              <a:cs typeface="HelveticaNeue LT 57 Cn"/>
            </a:endParaRPr>
          </a:p>
        </p:txBody>
      </p:sp>
      <p:sp>
        <p:nvSpPr>
          <p:cNvPr id="31" name="object 31"/>
          <p:cNvSpPr txBox="1"/>
          <p:nvPr/>
        </p:nvSpPr>
        <p:spPr>
          <a:xfrm>
            <a:off x="7416342" y="5110971"/>
            <a:ext cx="138113"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Kings</a:t>
            </a:r>
            <a:endParaRPr sz="443">
              <a:latin typeface="HelveticaNeue LT 57 Cn"/>
              <a:cs typeface="HelveticaNeue LT 57 Cn"/>
            </a:endParaRPr>
          </a:p>
        </p:txBody>
      </p:sp>
      <p:sp>
        <p:nvSpPr>
          <p:cNvPr id="32" name="object 32"/>
          <p:cNvSpPr txBox="1"/>
          <p:nvPr/>
        </p:nvSpPr>
        <p:spPr>
          <a:xfrm>
            <a:off x="6590187" y="5224885"/>
            <a:ext cx="294841" cy="146374"/>
          </a:xfrm>
          <a:prstGeom prst="rect">
            <a:avLst/>
          </a:prstGeom>
        </p:spPr>
        <p:txBody>
          <a:bodyPr vert="horz" wrap="square" lIns="0" tIns="9957" rIns="0" bIns="0" rtlCol="0">
            <a:spAutoFit/>
          </a:bodyPr>
          <a:lstStyle/>
          <a:p>
            <a:pPr marL="8659">
              <a:spcBef>
                <a:spcPts val="78"/>
              </a:spcBef>
            </a:pPr>
            <a:r>
              <a:rPr sz="443" dirty="0">
                <a:solidFill>
                  <a:srgbClr val="FFFFFF"/>
                </a:solidFill>
                <a:latin typeface="HelveticaNeue LT 57 Cn"/>
                <a:cs typeface="HelveticaNeue LT 57 Cn"/>
              </a:rPr>
              <a:t>Staten</a:t>
            </a:r>
            <a:r>
              <a:rPr sz="443" spc="20" dirty="0">
                <a:solidFill>
                  <a:srgbClr val="FFFFFF"/>
                </a:solidFill>
                <a:latin typeface="HelveticaNeue LT 57 Cn"/>
                <a:cs typeface="HelveticaNeue LT 57 Cn"/>
              </a:rPr>
              <a:t> </a:t>
            </a:r>
            <a:r>
              <a:rPr sz="443" spc="-7" dirty="0">
                <a:solidFill>
                  <a:srgbClr val="FFFFFF"/>
                </a:solidFill>
                <a:latin typeface="HelveticaNeue LT 57 Cn"/>
                <a:cs typeface="HelveticaNeue LT 57 Cn"/>
              </a:rPr>
              <a:t>Island</a:t>
            </a:r>
            <a:endParaRPr sz="443">
              <a:latin typeface="HelveticaNeue LT 57 Cn"/>
              <a:cs typeface="HelveticaNeue LT 57 Cn"/>
            </a:endParaRPr>
          </a:p>
        </p:txBody>
      </p:sp>
      <p:sp>
        <p:nvSpPr>
          <p:cNvPr id="33" name="object 33"/>
          <p:cNvSpPr txBox="1"/>
          <p:nvPr/>
        </p:nvSpPr>
        <p:spPr>
          <a:xfrm>
            <a:off x="6970462" y="4529076"/>
            <a:ext cx="245485"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Manhattan</a:t>
            </a:r>
            <a:endParaRPr sz="443">
              <a:latin typeface="HelveticaNeue LT 57 Cn"/>
              <a:cs typeface="HelveticaNeue LT 57 Cn"/>
            </a:endParaRPr>
          </a:p>
        </p:txBody>
      </p:sp>
      <p:sp>
        <p:nvSpPr>
          <p:cNvPr id="34" name="object 34"/>
          <p:cNvSpPr txBox="1"/>
          <p:nvPr/>
        </p:nvSpPr>
        <p:spPr>
          <a:xfrm>
            <a:off x="9702581" y="3258896"/>
            <a:ext cx="219075" cy="146374"/>
          </a:xfrm>
          <a:prstGeom prst="rect">
            <a:avLst/>
          </a:prstGeom>
        </p:spPr>
        <p:txBody>
          <a:bodyPr vert="horz" wrap="square" lIns="0" tIns="9957" rIns="0" bIns="0" rtlCol="0">
            <a:spAutoFit/>
          </a:bodyPr>
          <a:lstStyle/>
          <a:p>
            <a:pPr marL="8659">
              <a:spcBef>
                <a:spcPts val="78"/>
              </a:spcBef>
            </a:pPr>
            <a:r>
              <a:rPr sz="443" spc="-7" dirty="0">
                <a:solidFill>
                  <a:schemeClr val="bg1"/>
                </a:solidFill>
                <a:latin typeface="HelveticaNeue LT 57 Cn"/>
                <a:cs typeface="HelveticaNeue LT 57 Cn"/>
              </a:rPr>
              <a:t>Columbia</a:t>
            </a:r>
            <a:endParaRPr sz="443" dirty="0">
              <a:solidFill>
                <a:schemeClr val="bg1"/>
              </a:solidFill>
              <a:latin typeface="HelveticaNeue LT 57 Cn"/>
              <a:cs typeface="HelveticaNeue LT 57 Cn"/>
            </a:endParaRPr>
          </a:p>
        </p:txBody>
      </p:sp>
      <p:sp>
        <p:nvSpPr>
          <p:cNvPr id="35" name="object 35"/>
          <p:cNvSpPr txBox="1"/>
          <p:nvPr/>
        </p:nvSpPr>
        <p:spPr>
          <a:xfrm>
            <a:off x="7340669" y="2920561"/>
            <a:ext cx="196561"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Cortland</a:t>
            </a:r>
            <a:endParaRPr sz="443">
              <a:latin typeface="HelveticaNeue LT 57 Cn"/>
              <a:cs typeface="HelveticaNeue LT 57 Cn"/>
            </a:endParaRPr>
          </a:p>
        </p:txBody>
      </p:sp>
      <p:sp>
        <p:nvSpPr>
          <p:cNvPr id="36" name="object 36"/>
          <p:cNvSpPr txBox="1"/>
          <p:nvPr/>
        </p:nvSpPr>
        <p:spPr>
          <a:xfrm>
            <a:off x="7689065" y="2688509"/>
            <a:ext cx="232930"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Chenango</a:t>
            </a:r>
            <a:endParaRPr sz="443">
              <a:latin typeface="HelveticaNeue LT 57 Cn"/>
              <a:cs typeface="HelveticaNeue LT 57 Cn"/>
            </a:endParaRPr>
          </a:p>
        </p:txBody>
      </p:sp>
      <p:sp>
        <p:nvSpPr>
          <p:cNvPr id="37" name="object 37"/>
          <p:cNvSpPr txBox="1"/>
          <p:nvPr/>
        </p:nvSpPr>
        <p:spPr>
          <a:xfrm>
            <a:off x="6895541" y="3092040"/>
            <a:ext cx="226435"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Tompkins</a:t>
            </a:r>
            <a:endParaRPr sz="443">
              <a:latin typeface="HelveticaNeue LT 57 Cn"/>
              <a:cs typeface="HelveticaNeue LT 57 Cn"/>
            </a:endParaRPr>
          </a:p>
        </p:txBody>
      </p:sp>
      <p:sp>
        <p:nvSpPr>
          <p:cNvPr id="38" name="object 38"/>
          <p:cNvSpPr txBox="1"/>
          <p:nvPr/>
        </p:nvSpPr>
        <p:spPr>
          <a:xfrm>
            <a:off x="7381341" y="1606119"/>
            <a:ext cx="188768"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Oswego</a:t>
            </a:r>
            <a:endParaRPr sz="443">
              <a:latin typeface="HelveticaNeue LT 57 Cn"/>
              <a:cs typeface="HelveticaNeue LT 57 Cn"/>
            </a:endParaRPr>
          </a:p>
        </p:txBody>
      </p:sp>
      <p:sp>
        <p:nvSpPr>
          <p:cNvPr id="39" name="object 39"/>
          <p:cNvSpPr txBox="1"/>
          <p:nvPr/>
        </p:nvSpPr>
        <p:spPr>
          <a:xfrm>
            <a:off x="7499189" y="1457318"/>
            <a:ext cx="216477"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Jefferson</a:t>
            </a:r>
            <a:endParaRPr sz="443">
              <a:latin typeface="HelveticaNeue LT 57 Cn"/>
              <a:cs typeface="HelveticaNeue LT 57 Cn"/>
            </a:endParaRPr>
          </a:p>
        </p:txBody>
      </p:sp>
      <p:sp>
        <p:nvSpPr>
          <p:cNvPr id="40" name="object 40"/>
          <p:cNvSpPr txBox="1"/>
          <p:nvPr/>
        </p:nvSpPr>
        <p:spPr>
          <a:xfrm>
            <a:off x="8046140" y="1063390"/>
            <a:ext cx="141576"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Lewis</a:t>
            </a:r>
            <a:endParaRPr sz="443">
              <a:latin typeface="HelveticaNeue LT 57 Cn"/>
              <a:cs typeface="HelveticaNeue LT 57 Cn"/>
            </a:endParaRPr>
          </a:p>
        </p:txBody>
      </p:sp>
      <p:sp>
        <p:nvSpPr>
          <p:cNvPr id="41" name="object 41"/>
          <p:cNvSpPr txBox="1"/>
          <p:nvPr/>
        </p:nvSpPr>
        <p:spPr>
          <a:xfrm>
            <a:off x="8682477" y="1142419"/>
            <a:ext cx="206952" cy="146374"/>
          </a:xfrm>
          <a:prstGeom prst="rect">
            <a:avLst/>
          </a:prstGeom>
        </p:spPr>
        <p:txBody>
          <a:bodyPr vert="horz" wrap="square" lIns="0" tIns="9957" rIns="0" bIns="0" rtlCol="0">
            <a:spAutoFit/>
          </a:bodyPr>
          <a:lstStyle/>
          <a:p>
            <a:pPr marL="8659">
              <a:spcBef>
                <a:spcPts val="78"/>
              </a:spcBef>
            </a:pPr>
            <a:r>
              <a:rPr sz="443" spc="-7" dirty="0">
                <a:solidFill>
                  <a:srgbClr val="FFFFFF"/>
                </a:solidFill>
                <a:latin typeface="HelveticaNeue LT 57 Cn"/>
                <a:cs typeface="HelveticaNeue LT 57 Cn"/>
              </a:rPr>
              <a:t>Hamilton</a:t>
            </a:r>
            <a:endParaRPr sz="443">
              <a:latin typeface="HelveticaNeue LT 57 Cn"/>
              <a:cs typeface="HelveticaNeue LT 57 Cn"/>
            </a:endParaRPr>
          </a:p>
        </p:txBody>
      </p:sp>
      <p:sp>
        <p:nvSpPr>
          <p:cNvPr id="42" name="object 42"/>
          <p:cNvSpPr txBox="1"/>
          <p:nvPr/>
        </p:nvSpPr>
        <p:spPr>
          <a:xfrm>
            <a:off x="8903536" y="86757"/>
            <a:ext cx="190500" cy="146374"/>
          </a:xfrm>
          <a:prstGeom prst="rect">
            <a:avLst/>
          </a:prstGeom>
        </p:spPr>
        <p:txBody>
          <a:bodyPr vert="horz" wrap="square" lIns="0" tIns="9957" rIns="0" bIns="0" rtlCol="0">
            <a:spAutoFit/>
          </a:bodyPr>
          <a:lstStyle/>
          <a:p>
            <a:pPr marL="8659">
              <a:spcBef>
                <a:spcPts val="78"/>
              </a:spcBef>
            </a:pPr>
            <a:r>
              <a:rPr sz="443" spc="-7" dirty="0">
                <a:solidFill>
                  <a:srgbClr val="FFFFFF"/>
                </a:solidFill>
                <a:latin typeface="HelveticaNeue LT 57 Cn"/>
                <a:cs typeface="HelveticaNeue LT 57 Cn"/>
              </a:rPr>
              <a:t>Franklin</a:t>
            </a:r>
            <a:endParaRPr sz="443">
              <a:latin typeface="HelveticaNeue LT 57 Cn"/>
              <a:cs typeface="HelveticaNeue LT 57 Cn"/>
            </a:endParaRPr>
          </a:p>
        </p:txBody>
      </p:sp>
      <p:sp>
        <p:nvSpPr>
          <p:cNvPr id="43" name="object 43"/>
          <p:cNvSpPr txBox="1"/>
          <p:nvPr/>
        </p:nvSpPr>
        <p:spPr>
          <a:xfrm>
            <a:off x="9489018" y="72062"/>
            <a:ext cx="165389" cy="146374"/>
          </a:xfrm>
          <a:prstGeom prst="rect">
            <a:avLst/>
          </a:prstGeom>
        </p:spPr>
        <p:txBody>
          <a:bodyPr vert="horz" wrap="square" lIns="0" tIns="9957" rIns="0" bIns="0" rtlCol="0">
            <a:spAutoFit/>
          </a:bodyPr>
          <a:lstStyle/>
          <a:p>
            <a:pPr marL="8659">
              <a:spcBef>
                <a:spcPts val="78"/>
              </a:spcBef>
            </a:pPr>
            <a:r>
              <a:rPr sz="443" spc="-7" dirty="0">
                <a:solidFill>
                  <a:srgbClr val="FFFFFF"/>
                </a:solidFill>
                <a:latin typeface="HelveticaNeue LT 57 Cn"/>
                <a:cs typeface="HelveticaNeue LT 57 Cn"/>
              </a:rPr>
              <a:t>Clinton</a:t>
            </a:r>
            <a:endParaRPr sz="443">
              <a:latin typeface="HelveticaNeue LT 57 Cn"/>
              <a:cs typeface="HelveticaNeue LT 57 Cn"/>
            </a:endParaRPr>
          </a:p>
        </p:txBody>
      </p:sp>
      <p:sp>
        <p:nvSpPr>
          <p:cNvPr id="44" name="object 44"/>
          <p:cNvSpPr txBox="1"/>
          <p:nvPr/>
        </p:nvSpPr>
        <p:spPr>
          <a:xfrm>
            <a:off x="9379616" y="756996"/>
            <a:ext cx="137680" cy="146374"/>
          </a:xfrm>
          <a:prstGeom prst="rect">
            <a:avLst/>
          </a:prstGeom>
        </p:spPr>
        <p:txBody>
          <a:bodyPr vert="horz" wrap="square" lIns="0" tIns="9957" rIns="0" bIns="0" rtlCol="0">
            <a:spAutoFit/>
          </a:bodyPr>
          <a:lstStyle/>
          <a:p>
            <a:pPr marL="8659">
              <a:spcBef>
                <a:spcPts val="78"/>
              </a:spcBef>
            </a:pPr>
            <a:r>
              <a:rPr sz="443" spc="-7" dirty="0">
                <a:solidFill>
                  <a:srgbClr val="FFFFFF"/>
                </a:solidFill>
                <a:latin typeface="HelveticaNeue LT 57 Cn"/>
                <a:cs typeface="HelveticaNeue LT 57 Cn"/>
              </a:rPr>
              <a:t>Essex</a:t>
            </a:r>
            <a:endParaRPr sz="443" dirty="0">
              <a:latin typeface="HelveticaNeue LT 57 Cn"/>
              <a:cs typeface="HelveticaNeue LT 57 Cn"/>
            </a:endParaRPr>
          </a:p>
        </p:txBody>
      </p:sp>
      <p:sp>
        <p:nvSpPr>
          <p:cNvPr id="45" name="object 45"/>
          <p:cNvSpPr txBox="1"/>
          <p:nvPr/>
        </p:nvSpPr>
        <p:spPr>
          <a:xfrm>
            <a:off x="9303727" y="1547408"/>
            <a:ext cx="171883" cy="146374"/>
          </a:xfrm>
          <a:prstGeom prst="rect">
            <a:avLst/>
          </a:prstGeom>
        </p:spPr>
        <p:txBody>
          <a:bodyPr vert="horz" wrap="square" lIns="0" tIns="9957" rIns="0" bIns="0" rtlCol="0">
            <a:spAutoFit/>
          </a:bodyPr>
          <a:lstStyle/>
          <a:p>
            <a:pPr marL="8659">
              <a:spcBef>
                <a:spcPts val="78"/>
              </a:spcBef>
            </a:pPr>
            <a:r>
              <a:rPr sz="443" spc="-7" dirty="0">
                <a:solidFill>
                  <a:srgbClr val="FFFFFF"/>
                </a:solidFill>
                <a:latin typeface="HelveticaNeue LT 57 Cn"/>
                <a:cs typeface="HelveticaNeue LT 57 Cn"/>
              </a:rPr>
              <a:t>Warren</a:t>
            </a:r>
            <a:endParaRPr sz="443">
              <a:latin typeface="HelveticaNeue LT 57 Cn"/>
              <a:cs typeface="HelveticaNeue LT 57 Cn"/>
            </a:endParaRPr>
          </a:p>
        </p:txBody>
      </p:sp>
      <p:sp>
        <p:nvSpPr>
          <p:cNvPr id="46" name="object 46"/>
          <p:cNvSpPr txBox="1"/>
          <p:nvPr/>
        </p:nvSpPr>
        <p:spPr>
          <a:xfrm>
            <a:off x="7721838" y="1855801"/>
            <a:ext cx="166255"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Oneida</a:t>
            </a:r>
            <a:endParaRPr sz="443">
              <a:latin typeface="HelveticaNeue LT 57 Cn"/>
              <a:cs typeface="HelveticaNeue LT 57 Cn"/>
            </a:endParaRPr>
          </a:p>
        </p:txBody>
      </p:sp>
      <p:sp>
        <p:nvSpPr>
          <p:cNvPr id="47" name="object 47"/>
          <p:cNvSpPr txBox="1"/>
          <p:nvPr/>
        </p:nvSpPr>
        <p:spPr>
          <a:xfrm>
            <a:off x="6243611" y="2047818"/>
            <a:ext cx="158028"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Wayne</a:t>
            </a:r>
            <a:endParaRPr sz="443">
              <a:latin typeface="HelveticaNeue LT 57 Cn"/>
              <a:cs typeface="HelveticaNeue LT 57 Cn"/>
            </a:endParaRPr>
          </a:p>
        </p:txBody>
      </p:sp>
      <p:sp>
        <p:nvSpPr>
          <p:cNvPr id="48" name="object 48"/>
          <p:cNvSpPr txBox="1"/>
          <p:nvPr/>
        </p:nvSpPr>
        <p:spPr>
          <a:xfrm>
            <a:off x="6134787" y="2332344"/>
            <a:ext cx="173182"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Ontario</a:t>
            </a:r>
            <a:endParaRPr sz="443">
              <a:latin typeface="HelveticaNeue LT 57 Cn"/>
              <a:cs typeface="HelveticaNeue LT 57 Cn"/>
            </a:endParaRPr>
          </a:p>
        </p:txBody>
      </p:sp>
      <p:sp>
        <p:nvSpPr>
          <p:cNvPr id="49" name="object 49"/>
          <p:cNvSpPr txBox="1"/>
          <p:nvPr/>
        </p:nvSpPr>
        <p:spPr>
          <a:xfrm>
            <a:off x="6077087" y="3137577"/>
            <a:ext cx="193098" cy="146374"/>
          </a:xfrm>
          <a:prstGeom prst="rect">
            <a:avLst/>
          </a:prstGeom>
        </p:spPr>
        <p:txBody>
          <a:bodyPr vert="horz" wrap="square" lIns="0" tIns="9957" rIns="0" bIns="0" rtlCol="0">
            <a:spAutoFit/>
          </a:bodyPr>
          <a:lstStyle/>
          <a:p>
            <a:pPr marL="8659">
              <a:spcBef>
                <a:spcPts val="78"/>
              </a:spcBef>
            </a:pPr>
            <a:r>
              <a:rPr sz="443" spc="-7" dirty="0">
                <a:solidFill>
                  <a:schemeClr val="bg1"/>
                </a:solidFill>
                <a:latin typeface="HelveticaNeue LT 57 Cn"/>
                <a:cs typeface="HelveticaNeue LT 57 Cn"/>
              </a:rPr>
              <a:t>Steuben</a:t>
            </a:r>
            <a:endParaRPr sz="443" dirty="0">
              <a:solidFill>
                <a:schemeClr val="bg1"/>
              </a:solidFill>
              <a:latin typeface="HelveticaNeue LT 57 Cn"/>
              <a:cs typeface="HelveticaNeue LT 57 Cn"/>
            </a:endParaRPr>
          </a:p>
        </p:txBody>
      </p:sp>
      <p:sp>
        <p:nvSpPr>
          <p:cNvPr id="50" name="object 50"/>
          <p:cNvSpPr txBox="1"/>
          <p:nvPr/>
        </p:nvSpPr>
        <p:spPr>
          <a:xfrm>
            <a:off x="5186792" y="2515394"/>
            <a:ext cx="215611" cy="146374"/>
          </a:xfrm>
          <a:prstGeom prst="rect">
            <a:avLst/>
          </a:prstGeom>
        </p:spPr>
        <p:txBody>
          <a:bodyPr vert="horz" wrap="square" lIns="0" tIns="9957" rIns="0" bIns="0" rtlCol="0">
            <a:spAutoFit/>
          </a:bodyPr>
          <a:lstStyle/>
          <a:p>
            <a:pPr marL="8659">
              <a:spcBef>
                <a:spcPts val="78"/>
              </a:spcBef>
            </a:pPr>
            <a:r>
              <a:rPr sz="443" spc="-7" dirty="0">
                <a:solidFill>
                  <a:srgbClr val="FFFFFF"/>
                </a:solidFill>
                <a:latin typeface="HelveticaNeue LT 57 Cn"/>
                <a:cs typeface="HelveticaNeue LT 57 Cn"/>
              </a:rPr>
              <a:t>Wyoming</a:t>
            </a:r>
            <a:endParaRPr sz="443">
              <a:latin typeface="HelveticaNeue LT 57 Cn"/>
              <a:cs typeface="HelveticaNeue LT 57 Cn"/>
            </a:endParaRPr>
          </a:p>
        </p:txBody>
      </p:sp>
      <p:sp>
        <p:nvSpPr>
          <p:cNvPr id="51" name="object 51"/>
          <p:cNvSpPr txBox="1"/>
          <p:nvPr/>
        </p:nvSpPr>
        <p:spPr>
          <a:xfrm>
            <a:off x="4799922" y="2353924"/>
            <a:ext cx="99147" cy="146374"/>
          </a:xfrm>
          <a:prstGeom prst="rect">
            <a:avLst/>
          </a:prstGeom>
        </p:spPr>
        <p:txBody>
          <a:bodyPr vert="horz" wrap="square" lIns="0" tIns="9957" rIns="0" bIns="0" rtlCol="0">
            <a:spAutoFit/>
          </a:bodyPr>
          <a:lstStyle/>
          <a:p>
            <a:pPr marL="8659">
              <a:spcBef>
                <a:spcPts val="78"/>
              </a:spcBef>
            </a:pPr>
            <a:r>
              <a:rPr sz="443" spc="-14" dirty="0">
                <a:solidFill>
                  <a:srgbClr val="FFFFFF"/>
                </a:solidFill>
                <a:latin typeface="HelveticaNeue LT 57 Cn"/>
                <a:cs typeface="HelveticaNeue LT 57 Cn"/>
              </a:rPr>
              <a:t>Erie</a:t>
            </a:r>
            <a:endParaRPr sz="443">
              <a:latin typeface="HelveticaNeue LT 57 Cn"/>
              <a:cs typeface="HelveticaNeue LT 57 Cn"/>
            </a:endParaRPr>
          </a:p>
        </p:txBody>
      </p:sp>
      <p:sp>
        <p:nvSpPr>
          <p:cNvPr id="52" name="object 52"/>
          <p:cNvSpPr txBox="1"/>
          <p:nvPr/>
        </p:nvSpPr>
        <p:spPr>
          <a:xfrm>
            <a:off x="5202991" y="2222363"/>
            <a:ext cx="203056" cy="146374"/>
          </a:xfrm>
          <a:prstGeom prst="rect">
            <a:avLst/>
          </a:prstGeom>
        </p:spPr>
        <p:txBody>
          <a:bodyPr vert="horz" wrap="square" lIns="0" tIns="9957" rIns="0" bIns="0" rtlCol="0">
            <a:spAutoFit/>
          </a:bodyPr>
          <a:lstStyle/>
          <a:p>
            <a:pPr marL="8659">
              <a:spcBef>
                <a:spcPts val="78"/>
              </a:spcBef>
            </a:pPr>
            <a:r>
              <a:rPr sz="443" spc="-7" dirty="0">
                <a:solidFill>
                  <a:srgbClr val="FFFFFF"/>
                </a:solidFill>
                <a:latin typeface="HelveticaNeue LT 57 Cn"/>
                <a:cs typeface="HelveticaNeue LT 57 Cn"/>
              </a:rPr>
              <a:t>Genesee</a:t>
            </a:r>
            <a:endParaRPr sz="443">
              <a:latin typeface="HelveticaNeue LT 57 Cn"/>
              <a:cs typeface="HelveticaNeue LT 57 Cn"/>
            </a:endParaRPr>
          </a:p>
        </p:txBody>
      </p:sp>
      <p:sp>
        <p:nvSpPr>
          <p:cNvPr id="53" name="object 53"/>
          <p:cNvSpPr txBox="1"/>
          <p:nvPr/>
        </p:nvSpPr>
        <p:spPr>
          <a:xfrm>
            <a:off x="5211669" y="1953921"/>
            <a:ext cx="180109" cy="146374"/>
          </a:xfrm>
          <a:prstGeom prst="rect">
            <a:avLst/>
          </a:prstGeom>
        </p:spPr>
        <p:txBody>
          <a:bodyPr vert="horz" wrap="square" lIns="0" tIns="9957" rIns="0" bIns="0" rtlCol="0">
            <a:spAutoFit/>
          </a:bodyPr>
          <a:lstStyle/>
          <a:p>
            <a:pPr marL="8659">
              <a:spcBef>
                <a:spcPts val="78"/>
              </a:spcBef>
            </a:pPr>
            <a:r>
              <a:rPr sz="443" spc="-7" dirty="0">
                <a:solidFill>
                  <a:srgbClr val="FFFFFF"/>
                </a:solidFill>
                <a:latin typeface="HelveticaNeue LT 57 Cn"/>
                <a:cs typeface="HelveticaNeue LT 57 Cn"/>
              </a:rPr>
              <a:t>Orleans</a:t>
            </a:r>
            <a:endParaRPr sz="443">
              <a:latin typeface="HelveticaNeue LT 57 Cn"/>
              <a:cs typeface="HelveticaNeue LT 57 Cn"/>
            </a:endParaRPr>
          </a:p>
        </p:txBody>
      </p:sp>
      <p:sp>
        <p:nvSpPr>
          <p:cNvPr id="54" name="object 54"/>
          <p:cNvSpPr txBox="1"/>
          <p:nvPr/>
        </p:nvSpPr>
        <p:spPr>
          <a:xfrm>
            <a:off x="5654599" y="1963351"/>
            <a:ext cx="179243"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Monroe</a:t>
            </a:r>
            <a:endParaRPr sz="443">
              <a:latin typeface="HelveticaNeue LT 57 Cn"/>
              <a:cs typeface="HelveticaNeue LT 57 Cn"/>
            </a:endParaRPr>
          </a:p>
        </p:txBody>
      </p:sp>
      <p:sp>
        <p:nvSpPr>
          <p:cNvPr id="55" name="object 55"/>
          <p:cNvSpPr txBox="1"/>
          <p:nvPr/>
        </p:nvSpPr>
        <p:spPr>
          <a:xfrm>
            <a:off x="4683983" y="2171973"/>
            <a:ext cx="182274" cy="146374"/>
          </a:xfrm>
          <a:prstGeom prst="rect">
            <a:avLst/>
          </a:prstGeom>
        </p:spPr>
        <p:txBody>
          <a:bodyPr vert="horz" wrap="square" lIns="0" tIns="9957" rIns="0" bIns="0" rtlCol="0">
            <a:spAutoFit/>
          </a:bodyPr>
          <a:lstStyle/>
          <a:p>
            <a:pPr marL="8659">
              <a:spcBef>
                <a:spcPts val="78"/>
              </a:spcBef>
            </a:pPr>
            <a:r>
              <a:rPr sz="443" spc="-7" dirty="0">
                <a:solidFill>
                  <a:srgbClr val="FFFFFF"/>
                </a:solidFill>
                <a:latin typeface="HelveticaNeue LT 57 Cn"/>
                <a:cs typeface="HelveticaNeue LT 57 Cn"/>
              </a:rPr>
              <a:t>Niagara</a:t>
            </a:r>
            <a:endParaRPr sz="443">
              <a:latin typeface="HelveticaNeue LT 57 Cn"/>
              <a:cs typeface="HelveticaNeue LT 57 Cn"/>
            </a:endParaRPr>
          </a:p>
        </p:txBody>
      </p:sp>
      <p:sp>
        <p:nvSpPr>
          <p:cNvPr id="56" name="object 56"/>
          <p:cNvSpPr txBox="1"/>
          <p:nvPr/>
        </p:nvSpPr>
        <p:spPr>
          <a:xfrm>
            <a:off x="6624363" y="3030848"/>
            <a:ext cx="202623" cy="146374"/>
          </a:xfrm>
          <a:prstGeom prst="rect">
            <a:avLst/>
          </a:prstGeom>
        </p:spPr>
        <p:txBody>
          <a:bodyPr vert="horz" wrap="square" lIns="0" tIns="9957" rIns="0" bIns="0" rtlCol="0">
            <a:spAutoFit/>
          </a:bodyPr>
          <a:lstStyle/>
          <a:p>
            <a:pPr marL="8659">
              <a:spcBef>
                <a:spcPts val="78"/>
              </a:spcBef>
            </a:pPr>
            <a:r>
              <a:rPr sz="443" spc="-7" dirty="0">
                <a:solidFill>
                  <a:schemeClr val="bg1"/>
                </a:solidFill>
                <a:latin typeface="HelveticaNeue LT 57 Cn"/>
                <a:cs typeface="HelveticaNeue LT 57 Cn"/>
              </a:rPr>
              <a:t>Schuyler</a:t>
            </a:r>
            <a:endParaRPr sz="443" dirty="0">
              <a:solidFill>
                <a:schemeClr val="bg1"/>
              </a:solidFill>
              <a:latin typeface="HelveticaNeue LT 57 Cn"/>
              <a:cs typeface="HelveticaNeue LT 57 Cn"/>
            </a:endParaRPr>
          </a:p>
        </p:txBody>
      </p:sp>
      <p:sp>
        <p:nvSpPr>
          <p:cNvPr id="57" name="object 57"/>
          <p:cNvSpPr txBox="1"/>
          <p:nvPr/>
        </p:nvSpPr>
        <p:spPr>
          <a:xfrm>
            <a:off x="7100891" y="2129103"/>
            <a:ext cx="233795" cy="146374"/>
          </a:xfrm>
          <a:prstGeom prst="rect">
            <a:avLst/>
          </a:prstGeom>
        </p:spPr>
        <p:txBody>
          <a:bodyPr vert="horz" wrap="square" lIns="0" tIns="9957" rIns="0" bIns="0" rtlCol="0">
            <a:spAutoFit/>
          </a:bodyPr>
          <a:lstStyle/>
          <a:p>
            <a:pPr marL="8659">
              <a:spcBef>
                <a:spcPts val="78"/>
              </a:spcBef>
            </a:pPr>
            <a:r>
              <a:rPr sz="443" spc="-7" dirty="0">
                <a:solidFill>
                  <a:srgbClr val="231F20"/>
                </a:solidFill>
                <a:latin typeface="HelveticaNeue LT 57 Cn"/>
                <a:cs typeface="HelveticaNeue LT 57 Cn"/>
              </a:rPr>
              <a:t>Onondaga</a:t>
            </a:r>
            <a:endParaRPr sz="443">
              <a:latin typeface="HelveticaNeue LT 57 Cn"/>
              <a:cs typeface="HelveticaNeue LT 57 Cn"/>
            </a:endParaRPr>
          </a:p>
        </p:txBody>
      </p:sp>
      <p:sp>
        <p:nvSpPr>
          <p:cNvPr id="58" name="object 58"/>
          <p:cNvSpPr txBox="1"/>
          <p:nvPr/>
        </p:nvSpPr>
        <p:spPr>
          <a:xfrm>
            <a:off x="7643799" y="2229287"/>
            <a:ext cx="136319" cy="198293"/>
          </a:xfrm>
          <a:prstGeom prst="rect">
            <a:avLst/>
          </a:prstGeom>
        </p:spPr>
        <p:txBody>
          <a:bodyPr vert="vert270" wrap="square" lIns="0" tIns="6061" rIns="0" bIns="0" rtlCol="0">
            <a:spAutoFit/>
          </a:bodyPr>
          <a:lstStyle/>
          <a:p>
            <a:pPr marL="8659">
              <a:spcBef>
                <a:spcPts val="48"/>
              </a:spcBef>
            </a:pPr>
            <a:r>
              <a:rPr sz="443" spc="-7" dirty="0">
                <a:solidFill>
                  <a:srgbClr val="231F20"/>
                </a:solidFill>
                <a:latin typeface="HelveticaNeue LT 57 Cn"/>
                <a:cs typeface="HelveticaNeue LT 57 Cn"/>
              </a:rPr>
              <a:t>Madison</a:t>
            </a:r>
            <a:endParaRPr sz="443">
              <a:latin typeface="HelveticaNeue LT 57 Cn"/>
              <a:cs typeface="HelveticaNeue LT 57 Cn"/>
            </a:endParaRPr>
          </a:p>
        </p:txBody>
      </p:sp>
      <p:sp>
        <p:nvSpPr>
          <p:cNvPr id="59" name="object 59"/>
          <p:cNvSpPr txBox="1"/>
          <p:nvPr/>
        </p:nvSpPr>
        <p:spPr>
          <a:xfrm>
            <a:off x="8385661" y="1209205"/>
            <a:ext cx="136319" cy="213447"/>
          </a:xfrm>
          <a:prstGeom prst="rect">
            <a:avLst/>
          </a:prstGeom>
        </p:spPr>
        <p:txBody>
          <a:bodyPr vert="vert270" wrap="square" lIns="0" tIns="6061" rIns="0" bIns="0" rtlCol="0">
            <a:spAutoFit/>
          </a:bodyPr>
          <a:lstStyle/>
          <a:p>
            <a:pPr marL="8659">
              <a:spcBef>
                <a:spcPts val="48"/>
              </a:spcBef>
            </a:pPr>
            <a:r>
              <a:rPr sz="443" spc="-7" dirty="0">
                <a:solidFill>
                  <a:srgbClr val="231F20"/>
                </a:solidFill>
                <a:latin typeface="HelveticaNeue LT 57 Cn"/>
                <a:cs typeface="HelveticaNeue LT 57 Cn"/>
              </a:rPr>
              <a:t>Herkimer</a:t>
            </a:r>
            <a:endParaRPr sz="443">
              <a:latin typeface="HelveticaNeue LT 57 Cn"/>
              <a:cs typeface="HelveticaNeue LT 57 Cn"/>
            </a:endParaRPr>
          </a:p>
        </p:txBody>
      </p:sp>
      <p:sp>
        <p:nvSpPr>
          <p:cNvPr id="60" name="object 60"/>
          <p:cNvSpPr txBox="1"/>
          <p:nvPr/>
        </p:nvSpPr>
        <p:spPr>
          <a:xfrm>
            <a:off x="9867432" y="2297727"/>
            <a:ext cx="269731" cy="146374"/>
          </a:xfrm>
          <a:prstGeom prst="rect">
            <a:avLst/>
          </a:prstGeom>
        </p:spPr>
        <p:txBody>
          <a:bodyPr vert="horz" wrap="square" lIns="0" tIns="9957" rIns="0" bIns="0" rtlCol="0">
            <a:spAutoFit/>
          </a:bodyPr>
          <a:lstStyle/>
          <a:p>
            <a:pPr marL="8659">
              <a:spcBef>
                <a:spcPts val="78"/>
              </a:spcBef>
            </a:pPr>
            <a:r>
              <a:rPr sz="443" spc="-7" dirty="0">
                <a:solidFill>
                  <a:srgbClr val="FFFFFF"/>
                </a:solidFill>
                <a:latin typeface="HelveticaNeue LT 57 Cn"/>
                <a:cs typeface="HelveticaNeue LT 57 Cn"/>
              </a:rPr>
              <a:t>Washington</a:t>
            </a:r>
            <a:endParaRPr sz="443" dirty="0">
              <a:latin typeface="HelveticaNeue LT 57 Cn"/>
              <a:cs typeface="HelveticaNeue LT 57 Cn"/>
            </a:endParaRPr>
          </a:p>
        </p:txBody>
      </p:sp>
      <p:sp>
        <p:nvSpPr>
          <p:cNvPr id="61" name="object 61"/>
          <p:cNvSpPr txBox="1"/>
          <p:nvPr/>
        </p:nvSpPr>
        <p:spPr>
          <a:xfrm>
            <a:off x="9394645" y="3799213"/>
            <a:ext cx="136319" cy="140710"/>
          </a:xfrm>
          <a:prstGeom prst="rect">
            <a:avLst/>
          </a:prstGeom>
        </p:spPr>
        <p:txBody>
          <a:bodyPr vert="vert270" wrap="square" lIns="0" tIns="6061" rIns="0" bIns="0" rtlCol="0">
            <a:spAutoFit/>
          </a:bodyPr>
          <a:lstStyle/>
          <a:p>
            <a:pPr marL="8659">
              <a:spcBef>
                <a:spcPts val="48"/>
              </a:spcBef>
            </a:pPr>
            <a:r>
              <a:rPr sz="443" spc="-7" dirty="0">
                <a:solidFill>
                  <a:srgbClr val="231F20"/>
                </a:solidFill>
                <a:latin typeface="HelveticaNeue LT 57 Cn"/>
                <a:cs typeface="HelveticaNeue LT 57 Cn"/>
              </a:rPr>
              <a:t>Ulster</a:t>
            </a:r>
            <a:endParaRPr sz="443">
              <a:latin typeface="HelveticaNeue LT 57 Cn"/>
              <a:cs typeface="HelveticaNeue LT 57 Cn"/>
            </a:endParaRPr>
          </a:p>
        </p:txBody>
      </p:sp>
      <p:sp>
        <p:nvSpPr>
          <p:cNvPr id="62" name="object 62"/>
          <p:cNvSpPr txBox="1"/>
          <p:nvPr/>
        </p:nvSpPr>
        <p:spPr>
          <a:xfrm>
            <a:off x="9842146" y="3584228"/>
            <a:ext cx="136319" cy="215611"/>
          </a:xfrm>
          <a:prstGeom prst="rect">
            <a:avLst/>
          </a:prstGeom>
        </p:spPr>
        <p:txBody>
          <a:bodyPr vert="vert270" wrap="square" lIns="0" tIns="6061" rIns="0" bIns="0" rtlCol="0">
            <a:spAutoFit/>
          </a:bodyPr>
          <a:lstStyle/>
          <a:p>
            <a:pPr marL="8659">
              <a:spcBef>
                <a:spcPts val="48"/>
              </a:spcBef>
            </a:pPr>
            <a:r>
              <a:rPr sz="443" spc="-7" dirty="0">
                <a:solidFill>
                  <a:srgbClr val="231F20"/>
                </a:solidFill>
                <a:latin typeface="HelveticaNeue LT 57 Cn"/>
                <a:cs typeface="HelveticaNeue LT 57 Cn"/>
              </a:rPr>
              <a:t>Dutchess</a:t>
            </a:r>
            <a:endParaRPr sz="443">
              <a:latin typeface="HelveticaNeue LT 57 Cn"/>
              <a:cs typeface="HelveticaNeue LT 57 Cn"/>
            </a:endParaRPr>
          </a:p>
        </p:txBody>
      </p:sp>
      <p:sp>
        <p:nvSpPr>
          <p:cNvPr id="63" name="object 63"/>
          <p:cNvSpPr txBox="1"/>
          <p:nvPr/>
        </p:nvSpPr>
        <p:spPr>
          <a:xfrm>
            <a:off x="6868336" y="2085057"/>
            <a:ext cx="136319" cy="177511"/>
          </a:xfrm>
          <a:prstGeom prst="rect">
            <a:avLst/>
          </a:prstGeom>
        </p:spPr>
        <p:txBody>
          <a:bodyPr vert="vert270" wrap="square" lIns="0" tIns="6061" rIns="0" bIns="0" rtlCol="0">
            <a:spAutoFit/>
          </a:bodyPr>
          <a:lstStyle/>
          <a:p>
            <a:pPr marL="8659">
              <a:spcBef>
                <a:spcPts val="48"/>
              </a:spcBef>
            </a:pPr>
            <a:r>
              <a:rPr sz="443" spc="-7" dirty="0">
                <a:solidFill>
                  <a:srgbClr val="231F20"/>
                </a:solidFill>
                <a:latin typeface="HelveticaNeue LT 57 Cn"/>
                <a:cs typeface="HelveticaNeue LT 57 Cn"/>
              </a:rPr>
              <a:t>Cayuga</a:t>
            </a:r>
            <a:endParaRPr sz="443">
              <a:latin typeface="HelveticaNeue LT 57 Cn"/>
              <a:cs typeface="HelveticaNeue LT 57 Cn"/>
            </a:endParaRPr>
          </a:p>
        </p:txBody>
      </p:sp>
      <p:sp>
        <p:nvSpPr>
          <p:cNvPr id="64" name="object 64"/>
          <p:cNvSpPr txBox="1"/>
          <p:nvPr/>
        </p:nvSpPr>
        <p:spPr>
          <a:xfrm>
            <a:off x="6618001" y="2376584"/>
            <a:ext cx="136319" cy="182274"/>
          </a:xfrm>
          <a:prstGeom prst="rect">
            <a:avLst/>
          </a:prstGeom>
        </p:spPr>
        <p:txBody>
          <a:bodyPr vert="vert270" wrap="square" lIns="0" tIns="6061" rIns="0" bIns="0" rtlCol="0">
            <a:spAutoFit/>
          </a:bodyPr>
          <a:lstStyle/>
          <a:p>
            <a:pPr marL="8659">
              <a:spcBef>
                <a:spcPts val="48"/>
              </a:spcBef>
            </a:pPr>
            <a:r>
              <a:rPr sz="443" dirty="0">
                <a:solidFill>
                  <a:srgbClr val="231F20"/>
                </a:solidFill>
                <a:latin typeface="HelveticaNeue LT 57 Cn"/>
                <a:cs typeface="HelveticaNeue LT 57 Cn"/>
              </a:rPr>
              <a:t>Senec</a:t>
            </a:r>
            <a:r>
              <a:rPr sz="443" spc="-34" dirty="0">
                <a:solidFill>
                  <a:srgbClr val="231F20"/>
                </a:solidFill>
                <a:latin typeface="HelveticaNeue LT 57 Cn"/>
                <a:cs typeface="HelveticaNeue LT 57 Cn"/>
              </a:rPr>
              <a:t> a</a:t>
            </a:r>
            <a:endParaRPr sz="443">
              <a:latin typeface="HelveticaNeue LT 57 Cn"/>
              <a:cs typeface="HelveticaNeue LT 57 Cn"/>
            </a:endParaRPr>
          </a:p>
        </p:txBody>
      </p:sp>
      <p:sp>
        <p:nvSpPr>
          <p:cNvPr id="65" name="object 65"/>
          <p:cNvSpPr txBox="1"/>
          <p:nvPr/>
        </p:nvSpPr>
        <p:spPr>
          <a:xfrm>
            <a:off x="6712930" y="3236841"/>
            <a:ext cx="136319" cy="222106"/>
          </a:xfrm>
          <a:prstGeom prst="rect">
            <a:avLst/>
          </a:prstGeom>
        </p:spPr>
        <p:txBody>
          <a:bodyPr vert="vert270" wrap="square" lIns="0" tIns="6061" rIns="0" bIns="0" rtlCol="0">
            <a:spAutoFit/>
          </a:bodyPr>
          <a:lstStyle/>
          <a:p>
            <a:pPr marL="8659">
              <a:spcBef>
                <a:spcPts val="48"/>
              </a:spcBef>
            </a:pPr>
            <a:r>
              <a:rPr sz="443" spc="-7" dirty="0">
                <a:solidFill>
                  <a:schemeClr val="bg1"/>
                </a:solidFill>
                <a:latin typeface="HelveticaNeue LT 57 Cn"/>
                <a:cs typeface="HelveticaNeue LT 57 Cn"/>
              </a:rPr>
              <a:t>Chemung</a:t>
            </a:r>
            <a:endParaRPr sz="443" dirty="0">
              <a:solidFill>
                <a:schemeClr val="bg1"/>
              </a:solidFill>
              <a:latin typeface="HelveticaNeue LT 57 Cn"/>
              <a:cs typeface="HelveticaNeue LT 57 Cn"/>
            </a:endParaRPr>
          </a:p>
        </p:txBody>
      </p:sp>
      <p:sp>
        <p:nvSpPr>
          <p:cNvPr id="66" name="object 66"/>
          <p:cNvSpPr txBox="1"/>
          <p:nvPr/>
        </p:nvSpPr>
        <p:spPr>
          <a:xfrm>
            <a:off x="5772061" y="3297735"/>
            <a:ext cx="136319" cy="198293"/>
          </a:xfrm>
          <a:prstGeom prst="rect">
            <a:avLst/>
          </a:prstGeom>
        </p:spPr>
        <p:txBody>
          <a:bodyPr vert="vert270" wrap="square" lIns="0" tIns="6061" rIns="0" bIns="0" rtlCol="0">
            <a:spAutoFit/>
          </a:bodyPr>
          <a:lstStyle/>
          <a:p>
            <a:pPr marL="8659">
              <a:spcBef>
                <a:spcPts val="48"/>
              </a:spcBef>
            </a:pPr>
            <a:r>
              <a:rPr sz="443" spc="-7" dirty="0">
                <a:solidFill>
                  <a:srgbClr val="FFFFFF"/>
                </a:solidFill>
                <a:latin typeface="HelveticaNeue LT 57 Cn"/>
                <a:cs typeface="HelveticaNeue LT 57 Cn"/>
              </a:rPr>
              <a:t>Allegany</a:t>
            </a:r>
            <a:endParaRPr sz="443">
              <a:latin typeface="HelveticaNeue LT 57 Cn"/>
              <a:cs typeface="HelveticaNeue LT 57 Cn"/>
            </a:endParaRPr>
          </a:p>
        </p:txBody>
      </p:sp>
      <p:sp>
        <p:nvSpPr>
          <p:cNvPr id="67" name="object 67"/>
          <p:cNvSpPr txBox="1"/>
          <p:nvPr/>
        </p:nvSpPr>
        <p:spPr>
          <a:xfrm>
            <a:off x="5674402" y="2530244"/>
            <a:ext cx="136319" cy="235094"/>
          </a:xfrm>
          <a:prstGeom prst="rect">
            <a:avLst/>
          </a:prstGeom>
        </p:spPr>
        <p:txBody>
          <a:bodyPr vert="vert270" wrap="square" lIns="0" tIns="6061" rIns="0" bIns="0" rtlCol="0">
            <a:spAutoFit/>
          </a:bodyPr>
          <a:lstStyle/>
          <a:p>
            <a:pPr marL="8659">
              <a:spcBef>
                <a:spcPts val="48"/>
              </a:spcBef>
            </a:pPr>
            <a:r>
              <a:rPr sz="443" spc="-7" dirty="0">
                <a:solidFill>
                  <a:srgbClr val="231F20"/>
                </a:solidFill>
                <a:latin typeface="HelveticaNeue LT 57 Cn"/>
                <a:cs typeface="HelveticaNeue LT 57 Cn"/>
              </a:rPr>
              <a:t>Livingston</a:t>
            </a:r>
            <a:endParaRPr sz="443">
              <a:latin typeface="HelveticaNeue LT 57 Cn"/>
              <a:cs typeface="HelveticaNeue LT 57 Cn"/>
            </a:endParaRPr>
          </a:p>
        </p:txBody>
      </p:sp>
      <p:sp>
        <p:nvSpPr>
          <p:cNvPr id="68" name="object 68"/>
          <p:cNvSpPr txBox="1"/>
          <p:nvPr/>
        </p:nvSpPr>
        <p:spPr>
          <a:xfrm>
            <a:off x="5239051" y="3225128"/>
            <a:ext cx="136319" cy="277091"/>
          </a:xfrm>
          <a:prstGeom prst="rect">
            <a:avLst/>
          </a:prstGeom>
        </p:spPr>
        <p:txBody>
          <a:bodyPr vert="vert270" wrap="square" lIns="0" tIns="6061" rIns="0" bIns="0" rtlCol="0">
            <a:spAutoFit/>
          </a:bodyPr>
          <a:lstStyle/>
          <a:p>
            <a:pPr marL="8659">
              <a:spcBef>
                <a:spcPts val="48"/>
              </a:spcBef>
            </a:pPr>
            <a:r>
              <a:rPr sz="443" spc="-7" dirty="0">
                <a:solidFill>
                  <a:srgbClr val="FFFFFF"/>
                </a:solidFill>
                <a:latin typeface="HelveticaNeue LT 57 Cn"/>
                <a:cs typeface="HelveticaNeue LT 57 Cn"/>
              </a:rPr>
              <a:t>Cattaraugus</a:t>
            </a:r>
            <a:endParaRPr sz="443">
              <a:latin typeface="HelveticaNeue LT 57 Cn"/>
              <a:cs typeface="HelveticaNeue LT 57 Cn"/>
            </a:endParaRPr>
          </a:p>
        </p:txBody>
      </p:sp>
      <p:sp>
        <p:nvSpPr>
          <p:cNvPr id="69" name="object 69"/>
          <p:cNvSpPr txBox="1"/>
          <p:nvPr/>
        </p:nvSpPr>
        <p:spPr>
          <a:xfrm>
            <a:off x="4489321" y="3223682"/>
            <a:ext cx="136319" cy="272761"/>
          </a:xfrm>
          <a:prstGeom prst="rect">
            <a:avLst/>
          </a:prstGeom>
        </p:spPr>
        <p:txBody>
          <a:bodyPr vert="vert270" wrap="square" lIns="0" tIns="6061" rIns="0" bIns="0" rtlCol="0">
            <a:spAutoFit/>
          </a:bodyPr>
          <a:lstStyle/>
          <a:p>
            <a:pPr marL="8659">
              <a:spcBef>
                <a:spcPts val="48"/>
              </a:spcBef>
            </a:pPr>
            <a:r>
              <a:rPr sz="443" spc="-7" dirty="0">
                <a:solidFill>
                  <a:srgbClr val="FFFFFF"/>
                </a:solidFill>
                <a:latin typeface="HelveticaNeue LT 57 Cn"/>
                <a:cs typeface="HelveticaNeue LT 57 Cn"/>
              </a:rPr>
              <a:t>Chautauqua</a:t>
            </a:r>
            <a:endParaRPr sz="443">
              <a:latin typeface="HelveticaNeue LT 57 Cn"/>
              <a:cs typeface="HelveticaNeue LT 57 Cn"/>
            </a:endParaRPr>
          </a:p>
        </p:txBody>
      </p:sp>
      <p:sp>
        <p:nvSpPr>
          <p:cNvPr id="70" name="object 70"/>
          <p:cNvSpPr txBox="1"/>
          <p:nvPr/>
        </p:nvSpPr>
        <p:spPr>
          <a:xfrm>
            <a:off x="7034782" y="3347894"/>
            <a:ext cx="136319" cy="139844"/>
          </a:xfrm>
          <a:prstGeom prst="rect">
            <a:avLst/>
          </a:prstGeom>
        </p:spPr>
        <p:txBody>
          <a:bodyPr vert="vert270" wrap="square" lIns="0" tIns="6061" rIns="0" bIns="0" rtlCol="0">
            <a:spAutoFit/>
          </a:bodyPr>
          <a:lstStyle/>
          <a:p>
            <a:pPr marL="8659">
              <a:spcBef>
                <a:spcPts val="48"/>
              </a:spcBef>
            </a:pPr>
            <a:r>
              <a:rPr sz="443" spc="-7" dirty="0">
                <a:solidFill>
                  <a:srgbClr val="231F20"/>
                </a:solidFill>
                <a:latin typeface="HelveticaNeue LT 57 Cn"/>
                <a:cs typeface="HelveticaNeue LT 57 Cn"/>
              </a:rPr>
              <a:t>Tioga</a:t>
            </a:r>
            <a:endParaRPr sz="443">
              <a:latin typeface="HelveticaNeue LT 57 Cn"/>
              <a:cs typeface="HelveticaNeue LT 57 Cn"/>
            </a:endParaRPr>
          </a:p>
        </p:txBody>
      </p:sp>
      <p:sp>
        <p:nvSpPr>
          <p:cNvPr id="71" name="object 71"/>
          <p:cNvSpPr txBox="1"/>
          <p:nvPr/>
        </p:nvSpPr>
        <p:spPr>
          <a:xfrm>
            <a:off x="7462612" y="3311331"/>
            <a:ext cx="136319" cy="184872"/>
          </a:xfrm>
          <a:prstGeom prst="rect">
            <a:avLst/>
          </a:prstGeom>
        </p:spPr>
        <p:txBody>
          <a:bodyPr vert="vert270" wrap="square" lIns="0" tIns="6061" rIns="0" bIns="0" rtlCol="0">
            <a:spAutoFit/>
          </a:bodyPr>
          <a:lstStyle/>
          <a:p>
            <a:pPr marL="8659">
              <a:spcBef>
                <a:spcPts val="48"/>
              </a:spcBef>
            </a:pPr>
            <a:r>
              <a:rPr sz="443" spc="-7" dirty="0">
                <a:solidFill>
                  <a:srgbClr val="231F20"/>
                </a:solidFill>
                <a:latin typeface="HelveticaNeue LT 57 Cn"/>
                <a:cs typeface="HelveticaNeue LT 57 Cn"/>
              </a:rPr>
              <a:t>Broome</a:t>
            </a:r>
            <a:endParaRPr sz="443">
              <a:latin typeface="HelveticaNeue LT 57 Cn"/>
              <a:cs typeface="HelveticaNeue LT 57 Cn"/>
            </a:endParaRPr>
          </a:p>
        </p:txBody>
      </p:sp>
      <p:sp>
        <p:nvSpPr>
          <p:cNvPr id="72" name="object 72"/>
          <p:cNvSpPr txBox="1"/>
          <p:nvPr/>
        </p:nvSpPr>
        <p:spPr>
          <a:xfrm>
            <a:off x="6188138" y="5909538"/>
            <a:ext cx="871538" cy="197770"/>
          </a:xfrm>
          <a:prstGeom prst="rect">
            <a:avLst/>
          </a:prstGeom>
        </p:spPr>
        <p:txBody>
          <a:bodyPr vert="horz" wrap="square" lIns="0" tIns="8659" rIns="0" bIns="0" rtlCol="0">
            <a:spAutoFit/>
          </a:bodyPr>
          <a:lstStyle/>
          <a:p>
            <a:pPr marL="8659">
              <a:spcBef>
                <a:spcPts val="68"/>
              </a:spcBef>
            </a:pPr>
            <a:r>
              <a:rPr sz="614" dirty="0">
                <a:solidFill>
                  <a:srgbClr val="231F20"/>
                </a:solidFill>
                <a:latin typeface="HelveticaNeue LT 57 Cn"/>
                <a:cs typeface="HelveticaNeue LT 57 Cn"/>
              </a:rPr>
              <a:t>*</a:t>
            </a:r>
            <a:r>
              <a:rPr sz="614" spc="-3" dirty="0">
                <a:solidFill>
                  <a:srgbClr val="231F20"/>
                </a:solidFill>
                <a:latin typeface="HelveticaNeue LT 57 Cn"/>
                <a:cs typeface="HelveticaNeue LT 57 Cn"/>
              </a:rPr>
              <a:t> </a:t>
            </a:r>
            <a:r>
              <a:rPr sz="614" dirty="0">
                <a:solidFill>
                  <a:srgbClr val="231F20"/>
                </a:solidFill>
                <a:latin typeface="HelveticaNeue LT 57 Cn"/>
                <a:cs typeface="HelveticaNeue LT 57 Cn"/>
              </a:rPr>
              <a:t>Serves</a:t>
            </a:r>
            <a:r>
              <a:rPr sz="614" spc="-3" dirty="0">
                <a:solidFill>
                  <a:srgbClr val="231F20"/>
                </a:solidFill>
                <a:latin typeface="HelveticaNeue LT 57 Cn"/>
                <a:cs typeface="HelveticaNeue LT 57 Cn"/>
              </a:rPr>
              <a:t> </a:t>
            </a:r>
            <a:r>
              <a:rPr sz="614" dirty="0">
                <a:solidFill>
                  <a:srgbClr val="231F20"/>
                </a:solidFill>
                <a:latin typeface="HelveticaNeue LT 57 Cn"/>
                <a:cs typeface="HelveticaNeue LT 57 Cn"/>
              </a:rPr>
              <a:t>all of</a:t>
            </a:r>
            <a:r>
              <a:rPr sz="614" spc="-3" dirty="0">
                <a:solidFill>
                  <a:srgbClr val="231F20"/>
                </a:solidFill>
                <a:latin typeface="HelveticaNeue LT 57 Cn"/>
                <a:cs typeface="HelveticaNeue LT 57 Cn"/>
              </a:rPr>
              <a:t> </a:t>
            </a:r>
            <a:r>
              <a:rPr sz="614" dirty="0">
                <a:solidFill>
                  <a:srgbClr val="231F20"/>
                </a:solidFill>
                <a:latin typeface="HelveticaNeue LT 57 Cn"/>
                <a:cs typeface="HelveticaNeue LT 57 Cn"/>
              </a:rPr>
              <a:t>New</a:t>
            </a:r>
            <a:r>
              <a:rPr sz="614" spc="-24" dirty="0">
                <a:solidFill>
                  <a:srgbClr val="231F20"/>
                </a:solidFill>
                <a:latin typeface="HelveticaNeue LT 57 Cn"/>
                <a:cs typeface="HelveticaNeue LT 57 Cn"/>
              </a:rPr>
              <a:t> </a:t>
            </a:r>
            <a:r>
              <a:rPr sz="614" spc="-7" dirty="0">
                <a:solidFill>
                  <a:srgbClr val="231F20"/>
                </a:solidFill>
                <a:latin typeface="HelveticaNeue LT 57 Cn"/>
                <a:cs typeface="HelveticaNeue LT 57 Cn"/>
              </a:rPr>
              <a:t>York</a:t>
            </a:r>
            <a:r>
              <a:rPr sz="614" dirty="0">
                <a:solidFill>
                  <a:srgbClr val="231F20"/>
                </a:solidFill>
                <a:latin typeface="HelveticaNeue LT 57 Cn"/>
                <a:cs typeface="HelveticaNeue LT 57 Cn"/>
              </a:rPr>
              <a:t> </a:t>
            </a:r>
            <a:r>
              <a:rPr sz="614" spc="-7" dirty="0">
                <a:solidFill>
                  <a:srgbClr val="231F20"/>
                </a:solidFill>
                <a:latin typeface="HelveticaNeue LT 57 Cn"/>
                <a:cs typeface="HelveticaNeue LT 57 Cn"/>
              </a:rPr>
              <a:t>State</a:t>
            </a:r>
            <a:endParaRPr sz="614">
              <a:latin typeface="HelveticaNeue LT 57 Cn"/>
              <a:cs typeface="HelveticaNeue LT 57 Cn"/>
            </a:endParaRPr>
          </a:p>
        </p:txBody>
      </p:sp>
      <p:sp>
        <p:nvSpPr>
          <p:cNvPr id="73" name="object 73"/>
          <p:cNvSpPr txBox="1">
            <a:spLocks noGrp="1"/>
          </p:cNvSpPr>
          <p:nvPr>
            <p:ph type="title"/>
          </p:nvPr>
        </p:nvSpPr>
        <p:spPr>
          <a:xfrm>
            <a:off x="901984" y="944499"/>
            <a:ext cx="2859331" cy="685852"/>
          </a:xfrm>
          <a:prstGeom prst="rect">
            <a:avLst/>
          </a:prstGeom>
        </p:spPr>
        <p:txBody>
          <a:bodyPr vert="horz" wrap="square" lIns="0" tIns="8659" rIns="0" bIns="0" rtlCol="0" anchor="ctr">
            <a:spAutoFit/>
          </a:bodyPr>
          <a:lstStyle/>
          <a:p>
            <a:pPr marL="8659">
              <a:lnSpc>
                <a:spcPct val="100000"/>
              </a:lnSpc>
              <a:spcBef>
                <a:spcPts val="68"/>
              </a:spcBef>
            </a:pPr>
            <a:r>
              <a:rPr lang="en-US" sz="4400" kern="0" dirty="0">
                <a:solidFill>
                  <a:srgbClr val="C00000"/>
                </a:solidFill>
                <a:latin typeface="Arial Black" panose="020B0A04020102020204" pitchFamily="34" charset="0"/>
                <a:ea typeface="ＭＳ Ｐゴシック"/>
                <a:cs typeface="Arial" panose="020B0604020202020204" pitchFamily="34" charset="0"/>
              </a:rPr>
              <a:t>CHAMP</a:t>
            </a:r>
            <a:endParaRPr spc="-14" dirty="0">
              <a:solidFill>
                <a:srgbClr val="C00000"/>
              </a:solidFill>
            </a:endParaRPr>
          </a:p>
        </p:txBody>
      </p:sp>
      <p:sp>
        <p:nvSpPr>
          <p:cNvPr id="74" name="object 74"/>
          <p:cNvSpPr txBox="1"/>
          <p:nvPr/>
        </p:nvSpPr>
        <p:spPr>
          <a:xfrm>
            <a:off x="1524001" y="1634431"/>
            <a:ext cx="1774797" cy="336712"/>
          </a:xfrm>
          <a:prstGeom prst="rect">
            <a:avLst/>
          </a:prstGeom>
        </p:spPr>
        <p:txBody>
          <a:bodyPr vert="horz" wrap="square" lIns="0" tIns="11257" rIns="0" bIns="0" rtlCol="0">
            <a:spAutoFit/>
          </a:bodyPr>
          <a:lstStyle/>
          <a:p>
            <a:pPr marL="8659">
              <a:spcBef>
                <a:spcPts val="89"/>
              </a:spcBef>
            </a:pPr>
            <a:r>
              <a:rPr sz="2114" dirty="0">
                <a:solidFill>
                  <a:srgbClr val="231F20"/>
                </a:solidFill>
                <a:latin typeface="HelveticaNeue LT 57 Cn"/>
                <a:cs typeface="HelveticaNeue LT 57 Cn"/>
              </a:rPr>
              <a:t>Network</a:t>
            </a:r>
            <a:r>
              <a:rPr sz="2114" spc="68" dirty="0">
                <a:solidFill>
                  <a:srgbClr val="231F20"/>
                </a:solidFill>
                <a:latin typeface="HelveticaNeue LT 57 Cn"/>
                <a:cs typeface="HelveticaNeue LT 57 Cn"/>
              </a:rPr>
              <a:t> </a:t>
            </a:r>
            <a:r>
              <a:rPr sz="2114" spc="-17" dirty="0">
                <a:solidFill>
                  <a:srgbClr val="231F20"/>
                </a:solidFill>
                <a:latin typeface="HelveticaNeue LT 57 Cn"/>
                <a:cs typeface="HelveticaNeue LT 57 Cn"/>
              </a:rPr>
              <a:t>Map</a:t>
            </a:r>
            <a:endParaRPr sz="2114" dirty="0">
              <a:latin typeface="HelveticaNeue LT 57 Cn"/>
              <a:cs typeface="HelveticaNeue LT 57 Cn"/>
            </a:endParaRPr>
          </a:p>
        </p:txBody>
      </p:sp>
      <p:sp>
        <p:nvSpPr>
          <p:cNvPr id="75" name="object 75"/>
          <p:cNvSpPr txBox="1"/>
          <p:nvPr/>
        </p:nvSpPr>
        <p:spPr>
          <a:xfrm>
            <a:off x="1808102" y="572326"/>
            <a:ext cx="55851" cy="187126"/>
          </a:xfrm>
          <a:prstGeom prst="rect">
            <a:avLst/>
          </a:prstGeom>
        </p:spPr>
        <p:txBody>
          <a:bodyPr vert="horz" wrap="square" lIns="0" tIns="8659" rIns="0" bIns="0" rtlCol="0">
            <a:spAutoFit/>
          </a:bodyPr>
          <a:lstStyle/>
          <a:p>
            <a:pPr marL="8659">
              <a:spcBef>
                <a:spcPts val="68"/>
              </a:spcBef>
            </a:pPr>
            <a:r>
              <a:rPr sz="1159" dirty="0">
                <a:solidFill>
                  <a:srgbClr val="231F20"/>
                </a:solidFill>
                <a:latin typeface="HelveticaNeue LT 67 MdCn"/>
                <a:cs typeface="HelveticaNeue LT 67 MdCn"/>
              </a:rPr>
              <a:t>(</a:t>
            </a:r>
            <a:endParaRPr sz="1159">
              <a:latin typeface="HelveticaNeue LT 67 MdCn"/>
              <a:cs typeface="HelveticaNeue LT 67 MdCn"/>
            </a:endParaRPr>
          </a:p>
        </p:txBody>
      </p:sp>
      <p:sp>
        <p:nvSpPr>
          <p:cNvPr id="76" name="object 76"/>
          <p:cNvSpPr txBox="1"/>
          <p:nvPr/>
        </p:nvSpPr>
        <p:spPr>
          <a:xfrm>
            <a:off x="1175762" y="570903"/>
            <a:ext cx="2646658" cy="365573"/>
          </a:xfrm>
          <a:prstGeom prst="rect">
            <a:avLst/>
          </a:prstGeom>
        </p:spPr>
        <p:txBody>
          <a:bodyPr vert="horz" wrap="square" lIns="0" tIns="8659" rIns="0" bIns="0" rtlCol="0">
            <a:spAutoFit/>
          </a:bodyPr>
          <a:lstStyle/>
          <a:p>
            <a:pPr marL="567588" marR="3464" indent="-559362">
              <a:spcBef>
                <a:spcPts val="68"/>
              </a:spcBef>
            </a:pPr>
            <a:r>
              <a:rPr sz="1159" b="1" dirty="0">
                <a:solidFill>
                  <a:srgbClr val="E66055"/>
                </a:solidFill>
                <a:latin typeface="HelveticaNeue LT 57 Cn"/>
                <a:cs typeface="HelveticaNeue LT 57 Cn"/>
              </a:rPr>
              <a:t>C</a:t>
            </a:r>
            <a:r>
              <a:rPr sz="1159" dirty="0">
                <a:solidFill>
                  <a:srgbClr val="231F20"/>
                </a:solidFill>
                <a:latin typeface="HelveticaNeue LT 67 MdCn"/>
                <a:cs typeface="HelveticaNeue LT 67 MdCn"/>
              </a:rPr>
              <a:t>ommunity</a:t>
            </a:r>
            <a:r>
              <a:rPr sz="1159" spc="-7" dirty="0">
                <a:solidFill>
                  <a:srgbClr val="231F20"/>
                </a:solidFill>
                <a:latin typeface="HelveticaNeue LT 67 MdCn"/>
                <a:cs typeface="HelveticaNeue LT 67 MdCn"/>
              </a:rPr>
              <a:t> </a:t>
            </a:r>
            <a:r>
              <a:rPr sz="1159" b="1" dirty="0">
                <a:solidFill>
                  <a:srgbClr val="E66055"/>
                </a:solidFill>
                <a:latin typeface="HelveticaNeue LT 57 Cn"/>
                <a:cs typeface="HelveticaNeue LT 57 Cn"/>
              </a:rPr>
              <a:t>H</a:t>
            </a:r>
            <a:r>
              <a:rPr sz="1159" dirty="0">
                <a:solidFill>
                  <a:srgbClr val="231F20"/>
                </a:solidFill>
                <a:latin typeface="HelveticaNeue LT 67 MdCn"/>
                <a:cs typeface="HelveticaNeue LT 67 MdCn"/>
              </a:rPr>
              <a:t>ealth</a:t>
            </a:r>
            <a:r>
              <a:rPr sz="1159" spc="-44" dirty="0">
                <a:solidFill>
                  <a:srgbClr val="231F20"/>
                </a:solidFill>
                <a:latin typeface="HelveticaNeue LT 67 MdCn"/>
                <a:cs typeface="HelveticaNeue LT 67 MdCn"/>
              </a:rPr>
              <a:t> </a:t>
            </a:r>
            <a:r>
              <a:rPr sz="1159" dirty="0">
                <a:solidFill>
                  <a:srgbClr val="231F20"/>
                </a:solidFill>
                <a:latin typeface="HelveticaNeue LT 67 MdCn"/>
                <a:cs typeface="HelveticaNeue LT 67 MdCn"/>
              </a:rPr>
              <a:t>Access</a:t>
            </a:r>
            <a:r>
              <a:rPr sz="1159" spc="-3" dirty="0">
                <a:solidFill>
                  <a:srgbClr val="231F20"/>
                </a:solidFill>
                <a:latin typeface="HelveticaNeue LT 67 MdCn"/>
                <a:cs typeface="HelveticaNeue LT 67 MdCn"/>
              </a:rPr>
              <a:t> </a:t>
            </a:r>
            <a:r>
              <a:rPr sz="1159" dirty="0">
                <a:solidFill>
                  <a:srgbClr val="231F20"/>
                </a:solidFill>
                <a:latin typeface="HelveticaNeue LT 67 MdCn"/>
                <a:cs typeface="HelveticaNeue LT 67 MdCn"/>
              </a:rPr>
              <a:t>to </a:t>
            </a:r>
            <a:r>
              <a:rPr sz="1159" b="1" spc="-7" dirty="0">
                <a:solidFill>
                  <a:srgbClr val="E66055"/>
                </a:solidFill>
                <a:latin typeface="HelveticaNeue LT 57 Cn"/>
                <a:cs typeface="HelveticaNeue LT 57 Cn"/>
              </a:rPr>
              <a:t>A</a:t>
            </a:r>
            <a:r>
              <a:rPr sz="1159" spc="-7" dirty="0">
                <a:solidFill>
                  <a:srgbClr val="231F20"/>
                </a:solidFill>
                <a:latin typeface="HelveticaNeue LT 67 MdCn"/>
                <a:cs typeface="HelveticaNeue LT 67 MdCn"/>
              </a:rPr>
              <a:t>ddiction </a:t>
            </a:r>
            <a:r>
              <a:rPr sz="1159" dirty="0">
                <a:solidFill>
                  <a:srgbClr val="231F20"/>
                </a:solidFill>
                <a:latin typeface="HelveticaNeue LT 67 MdCn"/>
                <a:cs typeface="HelveticaNeue LT 67 MdCn"/>
              </a:rPr>
              <a:t>&amp;</a:t>
            </a:r>
            <a:r>
              <a:rPr lang="en-US" sz="1159" spc="-3" dirty="0">
                <a:solidFill>
                  <a:srgbClr val="231F20"/>
                </a:solidFill>
                <a:latin typeface="HelveticaNeue LT 67 MdCn"/>
                <a:cs typeface="HelveticaNeue LT 67 MdCn"/>
              </a:rPr>
              <a:t> </a:t>
            </a:r>
            <a:r>
              <a:rPr sz="1159" b="1" dirty="0">
                <a:solidFill>
                  <a:srgbClr val="E66055"/>
                </a:solidFill>
                <a:latin typeface="HelveticaNeue LT 57 Cn"/>
                <a:cs typeface="HelveticaNeue LT 57 Cn"/>
              </a:rPr>
              <a:t>M</a:t>
            </a:r>
            <a:r>
              <a:rPr sz="1159" dirty="0">
                <a:solidFill>
                  <a:srgbClr val="231F20"/>
                </a:solidFill>
                <a:latin typeface="HelveticaNeue LT 67 MdCn"/>
                <a:cs typeface="HelveticaNeue LT 67 MdCn"/>
              </a:rPr>
              <a:t>ental</a:t>
            </a:r>
            <a:r>
              <a:rPr sz="1159" spc="-3" dirty="0">
                <a:solidFill>
                  <a:srgbClr val="231F20"/>
                </a:solidFill>
                <a:latin typeface="HelveticaNeue LT 67 MdCn"/>
                <a:cs typeface="HelveticaNeue LT 67 MdCn"/>
              </a:rPr>
              <a:t> </a:t>
            </a:r>
            <a:r>
              <a:rPr sz="1159" dirty="0">
                <a:solidFill>
                  <a:srgbClr val="231F20"/>
                </a:solidFill>
                <a:latin typeface="HelveticaNeue LT 67 MdCn"/>
                <a:cs typeface="HelveticaNeue LT 67 MdCn"/>
              </a:rPr>
              <a:t>Healthcare</a:t>
            </a:r>
            <a:r>
              <a:rPr sz="1159" spc="-3" dirty="0">
                <a:solidFill>
                  <a:srgbClr val="231F20"/>
                </a:solidFill>
                <a:latin typeface="HelveticaNeue LT 67 MdCn"/>
                <a:cs typeface="HelveticaNeue LT 67 MdCn"/>
              </a:rPr>
              <a:t> </a:t>
            </a:r>
            <a:r>
              <a:rPr sz="1159" b="1" spc="-7" dirty="0">
                <a:solidFill>
                  <a:srgbClr val="E66055"/>
                </a:solidFill>
                <a:latin typeface="HelveticaNeue LT 57 Cn"/>
                <a:cs typeface="HelveticaNeue LT 57 Cn"/>
              </a:rPr>
              <a:t>P</a:t>
            </a:r>
            <a:r>
              <a:rPr sz="1159" spc="-7" dirty="0">
                <a:solidFill>
                  <a:srgbClr val="231F20"/>
                </a:solidFill>
                <a:latin typeface="HelveticaNeue LT 67 MdCn"/>
                <a:cs typeface="HelveticaNeue LT 67 MdCn"/>
              </a:rPr>
              <a:t>roject</a:t>
            </a:r>
            <a:r>
              <a:rPr sz="1739" spc="-10" baseline="3267" dirty="0">
                <a:solidFill>
                  <a:srgbClr val="231F20"/>
                </a:solidFill>
                <a:latin typeface="HelveticaNeue LT 67 MdCn"/>
                <a:cs typeface="HelveticaNeue LT 67 MdCn"/>
              </a:rPr>
              <a:t>)</a:t>
            </a:r>
            <a:endParaRPr sz="1739" baseline="3267" dirty="0">
              <a:latin typeface="HelveticaNeue LT 67 MdCn"/>
              <a:cs typeface="HelveticaNeue LT 67 MdCn"/>
            </a:endParaRPr>
          </a:p>
        </p:txBody>
      </p:sp>
      <p:sp>
        <p:nvSpPr>
          <p:cNvPr id="77" name="object 77"/>
          <p:cNvSpPr txBox="1"/>
          <p:nvPr/>
        </p:nvSpPr>
        <p:spPr>
          <a:xfrm>
            <a:off x="1013029" y="2036597"/>
            <a:ext cx="2782199" cy="760406"/>
          </a:xfrm>
          <a:prstGeom prst="rect">
            <a:avLst/>
          </a:prstGeom>
          <a:ln w="76200">
            <a:solidFill>
              <a:srgbClr val="EAEAEA"/>
            </a:solidFill>
          </a:ln>
        </p:spPr>
        <p:txBody>
          <a:bodyPr vert="horz" wrap="square" lIns="0" tIns="168852" rIns="0" bIns="0" rtlCol="0">
            <a:spAutoFit/>
          </a:bodyPr>
          <a:lstStyle/>
          <a:p>
            <a:pPr marL="253705">
              <a:lnSpc>
                <a:spcPts val="2434"/>
              </a:lnSpc>
              <a:spcBef>
                <a:spcPts val="1330"/>
              </a:spcBef>
            </a:pPr>
            <a:r>
              <a:rPr sz="2045" dirty="0">
                <a:solidFill>
                  <a:srgbClr val="231F20"/>
                </a:solidFill>
                <a:latin typeface="HelveticaNeue LT 57 Cn"/>
                <a:cs typeface="HelveticaNeue LT 57 Cn"/>
              </a:rPr>
              <a:t>CHAMP </a:t>
            </a:r>
            <a:r>
              <a:rPr sz="2045" spc="-7" dirty="0">
                <a:solidFill>
                  <a:srgbClr val="231F20"/>
                </a:solidFill>
                <a:latin typeface="HelveticaNeue LT 57 Cn"/>
                <a:cs typeface="HelveticaNeue LT 57 Cn"/>
              </a:rPr>
              <a:t>Helpline</a:t>
            </a:r>
            <a:endParaRPr sz="2045" dirty="0">
              <a:latin typeface="HelveticaNeue LT 57 Cn"/>
              <a:cs typeface="HelveticaNeue LT 57 Cn"/>
            </a:endParaRPr>
          </a:p>
          <a:p>
            <a:pPr marL="340726">
              <a:lnSpc>
                <a:spcPts val="2189"/>
              </a:lnSpc>
            </a:pPr>
            <a:r>
              <a:rPr sz="1841" b="1" spc="-7" dirty="0">
                <a:solidFill>
                  <a:srgbClr val="231F20"/>
                </a:solidFill>
                <a:latin typeface="HelveticaNeue LT 97 BlackCn"/>
                <a:cs typeface="HelveticaNeue LT 97 BlackCn"/>
              </a:rPr>
              <a:t>888.614.5400</a:t>
            </a:r>
            <a:endParaRPr sz="1841" dirty="0">
              <a:latin typeface="HelveticaNeue LT 97 BlackCn"/>
              <a:cs typeface="HelveticaNeue LT 97 BlackCn"/>
            </a:endParaRPr>
          </a:p>
        </p:txBody>
      </p:sp>
      <p:grpSp>
        <p:nvGrpSpPr>
          <p:cNvPr id="98" name="Group 97">
            <a:extLst>
              <a:ext uri="{FF2B5EF4-FFF2-40B4-BE49-F238E27FC236}">
                <a16:creationId xmlns:a16="http://schemas.microsoft.com/office/drawing/2014/main" id="{3BC72A4A-CBD9-F916-58DC-684122CEAF4A}"/>
              </a:ext>
            </a:extLst>
          </p:cNvPr>
          <p:cNvGrpSpPr/>
          <p:nvPr/>
        </p:nvGrpSpPr>
        <p:grpSpPr>
          <a:xfrm>
            <a:off x="1104509" y="3834514"/>
            <a:ext cx="121049" cy="2024830"/>
            <a:chOff x="755193" y="5715000"/>
            <a:chExt cx="99968" cy="2418797"/>
          </a:xfrm>
        </p:grpSpPr>
        <p:sp>
          <p:nvSpPr>
            <p:cNvPr id="88" name="Rectangle 87">
              <a:extLst>
                <a:ext uri="{FF2B5EF4-FFF2-40B4-BE49-F238E27FC236}">
                  <a16:creationId xmlns:a16="http://schemas.microsoft.com/office/drawing/2014/main" id="{B7BCD644-B650-5DB8-243D-3C3ECCEB407D}"/>
                </a:ext>
              </a:extLst>
            </p:cNvPr>
            <p:cNvSpPr/>
            <p:nvPr/>
          </p:nvSpPr>
          <p:spPr>
            <a:xfrm>
              <a:off x="760345" y="5715000"/>
              <a:ext cx="91440" cy="92486"/>
            </a:xfrm>
            <a:prstGeom prst="rect">
              <a:avLst/>
            </a:prstGeom>
            <a:solidFill>
              <a:srgbClr val="0B8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90" name="Rectangle 89">
              <a:extLst>
                <a:ext uri="{FF2B5EF4-FFF2-40B4-BE49-F238E27FC236}">
                  <a16:creationId xmlns:a16="http://schemas.microsoft.com/office/drawing/2014/main" id="{9CA79A75-5994-7E1E-E98B-961789DE0910}"/>
                </a:ext>
              </a:extLst>
            </p:cNvPr>
            <p:cNvSpPr/>
            <p:nvPr/>
          </p:nvSpPr>
          <p:spPr>
            <a:xfrm>
              <a:off x="763721" y="6058009"/>
              <a:ext cx="91440" cy="92486"/>
            </a:xfrm>
            <a:prstGeom prst="rect">
              <a:avLst/>
            </a:prstGeom>
            <a:solidFill>
              <a:srgbClr val="42B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91" name="Rectangle 90">
              <a:extLst>
                <a:ext uri="{FF2B5EF4-FFF2-40B4-BE49-F238E27FC236}">
                  <a16:creationId xmlns:a16="http://schemas.microsoft.com/office/drawing/2014/main" id="{ECD07788-4FE7-04DA-3F30-4712E2605156}"/>
                </a:ext>
              </a:extLst>
            </p:cNvPr>
            <p:cNvSpPr/>
            <p:nvPr/>
          </p:nvSpPr>
          <p:spPr>
            <a:xfrm>
              <a:off x="760345" y="6340077"/>
              <a:ext cx="91440" cy="92486"/>
            </a:xfrm>
            <a:prstGeom prst="rect">
              <a:avLst/>
            </a:prstGeom>
            <a:solidFill>
              <a:srgbClr val="8FB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92" name="Rectangle 91">
              <a:extLst>
                <a:ext uri="{FF2B5EF4-FFF2-40B4-BE49-F238E27FC236}">
                  <a16:creationId xmlns:a16="http://schemas.microsoft.com/office/drawing/2014/main" id="{6A4FE9EE-614E-84D8-8560-0DF83BC31D31}"/>
                </a:ext>
              </a:extLst>
            </p:cNvPr>
            <p:cNvSpPr/>
            <p:nvPr/>
          </p:nvSpPr>
          <p:spPr>
            <a:xfrm>
              <a:off x="762808" y="6689951"/>
              <a:ext cx="91440" cy="92486"/>
            </a:xfrm>
            <a:prstGeom prst="rect">
              <a:avLst/>
            </a:prstGeom>
            <a:solidFill>
              <a:srgbClr val="EE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93" name="Rectangle 92">
              <a:extLst>
                <a:ext uri="{FF2B5EF4-FFF2-40B4-BE49-F238E27FC236}">
                  <a16:creationId xmlns:a16="http://schemas.microsoft.com/office/drawing/2014/main" id="{C77B72F0-89EC-CF8F-70D4-590011FD8991}"/>
                </a:ext>
              </a:extLst>
            </p:cNvPr>
            <p:cNvSpPr/>
            <p:nvPr/>
          </p:nvSpPr>
          <p:spPr>
            <a:xfrm>
              <a:off x="760345" y="7016657"/>
              <a:ext cx="91440" cy="92486"/>
            </a:xfrm>
            <a:prstGeom prst="rect">
              <a:avLst/>
            </a:prstGeom>
            <a:solidFill>
              <a:srgbClr val="6E3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94" name="Rectangle 93">
              <a:extLst>
                <a:ext uri="{FF2B5EF4-FFF2-40B4-BE49-F238E27FC236}">
                  <a16:creationId xmlns:a16="http://schemas.microsoft.com/office/drawing/2014/main" id="{FE3152EC-640A-2042-64DD-8CBB56E5B144}"/>
                </a:ext>
              </a:extLst>
            </p:cNvPr>
            <p:cNvSpPr/>
            <p:nvPr/>
          </p:nvSpPr>
          <p:spPr>
            <a:xfrm>
              <a:off x="760345" y="7296551"/>
              <a:ext cx="91440" cy="92486"/>
            </a:xfrm>
            <a:prstGeom prst="rect">
              <a:avLst/>
            </a:prstGeom>
            <a:solidFill>
              <a:srgbClr val="880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95" name="Rectangle 94">
              <a:extLst>
                <a:ext uri="{FF2B5EF4-FFF2-40B4-BE49-F238E27FC236}">
                  <a16:creationId xmlns:a16="http://schemas.microsoft.com/office/drawing/2014/main" id="{D09FB637-91CC-914B-AE30-BD250069D471}"/>
                </a:ext>
              </a:extLst>
            </p:cNvPr>
            <p:cNvSpPr/>
            <p:nvPr/>
          </p:nvSpPr>
          <p:spPr>
            <a:xfrm>
              <a:off x="760345" y="7575227"/>
              <a:ext cx="91440" cy="92486"/>
            </a:xfrm>
            <a:prstGeom prst="rect">
              <a:avLst/>
            </a:prstGeom>
            <a:solidFill>
              <a:srgbClr val="B97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96" name="Rectangle 95">
              <a:extLst>
                <a:ext uri="{FF2B5EF4-FFF2-40B4-BE49-F238E27FC236}">
                  <a16:creationId xmlns:a16="http://schemas.microsoft.com/office/drawing/2014/main" id="{919FEB9A-F32C-2AAC-FB4B-73D99B4749B7}"/>
                </a:ext>
              </a:extLst>
            </p:cNvPr>
            <p:cNvSpPr/>
            <p:nvPr/>
          </p:nvSpPr>
          <p:spPr>
            <a:xfrm>
              <a:off x="760345" y="7761416"/>
              <a:ext cx="91440" cy="92486"/>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p>
          </p:txBody>
        </p:sp>
        <p:sp>
          <p:nvSpPr>
            <p:cNvPr id="97" name="Rectangle 96">
              <a:extLst>
                <a:ext uri="{FF2B5EF4-FFF2-40B4-BE49-F238E27FC236}">
                  <a16:creationId xmlns:a16="http://schemas.microsoft.com/office/drawing/2014/main" id="{881861CE-185A-EB19-8EC1-3A21CCCDE71A}"/>
                </a:ext>
              </a:extLst>
            </p:cNvPr>
            <p:cNvSpPr/>
            <p:nvPr/>
          </p:nvSpPr>
          <p:spPr>
            <a:xfrm>
              <a:off x="755193" y="8041311"/>
              <a:ext cx="91440" cy="92486"/>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grpSp>
      <p:pic>
        <p:nvPicPr>
          <p:cNvPr id="4" name="Picture 3" descr="Text&#10;&#10;Description automatically generated">
            <a:extLst>
              <a:ext uri="{FF2B5EF4-FFF2-40B4-BE49-F238E27FC236}">
                <a16:creationId xmlns:a16="http://schemas.microsoft.com/office/drawing/2014/main" id="{F193CF59-0F87-6631-B340-5AA338FB3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411" y="6062783"/>
            <a:ext cx="4630746" cy="68213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B190E4D7AFC14E98965610088EB58A" ma:contentTypeVersion="16" ma:contentTypeDescription="Create a new document." ma:contentTypeScope="" ma:versionID="fd2c75defd56830777d77b489ec63708">
  <xsd:schema xmlns:xsd="http://www.w3.org/2001/XMLSchema" xmlns:xs="http://www.w3.org/2001/XMLSchema" xmlns:p="http://schemas.microsoft.com/office/2006/metadata/properties" xmlns:ns2="02ed1d5f-b16f-4bdf-9f06-23d39fdf3545" xmlns:ns3="3c32135c-34d0-4cd6-90fe-2e397e7fb3db" targetNamespace="http://schemas.microsoft.com/office/2006/metadata/properties" ma:root="true" ma:fieldsID="8dd1c7c7458a66764253068e3b15a54d" ns2:_="" ns3:_="">
    <xsd:import namespace="02ed1d5f-b16f-4bdf-9f06-23d39fdf3545"/>
    <xsd:import namespace="3c32135c-34d0-4cd6-90fe-2e397e7fb3d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d1d5f-b16f-4bdf-9f06-23d39fdf35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84f765-accd-402e-9198-0ba84deeda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32135c-34d0-4cd6-90fe-2e397e7fb3d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76d13ca-1015-4966-a039-4e5da12b56a2}" ma:internalName="TaxCatchAll" ma:showField="CatchAllData" ma:web="3c32135c-34d0-4cd6-90fe-2e397e7fb3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32135c-34d0-4cd6-90fe-2e397e7fb3db" xsi:nil="true"/>
    <lcf76f155ced4ddcb4097134ff3c332f xmlns="02ed1d5f-b16f-4bdf-9f06-23d39fdf35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859C12-8C71-497E-BDF5-D678609AFE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d1d5f-b16f-4bdf-9f06-23d39fdf3545"/>
    <ds:schemaRef ds:uri="3c32135c-34d0-4cd6-90fe-2e397e7fb3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410F02-E072-4FB7-955D-5063AC971DF7}">
  <ds:schemaRefs>
    <ds:schemaRef ds:uri="http://schemas.microsoft.com/sharepoint/v3/contenttype/forms"/>
  </ds:schemaRefs>
</ds:datastoreItem>
</file>

<file path=customXml/itemProps3.xml><?xml version="1.0" encoding="utf-8"?>
<ds:datastoreItem xmlns:ds="http://schemas.openxmlformats.org/officeDocument/2006/customXml" ds:itemID="{D82A5655-4B03-4E4A-88E9-B06A9A70DDC7}">
  <ds:schemaRefs>
    <ds:schemaRef ds:uri="http://purl.org/dc/elements/1.1/"/>
    <ds:schemaRef ds:uri="http://schemas.microsoft.com/office/2006/documentManagement/types"/>
    <ds:schemaRef ds:uri="http://purl.org/dc/dcmitype/"/>
    <ds:schemaRef ds:uri="02ed1d5f-b16f-4bdf-9f06-23d39fdf3545"/>
    <ds:schemaRef ds:uri="http://purl.org/dc/terms/"/>
    <ds:schemaRef ds:uri="http://schemas.microsoft.com/office/2006/metadata/properties"/>
    <ds:schemaRef ds:uri="http://schemas.microsoft.com/office/infopath/2007/PartnerControls"/>
    <ds:schemaRef ds:uri="http://schemas.openxmlformats.org/package/2006/metadata/core-properties"/>
    <ds:schemaRef ds:uri="3c32135c-34d0-4cd6-90fe-2e397e7fb3d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1515</TotalTime>
  <Words>2108</Words>
  <Application>Microsoft Macintosh PowerPoint</Application>
  <PresentationFormat>Widescreen</PresentationFormat>
  <Paragraphs>270</Paragraphs>
  <Slides>24</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Arial</vt:lpstr>
      <vt:lpstr>Arial Black</vt:lpstr>
      <vt:lpstr>Calibri</vt:lpstr>
      <vt:lpstr>Calibri Light</vt:lpstr>
      <vt:lpstr>HelveticaNeue LT 57 Cn</vt:lpstr>
      <vt:lpstr>HelveticaNeue LT 67 MdCn</vt:lpstr>
      <vt:lpstr>HelveticaNeue LT 97 BlackCn</vt:lpstr>
      <vt:lpstr>MercurySSm-Book-Pro_Web</vt:lpstr>
      <vt:lpstr>Open Sans</vt:lpstr>
      <vt:lpstr>Open Sans Light</vt:lpstr>
      <vt:lpstr>Open Sans Semibold</vt:lpstr>
      <vt:lpstr>Symbol</vt:lpstr>
      <vt:lpstr>Times New Roman</vt:lpstr>
      <vt:lpstr>Wingdings</vt:lpstr>
      <vt:lpstr>Office Theme</vt:lpstr>
      <vt:lpstr>WELCOME</vt:lpstr>
      <vt:lpstr>PowerPoint Presentation</vt:lpstr>
      <vt:lpstr>Need for CHAMP</vt:lpstr>
      <vt:lpstr>Need for Statewide Ombudsman Office </vt:lpstr>
      <vt:lpstr>CHAMP Accomplishments</vt:lpstr>
      <vt:lpstr>CHAMP </vt:lpstr>
      <vt:lpstr>What CHAMP Does</vt:lpstr>
      <vt:lpstr>CHAMP Structure</vt:lpstr>
      <vt:lpstr>CHAMP</vt:lpstr>
      <vt:lpstr>CHAMP Clients – Who and Where </vt:lpstr>
      <vt:lpstr>CHAMP Top Counties</vt:lpstr>
      <vt:lpstr>CHAMP Needs – what our clients contact us for </vt:lpstr>
      <vt:lpstr>CHAMP Healthcare Services - How we connect clients throughout the system</vt:lpstr>
      <vt:lpstr>CHAMP Insurance Services – How we can help our clients</vt:lpstr>
      <vt:lpstr>CHAMP Insurance  Barriers – the obstacles our clients face </vt:lpstr>
      <vt:lpstr>CHAMP’s Technical Assistance – how we educate and empower clients</vt:lpstr>
      <vt:lpstr>CHAMP – Strategies for Success</vt:lpstr>
      <vt:lpstr>CHAMP – Strategies for Success</vt:lpstr>
      <vt:lpstr>CHAMP – Strategies for Success</vt:lpstr>
      <vt:lpstr>CHAMP’s Outreach Work</vt:lpstr>
      <vt:lpstr>CHAMP 1st Annual Report</vt:lpstr>
      <vt:lpstr>CHAMP Report Recommendations</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CHAMP Community Health Access to Addiction &amp; Mental Healthcare Project</dc:title>
  <dc:creator>Karla Lopez</dc:creator>
  <cp:lastModifiedBy>Oliver Books</cp:lastModifiedBy>
  <cp:revision>10</cp:revision>
  <cp:lastPrinted>2022-10-13T18:19:24Z</cp:lastPrinted>
  <dcterms:created xsi:type="dcterms:W3CDTF">2018-10-15T19:34:03Z</dcterms:created>
  <dcterms:modified xsi:type="dcterms:W3CDTF">2023-06-02T15:21:57Z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0x0101004BB190E4D7AFC14E98965610088EB58A</vt:lpwstr>
  </property>
  <property fmtid="{D5CDD505-2E9C-101B-9397-08002B2CF9AE}" pid="3" name="Order">
    <vt:r8>77600</vt:r8>
  </property>
  <property fmtid="{D5CDD505-2E9C-101B-9397-08002B2CF9AE}" pid="4" name="MediaServiceImageTags">
    <vt:lpwstr/>
  </property>
</Properties>
</file>