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3" r:id="rId4"/>
    <p:sldMasterId id="2147483686" r:id="rId5"/>
  </p:sldMasterIdLst>
  <p:notesMasterIdLst>
    <p:notesMasterId r:id="rId53"/>
  </p:notesMasterIdLst>
  <p:sldIdLst>
    <p:sldId id="368" r:id="rId6"/>
    <p:sldId id="257" r:id="rId7"/>
    <p:sldId id="312" r:id="rId8"/>
    <p:sldId id="365" r:id="rId9"/>
    <p:sldId id="313" r:id="rId10"/>
    <p:sldId id="285" r:id="rId11"/>
    <p:sldId id="259" r:id="rId12"/>
    <p:sldId id="286" r:id="rId13"/>
    <p:sldId id="263" r:id="rId14"/>
    <p:sldId id="318" r:id="rId15"/>
    <p:sldId id="323" r:id="rId16"/>
    <p:sldId id="291" r:id="rId17"/>
    <p:sldId id="265" r:id="rId18"/>
    <p:sldId id="344" r:id="rId19"/>
    <p:sldId id="345" r:id="rId20"/>
    <p:sldId id="346" r:id="rId21"/>
    <p:sldId id="347" r:id="rId22"/>
    <p:sldId id="348" r:id="rId23"/>
    <p:sldId id="349" r:id="rId24"/>
    <p:sldId id="350" r:id="rId25"/>
    <p:sldId id="351" r:id="rId26"/>
    <p:sldId id="352" r:id="rId27"/>
    <p:sldId id="353" r:id="rId28"/>
    <p:sldId id="354" r:id="rId29"/>
    <p:sldId id="366" r:id="rId30"/>
    <p:sldId id="356" r:id="rId31"/>
    <p:sldId id="357" r:id="rId32"/>
    <p:sldId id="361" r:id="rId33"/>
    <p:sldId id="362" r:id="rId34"/>
    <p:sldId id="363" r:id="rId35"/>
    <p:sldId id="295" r:id="rId36"/>
    <p:sldId id="296" r:id="rId37"/>
    <p:sldId id="297" r:id="rId38"/>
    <p:sldId id="299" r:id="rId39"/>
    <p:sldId id="300" r:id="rId40"/>
    <p:sldId id="324" r:id="rId41"/>
    <p:sldId id="301" r:id="rId42"/>
    <p:sldId id="302" r:id="rId43"/>
    <p:sldId id="303" r:id="rId44"/>
    <p:sldId id="304" r:id="rId45"/>
    <p:sldId id="305" r:id="rId46"/>
    <p:sldId id="307" r:id="rId47"/>
    <p:sldId id="308" r:id="rId48"/>
    <p:sldId id="309" r:id="rId49"/>
    <p:sldId id="364" r:id="rId50"/>
    <p:sldId id="367" r:id="rId51"/>
    <p:sldId id="36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75" autoAdjust="0"/>
    <p:restoredTop sz="95618"/>
  </p:normalViewPr>
  <p:slideViewPr>
    <p:cSldViewPr snapToGrid="0">
      <p:cViewPr varScale="1">
        <p:scale>
          <a:sx n="134" d="100"/>
          <a:sy n="134" d="100"/>
        </p:scale>
        <p:origin x="216"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3.xml"/><Relationship Id="rId19" Type="http://schemas.openxmlformats.org/officeDocument/2006/relationships/slide" Target="slides/slide14.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er Books" userId="7991137f-4da1-4869-a2a7-1122a540ee33" providerId="ADAL" clId="{F57EEA74-1BCF-BB45-BC38-F92F155BEAB4}"/>
    <pc:docChg chg="custSel modSld">
      <pc:chgData name="Oliver Books" userId="7991137f-4da1-4869-a2a7-1122a540ee33" providerId="ADAL" clId="{F57EEA74-1BCF-BB45-BC38-F92F155BEAB4}" dt="2023-06-21T18:54:59.732" v="22" actId="18331"/>
      <pc:docMkLst>
        <pc:docMk/>
      </pc:docMkLst>
      <pc:sldChg chg="setBg">
        <pc:chgData name="Oliver Books" userId="7991137f-4da1-4869-a2a7-1122a540ee33" providerId="ADAL" clId="{F57EEA74-1BCF-BB45-BC38-F92F155BEAB4}" dt="2023-06-21T18:54:59.732" v="22" actId="18331"/>
        <pc:sldMkLst>
          <pc:docMk/>
          <pc:sldMk cId="657415026" sldId="257"/>
        </pc:sldMkLst>
      </pc:sldChg>
      <pc:sldChg chg="setBg">
        <pc:chgData name="Oliver Books" userId="7991137f-4da1-4869-a2a7-1122a540ee33" providerId="ADAL" clId="{F57EEA74-1BCF-BB45-BC38-F92F155BEAB4}" dt="2023-06-21T18:54:59.732" v="22" actId="18331"/>
        <pc:sldMkLst>
          <pc:docMk/>
          <pc:sldMk cId="4096949260" sldId="259"/>
        </pc:sldMkLst>
      </pc:sldChg>
      <pc:sldChg chg="setBg">
        <pc:chgData name="Oliver Books" userId="7991137f-4da1-4869-a2a7-1122a540ee33" providerId="ADAL" clId="{F57EEA74-1BCF-BB45-BC38-F92F155BEAB4}" dt="2023-06-21T18:54:59.732" v="22" actId="18331"/>
        <pc:sldMkLst>
          <pc:docMk/>
          <pc:sldMk cId="2979140284" sldId="263"/>
        </pc:sldMkLst>
      </pc:sldChg>
      <pc:sldChg chg="setBg">
        <pc:chgData name="Oliver Books" userId="7991137f-4da1-4869-a2a7-1122a540ee33" providerId="ADAL" clId="{F57EEA74-1BCF-BB45-BC38-F92F155BEAB4}" dt="2023-06-21T18:54:59.732" v="22" actId="18331"/>
        <pc:sldMkLst>
          <pc:docMk/>
          <pc:sldMk cId="2299906625" sldId="265"/>
        </pc:sldMkLst>
      </pc:sldChg>
      <pc:sldChg chg="setBg">
        <pc:chgData name="Oliver Books" userId="7991137f-4da1-4869-a2a7-1122a540ee33" providerId="ADAL" clId="{F57EEA74-1BCF-BB45-BC38-F92F155BEAB4}" dt="2023-06-21T18:54:59.732" v="22" actId="18331"/>
        <pc:sldMkLst>
          <pc:docMk/>
          <pc:sldMk cId="4284069879" sldId="285"/>
        </pc:sldMkLst>
      </pc:sldChg>
      <pc:sldChg chg="setBg">
        <pc:chgData name="Oliver Books" userId="7991137f-4da1-4869-a2a7-1122a540ee33" providerId="ADAL" clId="{F57EEA74-1BCF-BB45-BC38-F92F155BEAB4}" dt="2023-06-21T18:54:59.732" v="22" actId="18331"/>
        <pc:sldMkLst>
          <pc:docMk/>
          <pc:sldMk cId="2322332920" sldId="286"/>
        </pc:sldMkLst>
      </pc:sldChg>
      <pc:sldChg chg="setBg">
        <pc:chgData name="Oliver Books" userId="7991137f-4da1-4869-a2a7-1122a540ee33" providerId="ADAL" clId="{F57EEA74-1BCF-BB45-BC38-F92F155BEAB4}" dt="2023-06-21T18:54:59.732" v="22" actId="18331"/>
        <pc:sldMkLst>
          <pc:docMk/>
          <pc:sldMk cId="2719550990" sldId="291"/>
        </pc:sldMkLst>
      </pc:sldChg>
      <pc:sldChg chg="setBg">
        <pc:chgData name="Oliver Books" userId="7991137f-4da1-4869-a2a7-1122a540ee33" providerId="ADAL" clId="{F57EEA74-1BCF-BB45-BC38-F92F155BEAB4}" dt="2023-06-21T18:54:59.732" v="22" actId="18331"/>
        <pc:sldMkLst>
          <pc:docMk/>
          <pc:sldMk cId="810096046" sldId="295"/>
        </pc:sldMkLst>
      </pc:sldChg>
      <pc:sldChg chg="setBg">
        <pc:chgData name="Oliver Books" userId="7991137f-4da1-4869-a2a7-1122a540ee33" providerId="ADAL" clId="{F57EEA74-1BCF-BB45-BC38-F92F155BEAB4}" dt="2023-06-21T18:54:59.732" v="22" actId="18331"/>
        <pc:sldMkLst>
          <pc:docMk/>
          <pc:sldMk cId="1869159343" sldId="296"/>
        </pc:sldMkLst>
      </pc:sldChg>
      <pc:sldChg chg="setBg">
        <pc:chgData name="Oliver Books" userId="7991137f-4da1-4869-a2a7-1122a540ee33" providerId="ADAL" clId="{F57EEA74-1BCF-BB45-BC38-F92F155BEAB4}" dt="2023-06-21T18:54:59.732" v="22" actId="18331"/>
        <pc:sldMkLst>
          <pc:docMk/>
          <pc:sldMk cId="2995086723" sldId="297"/>
        </pc:sldMkLst>
      </pc:sldChg>
      <pc:sldChg chg="setBg">
        <pc:chgData name="Oliver Books" userId="7991137f-4da1-4869-a2a7-1122a540ee33" providerId="ADAL" clId="{F57EEA74-1BCF-BB45-BC38-F92F155BEAB4}" dt="2023-06-21T18:54:59.732" v="22" actId="18331"/>
        <pc:sldMkLst>
          <pc:docMk/>
          <pc:sldMk cId="3744331825" sldId="299"/>
        </pc:sldMkLst>
      </pc:sldChg>
      <pc:sldChg chg="setBg">
        <pc:chgData name="Oliver Books" userId="7991137f-4da1-4869-a2a7-1122a540ee33" providerId="ADAL" clId="{F57EEA74-1BCF-BB45-BC38-F92F155BEAB4}" dt="2023-06-21T18:54:59.732" v="22" actId="18331"/>
        <pc:sldMkLst>
          <pc:docMk/>
          <pc:sldMk cId="2515377915" sldId="300"/>
        </pc:sldMkLst>
      </pc:sldChg>
      <pc:sldChg chg="setBg">
        <pc:chgData name="Oliver Books" userId="7991137f-4da1-4869-a2a7-1122a540ee33" providerId="ADAL" clId="{F57EEA74-1BCF-BB45-BC38-F92F155BEAB4}" dt="2023-06-21T18:54:59.732" v="22" actId="18331"/>
        <pc:sldMkLst>
          <pc:docMk/>
          <pc:sldMk cId="570365685" sldId="301"/>
        </pc:sldMkLst>
      </pc:sldChg>
      <pc:sldChg chg="setBg">
        <pc:chgData name="Oliver Books" userId="7991137f-4da1-4869-a2a7-1122a540ee33" providerId="ADAL" clId="{F57EEA74-1BCF-BB45-BC38-F92F155BEAB4}" dt="2023-06-21T18:54:59.732" v="22" actId="18331"/>
        <pc:sldMkLst>
          <pc:docMk/>
          <pc:sldMk cId="4940575" sldId="302"/>
        </pc:sldMkLst>
      </pc:sldChg>
      <pc:sldChg chg="setBg">
        <pc:chgData name="Oliver Books" userId="7991137f-4da1-4869-a2a7-1122a540ee33" providerId="ADAL" clId="{F57EEA74-1BCF-BB45-BC38-F92F155BEAB4}" dt="2023-06-21T18:54:59.732" v="22" actId="18331"/>
        <pc:sldMkLst>
          <pc:docMk/>
          <pc:sldMk cId="3278321101" sldId="303"/>
        </pc:sldMkLst>
      </pc:sldChg>
      <pc:sldChg chg="setBg">
        <pc:chgData name="Oliver Books" userId="7991137f-4da1-4869-a2a7-1122a540ee33" providerId="ADAL" clId="{F57EEA74-1BCF-BB45-BC38-F92F155BEAB4}" dt="2023-06-21T18:54:59.732" v="22" actId="18331"/>
        <pc:sldMkLst>
          <pc:docMk/>
          <pc:sldMk cId="4033022938" sldId="304"/>
        </pc:sldMkLst>
      </pc:sldChg>
      <pc:sldChg chg="setBg">
        <pc:chgData name="Oliver Books" userId="7991137f-4da1-4869-a2a7-1122a540ee33" providerId="ADAL" clId="{F57EEA74-1BCF-BB45-BC38-F92F155BEAB4}" dt="2023-06-21T18:54:59.732" v="22" actId="18331"/>
        <pc:sldMkLst>
          <pc:docMk/>
          <pc:sldMk cId="2783499827" sldId="305"/>
        </pc:sldMkLst>
      </pc:sldChg>
      <pc:sldChg chg="setBg">
        <pc:chgData name="Oliver Books" userId="7991137f-4da1-4869-a2a7-1122a540ee33" providerId="ADAL" clId="{F57EEA74-1BCF-BB45-BC38-F92F155BEAB4}" dt="2023-06-21T18:54:59.732" v="22" actId="18331"/>
        <pc:sldMkLst>
          <pc:docMk/>
          <pc:sldMk cId="2063531686" sldId="307"/>
        </pc:sldMkLst>
      </pc:sldChg>
      <pc:sldChg chg="setBg">
        <pc:chgData name="Oliver Books" userId="7991137f-4da1-4869-a2a7-1122a540ee33" providerId="ADAL" clId="{F57EEA74-1BCF-BB45-BC38-F92F155BEAB4}" dt="2023-06-21T18:54:59.732" v="22" actId="18331"/>
        <pc:sldMkLst>
          <pc:docMk/>
          <pc:sldMk cId="1330798576" sldId="308"/>
        </pc:sldMkLst>
      </pc:sldChg>
      <pc:sldChg chg="setBg">
        <pc:chgData name="Oliver Books" userId="7991137f-4da1-4869-a2a7-1122a540ee33" providerId="ADAL" clId="{F57EEA74-1BCF-BB45-BC38-F92F155BEAB4}" dt="2023-06-21T18:54:59.732" v="22" actId="18331"/>
        <pc:sldMkLst>
          <pc:docMk/>
          <pc:sldMk cId="2433955360" sldId="309"/>
        </pc:sldMkLst>
      </pc:sldChg>
      <pc:sldChg chg="setBg">
        <pc:chgData name="Oliver Books" userId="7991137f-4da1-4869-a2a7-1122a540ee33" providerId="ADAL" clId="{F57EEA74-1BCF-BB45-BC38-F92F155BEAB4}" dt="2023-06-21T18:54:59.732" v="22" actId="18331"/>
        <pc:sldMkLst>
          <pc:docMk/>
          <pc:sldMk cId="4156246806" sldId="312"/>
        </pc:sldMkLst>
      </pc:sldChg>
      <pc:sldChg chg="setBg">
        <pc:chgData name="Oliver Books" userId="7991137f-4da1-4869-a2a7-1122a540ee33" providerId="ADAL" clId="{F57EEA74-1BCF-BB45-BC38-F92F155BEAB4}" dt="2023-06-21T18:54:59.732" v="22" actId="18331"/>
        <pc:sldMkLst>
          <pc:docMk/>
          <pc:sldMk cId="1940103359" sldId="313"/>
        </pc:sldMkLst>
      </pc:sldChg>
      <pc:sldChg chg="setBg">
        <pc:chgData name="Oliver Books" userId="7991137f-4da1-4869-a2a7-1122a540ee33" providerId="ADAL" clId="{F57EEA74-1BCF-BB45-BC38-F92F155BEAB4}" dt="2023-06-21T18:54:59.732" v="22" actId="18331"/>
        <pc:sldMkLst>
          <pc:docMk/>
          <pc:sldMk cId="1446201826" sldId="318"/>
        </pc:sldMkLst>
      </pc:sldChg>
      <pc:sldChg chg="setBg">
        <pc:chgData name="Oliver Books" userId="7991137f-4da1-4869-a2a7-1122a540ee33" providerId="ADAL" clId="{F57EEA74-1BCF-BB45-BC38-F92F155BEAB4}" dt="2023-06-21T18:54:59.732" v="22" actId="18331"/>
        <pc:sldMkLst>
          <pc:docMk/>
          <pc:sldMk cId="2065769731" sldId="323"/>
        </pc:sldMkLst>
      </pc:sldChg>
      <pc:sldChg chg="setBg">
        <pc:chgData name="Oliver Books" userId="7991137f-4da1-4869-a2a7-1122a540ee33" providerId="ADAL" clId="{F57EEA74-1BCF-BB45-BC38-F92F155BEAB4}" dt="2023-06-21T18:54:59.732" v="22" actId="18331"/>
        <pc:sldMkLst>
          <pc:docMk/>
          <pc:sldMk cId="1527287618" sldId="324"/>
        </pc:sldMkLst>
      </pc:sldChg>
      <pc:sldChg chg="setBg">
        <pc:chgData name="Oliver Books" userId="7991137f-4da1-4869-a2a7-1122a540ee33" providerId="ADAL" clId="{F57EEA74-1BCF-BB45-BC38-F92F155BEAB4}" dt="2023-06-21T18:54:59.732" v="22" actId="18331"/>
        <pc:sldMkLst>
          <pc:docMk/>
          <pc:sldMk cId="3337406144" sldId="344"/>
        </pc:sldMkLst>
      </pc:sldChg>
      <pc:sldChg chg="setBg">
        <pc:chgData name="Oliver Books" userId="7991137f-4da1-4869-a2a7-1122a540ee33" providerId="ADAL" clId="{F57EEA74-1BCF-BB45-BC38-F92F155BEAB4}" dt="2023-06-21T18:54:59.732" v="22" actId="18331"/>
        <pc:sldMkLst>
          <pc:docMk/>
          <pc:sldMk cId="4098271657" sldId="345"/>
        </pc:sldMkLst>
      </pc:sldChg>
      <pc:sldChg chg="setBg">
        <pc:chgData name="Oliver Books" userId="7991137f-4da1-4869-a2a7-1122a540ee33" providerId="ADAL" clId="{F57EEA74-1BCF-BB45-BC38-F92F155BEAB4}" dt="2023-06-21T18:54:59.732" v="22" actId="18331"/>
        <pc:sldMkLst>
          <pc:docMk/>
          <pc:sldMk cId="2826197287" sldId="346"/>
        </pc:sldMkLst>
      </pc:sldChg>
      <pc:sldChg chg="setBg">
        <pc:chgData name="Oliver Books" userId="7991137f-4da1-4869-a2a7-1122a540ee33" providerId="ADAL" clId="{F57EEA74-1BCF-BB45-BC38-F92F155BEAB4}" dt="2023-06-21T18:54:59.732" v="22" actId="18331"/>
        <pc:sldMkLst>
          <pc:docMk/>
          <pc:sldMk cId="1274820548" sldId="347"/>
        </pc:sldMkLst>
      </pc:sldChg>
      <pc:sldChg chg="setBg">
        <pc:chgData name="Oliver Books" userId="7991137f-4da1-4869-a2a7-1122a540ee33" providerId="ADAL" clId="{F57EEA74-1BCF-BB45-BC38-F92F155BEAB4}" dt="2023-06-21T18:54:59.732" v="22" actId="18331"/>
        <pc:sldMkLst>
          <pc:docMk/>
          <pc:sldMk cId="126434322" sldId="348"/>
        </pc:sldMkLst>
      </pc:sldChg>
      <pc:sldChg chg="setBg">
        <pc:chgData name="Oliver Books" userId="7991137f-4da1-4869-a2a7-1122a540ee33" providerId="ADAL" clId="{F57EEA74-1BCF-BB45-BC38-F92F155BEAB4}" dt="2023-06-21T18:54:59.732" v="22" actId="18331"/>
        <pc:sldMkLst>
          <pc:docMk/>
          <pc:sldMk cId="40218106" sldId="349"/>
        </pc:sldMkLst>
      </pc:sldChg>
      <pc:sldChg chg="delSp modSp mod setBg delAnim">
        <pc:chgData name="Oliver Books" userId="7991137f-4da1-4869-a2a7-1122a540ee33" providerId="ADAL" clId="{F57EEA74-1BCF-BB45-BC38-F92F155BEAB4}" dt="2023-06-21T18:54:59.732" v="22" actId="18331"/>
        <pc:sldMkLst>
          <pc:docMk/>
          <pc:sldMk cId="3571393345" sldId="351"/>
        </pc:sldMkLst>
        <pc:picChg chg="del mod modCrop">
          <ac:chgData name="Oliver Books" userId="7991137f-4da1-4869-a2a7-1122a540ee33" providerId="ADAL" clId="{F57EEA74-1BCF-BB45-BC38-F92F155BEAB4}" dt="2023-06-21T18:53:07.580" v="20" actId="478"/>
          <ac:picMkLst>
            <pc:docMk/>
            <pc:sldMk cId="3571393345" sldId="351"/>
            <ac:picMk id="5" creationId="{4B5B9FF6-4A33-4401-BB72-DA5B55D861E4}"/>
          </ac:picMkLst>
        </pc:picChg>
      </pc:sldChg>
      <pc:sldChg chg="setBg">
        <pc:chgData name="Oliver Books" userId="7991137f-4da1-4869-a2a7-1122a540ee33" providerId="ADAL" clId="{F57EEA74-1BCF-BB45-BC38-F92F155BEAB4}" dt="2023-06-21T18:54:59.732" v="22" actId="18331"/>
        <pc:sldMkLst>
          <pc:docMk/>
          <pc:sldMk cId="4200066642" sldId="352"/>
        </pc:sldMkLst>
      </pc:sldChg>
      <pc:sldChg chg="setBg">
        <pc:chgData name="Oliver Books" userId="7991137f-4da1-4869-a2a7-1122a540ee33" providerId="ADAL" clId="{F57EEA74-1BCF-BB45-BC38-F92F155BEAB4}" dt="2023-06-21T18:54:59.732" v="22" actId="18331"/>
        <pc:sldMkLst>
          <pc:docMk/>
          <pc:sldMk cId="1960017316" sldId="353"/>
        </pc:sldMkLst>
      </pc:sldChg>
      <pc:sldChg chg="setBg">
        <pc:chgData name="Oliver Books" userId="7991137f-4da1-4869-a2a7-1122a540ee33" providerId="ADAL" clId="{F57EEA74-1BCF-BB45-BC38-F92F155BEAB4}" dt="2023-06-21T18:54:59.732" v="22" actId="18331"/>
        <pc:sldMkLst>
          <pc:docMk/>
          <pc:sldMk cId="723858500" sldId="354"/>
        </pc:sldMkLst>
      </pc:sldChg>
      <pc:sldChg chg="setBg">
        <pc:chgData name="Oliver Books" userId="7991137f-4da1-4869-a2a7-1122a540ee33" providerId="ADAL" clId="{F57EEA74-1BCF-BB45-BC38-F92F155BEAB4}" dt="2023-06-21T18:54:59.732" v="22" actId="18331"/>
        <pc:sldMkLst>
          <pc:docMk/>
          <pc:sldMk cId="408628496" sldId="361"/>
        </pc:sldMkLst>
      </pc:sldChg>
      <pc:sldChg chg="setBg">
        <pc:chgData name="Oliver Books" userId="7991137f-4da1-4869-a2a7-1122a540ee33" providerId="ADAL" clId="{F57EEA74-1BCF-BB45-BC38-F92F155BEAB4}" dt="2023-06-21T18:54:59.732" v="22" actId="18331"/>
        <pc:sldMkLst>
          <pc:docMk/>
          <pc:sldMk cId="1565558866" sldId="363"/>
        </pc:sldMkLst>
      </pc:sldChg>
      <pc:sldChg chg="setBg">
        <pc:chgData name="Oliver Books" userId="7991137f-4da1-4869-a2a7-1122a540ee33" providerId="ADAL" clId="{F57EEA74-1BCF-BB45-BC38-F92F155BEAB4}" dt="2023-06-21T18:54:59.732" v="22" actId="18331"/>
        <pc:sldMkLst>
          <pc:docMk/>
          <pc:sldMk cId="2907369195" sldId="364"/>
        </pc:sldMkLst>
      </pc:sldChg>
      <pc:sldChg chg="setBg">
        <pc:chgData name="Oliver Books" userId="7991137f-4da1-4869-a2a7-1122a540ee33" providerId="ADAL" clId="{F57EEA74-1BCF-BB45-BC38-F92F155BEAB4}" dt="2023-06-21T18:54:59.732" v="22" actId="18331"/>
        <pc:sldMkLst>
          <pc:docMk/>
          <pc:sldMk cId="2820846118" sldId="365"/>
        </pc:sldMkLst>
      </pc:sldChg>
      <pc:sldChg chg="setBg">
        <pc:chgData name="Oliver Books" userId="7991137f-4da1-4869-a2a7-1122a540ee33" providerId="ADAL" clId="{F57EEA74-1BCF-BB45-BC38-F92F155BEAB4}" dt="2023-06-21T18:54:59.732" v="22" actId="18331"/>
        <pc:sldMkLst>
          <pc:docMk/>
          <pc:sldMk cId="3640979714" sldId="3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2E4E47-432A-824C-A7CA-75ECCD338BA7}" type="datetimeFigureOut">
              <a:rPr lang="en-US" smtClean="0"/>
              <a:t>6/21/23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D2CEF-6766-E748-BBB7-60B2FDB26800}" type="slidenum">
              <a:rPr lang="en-US" smtClean="0"/>
              <a:t>‹#›</a:t>
            </a:fld>
            <a:endParaRPr lang="en-US"/>
          </a:p>
        </p:txBody>
      </p:sp>
    </p:spTree>
    <p:extLst>
      <p:ext uri="{BB962C8B-B14F-4D97-AF65-F5344CB8AC3E}">
        <p14:creationId xmlns:p14="http://schemas.microsoft.com/office/powerpoint/2010/main" val="2072749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7312C-94D5-E943-947B-2A65222ADA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641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889C3-3D39-FD4F-9178-595BFAD21B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1D73D9-3D8E-3949-BC58-83BCB2AF03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159183-7BE1-CC4C-A412-C8C67ED898DF}"/>
              </a:ext>
            </a:extLst>
          </p:cNvPr>
          <p:cNvSpPr>
            <a:spLocks noGrp="1"/>
          </p:cNvSpPr>
          <p:nvPr>
            <p:ph type="dt" sz="half" idx="10"/>
          </p:nvPr>
        </p:nvSpPr>
        <p:spPr/>
        <p:txBody>
          <a:bodyPr/>
          <a:lstStyle/>
          <a:p>
            <a:fld id="{5923F103-BC34-4FE4-A40E-EDDEECFDA5D0}" type="datetimeFigureOut">
              <a:rPr lang="en-US" smtClean="0"/>
              <a:pPr/>
              <a:t>6/21/23</a:t>
            </a:fld>
            <a:endParaRPr lang="en-US" dirty="0"/>
          </a:p>
        </p:txBody>
      </p:sp>
      <p:sp>
        <p:nvSpPr>
          <p:cNvPr id="5" name="Footer Placeholder 4">
            <a:extLst>
              <a:ext uri="{FF2B5EF4-FFF2-40B4-BE49-F238E27FC236}">
                <a16:creationId xmlns:a16="http://schemas.microsoft.com/office/drawing/2014/main" id="{D5989815-F427-5F4A-B58D-6AABF07A5C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F52D84-4DDF-7648-8367-15D8E3A5B51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084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41661-FEFF-6849-9F9E-1E2578AD6C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B20AB-2A0B-DF46-9D18-A8151F2652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5569D-2F90-694E-B4F1-24AAFB4FE199}"/>
              </a:ext>
            </a:extLst>
          </p:cNvPr>
          <p:cNvSpPr>
            <a:spLocks noGrp="1"/>
          </p:cNvSpPr>
          <p:nvPr>
            <p:ph type="dt" sz="half" idx="10"/>
          </p:nvPr>
        </p:nvSpPr>
        <p:spPr/>
        <p:txBody>
          <a:bodyPr/>
          <a:lstStyle/>
          <a:p>
            <a:fld id="{53086D93-FCAC-47E0-A2EE-787E62CA814C}" type="datetimeFigureOut">
              <a:rPr lang="en-US" smtClean="0"/>
              <a:t>6/21/23</a:t>
            </a:fld>
            <a:endParaRPr lang="en-US" dirty="0"/>
          </a:p>
        </p:txBody>
      </p:sp>
      <p:sp>
        <p:nvSpPr>
          <p:cNvPr id="5" name="Footer Placeholder 4">
            <a:extLst>
              <a:ext uri="{FF2B5EF4-FFF2-40B4-BE49-F238E27FC236}">
                <a16:creationId xmlns:a16="http://schemas.microsoft.com/office/drawing/2014/main" id="{D7E9D792-3D19-1D4B-B9B4-B73DA13B81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38AFD5-842B-424C-9059-E055F62F768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7516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99CF2E-EFD4-934B-A5AA-D151D4B24C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6379D9-E38E-4B48-BB02-EDD2CB59A3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7E87E-55DE-E443-AAD6-9CF1FA319F26}"/>
              </a:ext>
            </a:extLst>
          </p:cNvPr>
          <p:cNvSpPr>
            <a:spLocks noGrp="1"/>
          </p:cNvSpPr>
          <p:nvPr>
            <p:ph type="dt" sz="half" idx="10"/>
          </p:nvPr>
        </p:nvSpPr>
        <p:spPr/>
        <p:txBody>
          <a:bodyPr/>
          <a:lstStyle/>
          <a:p>
            <a:fld id="{CDA879A6-0FD0-4734-A311-86BFCA472E6E}" type="datetimeFigureOut">
              <a:rPr lang="en-US" smtClean="0"/>
              <a:t>6/21/23</a:t>
            </a:fld>
            <a:endParaRPr lang="en-US" dirty="0"/>
          </a:p>
        </p:txBody>
      </p:sp>
      <p:sp>
        <p:nvSpPr>
          <p:cNvPr id="5" name="Footer Placeholder 4">
            <a:extLst>
              <a:ext uri="{FF2B5EF4-FFF2-40B4-BE49-F238E27FC236}">
                <a16:creationId xmlns:a16="http://schemas.microsoft.com/office/drawing/2014/main" id="{C4B4855D-6311-4848-834A-F892F0D6F5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C8EEFF-34F1-7845-99D6-7C2E61E2EC9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7006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6"/>
          <p:cNvSpPr>
            <a:spLocks noGrp="1"/>
          </p:cNvSpPr>
          <p:nvPr>
            <p:ph type="dt" sz="half" idx="10"/>
          </p:nvPr>
        </p:nvSpPr>
        <p:spPr/>
        <p:txBody>
          <a:bodyPr/>
          <a:lstStyle/>
          <a:p>
            <a:fld id="{FD484F64-32F6-45C5-931F-ADC1662401D0}" type="datetimeFigureOut">
              <a:rPr lang="en-US" smtClean="0"/>
              <a:t>6/21/23</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5381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2CF06-A1EC-0350-C7E9-994037CC8E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96436B-515F-AA92-BA94-04D398A305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40CDAE-A770-7970-3BC6-D5EDAC70F7CE}"/>
              </a:ext>
            </a:extLst>
          </p:cNvPr>
          <p:cNvSpPr>
            <a:spLocks noGrp="1"/>
          </p:cNvSpPr>
          <p:nvPr>
            <p:ph type="dt" sz="half" idx="10"/>
          </p:nvPr>
        </p:nvSpPr>
        <p:spPr/>
        <p:txBody>
          <a:bodyPr/>
          <a:lstStyle/>
          <a:p>
            <a:fld id="{B7154C2F-4D27-A244-9AE2-E5C8FE469D77}" type="datetimeFigureOut">
              <a:rPr lang="en-US" smtClean="0"/>
              <a:t>6/21/23</a:t>
            </a:fld>
            <a:endParaRPr lang="en-US"/>
          </a:p>
        </p:txBody>
      </p:sp>
      <p:sp>
        <p:nvSpPr>
          <p:cNvPr id="5" name="Footer Placeholder 4">
            <a:extLst>
              <a:ext uri="{FF2B5EF4-FFF2-40B4-BE49-F238E27FC236}">
                <a16:creationId xmlns:a16="http://schemas.microsoft.com/office/drawing/2014/main" id="{BFFCE221-E1A7-768C-61D6-8DBC39BC3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20E12-E553-7018-D7D5-4F6FAB1FD091}"/>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293277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454F3-B4CC-18A0-A119-655F4E9702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503B9E-CABD-B4DC-1B9D-87DD6761D5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BD8DAA-D226-ED94-D531-6754992BB771}"/>
              </a:ext>
            </a:extLst>
          </p:cNvPr>
          <p:cNvSpPr>
            <a:spLocks noGrp="1"/>
          </p:cNvSpPr>
          <p:nvPr>
            <p:ph type="dt" sz="half" idx="10"/>
          </p:nvPr>
        </p:nvSpPr>
        <p:spPr/>
        <p:txBody>
          <a:bodyPr/>
          <a:lstStyle/>
          <a:p>
            <a:fld id="{B7154C2F-4D27-A244-9AE2-E5C8FE469D77}" type="datetimeFigureOut">
              <a:rPr lang="en-US" smtClean="0"/>
              <a:t>6/21/23</a:t>
            </a:fld>
            <a:endParaRPr lang="en-US"/>
          </a:p>
        </p:txBody>
      </p:sp>
      <p:sp>
        <p:nvSpPr>
          <p:cNvPr id="5" name="Footer Placeholder 4">
            <a:extLst>
              <a:ext uri="{FF2B5EF4-FFF2-40B4-BE49-F238E27FC236}">
                <a16:creationId xmlns:a16="http://schemas.microsoft.com/office/drawing/2014/main" id="{079F7104-23BA-97B2-D945-0C039CE61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F9976-BEA7-9DDF-826A-7D40AAE14FCE}"/>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358356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7279-A700-2158-D980-BA47521895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2605F2-F592-3257-64F0-4FCB64CDCE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95AF3-89DF-C54C-A6D1-4301F3F20305}"/>
              </a:ext>
            </a:extLst>
          </p:cNvPr>
          <p:cNvSpPr>
            <a:spLocks noGrp="1"/>
          </p:cNvSpPr>
          <p:nvPr>
            <p:ph type="dt" sz="half" idx="10"/>
          </p:nvPr>
        </p:nvSpPr>
        <p:spPr/>
        <p:txBody>
          <a:bodyPr/>
          <a:lstStyle/>
          <a:p>
            <a:fld id="{B7154C2F-4D27-A244-9AE2-E5C8FE469D77}" type="datetimeFigureOut">
              <a:rPr lang="en-US" smtClean="0"/>
              <a:t>6/21/23</a:t>
            </a:fld>
            <a:endParaRPr lang="en-US"/>
          </a:p>
        </p:txBody>
      </p:sp>
      <p:sp>
        <p:nvSpPr>
          <p:cNvPr id="5" name="Footer Placeholder 4">
            <a:extLst>
              <a:ext uri="{FF2B5EF4-FFF2-40B4-BE49-F238E27FC236}">
                <a16:creationId xmlns:a16="http://schemas.microsoft.com/office/drawing/2014/main" id="{F552C366-1E83-41E3-6E46-6306F6FC2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5E698-948F-1530-13BA-DE5F152F896B}"/>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365524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91A01-64AD-D5B2-4586-ACC2C5FC52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BAC10D-D1E1-EFE8-2413-4DC8CE0125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7A7155-0BD1-8D58-016A-DCBC63B3D0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4C37BC-8058-20D3-0B18-BD69AB358753}"/>
              </a:ext>
            </a:extLst>
          </p:cNvPr>
          <p:cNvSpPr>
            <a:spLocks noGrp="1"/>
          </p:cNvSpPr>
          <p:nvPr>
            <p:ph type="dt" sz="half" idx="10"/>
          </p:nvPr>
        </p:nvSpPr>
        <p:spPr/>
        <p:txBody>
          <a:bodyPr/>
          <a:lstStyle/>
          <a:p>
            <a:fld id="{B7154C2F-4D27-A244-9AE2-E5C8FE469D77}" type="datetimeFigureOut">
              <a:rPr lang="en-US" smtClean="0"/>
              <a:t>6/21/23</a:t>
            </a:fld>
            <a:endParaRPr lang="en-US"/>
          </a:p>
        </p:txBody>
      </p:sp>
      <p:sp>
        <p:nvSpPr>
          <p:cNvPr id="6" name="Footer Placeholder 5">
            <a:extLst>
              <a:ext uri="{FF2B5EF4-FFF2-40B4-BE49-F238E27FC236}">
                <a16:creationId xmlns:a16="http://schemas.microsoft.com/office/drawing/2014/main" id="{ED24DAA3-6125-9D5C-A1A0-0AD4EC707F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3C9544-6D89-0473-1BFB-8C433A99ED91}"/>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2416039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24E7-66F1-84D0-E587-D5E4C479A0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813E5B-6545-47B8-06BA-7BEA53B79B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BB7C73-1DC6-2D38-7CCC-5BA212B913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55D6B8-DEE4-640E-2513-C3331CE179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1FE4E4-8839-91DB-2161-C55FA54976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CD613C-E08B-57E0-7E39-5E071125B0F7}"/>
              </a:ext>
            </a:extLst>
          </p:cNvPr>
          <p:cNvSpPr>
            <a:spLocks noGrp="1"/>
          </p:cNvSpPr>
          <p:nvPr>
            <p:ph type="dt" sz="half" idx="10"/>
          </p:nvPr>
        </p:nvSpPr>
        <p:spPr/>
        <p:txBody>
          <a:bodyPr/>
          <a:lstStyle/>
          <a:p>
            <a:fld id="{B7154C2F-4D27-A244-9AE2-E5C8FE469D77}" type="datetimeFigureOut">
              <a:rPr lang="en-US" smtClean="0"/>
              <a:t>6/21/23</a:t>
            </a:fld>
            <a:endParaRPr lang="en-US"/>
          </a:p>
        </p:txBody>
      </p:sp>
      <p:sp>
        <p:nvSpPr>
          <p:cNvPr id="8" name="Footer Placeholder 7">
            <a:extLst>
              <a:ext uri="{FF2B5EF4-FFF2-40B4-BE49-F238E27FC236}">
                <a16:creationId xmlns:a16="http://schemas.microsoft.com/office/drawing/2014/main" id="{B8BE2996-63D8-6812-55D1-B1E33A76D4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2539F2-9485-7C3E-9159-6F7F833304AC}"/>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2861219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2A02-EE04-CF53-E3FD-3450206AC2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CE5CD-B512-E119-4FDF-C0B1813005F9}"/>
              </a:ext>
            </a:extLst>
          </p:cNvPr>
          <p:cNvSpPr>
            <a:spLocks noGrp="1"/>
          </p:cNvSpPr>
          <p:nvPr>
            <p:ph type="dt" sz="half" idx="10"/>
          </p:nvPr>
        </p:nvSpPr>
        <p:spPr/>
        <p:txBody>
          <a:bodyPr/>
          <a:lstStyle/>
          <a:p>
            <a:fld id="{B7154C2F-4D27-A244-9AE2-E5C8FE469D77}" type="datetimeFigureOut">
              <a:rPr lang="en-US" smtClean="0"/>
              <a:t>6/21/23</a:t>
            </a:fld>
            <a:endParaRPr lang="en-US"/>
          </a:p>
        </p:txBody>
      </p:sp>
      <p:sp>
        <p:nvSpPr>
          <p:cNvPr id="4" name="Footer Placeholder 3">
            <a:extLst>
              <a:ext uri="{FF2B5EF4-FFF2-40B4-BE49-F238E27FC236}">
                <a16:creationId xmlns:a16="http://schemas.microsoft.com/office/drawing/2014/main" id="{AA6FE493-4517-8D53-B500-F945B3A877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8F01A6-A768-E11F-3D2A-80D016DB8E7F}"/>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386281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0A4E7B-C0FD-E4A7-5FFB-C8726145E5B3}"/>
              </a:ext>
            </a:extLst>
          </p:cNvPr>
          <p:cNvSpPr>
            <a:spLocks noGrp="1"/>
          </p:cNvSpPr>
          <p:nvPr>
            <p:ph type="dt" sz="half" idx="10"/>
          </p:nvPr>
        </p:nvSpPr>
        <p:spPr/>
        <p:txBody>
          <a:bodyPr/>
          <a:lstStyle/>
          <a:p>
            <a:fld id="{B7154C2F-4D27-A244-9AE2-E5C8FE469D77}" type="datetimeFigureOut">
              <a:rPr lang="en-US" smtClean="0"/>
              <a:t>6/21/23</a:t>
            </a:fld>
            <a:endParaRPr lang="en-US"/>
          </a:p>
        </p:txBody>
      </p:sp>
      <p:sp>
        <p:nvSpPr>
          <p:cNvPr id="3" name="Footer Placeholder 2">
            <a:extLst>
              <a:ext uri="{FF2B5EF4-FFF2-40B4-BE49-F238E27FC236}">
                <a16:creationId xmlns:a16="http://schemas.microsoft.com/office/drawing/2014/main" id="{02B80463-26CE-B9CB-D791-826D06EA5D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BE65DC-022B-5A8B-AA2F-2FB1FA3FAA59}"/>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2590873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2F1FB-50E2-F440-A1A5-9FFECD13A7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A03D22-D8BA-7042-87A6-B4DA411535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639BF-25E2-4F4C-9446-2CB4BF409337}"/>
              </a:ext>
            </a:extLst>
          </p:cNvPr>
          <p:cNvSpPr>
            <a:spLocks noGrp="1"/>
          </p:cNvSpPr>
          <p:nvPr>
            <p:ph type="dt" sz="half" idx="10"/>
          </p:nvPr>
        </p:nvSpPr>
        <p:spPr/>
        <p:txBody>
          <a:bodyPr/>
          <a:lstStyle/>
          <a:p>
            <a:fld id="{19C9CA7B-DFD4-44B5-8C60-D14B8CD1FB59}" type="datetimeFigureOut">
              <a:rPr lang="en-US" smtClean="0"/>
              <a:t>6/21/23</a:t>
            </a:fld>
            <a:endParaRPr lang="en-US" dirty="0"/>
          </a:p>
        </p:txBody>
      </p:sp>
      <p:sp>
        <p:nvSpPr>
          <p:cNvPr id="5" name="Footer Placeholder 4">
            <a:extLst>
              <a:ext uri="{FF2B5EF4-FFF2-40B4-BE49-F238E27FC236}">
                <a16:creationId xmlns:a16="http://schemas.microsoft.com/office/drawing/2014/main" id="{1F9CB91B-D20A-1F42-B31F-9FBE9DEA49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1572E1-72B6-AE49-A801-F55BC76AC5F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2989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EDD9C-F365-FF4E-B2FA-59128CEDC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11469A-7C89-5591-A202-DB71E20B80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5563D1-C0DC-D467-F063-117C79693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2A39AA-9894-86F5-8526-90D68770C486}"/>
              </a:ext>
            </a:extLst>
          </p:cNvPr>
          <p:cNvSpPr>
            <a:spLocks noGrp="1"/>
          </p:cNvSpPr>
          <p:nvPr>
            <p:ph type="dt" sz="half" idx="10"/>
          </p:nvPr>
        </p:nvSpPr>
        <p:spPr/>
        <p:txBody>
          <a:bodyPr/>
          <a:lstStyle/>
          <a:p>
            <a:fld id="{B7154C2F-4D27-A244-9AE2-E5C8FE469D77}" type="datetimeFigureOut">
              <a:rPr lang="en-US" smtClean="0"/>
              <a:t>6/21/23</a:t>
            </a:fld>
            <a:endParaRPr lang="en-US"/>
          </a:p>
        </p:txBody>
      </p:sp>
      <p:sp>
        <p:nvSpPr>
          <p:cNvPr id="6" name="Footer Placeholder 5">
            <a:extLst>
              <a:ext uri="{FF2B5EF4-FFF2-40B4-BE49-F238E27FC236}">
                <a16:creationId xmlns:a16="http://schemas.microsoft.com/office/drawing/2014/main" id="{6B273435-DE34-9B48-E163-6AC317A9C1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FFCC46-6267-D3B7-D844-FF9925FD5979}"/>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586947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CA37-9CE6-4475-0907-1616AD60C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CDFD38-B152-26FF-79E3-6B340AC181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B1170A-E870-6137-FA14-65DFD0F24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0DAFC6-0CDC-A92C-901F-6D1CCDB6AD6A}"/>
              </a:ext>
            </a:extLst>
          </p:cNvPr>
          <p:cNvSpPr>
            <a:spLocks noGrp="1"/>
          </p:cNvSpPr>
          <p:nvPr>
            <p:ph type="dt" sz="half" idx="10"/>
          </p:nvPr>
        </p:nvSpPr>
        <p:spPr/>
        <p:txBody>
          <a:bodyPr/>
          <a:lstStyle/>
          <a:p>
            <a:fld id="{B7154C2F-4D27-A244-9AE2-E5C8FE469D77}" type="datetimeFigureOut">
              <a:rPr lang="en-US" smtClean="0"/>
              <a:t>6/21/23</a:t>
            </a:fld>
            <a:endParaRPr lang="en-US"/>
          </a:p>
        </p:txBody>
      </p:sp>
      <p:sp>
        <p:nvSpPr>
          <p:cNvPr id="6" name="Footer Placeholder 5">
            <a:extLst>
              <a:ext uri="{FF2B5EF4-FFF2-40B4-BE49-F238E27FC236}">
                <a16:creationId xmlns:a16="http://schemas.microsoft.com/office/drawing/2014/main" id="{AFC09A7D-06FD-481C-F73D-2D53F99B20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A87FEF-DD77-E96F-8D80-F3BC803A7653}"/>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635389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971C-B707-41FD-E4ED-2D530782B0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88CFDA-2D17-9CFF-4B86-CE8DF8AA35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206A1-6DF0-A070-88B5-D459158D3E45}"/>
              </a:ext>
            </a:extLst>
          </p:cNvPr>
          <p:cNvSpPr>
            <a:spLocks noGrp="1"/>
          </p:cNvSpPr>
          <p:nvPr>
            <p:ph type="dt" sz="half" idx="10"/>
          </p:nvPr>
        </p:nvSpPr>
        <p:spPr/>
        <p:txBody>
          <a:bodyPr/>
          <a:lstStyle/>
          <a:p>
            <a:fld id="{B7154C2F-4D27-A244-9AE2-E5C8FE469D77}" type="datetimeFigureOut">
              <a:rPr lang="en-US" smtClean="0"/>
              <a:t>6/21/23</a:t>
            </a:fld>
            <a:endParaRPr lang="en-US"/>
          </a:p>
        </p:txBody>
      </p:sp>
      <p:sp>
        <p:nvSpPr>
          <p:cNvPr id="5" name="Footer Placeholder 4">
            <a:extLst>
              <a:ext uri="{FF2B5EF4-FFF2-40B4-BE49-F238E27FC236}">
                <a16:creationId xmlns:a16="http://schemas.microsoft.com/office/drawing/2014/main" id="{AC7D964E-213A-8AAC-68CC-1592B09D2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4AE8E-F054-B49B-E38C-CBE5D92A57DB}"/>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3895595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46B51B-82DC-86E6-723E-2C917860B6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B7DFBE-3055-8FC7-079F-B8BE1C0830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4B77B-0101-BF63-56D8-F02395C29B68}"/>
              </a:ext>
            </a:extLst>
          </p:cNvPr>
          <p:cNvSpPr>
            <a:spLocks noGrp="1"/>
          </p:cNvSpPr>
          <p:nvPr>
            <p:ph type="dt" sz="half" idx="10"/>
          </p:nvPr>
        </p:nvSpPr>
        <p:spPr/>
        <p:txBody>
          <a:bodyPr/>
          <a:lstStyle/>
          <a:p>
            <a:fld id="{B7154C2F-4D27-A244-9AE2-E5C8FE469D77}" type="datetimeFigureOut">
              <a:rPr lang="en-US" smtClean="0"/>
              <a:t>6/21/23</a:t>
            </a:fld>
            <a:endParaRPr lang="en-US"/>
          </a:p>
        </p:txBody>
      </p:sp>
      <p:sp>
        <p:nvSpPr>
          <p:cNvPr id="5" name="Footer Placeholder 4">
            <a:extLst>
              <a:ext uri="{FF2B5EF4-FFF2-40B4-BE49-F238E27FC236}">
                <a16:creationId xmlns:a16="http://schemas.microsoft.com/office/drawing/2014/main" id="{92C8710B-3164-261E-FA9D-825F30348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30865-645B-BD81-0138-B81571F8E142}"/>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4202028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0_Title Slid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Rectangle&#10;&#10;Description automatically generated">
            <a:extLst>
              <a:ext uri="{FF2B5EF4-FFF2-40B4-BE49-F238E27FC236}">
                <a16:creationId xmlns:a16="http://schemas.microsoft.com/office/drawing/2014/main" id="{B5EFA4D5-02B5-8474-BCD1-2CEBB8FD7D1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5902288"/>
            <a:ext cx="12192000" cy="955711"/>
          </a:xfrm>
          <a:prstGeom prst="rect">
            <a:avLst/>
          </a:prstGeom>
        </p:spPr>
      </p:pic>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524000" y="3946489"/>
            <a:ext cx="9144000" cy="1955800"/>
          </a:xfrm>
          <a:prstGeom prst="rect">
            <a:avLst/>
          </a:prstGeom>
        </p:spPr>
        <p:txBody>
          <a:bodyPr anchor="ctr">
            <a:normAutofit/>
          </a:bodyPr>
          <a:lstStyle>
            <a:lvl1pPr algn="ctr">
              <a:defRPr sz="9600" b="1" i="0" spc="60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11" name="Picture 10" descr="Graphical user interface&#10;&#10;Description automatically generated with low confidence">
            <a:extLst>
              <a:ext uri="{FF2B5EF4-FFF2-40B4-BE49-F238E27FC236}">
                <a16:creationId xmlns:a16="http://schemas.microsoft.com/office/drawing/2014/main" id="{421001A1-275A-9B03-D94D-14EF32120F24}"/>
              </a:ext>
            </a:extLst>
          </p:cNvPr>
          <p:cNvPicPr>
            <a:picLocks noChangeAspect="1"/>
          </p:cNvPicPr>
          <p:nvPr userDrawn="1"/>
        </p:nvPicPr>
        <p:blipFill>
          <a:blip r:embed="rId4"/>
          <a:stretch>
            <a:fillRect/>
          </a:stretch>
        </p:blipFill>
        <p:spPr>
          <a:xfrm>
            <a:off x="3175000" y="452179"/>
            <a:ext cx="5842000" cy="1955800"/>
          </a:xfrm>
          <a:prstGeom prst="rect">
            <a:avLst/>
          </a:prstGeom>
        </p:spPr>
      </p:pic>
      <p:sp>
        <p:nvSpPr>
          <p:cNvPr id="8" name="Date Placeholder 3">
            <a:extLst>
              <a:ext uri="{FF2B5EF4-FFF2-40B4-BE49-F238E27FC236}">
                <a16:creationId xmlns:a16="http://schemas.microsoft.com/office/drawing/2014/main" id="{DC115233-4434-3CD3-0ADF-CA5269686CC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1362297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_Title Slid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Rectangle&#10;&#10;Description automatically generated">
            <a:extLst>
              <a:ext uri="{FF2B5EF4-FFF2-40B4-BE49-F238E27FC236}">
                <a16:creationId xmlns:a16="http://schemas.microsoft.com/office/drawing/2014/main" id="{B5EFA4D5-02B5-8474-BCD1-2CEBB8FD7D1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5902288"/>
            <a:ext cx="12192000" cy="955711"/>
          </a:xfrm>
          <a:prstGeom prst="rect">
            <a:avLst/>
          </a:prstGeom>
        </p:spPr>
      </p:pic>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524000" y="3946489"/>
            <a:ext cx="9144000" cy="1955800"/>
          </a:xfrm>
          <a:prstGeom prst="rect">
            <a:avLst/>
          </a:prstGeom>
        </p:spPr>
        <p:txBody>
          <a:bodyPr anchor="ctr">
            <a:normAutofit/>
          </a:bodyPr>
          <a:lstStyle>
            <a:lvl1pPr algn="ctr">
              <a:defRPr sz="9600" b="1" i="0" spc="60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11" name="Picture 10" descr="Graphical user interface&#10;&#10;Description automatically generated with low confidence">
            <a:extLst>
              <a:ext uri="{FF2B5EF4-FFF2-40B4-BE49-F238E27FC236}">
                <a16:creationId xmlns:a16="http://schemas.microsoft.com/office/drawing/2014/main" id="{421001A1-275A-9B03-D94D-14EF32120F24}"/>
              </a:ext>
            </a:extLst>
          </p:cNvPr>
          <p:cNvPicPr>
            <a:picLocks noChangeAspect="1"/>
          </p:cNvPicPr>
          <p:nvPr userDrawn="1"/>
        </p:nvPicPr>
        <p:blipFill>
          <a:blip r:embed="rId4"/>
          <a:stretch>
            <a:fillRect/>
          </a:stretch>
        </p:blipFill>
        <p:spPr>
          <a:xfrm>
            <a:off x="3175000" y="452179"/>
            <a:ext cx="5842000" cy="1955800"/>
          </a:xfrm>
          <a:prstGeom prst="rect">
            <a:avLst/>
          </a:prstGeom>
        </p:spPr>
      </p:pic>
      <p:sp>
        <p:nvSpPr>
          <p:cNvPr id="8" name="Date Placeholder 3">
            <a:extLst>
              <a:ext uri="{FF2B5EF4-FFF2-40B4-BE49-F238E27FC236}">
                <a16:creationId xmlns:a16="http://schemas.microsoft.com/office/drawing/2014/main" id="{DC115233-4434-3CD3-0ADF-CA5269686CC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962645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AHR Title Slid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614D15A-DCA8-F568-65F9-C8A55E339915}"/>
              </a:ext>
            </a:extLst>
          </p:cNvPr>
          <p:cNvGrpSpPr/>
          <p:nvPr userDrawn="1"/>
        </p:nvGrpSpPr>
        <p:grpSpPr>
          <a:xfrm>
            <a:off x="0" y="0"/>
            <a:ext cx="12192000" cy="6858000"/>
            <a:chOff x="0" y="0"/>
            <a:chExt cx="12192000" cy="685800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Rectangle&#10;&#10;Description automatically generated">
              <a:extLst>
                <a:ext uri="{FF2B5EF4-FFF2-40B4-BE49-F238E27FC236}">
                  <a16:creationId xmlns:a16="http://schemas.microsoft.com/office/drawing/2014/main" id="{BF21CC52-7025-3493-253D-2B5D1689E98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5902288"/>
              <a:ext cx="12192000" cy="955711"/>
            </a:xfrm>
            <a:prstGeom prst="rect">
              <a:avLst/>
            </a:prstGeom>
          </p:spPr>
        </p:pic>
      </p:grpSp>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524000" y="3946489"/>
            <a:ext cx="9144000" cy="1955800"/>
          </a:xfrm>
          <a:prstGeom prst="rect">
            <a:avLst/>
          </a:prstGeom>
        </p:spPr>
        <p:txBody>
          <a:bodyPr anchor="ctr">
            <a:normAutofit/>
          </a:bodyPr>
          <a:lstStyle>
            <a:lvl1pPr algn="ctr">
              <a:defRPr sz="9600" b="1" i="0" spc="60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7" name="Picture 6" descr="Graphical user interface, text, application&#10;&#10;Description automatically generated">
            <a:extLst>
              <a:ext uri="{FF2B5EF4-FFF2-40B4-BE49-F238E27FC236}">
                <a16:creationId xmlns:a16="http://schemas.microsoft.com/office/drawing/2014/main" id="{5D54EF14-8289-0747-83BA-8D236CDAF942}"/>
              </a:ext>
            </a:extLst>
          </p:cNvPr>
          <p:cNvPicPr>
            <a:picLocks noChangeAspect="1"/>
          </p:cNvPicPr>
          <p:nvPr userDrawn="1"/>
        </p:nvPicPr>
        <p:blipFill>
          <a:blip r:embed="rId4"/>
          <a:stretch>
            <a:fillRect/>
          </a:stretch>
        </p:blipFill>
        <p:spPr>
          <a:xfrm>
            <a:off x="3112457" y="509597"/>
            <a:ext cx="5967086" cy="2057146"/>
          </a:xfrm>
          <a:prstGeom prst="rect">
            <a:avLst/>
          </a:prstGeom>
        </p:spPr>
      </p:pic>
      <p:sp>
        <p:nvSpPr>
          <p:cNvPr id="13" name="Date Placeholder 3">
            <a:extLst>
              <a:ext uri="{FF2B5EF4-FFF2-40B4-BE49-F238E27FC236}">
                <a16:creationId xmlns:a16="http://schemas.microsoft.com/office/drawing/2014/main" id="{87212172-DB0E-628D-9797-3E2376ADD25E}"/>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42409607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lank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AC3BC-A33E-28B6-6743-9ACEFEDA83E2}"/>
              </a:ext>
            </a:extLst>
          </p:cNvPr>
          <p:cNvSpPr>
            <a:spLocks noGrp="1"/>
          </p:cNvSpPr>
          <p:nvPr>
            <p:ph type="title"/>
          </p:nvPr>
        </p:nvSpPr>
        <p:spPr>
          <a:xfrm>
            <a:off x="838200" y="211565"/>
            <a:ext cx="10515600" cy="1325563"/>
          </a:xfrm>
          <a:prstGeom prst="rect">
            <a:avLst/>
          </a:prstGeom>
        </p:spPr>
        <p:txBody>
          <a:bodyPr/>
          <a:lstStyle>
            <a:lvl1pPr algn="ctr">
              <a:defRPr/>
            </a:lvl1pPr>
          </a:lstStyle>
          <a:p>
            <a:r>
              <a:rPr lang="en-US" dirty="0"/>
              <a:t>Click to edit Master title style</a:t>
            </a:r>
          </a:p>
        </p:txBody>
      </p:sp>
      <p:sp>
        <p:nvSpPr>
          <p:cNvPr id="8" name="Date Placeholder 3">
            <a:extLst>
              <a:ext uri="{FF2B5EF4-FFF2-40B4-BE49-F238E27FC236}">
                <a16:creationId xmlns:a16="http://schemas.microsoft.com/office/drawing/2014/main" id="{C10A91B4-FAE4-5043-63DE-CF5DF8939F1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890279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peaker Slid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D8D3C93-1161-77CC-5634-4A63214C5DAA}"/>
              </a:ext>
            </a:extLst>
          </p:cNvPr>
          <p:cNvSpPr>
            <a:spLocks noGrp="1"/>
          </p:cNvSpPr>
          <p:nvPr>
            <p:ph type="body" sz="quarter" idx="11" hasCustomPrompt="1"/>
          </p:nvPr>
        </p:nvSpPr>
        <p:spPr>
          <a:xfrm>
            <a:off x="4070349" y="1868488"/>
            <a:ext cx="7283449" cy="461474"/>
          </a:xfrm>
        </p:spPr>
        <p:txBody>
          <a:bodyPr/>
          <a:lstStyle>
            <a:lvl1pPr marL="0" indent="0">
              <a:buNone/>
              <a:defRPr/>
            </a:lvl1pPr>
            <a:lvl2pPr marL="9525" indent="0">
              <a:buNone/>
              <a:tabLst/>
              <a:defRPr/>
            </a:lvl2pPr>
            <a:lvl3pPr marL="914400" indent="0">
              <a:buNone/>
              <a:defRPr/>
            </a:lvl3pPr>
          </a:lstStyle>
          <a:p>
            <a:pPr lvl="0"/>
            <a:r>
              <a:rPr lang="en-US" dirty="0"/>
              <a:t>Name</a:t>
            </a:r>
          </a:p>
        </p:txBody>
      </p:sp>
      <p:sp>
        <p:nvSpPr>
          <p:cNvPr id="9" name="Picture Placeholder 8">
            <a:extLst>
              <a:ext uri="{FF2B5EF4-FFF2-40B4-BE49-F238E27FC236}">
                <a16:creationId xmlns:a16="http://schemas.microsoft.com/office/drawing/2014/main" id="{ED22680E-BDF7-2C71-ED0B-88C92BC566A1}"/>
              </a:ext>
            </a:extLst>
          </p:cNvPr>
          <p:cNvSpPr>
            <a:spLocks noGrp="1"/>
          </p:cNvSpPr>
          <p:nvPr>
            <p:ph type="pic" sz="quarter" idx="12"/>
          </p:nvPr>
        </p:nvSpPr>
        <p:spPr>
          <a:xfrm>
            <a:off x="838200" y="2329962"/>
            <a:ext cx="2801815" cy="2802360"/>
          </a:xfrm>
          <a:ln w="76200">
            <a:solidFill>
              <a:schemeClr val="tx1"/>
            </a:solidFill>
          </a:ln>
        </p:spPr>
        <p:txBody>
          <a:bodyPr anchor="ctr"/>
          <a:lstStyle>
            <a:lvl1pPr marL="0" indent="0" algn="ctr">
              <a:buNone/>
              <a:defRPr/>
            </a:lvl1pPr>
          </a:lstStyle>
          <a:p>
            <a:endParaRPr lang="en-US" dirty="0"/>
          </a:p>
        </p:txBody>
      </p:sp>
      <p:sp>
        <p:nvSpPr>
          <p:cNvPr id="10" name="Text Placeholder 6">
            <a:extLst>
              <a:ext uri="{FF2B5EF4-FFF2-40B4-BE49-F238E27FC236}">
                <a16:creationId xmlns:a16="http://schemas.microsoft.com/office/drawing/2014/main" id="{FC0F13E9-3D0E-26A6-CA3F-470184A1B205}"/>
              </a:ext>
            </a:extLst>
          </p:cNvPr>
          <p:cNvSpPr>
            <a:spLocks noGrp="1"/>
          </p:cNvSpPr>
          <p:nvPr>
            <p:ph type="body" sz="quarter" idx="13" hasCustomPrompt="1"/>
          </p:nvPr>
        </p:nvSpPr>
        <p:spPr>
          <a:xfrm>
            <a:off x="4070349" y="2347915"/>
            <a:ext cx="7283449" cy="365126"/>
          </a:xfrm>
        </p:spPr>
        <p:txBody>
          <a:bodyPr>
            <a:normAutofit/>
          </a:bodyPr>
          <a:lstStyle>
            <a:lvl1pPr marL="0" indent="0">
              <a:buNone/>
              <a:defRPr sz="1800" b="0"/>
            </a:lvl1pPr>
            <a:lvl2pPr marL="9525" indent="0">
              <a:buNone/>
              <a:tabLst/>
              <a:defRPr/>
            </a:lvl2pPr>
            <a:lvl3pPr marL="914400" indent="0">
              <a:buNone/>
              <a:defRPr/>
            </a:lvl3pPr>
          </a:lstStyle>
          <a:p>
            <a:pPr lvl="0"/>
            <a:r>
              <a:rPr lang="en-US" dirty="0"/>
              <a:t>Title &amp; Organization</a:t>
            </a:r>
          </a:p>
        </p:txBody>
      </p:sp>
      <p:sp>
        <p:nvSpPr>
          <p:cNvPr id="11" name="Text Placeholder 6">
            <a:extLst>
              <a:ext uri="{FF2B5EF4-FFF2-40B4-BE49-F238E27FC236}">
                <a16:creationId xmlns:a16="http://schemas.microsoft.com/office/drawing/2014/main" id="{47DB111A-52EB-E249-6224-8B88C06D89E2}"/>
              </a:ext>
            </a:extLst>
          </p:cNvPr>
          <p:cNvSpPr>
            <a:spLocks noGrp="1"/>
          </p:cNvSpPr>
          <p:nvPr>
            <p:ph type="body" sz="quarter" idx="14" hasCustomPrompt="1"/>
          </p:nvPr>
        </p:nvSpPr>
        <p:spPr>
          <a:xfrm>
            <a:off x="4070350" y="2887090"/>
            <a:ext cx="7283450" cy="2796160"/>
          </a:xfrm>
        </p:spPr>
        <p:txBody>
          <a:bodyPr>
            <a:normAutofit/>
          </a:bodyPr>
          <a:lstStyle>
            <a:lvl1pPr marL="0" indent="0">
              <a:buNone/>
              <a:defRPr sz="1800" b="0"/>
            </a:lvl1pPr>
            <a:lvl2pPr marL="9525" indent="0">
              <a:buNone/>
              <a:tabLst/>
              <a:defRPr/>
            </a:lvl2pPr>
            <a:lvl3pPr marL="914400" indent="0">
              <a:buNone/>
              <a:defRPr/>
            </a:lvl3pPr>
          </a:lstStyle>
          <a:p>
            <a:pPr lvl="0"/>
            <a:r>
              <a:rPr lang="en-US" dirty="0"/>
              <a:t>Body</a:t>
            </a:r>
          </a:p>
        </p:txBody>
      </p:sp>
      <p:sp>
        <p:nvSpPr>
          <p:cNvPr id="12" name="Title 1">
            <a:extLst>
              <a:ext uri="{FF2B5EF4-FFF2-40B4-BE49-F238E27FC236}">
                <a16:creationId xmlns:a16="http://schemas.microsoft.com/office/drawing/2014/main" id="{24C451BA-EED8-3680-A4CB-22973AD0AB1E}"/>
              </a:ext>
            </a:extLst>
          </p:cNvPr>
          <p:cNvSpPr>
            <a:spLocks noGrp="1"/>
          </p:cNvSpPr>
          <p:nvPr>
            <p:ph type="title"/>
          </p:nvPr>
        </p:nvSpPr>
        <p:spPr>
          <a:xfrm>
            <a:off x="838200" y="211565"/>
            <a:ext cx="10515600" cy="1325563"/>
          </a:xfrm>
          <a:prstGeom prst="rect">
            <a:avLst/>
          </a:prstGeom>
        </p:spPr>
        <p:txBody>
          <a:bodyPr/>
          <a:lstStyle>
            <a:lvl1pPr algn="ctr">
              <a:defRPr/>
            </a:lvl1pPr>
          </a:lstStyle>
          <a:p>
            <a:r>
              <a:rPr lang="en-US" dirty="0"/>
              <a:t>Click to edit Master title style</a:t>
            </a:r>
          </a:p>
        </p:txBody>
      </p:sp>
      <p:sp>
        <p:nvSpPr>
          <p:cNvPr id="14" name="Date Placeholder 3">
            <a:extLst>
              <a:ext uri="{FF2B5EF4-FFF2-40B4-BE49-F238E27FC236}">
                <a16:creationId xmlns:a16="http://schemas.microsoft.com/office/drawing/2014/main" id="{E6CA1E51-A434-DFDF-CE3A-054A26EB03DE}"/>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14975581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4171094" y="1784729"/>
            <a:ext cx="3849811" cy="3851444"/>
          </a:xfrm>
          <a:ln w="57150">
            <a:solidFill>
              <a:schemeClr val="tx1"/>
            </a:solidFill>
          </a:ln>
        </p:spPr>
        <p:txBody>
          <a:bodyPr/>
          <a:lstStyle/>
          <a:p>
            <a:endParaRPr lang="en-US" dirty="0"/>
          </a:p>
        </p:txBody>
      </p:sp>
      <p:sp>
        <p:nvSpPr>
          <p:cNvPr id="9" name="Title 1">
            <a:extLst>
              <a:ext uri="{FF2B5EF4-FFF2-40B4-BE49-F238E27FC236}">
                <a16:creationId xmlns:a16="http://schemas.microsoft.com/office/drawing/2014/main" id="{ADAF2911-3EE5-2C4F-0B2E-A9D91AB89281}"/>
              </a:ext>
            </a:extLst>
          </p:cNvPr>
          <p:cNvSpPr>
            <a:spLocks noGrp="1"/>
          </p:cNvSpPr>
          <p:nvPr>
            <p:ph type="title" hasCustomPrompt="1"/>
          </p:nvPr>
        </p:nvSpPr>
        <p:spPr>
          <a:xfrm>
            <a:off x="838200" y="211565"/>
            <a:ext cx="10515600" cy="1325563"/>
          </a:xfrm>
          <a:prstGeom prst="rect">
            <a:avLst/>
          </a:prstGeom>
        </p:spPr>
        <p:txBody>
          <a:bodyPr/>
          <a:lstStyle>
            <a:lvl1pPr algn="ctr">
              <a:defRPr/>
            </a:lvl1pPr>
          </a:lstStyle>
          <a:p>
            <a:r>
              <a:rPr lang="en-US" dirty="0"/>
              <a:t>Sponsor Tier</a:t>
            </a:r>
          </a:p>
        </p:txBody>
      </p:sp>
      <p:sp>
        <p:nvSpPr>
          <p:cNvPr id="11" name="Date Placeholder 3">
            <a:extLst>
              <a:ext uri="{FF2B5EF4-FFF2-40B4-BE49-F238E27FC236}">
                <a16:creationId xmlns:a16="http://schemas.microsoft.com/office/drawing/2014/main" id="{ABA7BD87-8A77-E95B-D11C-4BA00CF948CB}"/>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2013955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6FD82-AA12-8849-BBE8-57CEB3FCAE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2CD6F6-B83B-5047-9FF3-C598EDF3FB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303AD3-C8A7-B846-9EC8-779006226684}"/>
              </a:ext>
            </a:extLst>
          </p:cNvPr>
          <p:cNvSpPr>
            <a:spLocks noGrp="1"/>
          </p:cNvSpPr>
          <p:nvPr>
            <p:ph type="dt" sz="half" idx="10"/>
          </p:nvPr>
        </p:nvSpPr>
        <p:spPr/>
        <p:txBody>
          <a:bodyPr/>
          <a:lstStyle/>
          <a:p>
            <a:fld id="{F34E6425-0181-43F2-84FC-787E803FD2F8}" type="datetimeFigureOut">
              <a:rPr lang="en-US" smtClean="0"/>
              <a:t>6/21/23</a:t>
            </a:fld>
            <a:endParaRPr lang="en-US" dirty="0"/>
          </a:p>
        </p:txBody>
      </p:sp>
      <p:sp>
        <p:nvSpPr>
          <p:cNvPr id="5" name="Footer Placeholder 4">
            <a:extLst>
              <a:ext uri="{FF2B5EF4-FFF2-40B4-BE49-F238E27FC236}">
                <a16:creationId xmlns:a16="http://schemas.microsoft.com/office/drawing/2014/main" id="{B785186E-8411-B546-9E6C-6CB75D3EAB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4250B1-8960-FD42-9572-96B8102527A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83284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2-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7153836" y="1966302"/>
            <a:ext cx="3534584" cy="3536086"/>
          </a:xfrm>
          <a:ln w="57150">
            <a:solidFill>
              <a:schemeClr val="accent1"/>
            </a:solidFill>
          </a:ln>
        </p:spPr>
        <p:txBody>
          <a:bodyPr/>
          <a:lstStyle>
            <a:lvl1pPr>
              <a:defRPr>
                <a:solidFill>
                  <a:schemeClr val="accent1"/>
                </a:solidFill>
              </a:defRPr>
            </a:lvl1pPr>
          </a:lstStyle>
          <a:p>
            <a:endParaRPr lang="en-US" dirty="0"/>
          </a:p>
        </p:txBody>
      </p:sp>
      <p:sp>
        <p:nvSpPr>
          <p:cNvPr id="4" name="Picture Placeholder 4">
            <a:extLst>
              <a:ext uri="{FF2B5EF4-FFF2-40B4-BE49-F238E27FC236}">
                <a16:creationId xmlns:a16="http://schemas.microsoft.com/office/drawing/2014/main" id="{32075B45-9CE0-95F2-85EA-EB3841845814}"/>
              </a:ext>
            </a:extLst>
          </p:cNvPr>
          <p:cNvSpPr>
            <a:spLocks noGrp="1"/>
          </p:cNvSpPr>
          <p:nvPr>
            <p:ph type="pic" sz="quarter" idx="13"/>
          </p:nvPr>
        </p:nvSpPr>
        <p:spPr>
          <a:xfrm>
            <a:off x="1503582" y="1966302"/>
            <a:ext cx="3534584" cy="3536086"/>
          </a:xfrm>
          <a:ln w="57150">
            <a:solidFill>
              <a:schemeClr val="accent1"/>
            </a:solidFill>
          </a:ln>
        </p:spPr>
        <p:txBody>
          <a:bodyPr/>
          <a:lstStyle>
            <a:lvl1pPr>
              <a:defRPr>
                <a:solidFill>
                  <a:schemeClr val="accent1"/>
                </a:solidFill>
              </a:defRPr>
            </a:lvl1pPr>
          </a:lstStyle>
          <a:p>
            <a:endParaRPr lang="en-US" dirty="0"/>
          </a:p>
        </p:txBody>
      </p:sp>
      <p:sp>
        <p:nvSpPr>
          <p:cNvPr id="11" name="Title 1">
            <a:extLst>
              <a:ext uri="{FF2B5EF4-FFF2-40B4-BE49-F238E27FC236}">
                <a16:creationId xmlns:a16="http://schemas.microsoft.com/office/drawing/2014/main" id="{4BC4A3F5-32BF-A5E6-126F-2E7657883E29}"/>
              </a:ext>
            </a:extLst>
          </p:cNvPr>
          <p:cNvSpPr>
            <a:spLocks noGrp="1"/>
          </p:cNvSpPr>
          <p:nvPr>
            <p:ph type="title" hasCustomPrompt="1"/>
          </p:nvPr>
        </p:nvSpPr>
        <p:spPr>
          <a:xfrm>
            <a:off x="838200" y="211565"/>
            <a:ext cx="10515600" cy="1325563"/>
          </a:xfrm>
          <a:prstGeom prst="rect">
            <a:avLst/>
          </a:prstGeom>
        </p:spPr>
        <p:txBody>
          <a:bodyPr/>
          <a:lstStyle>
            <a:lvl1pPr algn="ctr">
              <a:defRPr/>
            </a:lvl1pPr>
          </a:lstStyle>
          <a:p>
            <a:r>
              <a:rPr lang="en-US" dirty="0"/>
              <a:t>Sponsor Tier</a:t>
            </a:r>
          </a:p>
        </p:txBody>
      </p:sp>
      <p:sp>
        <p:nvSpPr>
          <p:cNvPr id="13" name="Date Placeholder 3">
            <a:extLst>
              <a:ext uri="{FF2B5EF4-FFF2-40B4-BE49-F238E27FC236}">
                <a16:creationId xmlns:a16="http://schemas.microsoft.com/office/drawing/2014/main" id="{9BA66472-569E-72A4-0FF7-1F8D902786D9}"/>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2298068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5-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338368" y="2399642"/>
            <a:ext cx="2057843" cy="2058716"/>
          </a:xfrm>
          <a:ln w="57150">
            <a:solidFill>
              <a:schemeClr val="tx1"/>
            </a:solidFill>
          </a:ln>
        </p:spPr>
        <p:txBody>
          <a:bodyPr/>
          <a:lstStyle>
            <a:lvl1pPr>
              <a:defRPr>
                <a:solidFill>
                  <a:schemeClr val="tx1"/>
                </a:solidFill>
              </a:defRPr>
            </a:lvl1pPr>
          </a:lstStyle>
          <a:p>
            <a:endParaRPr lang="en-US" dirty="0"/>
          </a:p>
        </p:txBody>
      </p:sp>
      <p:sp>
        <p:nvSpPr>
          <p:cNvPr id="8" name="Text Placeholder 7">
            <a:extLst>
              <a:ext uri="{FF2B5EF4-FFF2-40B4-BE49-F238E27FC236}">
                <a16:creationId xmlns:a16="http://schemas.microsoft.com/office/drawing/2014/main" id="{37DDACA0-484C-8FE4-DC9F-204976DF4E14}"/>
              </a:ext>
            </a:extLst>
          </p:cNvPr>
          <p:cNvSpPr>
            <a:spLocks noGrp="1"/>
          </p:cNvSpPr>
          <p:nvPr>
            <p:ph type="body" sz="quarter" idx="12" hasCustomPrompt="1"/>
          </p:nvPr>
        </p:nvSpPr>
        <p:spPr>
          <a:xfrm>
            <a:off x="338368"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0" name="Picture Placeholder 4">
            <a:extLst>
              <a:ext uri="{FF2B5EF4-FFF2-40B4-BE49-F238E27FC236}">
                <a16:creationId xmlns:a16="http://schemas.microsoft.com/office/drawing/2014/main" id="{9D456554-942B-C0B3-1845-345101F9C25B}"/>
              </a:ext>
            </a:extLst>
          </p:cNvPr>
          <p:cNvSpPr>
            <a:spLocks noGrp="1"/>
          </p:cNvSpPr>
          <p:nvPr>
            <p:ph type="pic" sz="quarter" idx="13"/>
          </p:nvPr>
        </p:nvSpPr>
        <p:spPr>
          <a:xfrm>
            <a:off x="9832288" y="2389647"/>
            <a:ext cx="2057843" cy="2058716"/>
          </a:xfrm>
          <a:ln w="57150">
            <a:solidFill>
              <a:schemeClr val="tx1"/>
            </a:solidFill>
          </a:ln>
        </p:spPr>
        <p:txBody>
          <a:bodyPr/>
          <a:lstStyle>
            <a:lvl1pPr>
              <a:defRPr>
                <a:solidFill>
                  <a:schemeClr val="tx1"/>
                </a:solidFill>
              </a:defRPr>
            </a:lvl1pPr>
          </a:lstStyle>
          <a:p>
            <a:endParaRPr lang="en-US" dirty="0"/>
          </a:p>
        </p:txBody>
      </p:sp>
      <p:sp>
        <p:nvSpPr>
          <p:cNvPr id="11" name="Picture Placeholder 4">
            <a:extLst>
              <a:ext uri="{FF2B5EF4-FFF2-40B4-BE49-F238E27FC236}">
                <a16:creationId xmlns:a16="http://schemas.microsoft.com/office/drawing/2014/main" id="{771D9DB2-225A-848A-E1A8-EF949D352871}"/>
              </a:ext>
            </a:extLst>
          </p:cNvPr>
          <p:cNvSpPr>
            <a:spLocks noGrp="1"/>
          </p:cNvSpPr>
          <p:nvPr>
            <p:ph type="pic" sz="quarter" idx="14"/>
          </p:nvPr>
        </p:nvSpPr>
        <p:spPr>
          <a:xfrm>
            <a:off x="7458808" y="2399642"/>
            <a:ext cx="2057843" cy="2058716"/>
          </a:xfrm>
          <a:ln w="57150">
            <a:solidFill>
              <a:schemeClr val="tx1"/>
            </a:solidFill>
          </a:ln>
        </p:spPr>
        <p:txBody>
          <a:bodyPr/>
          <a:lstStyle>
            <a:lvl1pPr>
              <a:defRPr>
                <a:solidFill>
                  <a:schemeClr val="tx1"/>
                </a:solidFill>
              </a:defRPr>
            </a:lvl1pPr>
          </a:lstStyle>
          <a:p>
            <a:endParaRPr lang="en-US" dirty="0"/>
          </a:p>
        </p:txBody>
      </p:sp>
      <p:sp>
        <p:nvSpPr>
          <p:cNvPr id="12" name="Picture Placeholder 4">
            <a:extLst>
              <a:ext uri="{FF2B5EF4-FFF2-40B4-BE49-F238E27FC236}">
                <a16:creationId xmlns:a16="http://schemas.microsoft.com/office/drawing/2014/main" id="{0D148A87-0D95-0008-0CF2-8A9447F77268}"/>
              </a:ext>
            </a:extLst>
          </p:cNvPr>
          <p:cNvSpPr>
            <a:spLocks noGrp="1"/>
          </p:cNvSpPr>
          <p:nvPr>
            <p:ph type="pic" sz="quarter" idx="15"/>
          </p:nvPr>
        </p:nvSpPr>
        <p:spPr>
          <a:xfrm>
            <a:off x="5085328" y="2389647"/>
            <a:ext cx="2057843" cy="2058716"/>
          </a:xfrm>
          <a:ln w="57150">
            <a:solidFill>
              <a:schemeClr val="tx1"/>
            </a:solidFill>
          </a:ln>
        </p:spPr>
        <p:txBody>
          <a:bodyPr/>
          <a:lstStyle>
            <a:lvl1pPr>
              <a:defRPr>
                <a:solidFill>
                  <a:schemeClr val="tx1"/>
                </a:solidFill>
              </a:defRPr>
            </a:lvl1pPr>
          </a:lstStyle>
          <a:p>
            <a:endParaRPr lang="en-US" dirty="0"/>
          </a:p>
        </p:txBody>
      </p:sp>
      <p:sp>
        <p:nvSpPr>
          <p:cNvPr id="13" name="Picture Placeholder 4">
            <a:extLst>
              <a:ext uri="{FF2B5EF4-FFF2-40B4-BE49-F238E27FC236}">
                <a16:creationId xmlns:a16="http://schemas.microsoft.com/office/drawing/2014/main" id="{442B3BD8-BF76-EFF8-B2F7-EC0259185B2D}"/>
              </a:ext>
            </a:extLst>
          </p:cNvPr>
          <p:cNvSpPr>
            <a:spLocks noGrp="1"/>
          </p:cNvSpPr>
          <p:nvPr>
            <p:ph type="pic" sz="quarter" idx="16"/>
          </p:nvPr>
        </p:nvSpPr>
        <p:spPr>
          <a:xfrm>
            <a:off x="2711848" y="2389647"/>
            <a:ext cx="2057843" cy="2058716"/>
          </a:xfrm>
          <a:ln w="57150">
            <a:solidFill>
              <a:schemeClr val="tx1"/>
            </a:solidFill>
          </a:ln>
        </p:spPr>
        <p:txBody>
          <a:bodyPr/>
          <a:lstStyle>
            <a:lvl1pPr>
              <a:defRPr>
                <a:solidFill>
                  <a:schemeClr val="tx1"/>
                </a:solidFill>
              </a:defRPr>
            </a:lvl1pPr>
          </a:lstStyle>
          <a:p>
            <a:endParaRPr lang="en-US" dirty="0"/>
          </a:p>
        </p:txBody>
      </p:sp>
      <p:sp>
        <p:nvSpPr>
          <p:cNvPr id="14" name="Text Placeholder 7">
            <a:extLst>
              <a:ext uri="{FF2B5EF4-FFF2-40B4-BE49-F238E27FC236}">
                <a16:creationId xmlns:a16="http://schemas.microsoft.com/office/drawing/2014/main" id="{2BD02477-6065-F818-FBA9-47A3FAEC7B0A}"/>
              </a:ext>
            </a:extLst>
          </p:cNvPr>
          <p:cNvSpPr>
            <a:spLocks noGrp="1"/>
          </p:cNvSpPr>
          <p:nvPr>
            <p:ph type="body" sz="quarter" idx="17" hasCustomPrompt="1"/>
          </p:nvPr>
        </p:nvSpPr>
        <p:spPr>
          <a:xfrm>
            <a:off x="2711847"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5" name="Text Placeholder 7">
            <a:extLst>
              <a:ext uri="{FF2B5EF4-FFF2-40B4-BE49-F238E27FC236}">
                <a16:creationId xmlns:a16="http://schemas.microsoft.com/office/drawing/2014/main" id="{1E2EF5DC-0D57-DC34-4674-0BD76A3C79C5}"/>
              </a:ext>
            </a:extLst>
          </p:cNvPr>
          <p:cNvSpPr>
            <a:spLocks noGrp="1"/>
          </p:cNvSpPr>
          <p:nvPr>
            <p:ph type="body" sz="quarter" idx="18" hasCustomPrompt="1"/>
          </p:nvPr>
        </p:nvSpPr>
        <p:spPr>
          <a:xfrm>
            <a:off x="5067078"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6" name="Text Placeholder 7">
            <a:extLst>
              <a:ext uri="{FF2B5EF4-FFF2-40B4-BE49-F238E27FC236}">
                <a16:creationId xmlns:a16="http://schemas.microsoft.com/office/drawing/2014/main" id="{E366866D-A2F8-F30E-5CEC-7874104461C1}"/>
              </a:ext>
            </a:extLst>
          </p:cNvPr>
          <p:cNvSpPr>
            <a:spLocks noGrp="1"/>
          </p:cNvSpPr>
          <p:nvPr>
            <p:ph type="body" sz="quarter" idx="19" hasCustomPrompt="1"/>
          </p:nvPr>
        </p:nvSpPr>
        <p:spPr>
          <a:xfrm>
            <a:off x="7444376"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7" name="Text Placeholder 7">
            <a:extLst>
              <a:ext uri="{FF2B5EF4-FFF2-40B4-BE49-F238E27FC236}">
                <a16:creationId xmlns:a16="http://schemas.microsoft.com/office/drawing/2014/main" id="{2EE9F404-D14D-FE4F-8CFF-AB1FC64F34F4}"/>
              </a:ext>
            </a:extLst>
          </p:cNvPr>
          <p:cNvSpPr>
            <a:spLocks noGrp="1"/>
          </p:cNvSpPr>
          <p:nvPr>
            <p:ph type="body" sz="quarter" idx="20" hasCustomPrompt="1"/>
          </p:nvPr>
        </p:nvSpPr>
        <p:spPr>
          <a:xfrm>
            <a:off x="9832288" y="4562664"/>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8" name="Title 1">
            <a:extLst>
              <a:ext uri="{FF2B5EF4-FFF2-40B4-BE49-F238E27FC236}">
                <a16:creationId xmlns:a16="http://schemas.microsoft.com/office/drawing/2014/main" id="{D046D04C-67A8-D731-EC40-7A854EF1DB5E}"/>
              </a:ext>
            </a:extLst>
          </p:cNvPr>
          <p:cNvSpPr>
            <a:spLocks noGrp="1"/>
          </p:cNvSpPr>
          <p:nvPr>
            <p:ph type="title" hasCustomPrompt="1"/>
          </p:nvPr>
        </p:nvSpPr>
        <p:spPr>
          <a:xfrm>
            <a:off x="838200" y="211565"/>
            <a:ext cx="10515600" cy="1325563"/>
          </a:xfrm>
          <a:prstGeom prst="rect">
            <a:avLst/>
          </a:prstGeom>
        </p:spPr>
        <p:txBody>
          <a:bodyPr/>
          <a:lstStyle>
            <a:lvl1pPr algn="ctr">
              <a:defRPr/>
            </a:lvl1pPr>
          </a:lstStyle>
          <a:p>
            <a:r>
              <a:rPr lang="en-US" dirty="0"/>
              <a:t>Tier Type</a:t>
            </a:r>
          </a:p>
        </p:txBody>
      </p:sp>
      <p:sp>
        <p:nvSpPr>
          <p:cNvPr id="20" name="Date Placeholder 3">
            <a:extLst>
              <a:ext uri="{FF2B5EF4-FFF2-40B4-BE49-F238E27FC236}">
                <a16:creationId xmlns:a16="http://schemas.microsoft.com/office/drawing/2014/main" id="{CB503363-B9D9-93C1-0C72-1F8160EBCA47}"/>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983606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image and bod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838200" y="1855557"/>
            <a:ext cx="3145551" cy="3146885"/>
          </a:xfrm>
          <a:ln w="57150">
            <a:solidFill>
              <a:schemeClr val="tx1"/>
            </a:solidFill>
          </a:ln>
        </p:spPr>
        <p:txBody>
          <a:bodyPr/>
          <a:lstStyle/>
          <a:p>
            <a:endParaRPr lang="en-US" dirty="0"/>
          </a:p>
        </p:txBody>
      </p:sp>
      <p:sp>
        <p:nvSpPr>
          <p:cNvPr id="4" name="Text Placeholder 6">
            <a:extLst>
              <a:ext uri="{FF2B5EF4-FFF2-40B4-BE49-F238E27FC236}">
                <a16:creationId xmlns:a16="http://schemas.microsoft.com/office/drawing/2014/main" id="{0E5FCD15-9EED-BF20-2D8A-6BE8959CEA19}"/>
              </a:ext>
            </a:extLst>
          </p:cNvPr>
          <p:cNvSpPr>
            <a:spLocks noGrp="1"/>
          </p:cNvSpPr>
          <p:nvPr>
            <p:ph type="body" sz="quarter" idx="14" hasCustomPrompt="1"/>
          </p:nvPr>
        </p:nvSpPr>
        <p:spPr>
          <a:xfrm>
            <a:off x="4246684" y="1855557"/>
            <a:ext cx="7107115" cy="2777989"/>
          </a:xfrm>
        </p:spPr>
        <p:txBody>
          <a:bodyPr>
            <a:normAutofit/>
          </a:bodyPr>
          <a:lstStyle>
            <a:lvl1pPr marL="0" indent="0">
              <a:buNone/>
              <a:defRPr sz="1800" b="0"/>
            </a:lvl1pPr>
            <a:lvl2pPr marL="9525" indent="0">
              <a:buNone/>
              <a:tabLst/>
              <a:defRPr/>
            </a:lvl2pPr>
            <a:lvl3pPr marL="914400" indent="0">
              <a:buNone/>
              <a:defRPr/>
            </a:lvl3pPr>
          </a:lstStyle>
          <a:p>
            <a:pPr lvl="0"/>
            <a:r>
              <a:rPr lang="en-US" dirty="0"/>
              <a:t>Body</a:t>
            </a:r>
          </a:p>
        </p:txBody>
      </p:sp>
      <p:sp>
        <p:nvSpPr>
          <p:cNvPr id="7" name="Title 1">
            <a:extLst>
              <a:ext uri="{FF2B5EF4-FFF2-40B4-BE49-F238E27FC236}">
                <a16:creationId xmlns:a16="http://schemas.microsoft.com/office/drawing/2014/main" id="{8437E892-C103-787E-50B3-35CD1BC00B83}"/>
              </a:ext>
            </a:extLst>
          </p:cNvPr>
          <p:cNvSpPr>
            <a:spLocks noGrp="1"/>
          </p:cNvSpPr>
          <p:nvPr>
            <p:ph type="title"/>
          </p:nvPr>
        </p:nvSpPr>
        <p:spPr>
          <a:xfrm>
            <a:off x="838200" y="211565"/>
            <a:ext cx="10515600" cy="1325563"/>
          </a:xfrm>
          <a:prstGeom prst="rect">
            <a:avLst/>
          </a:prstGeom>
        </p:spPr>
        <p:txBody>
          <a:bodyPr/>
          <a:lstStyle>
            <a:lvl1pPr algn="ctr">
              <a:defRPr/>
            </a:lvl1pPr>
          </a:lstStyle>
          <a:p>
            <a:r>
              <a:rPr lang="en-US" dirty="0"/>
              <a:t>Click to edit Master title style</a:t>
            </a:r>
          </a:p>
        </p:txBody>
      </p:sp>
      <p:sp>
        <p:nvSpPr>
          <p:cNvPr id="9" name="Date Placeholder 3">
            <a:extLst>
              <a:ext uri="{FF2B5EF4-FFF2-40B4-BE49-F238E27FC236}">
                <a16:creationId xmlns:a16="http://schemas.microsoft.com/office/drawing/2014/main" id="{55716C83-17B4-C381-850C-2045F14D9788}"/>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775325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ransition">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5EB1E5F-3707-50EA-F71B-190CBDE437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C176C5-CF10-FDA6-D1E6-A79FE303F26D}"/>
              </a:ext>
            </a:extLst>
          </p:cNvPr>
          <p:cNvSpPr>
            <a:spLocks noGrp="1"/>
          </p:cNvSpPr>
          <p:nvPr>
            <p:ph type="title" hasCustomPrompt="1"/>
          </p:nvPr>
        </p:nvSpPr>
        <p:spPr>
          <a:xfrm>
            <a:off x="838200" y="2766218"/>
            <a:ext cx="10515600" cy="1325563"/>
          </a:xfrm>
          <a:prstGeom prst="rect">
            <a:avLst/>
          </a:prstGeom>
        </p:spPr>
        <p:txBody>
          <a:bodyPr/>
          <a:lstStyle>
            <a:lvl1pPr algn="ctr">
              <a:defRPr/>
            </a:lvl1pPr>
          </a:lstStyle>
          <a:p>
            <a:r>
              <a:rPr lang="en-US" dirty="0"/>
              <a:t>Transition</a:t>
            </a:r>
          </a:p>
        </p:txBody>
      </p:sp>
      <p:sp>
        <p:nvSpPr>
          <p:cNvPr id="6" name="Date Placeholder 3">
            <a:extLst>
              <a:ext uri="{FF2B5EF4-FFF2-40B4-BE49-F238E27FC236}">
                <a16:creationId xmlns:a16="http://schemas.microsoft.com/office/drawing/2014/main" id="{E22A8F75-DAEB-1151-4267-E165A54F11BC}"/>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709021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D122712-FC2A-136F-6052-A15DA3218F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Date Placeholder 3">
            <a:extLst>
              <a:ext uri="{FF2B5EF4-FFF2-40B4-BE49-F238E27FC236}">
                <a16:creationId xmlns:a16="http://schemas.microsoft.com/office/drawing/2014/main" id="{0E2A1F8A-AF3D-0A4D-9E21-E9D609ACF94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1650643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369C1-4634-3149-B6C1-EC9B49162A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EF6843-1FC0-0B4E-9E48-B2D63ECF00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0DF445-85C8-284D-AFDA-85BDE1F7E1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41F29F-EE47-7E4F-B068-CE0B535F3E8A}"/>
              </a:ext>
            </a:extLst>
          </p:cNvPr>
          <p:cNvSpPr>
            <a:spLocks noGrp="1"/>
          </p:cNvSpPr>
          <p:nvPr>
            <p:ph type="dt" sz="half" idx="10"/>
          </p:nvPr>
        </p:nvSpPr>
        <p:spPr/>
        <p:txBody>
          <a:bodyPr/>
          <a:lstStyle/>
          <a:p>
            <a:fld id="{3BDB8791-F1B0-41E7-B7FD-A781E65C4266}" type="datetimeFigureOut">
              <a:rPr lang="en-US" smtClean="0"/>
              <a:t>6/21/23</a:t>
            </a:fld>
            <a:endParaRPr lang="en-US" dirty="0"/>
          </a:p>
        </p:txBody>
      </p:sp>
      <p:sp>
        <p:nvSpPr>
          <p:cNvPr id="6" name="Footer Placeholder 5">
            <a:extLst>
              <a:ext uri="{FF2B5EF4-FFF2-40B4-BE49-F238E27FC236}">
                <a16:creationId xmlns:a16="http://schemas.microsoft.com/office/drawing/2014/main" id="{3C07E218-50C6-124A-8F4C-684DAAF49B1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09A430A-6AD9-1249-94DA-91DAD7A7B55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6247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19394-C6B0-0E4B-AB54-6AC378C8D7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F80547-91B1-AA40-A0ED-2657773B64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3987A1-B1DE-9948-89DE-8425044509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21D5B4-8DD6-6C42-91B8-D68759B0F5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240B12-63DC-9945-A087-0D4CC0ABE2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4AA85A-0907-1941-8FFE-2D700616816A}"/>
              </a:ext>
            </a:extLst>
          </p:cNvPr>
          <p:cNvSpPr>
            <a:spLocks noGrp="1"/>
          </p:cNvSpPr>
          <p:nvPr>
            <p:ph type="dt" sz="half" idx="10"/>
          </p:nvPr>
        </p:nvSpPr>
        <p:spPr/>
        <p:txBody>
          <a:bodyPr/>
          <a:lstStyle/>
          <a:p>
            <a:fld id="{5FDD63B2-E120-4ED8-B27B-C685F510A5FE}" type="datetimeFigureOut">
              <a:rPr lang="en-US" smtClean="0"/>
              <a:t>6/21/23</a:t>
            </a:fld>
            <a:endParaRPr lang="en-US" dirty="0"/>
          </a:p>
        </p:txBody>
      </p:sp>
      <p:sp>
        <p:nvSpPr>
          <p:cNvPr id="8" name="Footer Placeholder 7">
            <a:extLst>
              <a:ext uri="{FF2B5EF4-FFF2-40B4-BE49-F238E27FC236}">
                <a16:creationId xmlns:a16="http://schemas.microsoft.com/office/drawing/2014/main" id="{5BFC5B26-CE9F-B241-84E9-D958C8AFAD3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0B48D47-3D31-CF45-8A89-27C4794A734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8720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59A2-97A3-C74A-910C-9554D3E9BC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FE986E-2482-A64C-9270-896133BA4BF3}"/>
              </a:ext>
            </a:extLst>
          </p:cNvPr>
          <p:cNvSpPr>
            <a:spLocks noGrp="1"/>
          </p:cNvSpPr>
          <p:nvPr>
            <p:ph type="dt" sz="half" idx="10"/>
          </p:nvPr>
        </p:nvSpPr>
        <p:spPr/>
        <p:txBody>
          <a:bodyPr/>
          <a:lstStyle/>
          <a:p>
            <a:fld id="{7AA18ACC-A947-437B-A130-35BD54FDF1E9}" type="datetimeFigureOut">
              <a:rPr lang="en-US" smtClean="0"/>
              <a:t>6/21/23</a:t>
            </a:fld>
            <a:endParaRPr lang="en-US" dirty="0"/>
          </a:p>
        </p:txBody>
      </p:sp>
      <p:sp>
        <p:nvSpPr>
          <p:cNvPr id="4" name="Footer Placeholder 3">
            <a:extLst>
              <a:ext uri="{FF2B5EF4-FFF2-40B4-BE49-F238E27FC236}">
                <a16:creationId xmlns:a16="http://schemas.microsoft.com/office/drawing/2014/main" id="{A781637C-FBFD-0947-881D-3530B7B02E3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9EB9913-CA70-6140-9345-7803682A95B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6386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546A63-80E3-4C46-9757-ACE0F0B377B0}"/>
              </a:ext>
            </a:extLst>
          </p:cNvPr>
          <p:cNvSpPr>
            <a:spLocks noGrp="1"/>
          </p:cNvSpPr>
          <p:nvPr>
            <p:ph type="dt" sz="half" idx="10"/>
          </p:nvPr>
        </p:nvSpPr>
        <p:spPr/>
        <p:txBody>
          <a:bodyPr/>
          <a:lstStyle/>
          <a:p>
            <a:fld id="{7C8D7E02-BCB8-4D50-A234-369438C08659}" type="datetimeFigureOut">
              <a:rPr lang="en-US" smtClean="0"/>
              <a:t>6/21/23</a:t>
            </a:fld>
            <a:endParaRPr lang="en-US" dirty="0"/>
          </a:p>
        </p:txBody>
      </p:sp>
      <p:sp>
        <p:nvSpPr>
          <p:cNvPr id="3" name="Footer Placeholder 2">
            <a:extLst>
              <a:ext uri="{FF2B5EF4-FFF2-40B4-BE49-F238E27FC236}">
                <a16:creationId xmlns:a16="http://schemas.microsoft.com/office/drawing/2014/main" id="{A34E7439-A99E-6E44-A317-678AD799332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7526F82-9F52-3149-934C-0235C0606CD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46140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3B6D-0F97-BB41-A352-726B61E9CF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6C0033-8B5B-3342-B02D-EDDA33B854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28E2BC-4659-2640-94D6-52E4FADBDA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55F39B-02D3-5641-BB78-C978E2AFFC20}"/>
              </a:ext>
            </a:extLst>
          </p:cNvPr>
          <p:cNvSpPr>
            <a:spLocks noGrp="1"/>
          </p:cNvSpPr>
          <p:nvPr>
            <p:ph type="dt" sz="half" idx="10"/>
          </p:nvPr>
        </p:nvSpPr>
        <p:spPr/>
        <p:txBody>
          <a:bodyPr/>
          <a:lstStyle/>
          <a:p>
            <a:fld id="{76E86A4C-8E40-4F87-A4F0-01A0687C5742}" type="datetimeFigureOut">
              <a:rPr lang="en-US" smtClean="0"/>
              <a:t>6/21/23</a:t>
            </a:fld>
            <a:endParaRPr lang="en-US" dirty="0"/>
          </a:p>
        </p:txBody>
      </p:sp>
      <p:sp>
        <p:nvSpPr>
          <p:cNvPr id="6" name="Footer Placeholder 5">
            <a:extLst>
              <a:ext uri="{FF2B5EF4-FFF2-40B4-BE49-F238E27FC236}">
                <a16:creationId xmlns:a16="http://schemas.microsoft.com/office/drawing/2014/main" id="{79BAA66F-8077-D743-A944-9071E29954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77B6431-C140-2640-BDF1-E07E049B2F8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84232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4936E-96C0-7946-BE6A-2660B769D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5BC40F-1438-CE46-97F6-D93E6BA8E4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9E7E6D-CFA5-D342-A74A-6BEEAA8D00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68147C-5553-344C-A7B2-6C9FC1BD614B}"/>
              </a:ext>
            </a:extLst>
          </p:cNvPr>
          <p:cNvSpPr>
            <a:spLocks noGrp="1"/>
          </p:cNvSpPr>
          <p:nvPr>
            <p:ph type="dt" sz="half" idx="10"/>
          </p:nvPr>
        </p:nvSpPr>
        <p:spPr/>
        <p:txBody>
          <a:bodyPr/>
          <a:lstStyle/>
          <a:p>
            <a:fld id="{35E72C73-2D91-4E12-BA25-F0AA0C03599B}" type="datetimeFigureOut">
              <a:rPr lang="en-US" smtClean="0"/>
              <a:t>6/21/23</a:t>
            </a:fld>
            <a:endParaRPr lang="en-US" dirty="0"/>
          </a:p>
        </p:txBody>
      </p:sp>
      <p:sp>
        <p:nvSpPr>
          <p:cNvPr id="6" name="Footer Placeholder 5">
            <a:extLst>
              <a:ext uri="{FF2B5EF4-FFF2-40B4-BE49-F238E27FC236}">
                <a16:creationId xmlns:a16="http://schemas.microsoft.com/office/drawing/2014/main" id="{51F98EA4-5CEF-BF49-985B-5A3C8805DF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87A2252-26DF-D341-BEE3-8119F61C79B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5298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4.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B688AC-A1C3-D642-A437-4172DB4A9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9FB1A9-85DC-4E4A-BF62-54C3D09E08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EBC78-B61E-4840-88B1-0322162B1A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451C3-0FF4-47C4-B829-773ADF60F88C}" type="datetimeFigureOut">
              <a:rPr lang="en-US" smtClean="0"/>
              <a:t>6/21/23</a:t>
            </a:fld>
            <a:endParaRPr lang="en-US" dirty="0"/>
          </a:p>
        </p:txBody>
      </p:sp>
      <p:sp>
        <p:nvSpPr>
          <p:cNvPr id="5" name="Footer Placeholder 4">
            <a:extLst>
              <a:ext uri="{FF2B5EF4-FFF2-40B4-BE49-F238E27FC236}">
                <a16:creationId xmlns:a16="http://schemas.microsoft.com/office/drawing/2014/main" id="{8B81F0AA-7AA4-5F47-911F-35C0EF99A7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F5EB6DA-BC99-A143-AF39-115B27594F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49350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FD7368-4E5F-21CB-F7A4-9C11CFEEA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4D41B6-ED92-53F4-115B-74D4089499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DFB7F-E48C-9FC0-9D60-5300F8F6FC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54C2F-4D27-A244-9AE2-E5C8FE469D77}" type="datetimeFigureOut">
              <a:rPr lang="en-US" smtClean="0"/>
              <a:t>6/21/23</a:t>
            </a:fld>
            <a:endParaRPr lang="en-US"/>
          </a:p>
        </p:txBody>
      </p:sp>
      <p:sp>
        <p:nvSpPr>
          <p:cNvPr id="5" name="Footer Placeholder 4">
            <a:extLst>
              <a:ext uri="{FF2B5EF4-FFF2-40B4-BE49-F238E27FC236}">
                <a16:creationId xmlns:a16="http://schemas.microsoft.com/office/drawing/2014/main" id="{D261B588-7A72-9D2D-0097-0AB6DA5F4F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3A30AA-7B28-DA93-56FE-E0BC92F522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706E5-5FFD-1E49-B019-E8B86ABC85AD}" type="slidenum">
              <a:rPr lang="en-US" smtClean="0"/>
              <a:t>‹#›</a:t>
            </a:fld>
            <a:endParaRPr lang="en-US"/>
          </a:p>
        </p:txBody>
      </p:sp>
    </p:spTree>
    <p:extLst>
      <p:ext uri="{BB962C8B-B14F-4D97-AF65-F5344CB8AC3E}">
        <p14:creationId xmlns:p14="http://schemas.microsoft.com/office/powerpoint/2010/main" val="18577398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 name="Picture 14" descr="Rectangle&#10;&#10;Description automatically generated">
            <a:extLst>
              <a:ext uri="{FF2B5EF4-FFF2-40B4-BE49-F238E27FC236}">
                <a16:creationId xmlns:a16="http://schemas.microsoft.com/office/drawing/2014/main" id="{F518A2A1-47B4-B5B2-2D04-E5CA6611DB45}"/>
              </a:ext>
            </a:extLst>
          </p:cNvPr>
          <p:cNvPicPr>
            <a:picLocks noChangeAspect="1"/>
          </p:cNvPicPr>
          <p:nvPr userDrawn="1"/>
        </p:nvPicPr>
        <p:blipFill>
          <a:blip r:embed="rId12"/>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CED91A3-9181-E725-82F2-BE95F9D5C6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F208CB2-9560-ADAF-F480-8324153A0D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8514AD-C30C-10BB-7054-5A9E109C0884}"/>
              </a:ext>
            </a:extLst>
          </p:cNvPr>
          <p:cNvSpPr>
            <a:spLocks noGrp="1"/>
          </p:cNvSpPr>
          <p:nvPr>
            <p:ph type="dt" sz="half" idx="2"/>
          </p:nvPr>
        </p:nvSpPr>
        <p:spPr>
          <a:xfrm>
            <a:off x="3510049" y="6186675"/>
            <a:ext cx="5171902" cy="365126"/>
          </a:xfrm>
          <a:prstGeom prst="rect">
            <a:avLst/>
          </a:prstGeom>
        </p:spPr>
        <p:txBody>
          <a:bodyPr vert="horz" lIns="91440" tIns="45720" rIns="91440" bIns="45720" rtlCol="0" anchor="ctr"/>
          <a:lstStyle>
            <a:lvl1pPr algn="l">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263845339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l" defTabSz="914400" rtl="0" eaLnBrk="1" latinLnBrk="0" hangingPunct="1">
        <a:lnSpc>
          <a:spcPct val="90000"/>
        </a:lnSpc>
        <a:spcBef>
          <a:spcPct val="0"/>
        </a:spcBef>
        <a:buNone/>
        <a:defRPr sz="44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0.emf"/><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png"/><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7.gif"/></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g"/></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www.samhsa.gov/find-help/harm-reduction"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70.gif"/><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mailto:info@savagesisters.org"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hyperlink" Target="https://linktr.ee/SavageSistersRecovery"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rls_slide_loop.pptx" TargetMode="External"/><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1139C-8FCA-2258-CCE7-9B7241717082}"/>
              </a:ext>
            </a:extLst>
          </p:cNvPr>
          <p:cNvSpPr>
            <a:spLocks noGrp="1"/>
          </p:cNvSpPr>
          <p:nvPr>
            <p:ph type="ctrTitle"/>
          </p:nvPr>
        </p:nvSpPr>
        <p:spPr>
          <a:xfrm>
            <a:off x="1524000" y="4147416"/>
            <a:ext cx="9144000" cy="1318161"/>
          </a:xfrm>
        </p:spPr>
        <p:txBody>
          <a:bodyPr>
            <a:normAutofit fontScale="90000"/>
          </a:bodyPr>
          <a:lstStyle/>
          <a:p>
            <a:r>
              <a:rPr lang="en-US" dirty="0">
                <a:solidFill>
                  <a:schemeClr val="bg1"/>
                </a:solidFill>
              </a:rPr>
              <a:t>WELCOME</a:t>
            </a:r>
          </a:p>
        </p:txBody>
      </p:sp>
      <p:sp>
        <p:nvSpPr>
          <p:cNvPr id="5" name="Date Placeholder 3">
            <a:extLst>
              <a:ext uri="{FF2B5EF4-FFF2-40B4-BE49-F238E27FC236}">
                <a16:creationId xmlns:a16="http://schemas.microsoft.com/office/drawing/2014/main" id="{3304C831-906F-591B-6A39-C71FDA9DA56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facesandvoices</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recoveryleadershipsummit</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#advocate4recovery</a:t>
            </a:r>
          </a:p>
        </p:txBody>
      </p:sp>
      <p:sp>
        <p:nvSpPr>
          <p:cNvPr id="3" name="Title 1">
            <a:extLst>
              <a:ext uri="{FF2B5EF4-FFF2-40B4-BE49-F238E27FC236}">
                <a16:creationId xmlns:a16="http://schemas.microsoft.com/office/drawing/2014/main" id="{94559950-585E-F447-1C6F-9DADC9FA9B2E}"/>
              </a:ext>
            </a:extLst>
          </p:cNvPr>
          <p:cNvSpPr txBox="1">
            <a:spLocks/>
          </p:cNvSpPr>
          <p:nvPr/>
        </p:nvSpPr>
        <p:spPr>
          <a:xfrm>
            <a:off x="811576" y="5384595"/>
            <a:ext cx="10568848" cy="586548"/>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9600" b="1" i="0" kern="1200" spc="600">
                <a:solidFill>
                  <a:schemeClr val="bg1"/>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600" normalizeH="0" baseline="0" noProof="0" dirty="0">
                <a:ln>
                  <a:noFill/>
                </a:ln>
                <a:solidFill>
                  <a:prstClr val="white"/>
                </a:solidFill>
                <a:effectLst>
                  <a:outerShdw blurRad="50800" dist="38100" algn="l" rotWithShape="0">
                    <a:prstClr val="black">
                      <a:alpha val="40000"/>
                    </a:prstClr>
                  </a:outerShdw>
                </a:effectLst>
                <a:uLnTx/>
                <a:uFillTx/>
                <a:latin typeface="Open Sans Light" panose="020B0306030504020204" pitchFamily="34" charset="0"/>
                <a:ea typeface="Open Sans Light" panose="020B0306030504020204" pitchFamily="34" charset="0"/>
                <a:cs typeface="Open Sans Light" panose="020B0306030504020204" pitchFamily="34" charset="0"/>
              </a:rPr>
              <a:t>Harm Reduction</a:t>
            </a:r>
          </a:p>
        </p:txBody>
      </p:sp>
    </p:spTree>
    <p:extLst>
      <p:ext uri="{BB962C8B-B14F-4D97-AF65-F5344CB8AC3E}">
        <p14:creationId xmlns:p14="http://schemas.microsoft.com/office/powerpoint/2010/main" val="3374975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37A313-3FE4-4EFB-B3C4-4B28DCEA2FA9}"/>
              </a:ext>
            </a:extLst>
          </p:cNvPr>
          <p:cNvSpPr>
            <a:spLocks noGrp="1"/>
          </p:cNvSpPr>
          <p:nvPr>
            <p:ph type="body" idx="1"/>
          </p:nvPr>
        </p:nvSpPr>
        <p:spPr>
          <a:xfrm>
            <a:off x="2158929" y="2242132"/>
            <a:ext cx="2843786" cy="3999717"/>
          </a:xfrm>
        </p:spPr>
        <p:txBody>
          <a:bodyPr/>
          <a:lstStyle/>
          <a:p>
            <a:r>
              <a:rPr lang="en-US" sz="1700" b="1" dirty="0">
                <a:solidFill>
                  <a:schemeClr val="accent2">
                    <a:lumMod val="75000"/>
                  </a:schemeClr>
                </a:solidFill>
                <a:latin typeface="Calibri" panose="020F0502020204030204" pitchFamily="34" charset="0"/>
                <a:cs typeface="Calibri" panose="020F0502020204030204" pitchFamily="34" charset="0"/>
              </a:rPr>
              <a:t>You can overdose by touching fentanyl </a:t>
            </a:r>
          </a:p>
          <a:p>
            <a:endParaRPr lang="en-US" sz="1700" b="1" dirty="0">
              <a:solidFill>
                <a:schemeClr val="accent2">
                  <a:lumMod val="75000"/>
                </a:schemeClr>
              </a:solidFill>
              <a:latin typeface="Calibri" panose="020F0502020204030204" pitchFamily="34" charset="0"/>
              <a:cs typeface="Calibri" panose="020F0502020204030204" pitchFamily="34" charset="0"/>
            </a:endParaRPr>
          </a:p>
          <a:p>
            <a:r>
              <a:rPr lang="en-US" sz="1700" b="1" dirty="0">
                <a:solidFill>
                  <a:schemeClr val="accent2">
                    <a:lumMod val="75000"/>
                  </a:schemeClr>
                </a:solidFill>
                <a:latin typeface="Calibri" panose="020F0502020204030204" pitchFamily="34" charset="0"/>
                <a:cs typeface="Calibri" panose="020F0502020204030204" pitchFamily="34" charset="0"/>
              </a:rPr>
              <a:t>Fentanyl powder in the air can be inhaled and cause an overdose</a:t>
            </a:r>
          </a:p>
          <a:p>
            <a:endParaRPr lang="en-US" sz="1700" b="1" dirty="0">
              <a:solidFill>
                <a:schemeClr val="accent2">
                  <a:lumMod val="75000"/>
                </a:schemeClr>
              </a:solidFill>
              <a:latin typeface="Calibri" panose="020F0502020204030204" pitchFamily="34" charset="0"/>
              <a:cs typeface="Calibri" panose="020F0502020204030204" pitchFamily="34" charset="0"/>
            </a:endParaRPr>
          </a:p>
          <a:p>
            <a:r>
              <a:rPr lang="en-US" sz="1700" b="1" dirty="0">
                <a:solidFill>
                  <a:schemeClr val="accent2">
                    <a:lumMod val="75000"/>
                  </a:schemeClr>
                </a:solidFill>
                <a:latin typeface="Calibri" panose="020F0502020204030204" pitchFamily="34" charset="0"/>
                <a:cs typeface="Calibri" panose="020F0502020204030204" pitchFamily="34" charset="0"/>
              </a:rPr>
              <a:t>Narcan cannot reverse a fentanyl overdose </a:t>
            </a:r>
          </a:p>
          <a:p>
            <a:r>
              <a:rPr lang="en-US" sz="1700" b="1" dirty="0">
                <a:solidFill>
                  <a:schemeClr val="accent2">
                    <a:lumMod val="75000"/>
                  </a:schemeClr>
                </a:solidFill>
                <a:latin typeface="Calibri" panose="020F0502020204030204" pitchFamily="34" charset="0"/>
                <a:cs typeface="Calibri" panose="020F0502020204030204" pitchFamily="34" charset="0"/>
              </a:rPr>
              <a:t> </a:t>
            </a:r>
          </a:p>
          <a:p>
            <a:endParaRPr lang="en-US" sz="1700" b="1" dirty="0">
              <a:solidFill>
                <a:schemeClr val="accent2">
                  <a:lumMod val="75000"/>
                </a:schemeClr>
              </a:solidFill>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C551C101-D753-49E8-AF0C-45A833A4282F}"/>
              </a:ext>
            </a:extLst>
          </p:cNvPr>
          <p:cNvSpPr>
            <a:spLocks noGrp="1"/>
          </p:cNvSpPr>
          <p:nvPr>
            <p:ph type="body" sz="quarter" idx="13"/>
          </p:nvPr>
        </p:nvSpPr>
        <p:spPr>
          <a:xfrm>
            <a:off x="6939420" y="1433335"/>
            <a:ext cx="3050438" cy="5046908"/>
          </a:xfrm>
        </p:spPr>
        <p:txBody>
          <a:bodyPr>
            <a:noAutofit/>
          </a:bodyPr>
          <a:lstStyle/>
          <a:p>
            <a:r>
              <a:rPr lang="en-US" sz="1700" b="1" dirty="0">
                <a:solidFill>
                  <a:srgbClr val="7030A0"/>
                </a:solidFill>
                <a:latin typeface="Calibri" panose="020F0502020204030204" pitchFamily="34" charset="0"/>
                <a:cs typeface="Calibri" panose="020F0502020204030204" pitchFamily="34" charset="0"/>
              </a:rPr>
              <a:t>Fentanyl powder can NOT be absorbed through the skin </a:t>
            </a:r>
          </a:p>
          <a:p>
            <a:endParaRPr lang="en-US" sz="1700" b="1" dirty="0">
              <a:solidFill>
                <a:srgbClr val="7030A0"/>
              </a:solidFill>
              <a:latin typeface="Calibri" panose="020F0502020204030204" pitchFamily="34" charset="0"/>
              <a:cs typeface="Calibri" panose="020F0502020204030204" pitchFamily="34" charset="0"/>
            </a:endParaRPr>
          </a:p>
          <a:p>
            <a:r>
              <a:rPr lang="en-US" sz="1700" b="1" dirty="0">
                <a:solidFill>
                  <a:srgbClr val="7030A0"/>
                </a:solidFill>
                <a:latin typeface="Calibri" panose="020F0502020204030204" pitchFamily="34" charset="0"/>
                <a:cs typeface="Calibri" panose="020F0502020204030204" pitchFamily="34" charset="0"/>
              </a:rPr>
              <a:t>It would take large amounts over a long period of time to have any impact &amp; is highly unlikely</a:t>
            </a:r>
          </a:p>
          <a:p>
            <a:endParaRPr lang="en-US" sz="1700" b="1" dirty="0">
              <a:solidFill>
                <a:srgbClr val="7030A0"/>
              </a:solidFill>
              <a:latin typeface="Calibri" panose="020F0502020204030204" pitchFamily="34" charset="0"/>
              <a:cs typeface="Calibri" panose="020F0502020204030204" pitchFamily="34" charset="0"/>
            </a:endParaRPr>
          </a:p>
          <a:p>
            <a:r>
              <a:rPr lang="en-US" sz="1700" b="1" dirty="0">
                <a:solidFill>
                  <a:srgbClr val="7030A0"/>
                </a:solidFill>
                <a:latin typeface="Calibri" panose="020F0502020204030204" pitchFamily="34" charset="0"/>
                <a:cs typeface="Calibri" panose="020F0502020204030204" pitchFamily="34" charset="0"/>
              </a:rPr>
              <a:t>Narcan can reverse any opioid overdose including fentanyl </a:t>
            </a:r>
          </a:p>
          <a:p>
            <a:r>
              <a:rPr lang="en-US" sz="1700" b="1" dirty="0">
                <a:solidFill>
                  <a:srgbClr val="7030A0"/>
                </a:solidFill>
                <a:latin typeface="Calibri" panose="020F0502020204030204" pitchFamily="34" charset="0"/>
                <a:cs typeface="Calibri" panose="020F0502020204030204" pitchFamily="34" charset="0"/>
              </a:rPr>
              <a:t> </a:t>
            </a:r>
          </a:p>
          <a:p>
            <a:endParaRPr lang="en-US" sz="1700" b="1" dirty="0">
              <a:solidFill>
                <a:srgbClr val="7030A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BD100FEB-D797-D04E-B1AF-392FD68D2238}"/>
              </a:ext>
            </a:extLst>
          </p:cNvPr>
          <p:cNvPicPr>
            <a:picLocks noChangeAspect="1"/>
          </p:cNvPicPr>
          <p:nvPr/>
        </p:nvPicPr>
        <p:blipFill>
          <a:blip r:embed="rId3"/>
          <a:stretch>
            <a:fillRect/>
          </a:stretch>
        </p:blipFill>
        <p:spPr>
          <a:xfrm>
            <a:off x="5731344" y="2889668"/>
            <a:ext cx="993127" cy="1001472"/>
          </a:xfrm>
          <a:prstGeom prst="rect">
            <a:avLst/>
          </a:prstGeom>
        </p:spPr>
      </p:pic>
      <p:pic>
        <p:nvPicPr>
          <p:cNvPr id="20" name="Picture 19">
            <a:extLst>
              <a:ext uri="{FF2B5EF4-FFF2-40B4-BE49-F238E27FC236}">
                <a16:creationId xmlns:a16="http://schemas.microsoft.com/office/drawing/2014/main" id="{18014DCE-00C3-374F-8F82-74DBA4A4AF7C}"/>
              </a:ext>
            </a:extLst>
          </p:cNvPr>
          <p:cNvPicPr>
            <a:picLocks noChangeAspect="1"/>
          </p:cNvPicPr>
          <p:nvPr/>
        </p:nvPicPr>
        <p:blipFill>
          <a:blip r:embed="rId4"/>
          <a:stretch>
            <a:fillRect/>
          </a:stretch>
        </p:blipFill>
        <p:spPr>
          <a:xfrm>
            <a:off x="911980" y="2889668"/>
            <a:ext cx="1009888" cy="1001472"/>
          </a:xfrm>
          <a:prstGeom prst="rect">
            <a:avLst/>
          </a:prstGeom>
        </p:spPr>
      </p:pic>
      <p:sp>
        <p:nvSpPr>
          <p:cNvPr id="26" name="Title 1">
            <a:extLst>
              <a:ext uri="{FF2B5EF4-FFF2-40B4-BE49-F238E27FC236}">
                <a16:creationId xmlns:a16="http://schemas.microsoft.com/office/drawing/2014/main" id="{31E9EB78-7F64-0C48-8149-F9E06046D99C}"/>
              </a:ext>
            </a:extLst>
          </p:cNvPr>
          <p:cNvSpPr>
            <a:spLocks noGrp="1"/>
          </p:cNvSpPr>
          <p:nvPr>
            <p:ph type="title"/>
          </p:nvPr>
        </p:nvSpPr>
        <p:spPr>
          <a:xfrm>
            <a:off x="911980" y="905175"/>
            <a:ext cx="10515600" cy="1325563"/>
          </a:xfrm>
        </p:spPr>
        <p:txBody>
          <a:bodyPr>
            <a:normAutofit/>
          </a:bodyPr>
          <a:lstStyle/>
          <a:p>
            <a:r>
              <a:rPr lang="en-US" sz="3200" b="1" dirty="0">
                <a:latin typeface="Calibri" panose="020F0502020204030204" pitchFamily="34" charset="0"/>
                <a:cs typeface="Calibri" panose="020F0502020204030204" pitchFamily="34" charset="0"/>
              </a:rPr>
              <a:t>Myth about Fentanyl </a:t>
            </a:r>
          </a:p>
        </p:txBody>
      </p:sp>
      <p:sp>
        <p:nvSpPr>
          <p:cNvPr id="28" name="Title 1">
            <a:extLst>
              <a:ext uri="{FF2B5EF4-FFF2-40B4-BE49-F238E27FC236}">
                <a16:creationId xmlns:a16="http://schemas.microsoft.com/office/drawing/2014/main" id="{EE249D71-BC1C-1F45-9B72-B62FF8EA54F8}"/>
              </a:ext>
            </a:extLst>
          </p:cNvPr>
          <p:cNvSpPr txBox="1">
            <a:spLocks/>
          </p:cNvSpPr>
          <p:nvPr/>
        </p:nvSpPr>
        <p:spPr>
          <a:xfrm>
            <a:off x="911980" y="12243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Tree>
    <p:extLst>
      <p:ext uri="{BB962C8B-B14F-4D97-AF65-F5344CB8AC3E}">
        <p14:creationId xmlns:p14="http://schemas.microsoft.com/office/powerpoint/2010/main" val="1446201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CA1B7A-4A40-420B-B57E-080FEF66CECB}"/>
              </a:ext>
            </a:extLst>
          </p:cNvPr>
          <p:cNvSpPr>
            <a:spLocks noGrp="1"/>
          </p:cNvSpPr>
          <p:nvPr>
            <p:ph idx="1"/>
          </p:nvPr>
        </p:nvSpPr>
        <p:spPr>
          <a:xfrm>
            <a:off x="1315748" y="612972"/>
            <a:ext cx="9560503" cy="1325563"/>
          </a:xfrm>
        </p:spPr>
        <p:txBody>
          <a:bodyPr>
            <a:normAutofit/>
          </a:bodyPr>
          <a:lstStyle/>
          <a:p>
            <a:r>
              <a:rPr lang="en-US" sz="2400" b="1" dirty="0">
                <a:latin typeface="Calibri" panose="020F0502020204030204" pitchFamily="34" charset="0"/>
                <a:cs typeface="Calibri" panose="020F0502020204030204" pitchFamily="34" charset="0"/>
              </a:rPr>
              <a:t>Overdose Deaths Per County in Pennsylvania 2021 – </a:t>
            </a:r>
            <a:r>
              <a:rPr lang="en-US" sz="2400" b="1" dirty="0">
                <a:solidFill>
                  <a:srgbClr val="FF0000"/>
                </a:solidFill>
                <a:latin typeface="Calibri" panose="020F0502020204030204" pitchFamily="34" charset="0"/>
                <a:cs typeface="Calibri" panose="020F0502020204030204" pitchFamily="34" charset="0"/>
              </a:rPr>
              <a:t>5,224 total </a:t>
            </a:r>
          </a:p>
          <a:p>
            <a:pPr lvl="1"/>
            <a:r>
              <a:rPr lang="en-US" b="1" dirty="0">
                <a:latin typeface="Calibri" panose="020F0502020204030204" pitchFamily="34" charset="0"/>
                <a:cs typeface="Calibri" panose="020F0502020204030204" pitchFamily="34" charset="0"/>
              </a:rPr>
              <a:t>Philadelphia </a:t>
            </a:r>
            <a:r>
              <a:rPr lang="en-US" b="1" dirty="0">
                <a:solidFill>
                  <a:srgbClr val="FF0000"/>
                </a:solidFill>
                <a:latin typeface="Calibri" panose="020F0502020204030204" pitchFamily="34" charset="0"/>
                <a:cs typeface="Calibri" panose="020F0502020204030204" pitchFamily="34" charset="0"/>
              </a:rPr>
              <a:t>1240 </a:t>
            </a:r>
          </a:p>
          <a:p>
            <a:pPr lvl="1"/>
            <a:r>
              <a:rPr lang="en-US" b="1" dirty="0">
                <a:latin typeface="Calibri" panose="020F0502020204030204" pitchFamily="34" charset="0"/>
                <a:cs typeface="Calibri" panose="020F0502020204030204" pitchFamily="34" charset="0"/>
              </a:rPr>
              <a:t>Allegheny </a:t>
            </a:r>
            <a:r>
              <a:rPr lang="en-US" b="1" dirty="0">
                <a:solidFill>
                  <a:srgbClr val="FF0000"/>
                </a:solidFill>
                <a:latin typeface="Calibri" panose="020F0502020204030204" pitchFamily="34" charset="0"/>
                <a:cs typeface="Calibri" panose="020F0502020204030204" pitchFamily="34" charset="0"/>
              </a:rPr>
              <a:t>700</a:t>
            </a:r>
            <a:r>
              <a:rPr lang="en-US" b="1" dirty="0">
                <a:latin typeface="Calibri" panose="020F0502020204030204" pitchFamily="34" charset="0"/>
                <a:cs typeface="Calibri" panose="020F0502020204030204" pitchFamily="34" charset="0"/>
              </a:rPr>
              <a:t> </a:t>
            </a:r>
          </a:p>
          <a:p>
            <a:pPr marL="0" indent="0">
              <a:buNone/>
            </a:pPr>
            <a:endParaRPr lang="en-US" sz="1800" b="1" dirty="0">
              <a:latin typeface="Calibri" panose="020F0502020204030204" pitchFamily="34" charset="0"/>
              <a:cs typeface="Calibri" panose="020F0502020204030204" pitchFamily="34" charset="0"/>
            </a:endParaRPr>
          </a:p>
          <a:p>
            <a:endParaRPr lang="en-US" sz="1800" b="1" dirty="0">
              <a:latin typeface="Calibri" panose="020F0502020204030204" pitchFamily="34" charset="0"/>
              <a:cs typeface="Calibri" panose="020F0502020204030204" pitchFamily="34" charset="0"/>
            </a:endParaRPr>
          </a:p>
        </p:txBody>
      </p:sp>
      <p:sp>
        <p:nvSpPr>
          <p:cNvPr id="17" name="Title 1">
            <a:extLst>
              <a:ext uri="{FF2B5EF4-FFF2-40B4-BE49-F238E27FC236}">
                <a16:creationId xmlns:a16="http://schemas.microsoft.com/office/drawing/2014/main" id="{33A186AF-4B19-BB4D-8C6A-77D4619869C5}"/>
              </a:ext>
            </a:extLst>
          </p:cNvPr>
          <p:cNvSpPr txBox="1">
            <a:spLocks/>
          </p:cNvSpPr>
          <p:nvPr/>
        </p:nvSpPr>
        <p:spPr>
          <a:xfrm>
            <a:off x="360651" y="2561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pic>
        <p:nvPicPr>
          <p:cNvPr id="6" name="Picture 2">
            <a:extLst>
              <a:ext uri="{FF2B5EF4-FFF2-40B4-BE49-F238E27FC236}">
                <a16:creationId xmlns:a16="http://schemas.microsoft.com/office/drawing/2014/main" id="{CAA34AA7-BD1D-4D08-8A91-D2F8E193B68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9627" y="1938535"/>
            <a:ext cx="7979974" cy="46724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BF58926-66BA-497C-B511-19426049BB5F}"/>
              </a:ext>
            </a:extLst>
          </p:cNvPr>
          <p:cNvSpPr txBox="1"/>
          <p:nvPr/>
        </p:nvSpPr>
        <p:spPr>
          <a:xfrm>
            <a:off x="8496300" y="2428117"/>
            <a:ext cx="3456073"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Luzerne </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189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Montco</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185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Lehigh</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183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Delco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174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Bucks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160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West Moreland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160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York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139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Lancaster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138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Berks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134</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Dauphin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106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Chester</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105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Washington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101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769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CEB9D3-0924-674F-BCDA-19FE55527905}"/>
              </a:ext>
            </a:extLst>
          </p:cNvPr>
          <p:cNvSpPr txBox="1"/>
          <p:nvPr/>
        </p:nvSpPr>
        <p:spPr>
          <a:xfrm>
            <a:off x="10156371" y="4800600"/>
            <a:ext cx="184731" cy="36933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C6D0F44-72FD-4642-89BB-877FD76B4827}"/>
              </a:ext>
            </a:extLst>
          </p:cNvPr>
          <p:cNvSpPr/>
          <p:nvPr/>
        </p:nvSpPr>
        <p:spPr>
          <a:xfrm>
            <a:off x="4759254" y="612107"/>
            <a:ext cx="6932017" cy="85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6615C83-A7CC-3248-BC40-D81C5D0B115E}"/>
              </a:ext>
            </a:extLst>
          </p:cNvPr>
          <p:cNvSpPr txBox="1">
            <a:spLocks/>
          </p:cNvSpPr>
          <p:nvPr/>
        </p:nvSpPr>
        <p:spPr>
          <a:xfrm>
            <a:off x="905060" y="1083940"/>
            <a:ext cx="3789401" cy="35970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Number of Overdose Deaths by Specific Drugs Involved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2019-2019</a:t>
            </a:r>
            <a:r>
              <a:rPr kumimoji="0" lang="en-US" sz="1400" b="1" i="0" u="none" strike="noStrike" kern="1200" cap="none" spc="0" normalizeH="0" baseline="30000" noProof="0" dirty="0">
                <a:ln>
                  <a:noFill/>
                </a:ln>
                <a:solidFill>
                  <a:prstClr val="black"/>
                </a:solidFill>
                <a:effectLst/>
                <a:uLnTx/>
                <a:uFillTx/>
                <a:latin typeface="Calibri" panose="020F0502020204030204" pitchFamily="34" charset="0"/>
                <a:ea typeface="+mj-ea"/>
                <a:cs typeface="Calibri" panose="020F0502020204030204" pitchFamily="34" charset="0"/>
              </a:rPr>
              <a:t>1</a:t>
            </a:r>
            <a:endParaRPr kumimoji="0" lang="en-US" sz="600" b="1" i="0" u="none" strike="noStrike" kern="1200" cap="none" spc="0" normalizeH="0" baseline="3000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13" name="Title 1">
            <a:extLst>
              <a:ext uri="{FF2B5EF4-FFF2-40B4-BE49-F238E27FC236}">
                <a16:creationId xmlns:a16="http://schemas.microsoft.com/office/drawing/2014/main" id="{92366A79-C7BC-9E44-87BC-FF038F039239}"/>
              </a:ext>
            </a:extLst>
          </p:cNvPr>
          <p:cNvSpPr txBox="1">
            <a:spLocks/>
          </p:cNvSpPr>
          <p:nvPr/>
        </p:nvSpPr>
        <p:spPr>
          <a:xfrm>
            <a:off x="911980" y="18385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pic>
        <p:nvPicPr>
          <p:cNvPr id="9" name="Picture 8">
            <a:extLst>
              <a:ext uri="{FF2B5EF4-FFF2-40B4-BE49-F238E27FC236}">
                <a16:creationId xmlns:a16="http://schemas.microsoft.com/office/drawing/2014/main" id="{C0AA22BA-BCB4-0E4D-9B89-A82702E931CC}"/>
              </a:ext>
            </a:extLst>
          </p:cNvPr>
          <p:cNvPicPr>
            <a:picLocks noChangeAspect="1"/>
          </p:cNvPicPr>
          <p:nvPr/>
        </p:nvPicPr>
        <p:blipFill>
          <a:blip r:embed="rId4"/>
          <a:stretch>
            <a:fillRect/>
          </a:stretch>
        </p:blipFill>
        <p:spPr>
          <a:xfrm>
            <a:off x="5168573" y="817555"/>
            <a:ext cx="6817823" cy="4577405"/>
          </a:xfrm>
          <a:prstGeom prst="rect">
            <a:avLst/>
          </a:prstGeom>
        </p:spPr>
      </p:pic>
      <p:sp>
        <p:nvSpPr>
          <p:cNvPr id="10" name="Rectangle 9">
            <a:extLst>
              <a:ext uri="{FF2B5EF4-FFF2-40B4-BE49-F238E27FC236}">
                <a16:creationId xmlns:a16="http://schemas.microsoft.com/office/drawing/2014/main" id="{C9D66844-A5CD-C54F-B68C-F2C493B1F144}"/>
              </a:ext>
            </a:extLst>
          </p:cNvPr>
          <p:cNvSpPr/>
          <p:nvPr/>
        </p:nvSpPr>
        <p:spPr>
          <a:xfrm>
            <a:off x="5168573" y="798190"/>
            <a:ext cx="6416346" cy="338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550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8BD26E-94EF-40AA-8B0C-967975A37E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0649" y="589633"/>
            <a:ext cx="7069229" cy="5301922"/>
          </a:xfrm>
          <a:prstGeom prst="rect">
            <a:avLst/>
          </a:prstGeom>
          <a:blipFill>
            <a:blip r:embed="rId4" cstate="screen">
              <a:extLst>
                <a:ext uri="{28A0092B-C50C-407E-A947-70E740481C1C}">
                  <a14:useLocalDpi xmlns:a14="http://schemas.microsoft.com/office/drawing/2010/main"/>
                </a:ext>
              </a:extLst>
            </a:blip>
            <a:stretch>
              <a:fillRect/>
            </a:stretch>
          </a:blipFill>
        </p:spPr>
      </p:pic>
      <p:sp>
        <p:nvSpPr>
          <p:cNvPr id="2" name="TextBox 1">
            <a:extLst>
              <a:ext uri="{FF2B5EF4-FFF2-40B4-BE49-F238E27FC236}">
                <a16:creationId xmlns:a16="http://schemas.microsoft.com/office/drawing/2014/main" id="{73CEB9D3-0924-674F-BCDA-19FE55527905}"/>
              </a:ext>
            </a:extLst>
          </p:cNvPr>
          <p:cNvSpPr txBox="1"/>
          <p:nvPr/>
        </p:nvSpPr>
        <p:spPr>
          <a:xfrm>
            <a:off x="10156371" y="4800600"/>
            <a:ext cx="184731" cy="36933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C6D0F44-72FD-4642-89BB-877FD76B4827}"/>
              </a:ext>
            </a:extLst>
          </p:cNvPr>
          <p:cNvSpPr/>
          <p:nvPr/>
        </p:nvSpPr>
        <p:spPr>
          <a:xfrm>
            <a:off x="4759254" y="612107"/>
            <a:ext cx="6932017" cy="85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6615C83-A7CC-3248-BC40-D81C5D0B115E}"/>
              </a:ext>
            </a:extLst>
          </p:cNvPr>
          <p:cNvSpPr txBox="1">
            <a:spLocks/>
          </p:cNvSpPr>
          <p:nvPr/>
        </p:nvSpPr>
        <p:spPr>
          <a:xfrm>
            <a:off x="969853" y="1072307"/>
            <a:ext cx="3208608" cy="35970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National Drug Overdose Deaths </a:t>
            </a: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Involving any Opioid</a:t>
            </a:r>
          </a:p>
          <a:p>
            <a:pPr marL="285750" marR="0" lvl="0" indent="-28575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700" b="0" i="1"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Number among all ages</a:t>
            </a:r>
          </a:p>
          <a:p>
            <a:pPr marL="285750" marR="0" lvl="0" indent="-28575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700" b="0" i="1"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By gender</a:t>
            </a:r>
          </a:p>
          <a:p>
            <a:pPr marL="285750" marR="0" lvl="0" indent="-28575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sz="1700" b="0" i="1"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1999-2019</a:t>
            </a:r>
          </a:p>
        </p:txBody>
      </p:sp>
      <p:sp>
        <p:nvSpPr>
          <p:cNvPr id="11" name="Title 1">
            <a:extLst>
              <a:ext uri="{FF2B5EF4-FFF2-40B4-BE49-F238E27FC236}">
                <a16:creationId xmlns:a16="http://schemas.microsoft.com/office/drawing/2014/main" id="{6751535C-8861-6944-9852-BADC66A766FC}"/>
              </a:ext>
            </a:extLst>
          </p:cNvPr>
          <p:cNvSpPr txBox="1">
            <a:spLocks/>
          </p:cNvSpPr>
          <p:nvPr/>
        </p:nvSpPr>
        <p:spPr>
          <a:xfrm>
            <a:off x="911980" y="12243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Tree>
    <p:extLst>
      <p:ext uri="{BB962C8B-B14F-4D97-AF65-F5344CB8AC3E}">
        <p14:creationId xmlns:p14="http://schemas.microsoft.com/office/powerpoint/2010/main" val="2299906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3EEC6A-7F36-964C-8C6B-24C1F6147AB4}"/>
              </a:ext>
            </a:extLst>
          </p:cNvPr>
          <p:cNvPicPr>
            <a:picLocks noChangeAspect="1"/>
          </p:cNvPicPr>
          <p:nvPr/>
        </p:nvPicPr>
        <p:blipFill>
          <a:blip r:embed="rId3"/>
          <a:stretch>
            <a:fillRect/>
          </a:stretch>
        </p:blipFill>
        <p:spPr>
          <a:xfrm>
            <a:off x="4601570" y="507510"/>
            <a:ext cx="2743200" cy="596900"/>
          </a:xfrm>
          <a:prstGeom prst="rect">
            <a:avLst/>
          </a:prstGeom>
        </p:spPr>
      </p:pic>
      <p:sp>
        <p:nvSpPr>
          <p:cNvPr id="5" name="Title 1">
            <a:extLst>
              <a:ext uri="{FF2B5EF4-FFF2-40B4-BE49-F238E27FC236}">
                <a16:creationId xmlns:a16="http://schemas.microsoft.com/office/drawing/2014/main" id="{0CB5CA3F-DFA3-40E8-830C-E61BEC2EFF7D}"/>
              </a:ext>
            </a:extLst>
          </p:cNvPr>
          <p:cNvSpPr>
            <a:spLocks noGrp="1"/>
          </p:cNvSpPr>
          <p:nvPr>
            <p:ph type="ctrTitle"/>
          </p:nvPr>
        </p:nvSpPr>
        <p:spPr>
          <a:xfrm>
            <a:off x="1524000" y="1796144"/>
            <a:ext cx="9144000" cy="4131128"/>
          </a:xfrm>
        </p:spPr>
        <p:txBody>
          <a:bodyPr>
            <a:noAutofit/>
          </a:bodyPr>
          <a:lstStyle/>
          <a:p>
            <a:pPr>
              <a:lnSpc>
                <a:spcPct val="100000"/>
              </a:lnSpc>
            </a:pPr>
            <a:r>
              <a:rPr lang="en-US" sz="8000" b="1" dirty="0">
                <a:solidFill>
                  <a:srgbClr val="7030A0"/>
                </a:solidFill>
                <a:latin typeface="Brandon Grotesque Bold" panose="020B0503020203060202" pitchFamily="34" charset="77"/>
              </a:rPr>
              <a:t>Xylazine</a:t>
            </a:r>
            <a:br>
              <a:rPr lang="en-US" sz="8000" b="1" dirty="0">
                <a:solidFill>
                  <a:srgbClr val="7030A0"/>
                </a:solidFill>
                <a:latin typeface="Brandon Grotesque Bold" panose="020B0503020203060202" pitchFamily="34" charset="77"/>
              </a:rPr>
            </a:br>
            <a:br>
              <a:rPr lang="en-US" sz="3200" b="1" dirty="0">
                <a:solidFill>
                  <a:srgbClr val="7030A0"/>
                </a:solidFill>
                <a:latin typeface="Brandon Grotesque Bold" panose="020B0503020203060202" pitchFamily="34" charset="77"/>
              </a:rPr>
            </a:br>
            <a:br>
              <a:rPr lang="en-US" sz="3200" b="1" dirty="0">
                <a:solidFill>
                  <a:srgbClr val="7030A0"/>
                </a:solidFill>
                <a:latin typeface="Brandon Grotesque Bold" panose="020B0503020203060202" pitchFamily="34" charset="77"/>
              </a:rPr>
            </a:br>
            <a:br>
              <a:rPr lang="en-US" sz="3200" b="1" dirty="0">
                <a:solidFill>
                  <a:srgbClr val="7030A0"/>
                </a:solidFill>
                <a:latin typeface="Brandon Grotesque Bold" panose="020B0503020203060202" pitchFamily="34" charset="77"/>
              </a:rPr>
            </a:br>
            <a:br>
              <a:rPr lang="en-US" sz="3200" b="1" dirty="0">
                <a:solidFill>
                  <a:srgbClr val="7030A0"/>
                </a:solidFill>
                <a:latin typeface="Brandon Grotesque Bold" panose="020B0503020203060202" pitchFamily="34" charset="77"/>
              </a:rPr>
            </a:br>
            <a:r>
              <a:rPr lang="en-US" sz="1800" b="1" dirty="0">
                <a:solidFill>
                  <a:srgbClr val="7030A0"/>
                </a:solidFill>
                <a:latin typeface="Brandon Grotesque Bold" panose="020B0503020203060202" pitchFamily="34" charset="77"/>
              </a:rPr>
              <a:t>Sarah Laurel, Executive Director, Savage Sisters  </a:t>
            </a:r>
          </a:p>
        </p:txBody>
      </p:sp>
    </p:spTree>
    <p:extLst>
      <p:ext uri="{BB962C8B-B14F-4D97-AF65-F5344CB8AC3E}">
        <p14:creationId xmlns:p14="http://schemas.microsoft.com/office/powerpoint/2010/main" val="3337406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6BE-81BF-4211-AC1F-A80EFB5265CF}"/>
              </a:ext>
            </a:extLst>
          </p:cNvPr>
          <p:cNvSpPr>
            <a:spLocks noGrp="1"/>
          </p:cNvSpPr>
          <p:nvPr>
            <p:ph type="title"/>
          </p:nvPr>
        </p:nvSpPr>
        <p:spPr>
          <a:xfrm>
            <a:off x="894322" y="540207"/>
            <a:ext cx="10515600" cy="1325563"/>
          </a:xfrm>
        </p:spPr>
        <p:txBody>
          <a:bodyPr>
            <a:normAutofit/>
          </a:bodyPr>
          <a:lstStyle/>
          <a:p>
            <a:r>
              <a:rPr lang="en-US" sz="3200" b="1" dirty="0">
                <a:latin typeface="Calibri" panose="020F0502020204030204" pitchFamily="34" charset="0"/>
                <a:cs typeface="Calibri" panose="020F0502020204030204" pitchFamily="34" charset="0"/>
              </a:rPr>
              <a:t>Xylazine – History </a:t>
            </a:r>
          </a:p>
        </p:txBody>
      </p:sp>
      <p:sp>
        <p:nvSpPr>
          <p:cNvPr id="13" name="Title 1">
            <a:extLst>
              <a:ext uri="{FF2B5EF4-FFF2-40B4-BE49-F238E27FC236}">
                <a16:creationId xmlns:a16="http://schemas.microsoft.com/office/drawing/2014/main" id="{3B89646C-3AEE-B241-9D79-4E27273E5A36}"/>
              </a:ext>
            </a:extLst>
          </p:cNvPr>
          <p:cNvSpPr txBox="1">
            <a:spLocks/>
          </p:cNvSpPr>
          <p:nvPr/>
        </p:nvSpPr>
        <p:spPr>
          <a:xfrm>
            <a:off x="894322" y="4258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
        <p:nvSpPr>
          <p:cNvPr id="20" name="Content Placeholder 19">
            <a:extLst>
              <a:ext uri="{FF2B5EF4-FFF2-40B4-BE49-F238E27FC236}">
                <a16:creationId xmlns:a16="http://schemas.microsoft.com/office/drawing/2014/main" id="{337C3386-7023-49B8-8C77-90924D4A9932}"/>
              </a:ext>
            </a:extLst>
          </p:cNvPr>
          <p:cNvSpPr>
            <a:spLocks noGrp="1"/>
          </p:cNvSpPr>
          <p:nvPr>
            <p:ph idx="1"/>
          </p:nvPr>
        </p:nvSpPr>
        <p:spPr>
          <a:xfrm>
            <a:off x="894320" y="1875846"/>
            <a:ext cx="5201680" cy="4351338"/>
          </a:xfrm>
        </p:spPr>
        <p:txBody>
          <a:bodyPr>
            <a:normAutofit/>
          </a:bodyPr>
          <a:lstStyle/>
          <a:p>
            <a:r>
              <a:rPr lang="en-US" sz="1800" dirty="0">
                <a:solidFill>
                  <a:srgbClr val="212121"/>
                </a:solidFill>
                <a:latin typeface="BlinkMacSystemFont"/>
              </a:rPr>
              <a:t>veterinary drug used as a sedative, analgesic and muscle relaxant. </a:t>
            </a:r>
          </a:p>
          <a:p>
            <a:r>
              <a:rPr lang="en-US" sz="1800" dirty="0">
                <a:solidFill>
                  <a:srgbClr val="212121"/>
                </a:solidFill>
                <a:latin typeface="BlinkMacSystemFont"/>
              </a:rPr>
              <a:t>Xylazine is NOT a controlled substance, only NY state passed legislation in 2017 making it a controlled substance </a:t>
            </a:r>
          </a:p>
          <a:p>
            <a:r>
              <a:rPr lang="en-US" sz="1800" dirty="0">
                <a:solidFill>
                  <a:srgbClr val="212121"/>
                </a:solidFill>
                <a:latin typeface="BlinkMacSystemFont"/>
              </a:rPr>
              <a:t>Commonly used to adulterate heroin, fentanyl and cocaine </a:t>
            </a:r>
          </a:p>
          <a:p>
            <a:r>
              <a:rPr lang="en-US" sz="1800" dirty="0">
                <a:solidFill>
                  <a:srgbClr val="212121"/>
                </a:solidFill>
                <a:latin typeface="BlinkMacSystemFont"/>
              </a:rPr>
              <a:t>In humans, it can cause central nervous system depression, respiratory depression, bradycardia, hypotension, and even death.</a:t>
            </a:r>
          </a:p>
          <a:p>
            <a:r>
              <a:rPr lang="en-US" sz="1800" dirty="0">
                <a:solidFill>
                  <a:srgbClr val="000000"/>
                </a:solidFill>
                <a:latin typeface="Source Sans Pro" panose="020B0503030403020204" pitchFamily="34" charset="0"/>
              </a:rPr>
              <a:t>Illicit use of xylazine as an additive has been well documented in Puerto Rico since the early 2000s</a:t>
            </a:r>
          </a:p>
          <a:p>
            <a:r>
              <a:rPr lang="en-US" sz="1800" dirty="0">
                <a:solidFill>
                  <a:srgbClr val="000000"/>
                </a:solidFill>
                <a:latin typeface="Source Sans Pro" panose="020B0503030403020204" pitchFamily="34" charset="0"/>
              </a:rPr>
              <a:t>Been found in 91% of the ‘dope supply’ in Philadelphia </a:t>
            </a:r>
            <a:endParaRPr lang="en-US" sz="1800" dirty="0"/>
          </a:p>
        </p:txBody>
      </p:sp>
      <p:sp>
        <p:nvSpPr>
          <p:cNvPr id="3" name="Rectangle 2">
            <a:extLst>
              <a:ext uri="{FF2B5EF4-FFF2-40B4-BE49-F238E27FC236}">
                <a16:creationId xmlns:a16="http://schemas.microsoft.com/office/drawing/2014/main" id="{87EDC1BD-0DA9-424E-9162-DCC3E8899D02}"/>
              </a:ext>
            </a:extLst>
          </p:cNvPr>
          <p:cNvSpPr/>
          <p:nvPr/>
        </p:nvSpPr>
        <p:spPr>
          <a:xfrm>
            <a:off x="7947212" y="1751410"/>
            <a:ext cx="383241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932862D-20F3-4D78-A128-4099926F11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29692" y="3191333"/>
            <a:ext cx="3301160" cy="2861006"/>
          </a:xfrm>
          <a:prstGeom prst="rect">
            <a:avLst/>
          </a:prstGeom>
          <a:ln>
            <a:solidFill>
              <a:schemeClr val="tx1"/>
            </a:solidFill>
          </a:ln>
        </p:spPr>
      </p:pic>
      <p:pic>
        <p:nvPicPr>
          <p:cNvPr id="7" name="Picture 6">
            <a:extLst>
              <a:ext uri="{FF2B5EF4-FFF2-40B4-BE49-F238E27FC236}">
                <a16:creationId xmlns:a16="http://schemas.microsoft.com/office/drawing/2014/main" id="{0DF38D10-8785-4478-9AE6-FB30FE3024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3033" y="449068"/>
            <a:ext cx="3301160" cy="3760570"/>
          </a:xfrm>
          <a:prstGeom prst="rect">
            <a:avLst/>
          </a:prstGeom>
        </p:spPr>
      </p:pic>
    </p:spTree>
    <p:extLst>
      <p:ext uri="{BB962C8B-B14F-4D97-AF65-F5344CB8AC3E}">
        <p14:creationId xmlns:p14="http://schemas.microsoft.com/office/powerpoint/2010/main" val="4098271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6BE-81BF-4211-AC1F-A80EFB5265CF}"/>
              </a:ext>
            </a:extLst>
          </p:cNvPr>
          <p:cNvSpPr>
            <a:spLocks noGrp="1"/>
          </p:cNvSpPr>
          <p:nvPr>
            <p:ph type="title"/>
          </p:nvPr>
        </p:nvSpPr>
        <p:spPr>
          <a:xfrm>
            <a:off x="894322" y="540207"/>
            <a:ext cx="10515600" cy="1325563"/>
          </a:xfrm>
        </p:spPr>
        <p:txBody>
          <a:bodyPr>
            <a:normAutofit/>
          </a:bodyPr>
          <a:lstStyle/>
          <a:p>
            <a:r>
              <a:rPr lang="en-US" sz="3200" b="1" dirty="0">
                <a:latin typeface="Calibri" panose="020F0502020204030204" pitchFamily="34" charset="0"/>
                <a:cs typeface="Calibri" panose="020F0502020204030204" pitchFamily="34" charset="0"/>
              </a:rPr>
              <a:t>Pharmacology of Xylazine</a:t>
            </a:r>
          </a:p>
        </p:txBody>
      </p:sp>
      <p:sp>
        <p:nvSpPr>
          <p:cNvPr id="13" name="Title 1">
            <a:extLst>
              <a:ext uri="{FF2B5EF4-FFF2-40B4-BE49-F238E27FC236}">
                <a16:creationId xmlns:a16="http://schemas.microsoft.com/office/drawing/2014/main" id="{3B89646C-3AEE-B241-9D79-4E27273E5A36}"/>
              </a:ext>
            </a:extLst>
          </p:cNvPr>
          <p:cNvSpPr txBox="1">
            <a:spLocks/>
          </p:cNvSpPr>
          <p:nvPr/>
        </p:nvSpPr>
        <p:spPr>
          <a:xfrm>
            <a:off x="894322" y="4258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
        <p:nvSpPr>
          <p:cNvPr id="20" name="Content Placeholder 19">
            <a:extLst>
              <a:ext uri="{FF2B5EF4-FFF2-40B4-BE49-F238E27FC236}">
                <a16:creationId xmlns:a16="http://schemas.microsoft.com/office/drawing/2014/main" id="{337C3386-7023-49B8-8C77-90924D4A9932}"/>
              </a:ext>
            </a:extLst>
          </p:cNvPr>
          <p:cNvSpPr>
            <a:spLocks noGrp="1"/>
          </p:cNvSpPr>
          <p:nvPr>
            <p:ph idx="1"/>
          </p:nvPr>
        </p:nvSpPr>
        <p:spPr>
          <a:xfrm>
            <a:off x="894320" y="1875846"/>
            <a:ext cx="5201680" cy="4351338"/>
          </a:xfrm>
        </p:spPr>
        <p:txBody>
          <a:bodyPr>
            <a:normAutofit fontScale="85000" lnSpcReduction="20000"/>
          </a:bodyPr>
          <a:lstStyle/>
          <a:p>
            <a:r>
              <a:rPr lang="en-US" sz="1800" dirty="0">
                <a:solidFill>
                  <a:srgbClr val="000000"/>
                </a:solidFill>
                <a:latin typeface="Source Sans Pro" panose="020B0503030403020204" pitchFamily="34" charset="0"/>
              </a:rPr>
              <a:t>Xylazine is an α2-adrenergic agonist that acts via stimulation of central α2-receptors. </a:t>
            </a:r>
          </a:p>
          <a:p>
            <a:r>
              <a:rPr lang="en-US" sz="1800" dirty="0">
                <a:solidFill>
                  <a:srgbClr val="000000"/>
                </a:solidFill>
                <a:latin typeface="arial" panose="020B0604020202020204" pitchFamily="34" charset="0"/>
              </a:rPr>
              <a:t>Exerts sedative effects by acting as an alpha-2 receptor agonist, similar to clonidine and dexmedetomidine. It is given IV, IM, or orally either alone or in combination with ketamine or barbiturates. </a:t>
            </a:r>
            <a:endParaRPr lang="en-US" sz="1800" dirty="0">
              <a:solidFill>
                <a:srgbClr val="000000"/>
              </a:solidFill>
              <a:latin typeface="Source Sans Pro" panose="020B0503030403020204" pitchFamily="34" charset="0"/>
            </a:endParaRPr>
          </a:p>
          <a:p>
            <a:r>
              <a:rPr lang="en-US" sz="1800" dirty="0">
                <a:solidFill>
                  <a:srgbClr val="000000"/>
                </a:solidFill>
                <a:latin typeface="Source Sans Pro" panose="020B0503030403020204" pitchFamily="34" charset="0"/>
              </a:rPr>
              <a:t>Its chemical configuration is similar to tricyclic antidepressants, phenothiazines, and clonidine. Xylazine inhibits neurotransmitter release of both dopamine and norepinephrine at the neuronal synapse, resulting in depression of the central nervous system (7). </a:t>
            </a:r>
          </a:p>
          <a:p>
            <a:r>
              <a:rPr lang="en-US" sz="1800" dirty="0">
                <a:solidFill>
                  <a:srgbClr val="000000"/>
                </a:solidFill>
                <a:latin typeface="Source Sans Pro" panose="020B0503030403020204" pitchFamily="34" charset="0"/>
              </a:rPr>
              <a:t>In animals, it has been studied to provide analgesia for 15-30 minutes and sedation for 1-4 hours. </a:t>
            </a:r>
          </a:p>
          <a:p>
            <a:r>
              <a:rPr lang="en-US" sz="1800" dirty="0">
                <a:solidFill>
                  <a:srgbClr val="000000"/>
                </a:solidFill>
                <a:latin typeface="Source Sans Pro" panose="020B0503030403020204" pitchFamily="34" charset="0"/>
              </a:rPr>
              <a:t>Due to the drug’s secondary site of action, xylazine use as an adulterant may potentiate the effects of heroin, leading to increased risk of overdose. The dose of xylazine required to produce toxicity in humans is between 40 to 2400 mg. Serum concentrations of xylazine in fatal overdose cases were seen from trace to 16 mg/L. This significant overlap between fatal and non-fatal doses indicates that there may be no defined “safe” blood concentration of xylazine. (7)</a:t>
            </a:r>
            <a:endParaRPr lang="en-US" sz="1800" dirty="0"/>
          </a:p>
        </p:txBody>
      </p:sp>
      <p:sp>
        <p:nvSpPr>
          <p:cNvPr id="3" name="Rectangle 2">
            <a:extLst>
              <a:ext uri="{FF2B5EF4-FFF2-40B4-BE49-F238E27FC236}">
                <a16:creationId xmlns:a16="http://schemas.microsoft.com/office/drawing/2014/main" id="{87EDC1BD-0DA9-424E-9162-DCC3E8899D02}"/>
              </a:ext>
            </a:extLst>
          </p:cNvPr>
          <p:cNvSpPr/>
          <p:nvPr/>
        </p:nvSpPr>
        <p:spPr>
          <a:xfrm>
            <a:off x="7476565" y="1080704"/>
            <a:ext cx="41182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Xylazine 	            Clonidine </a:t>
            </a:r>
          </a:p>
        </p:txBody>
      </p:sp>
      <p:pic>
        <p:nvPicPr>
          <p:cNvPr id="6" name="Picture 5">
            <a:extLst>
              <a:ext uri="{FF2B5EF4-FFF2-40B4-BE49-F238E27FC236}">
                <a16:creationId xmlns:a16="http://schemas.microsoft.com/office/drawing/2014/main" id="{EE1FF82D-B1F0-4FF5-92B5-4CD6BA0D85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63387" y="3616674"/>
            <a:ext cx="4046535" cy="2434501"/>
          </a:xfrm>
          <a:prstGeom prst="rect">
            <a:avLst/>
          </a:prstGeom>
          <a:ln>
            <a:solidFill>
              <a:schemeClr val="tx1"/>
            </a:solidFill>
          </a:ln>
        </p:spPr>
      </p:pic>
      <p:pic>
        <p:nvPicPr>
          <p:cNvPr id="9" name="Picture 8">
            <a:extLst>
              <a:ext uri="{FF2B5EF4-FFF2-40B4-BE49-F238E27FC236}">
                <a16:creationId xmlns:a16="http://schemas.microsoft.com/office/drawing/2014/main" id="{319F3BD9-8B05-4631-8C3C-7BF0147EB6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4422" y="1439443"/>
            <a:ext cx="2150351" cy="1532965"/>
          </a:xfrm>
          <a:prstGeom prst="rect">
            <a:avLst/>
          </a:prstGeom>
        </p:spPr>
      </p:pic>
      <p:pic>
        <p:nvPicPr>
          <p:cNvPr id="11" name="Picture 10">
            <a:extLst>
              <a:ext uri="{FF2B5EF4-FFF2-40B4-BE49-F238E27FC236}">
                <a16:creationId xmlns:a16="http://schemas.microsoft.com/office/drawing/2014/main" id="{74F4E738-34E1-4C91-B0D5-5A9F0BB1DD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3046" y="1473638"/>
            <a:ext cx="1657408" cy="1888064"/>
          </a:xfrm>
          <a:prstGeom prst="rect">
            <a:avLst/>
          </a:prstGeom>
        </p:spPr>
      </p:pic>
    </p:spTree>
    <p:extLst>
      <p:ext uri="{BB962C8B-B14F-4D97-AF65-F5344CB8AC3E}">
        <p14:creationId xmlns:p14="http://schemas.microsoft.com/office/powerpoint/2010/main" val="2826197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CEB9D3-0924-674F-BCDA-19FE55527905}"/>
              </a:ext>
            </a:extLst>
          </p:cNvPr>
          <p:cNvSpPr txBox="1"/>
          <p:nvPr/>
        </p:nvSpPr>
        <p:spPr>
          <a:xfrm>
            <a:off x="10156371" y="4800600"/>
            <a:ext cx="184731" cy="36933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C28FFE99-6FE8-5A4F-BE60-41BE68B09F67}"/>
              </a:ext>
            </a:extLst>
          </p:cNvPr>
          <p:cNvSpPr txBox="1">
            <a:spLocks/>
          </p:cNvSpPr>
          <p:nvPr/>
        </p:nvSpPr>
        <p:spPr>
          <a:xfrm>
            <a:off x="911980" y="18385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pic>
        <p:nvPicPr>
          <p:cNvPr id="13" name="Picture 12">
            <a:extLst>
              <a:ext uri="{FF2B5EF4-FFF2-40B4-BE49-F238E27FC236}">
                <a16:creationId xmlns:a16="http://schemas.microsoft.com/office/drawing/2014/main" id="{CE23F06A-08BD-4D6C-9530-89DBBC15BEE9}"/>
              </a:ext>
            </a:extLst>
          </p:cNvPr>
          <p:cNvPicPr>
            <a:picLocks noChangeAspect="1"/>
          </p:cNvPicPr>
          <p:nvPr/>
        </p:nvPicPr>
        <p:blipFill>
          <a:blip r:embed="rId4"/>
          <a:stretch>
            <a:fillRect/>
          </a:stretch>
        </p:blipFill>
        <p:spPr>
          <a:xfrm>
            <a:off x="2038350" y="2668802"/>
            <a:ext cx="8586205" cy="4152900"/>
          </a:xfrm>
          <a:prstGeom prst="rect">
            <a:avLst/>
          </a:prstGeom>
        </p:spPr>
      </p:pic>
      <p:pic>
        <p:nvPicPr>
          <p:cNvPr id="6" name="Picture 5">
            <a:extLst>
              <a:ext uri="{FF2B5EF4-FFF2-40B4-BE49-F238E27FC236}">
                <a16:creationId xmlns:a16="http://schemas.microsoft.com/office/drawing/2014/main" id="{5ADDBFA0-2170-46FA-A7EC-4288B6D46DAD}"/>
              </a:ext>
            </a:extLst>
          </p:cNvPr>
          <p:cNvPicPr>
            <a:picLocks noChangeAspect="1"/>
          </p:cNvPicPr>
          <p:nvPr/>
        </p:nvPicPr>
        <p:blipFill>
          <a:blip r:embed="rId5"/>
          <a:stretch>
            <a:fillRect/>
          </a:stretch>
        </p:blipFill>
        <p:spPr>
          <a:xfrm>
            <a:off x="3544376" y="583789"/>
            <a:ext cx="5041829" cy="2085013"/>
          </a:xfrm>
          <a:prstGeom prst="rect">
            <a:avLst/>
          </a:prstGeom>
        </p:spPr>
      </p:pic>
      <p:pic>
        <p:nvPicPr>
          <p:cNvPr id="10" name="Picture 9">
            <a:extLst>
              <a:ext uri="{FF2B5EF4-FFF2-40B4-BE49-F238E27FC236}">
                <a16:creationId xmlns:a16="http://schemas.microsoft.com/office/drawing/2014/main" id="{176C9981-7CE6-4B1C-B790-D09BF6FFB9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16434" y="6384418"/>
            <a:ext cx="1428680" cy="437283"/>
          </a:xfrm>
          <a:prstGeom prst="rect">
            <a:avLst/>
          </a:prstGeom>
        </p:spPr>
      </p:pic>
      <p:pic>
        <p:nvPicPr>
          <p:cNvPr id="14" name="Picture 13">
            <a:extLst>
              <a:ext uri="{FF2B5EF4-FFF2-40B4-BE49-F238E27FC236}">
                <a16:creationId xmlns:a16="http://schemas.microsoft.com/office/drawing/2014/main" id="{27DE8159-6F34-4EEB-90C2-326C38493A4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7791" y="6384419"/>
            <a:ext cx="1512761" cy="437283"/>
          </a:xfrm>
          <a:prstGeom prst="rect">
            <a:avLst/>
          </a:prstGeom>
        </p:spPr>
      </p:pic>
    </p:spTree>
    <p:extLst>
      <p:ext uri="{BB962C8B-B14F-4D97-AF65-F5344CB8AC3E}">
        <p14:creationId xmlns:p14="http://schemas.microsoft.com/office/powerpoint/2010/main" val="1274820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CEB9D3-0924-674F-BCDA-19FE55527905}"/>
              </a:ext>
            </a:extLst>
          </p:cNvPr>
          <p:cNvSpPr txBox="1"/>
          <p:nvPr/>
        </p:nvSpPr>
        <p:spPr>
          <a:xfrm>
            <a:off x="10156371" y="4800600"/>
            <a:ext cx="184731" cy="36933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5BDF90B-6F4F-449D-B208-7AD731A9DAB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5108" y="1270372"/>
            <a:ext cx="5322626" cy="4789233"/>
          </a:xfrm>
          <a:prstGeom prst="rect">
            <a:avLst/>
          </a:prstGeom>
        </p:spPr>
      </p:pic>
      <p:pic>
        <p:nvPicPr>
          <p:cNvPr id="9" name="Picture 8">
            <a:extLst>
              <a:ext uri="{FF2B5EF4-FFF2-40B4-BE49-F238E27FC236}">
                <a16:creationId xmlns:a16="http://schemas.microsoft.com/office/drawing/2014/main" id="{04903A77-7A34-4CF9-B3AA-C3C52F9B74D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57734" y="1270372"/>
            <a:ext cx="5460892" cy="4789232"/>
          </a:xfrm>
          <a:prstGeom prst="rect">
            <a:avLst/>
          </a:prstGeom>
        </p:spPr>
      </p:pic>
    </p:spTree>
    <p:extLst>
      <p:ext uri="{BB962C8B-B14F-4D97-AF65-F5344CB8AC3E}">
        <p14:creationId xmlns:p14="http://schemas.microsoft.com/office/powerpoint/2010/main" val="126434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5AC92-85B6-4AB5-B7F3-872ED70DAD61}"/>
              </a:ext>
            </a:extLst>
          </p:cNvPr>
          <p:cNvSpPr>
            <a:spLocks noGrp="1"/>
          </p:cNvSpPr>
          <p:nvPr>
            <p:ph type="ctrTitle"/>
          </p:nvPr>
        </p:nvSpPr>
        <p:spPr>
          <a:xfrm>
            <a:off x="1524000" y="2702859"/>
            <a:ext cx="9144000" cy="2460895"/>
          </a:xfrm>
        </p:spPr>
        <p:txBody>
          <a:bodyPr>
            <a:normAutofit fontScale="90000"/>
          </a:bodyPr>
          <a:lstStyle/>
          <a:p>
            <a:pPr>
              <a:lnSpc>
                <a:spcPct val="100000"/>
              </a:lnSpc>
            </a:pPr>
            <a:r>
              <a:rPr lang="en-US" b="1" dirty="0">
                <a:solidFill>
                  <a:srgbClr val="7030A0"/>
                </a:solidFill>
                <a:latin typeface="Brandon Grotesque Bold" panose="020B0503020203060202" pitchFamily="34" charset="77"/>
              </a:rPr>
              <a:t>Xylazine Wounds </a:t>
            </a:r>
            <a:br>
              <a:rPr lang="en-US" b="1" dirty="0">
                <a:solidFill>
                  <a:srgbClr val="7030A0"/>
                </a:solidFill>
                <a:latin typeface="Brandon Grotesque Bold" panose="020B0503020203060202" pitchFamily="34" charset="77"/>
              </a:rPr>
            </a:br>
            <a:br>
              <a:rPr lang="en-US" b="1" dirty="0">
                <a:solidFill>
                  <a:srgbClr val="7030A0"/>
                </a:solidFill>
                <a:latin typeface="Brandon Grotesque Bold" panose="020B0503020203060202" pitchFamily="34" charset="77"/>
              </a:rPr>
            </a:br>
            <a:r>
              <a:rPr lang="en-US" b="1" dirty="0">
                <a:solidFill>
                  <a:srgbClr val="7030A0"/>
                </a:solidFill>
                <a:latin typeface="Brandon Grotesque Bold" panose="020B0503020203060202" pitchFamily="34" charset="77"/>
              </a:rPr>
              <a:t>The following footage and images may be disturbing </a:t>
            </a:r>
            <a:br>
              <a:rPr lang="en-US" b="1" dirty="0">
                <a:solidFill>
                  <a:srgbClr val="7030A0"/>
                </a:solidFill>
                <a:latin typeface="Brandon Grotesque Bold" panose="020B0503020203060202" pitchFamily="34" charset="77"/>
              </a:rPr>
            </a:br>
            <a:endParaRPr lang="en-US" sz="3600" b="1" dirty="0">
              <a:solidFill>
                <a:srgbClr val="7030A0"/>
              </a:solidFill>
              <a:latin typeface="Brandon Grotesque Bold" panose="020B0503020203060202" pitchFamily="34" charset="77"/>
            </a:endParaRPr>
          </a:p>
        </p:txBody>
      </p:sp>
      <p:pic>
        <p:nvPicPr>
          <p:cNvPr id="9" name="Picture 8">
            <a:extLst>
              <a:ext uri="{FF2B5EF4-FFF2-40B4-BE49-F238E27FC236}">
                <a16:creationId xmlns:a16="http://schemas.microsoft.com/office/drawing/2014/main" id="{8D3EEC6A-7F36-964C-8C6B-24C1F6147AB4}"/>
              </a:ext>
            </a:extLst>
          </p:cNvPr>
          <p:cNvPicPr>
            <a:picLocks noChangeAspect="1"/>
          </p:cNvPicPr>
          <p:nvPr/>
        </p:nvPicPr>
        <p:blipFill>
          <a:blip r:embed="rId3"/>
          <a:stretch>
            <a:fillRect/>
          </a:stretch>
        </p:blipFill>
        <p:spPr>
          <a:xfrm>
            <a:off x="4724400" y="152668"/>
            <a:ext cx="2743200" cy="596900"/>
          </a:xfrm>
          <a:prstGeom prst="rect">
            <a:avLst/>
          </a:prstGeom>
        </p:spPr>
      </p:pic>
    </p:spTree>
    <p:extLst>
      <p:ext uri="{BB962C8B-B14F-4D97-AF65-F5344CB8AC3E}">
        <p14:creationId xmlns:p14="http://schemas.microsoft.com/office/powerpoint/2010/main" val="40218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5AC92-85B6-4AB5-B7F3-872ED70DAD61}"/>
              </a:ext>
            </a:extLst>
          </p:cNvPr>
          <p:cNvSpPr>
            <a:spLocks noGrp="1"/>
          </p:cNvSpPr>
          <p:nvPr>
            <p:ph type="ctrTitle"/>
          </p:nvPr>
        </p:nvSpPr>
        <p:spPr>
          <a:xfrm>
            <a:off x="1524000" y="1978370"/>
            <a:ext cx="9144000" cy="1906312"/>
          </a:xfrm>
        </p:spPr>
        <p:txBody>
          <a:bodyPr>
            <a:normAutofit fontScale="90000"/>
          </a:bodyPr>
          <a:lstStyle/>
          <a:p>
            <a:pPr>
              <a:lnSpc>
                <a:spcPct val="100000"/>
              </a:lnSpc>
            </a:pPr>
            <a:r>
              <a:rPr lang="en-US" b="1" dirty="0">
                <a:solidFill>
                  <a:srgbClr val="7030A0"/>
                </a:solidFill>
                <a:latin typeface="Brandon Grotesque Bold" panose="020B0503020203060202" pitchFamily="34" charset="77"/>
              </a:rPr>
              <a:t>OVERDOSE REVERSAL, DRUG TRENDS, HARM REDUCTION</a:t>
            </a:r>
          </a:p>
        </p:txBody>
      </p:sp>
      <p:pic>
        <p:nvPicPr>
          <p:cNvPr id="9" name="Picture 8">
            <a:extLst>
              <a:ext uri="{FF2B5EF4-FFF2-40B4-BE49-F238E27FC236}">
                <a16:creationId xmlns:a16="http://schemas.microsoft.com/office/drawing/2014/main" id="{8D3EEC6A-7F36-964C-8C6B-24C1F6147AB4}"/>
              </a:ext>
            </a:extLst>
          </p:cNvPr>
          <p:cNvPicPr>
            <a:picLocks noChangeAspect="1"/>
          </p:cNvPicPr>
          <p:nvPr/>
        </p:nvPicPr>
        <p:blipFill>
          <a:blip r:embed="rId3"/>
          <a:stretch>
            <a:fillRect/>
          </a:stretch>
        </p:blipFill>
        <p:spPr>
          <a:xfrm>
            <a:off x="4724400" y="972938"/>
            <a:ext cx="2743200" cy="596900"/>
          </a:xfrm>
          <a:prstGeom prst="rect">
            <a:avLst/>
          </a:prstGeom>
        </p:spPr>
      </p:pic>
      <p:pic>
        <p:nvPicPr>
          <p:cNvPr id="10" name="Picture 9">
            <a:extLst>
              <a:ext uri="{FF2B5EF4-FFF2-40B4-BE49-F238E27FC236}">
                <a16:creationId xmlns:a16="http://schemas.microsoft.com/office/drawing/2014/main" id="{FF0D0D97-4944-7C40-998B-800F0FF6E1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1064" y="4439265"/>
            <a:ext cx="849871" cy="1225665"/>
          </a:xfrm>
          <a:prstGeom prst="rect">
            <a:avLst/>
          </a:prstGeom>
        </p:spPr>
      </p:pic>
    </p:spTree>
    <p:extLst>
      <p:ext uri="{BB962C8B-B14F-4D97-AF65-F5344CB8AC3E}">
        <p14:creationId xmlns:p14="http://schemas.microsoft.com/office/powerpoint/2010/main" val="657415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6BE-81BF-4211-AC1F-A80EFB5265CF}"/>
              </a:ext>
            </a:extLst>
          </p:cNvPr>
          <p:cNvSpPr>
            <a:spLocks noGrp="1"/>
          </p:cNvSpPr>
          <p:nvPr>
            <p:ph type="title"/>
          </p:nvPr>
        </p:nvSpPr>
        <p:spPr>
          <a:xfrm>
            <a:off x="894322" y="540207"/>
            <a:ext cx="10515600" cy="1325563"/>
          </a:xfrm>
        </p:spPr>
        <p:txBody>
          <a:bodyPr>
            <a:normAutofit/>
          </a:bodyPr>
          <a:lstStyle/>
          <a:p>
            <a:r>
              <a:rPr lang="en-US" sz="2800" b="1" dirty="0">
                <a:latin typeface="Calibri" panose="020F0502020204030204" pitchFamily="34" charset="0"/>
                <a:cs typeface="Calibri" panose="020F0502020204030204" pitchFamily="34" charset="0"/>
              </a:rPr>
              <a:t>Why wounds show up </a:t>
            </a:r>
          </a:p>
        </p:txBody>
      </p:sp>
      <p:sp>
        <p:nvSpPr>
          <p:cNvPr id="13" name="Title 1">
            <a:extLst>
              <a:ext uri="{FF2B5EF4-FFF2-40B4-BE49-F238E27FC236}">
                <a16:creationId xmlns:a16="http://schemas.microsoft.com/office/drawing/2014/main" id="{3B89646C-3AEE-B241-9D79-4E27273E5A36}"/>
              </a:ext>
            </a:extLst>
          </p:cNvPr>
          <p:cNvSpPr txBox="1">
            <a:spLocks/>
          </p:cNvSpPr>
          <p:nvPr/>
        </p:nvSpPr>
        <p:spPr>
          <a:xfrm>
            <a:off x="894322" y="4258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
        <p:nvSpPr>
          <p:cNvPr id="20" name="Content Placeholder 19">
            <a:extLst>
              <a:ext uri="{FF2B5EF4-FFF2-40B4-BE49-F238E27FC236}">
                <a16:creationId xmlns:a16="http://schemas.microsoft.com/office/drawing/2014/main" id="{337C3386-7023-49B8-8C77-90924D4A9932}"/>
              </a:ext>
            </a:extLst>
          </p:cNvPr>
          <p:cNvSpPr>
            <a:spLocks noGrp="1"/>
          </p:cNvSpPr>
          <p:nvPr>
            <p:ph idx="1"/>
          </p:nvPr>
        </p:nvSpPr>
        <p:spPr>
          <a:xfrm>
            <a:off x="894320" y="1875846"/>
            <a:ext cx="5201680" cy="4351338"/>
          </a:xfrm>
        </p:spPr>
        <p:txBody>
          <a:bodyPr>
            <a:normAutofit fontScale="77500" lnSpcReduction="20000"/>
          </a:bodyPr>
          <a:lstStyle/>
          <a:p>
            <a:r>
              <a:rPr lang="en-US" dirty="0"/>
              <a:t>In the areas with a high prevalence of the use of xylazine mixed with fentanyl or heroin, abscesses, and painful skin ulcers are very often reported. The mechanism is thought to be due to its direct vasoconstricting effect on local blood vessels and the resultant decreased skin perfusion. Prolonged use can lead to decreased perfusion and impaired wound healing, leading to higher chances of infection of these ulcers. In addition to the topical effect of vasoconstriction, xylazine also leads to hypotension, bradycardia, and respiratory depression. A skin ulcer in a PWID, similar to the ones reported in our case, should raise clinical suspicion for the presence of xylazine in opiates and other substances.</a:t>
            </a:r>
            <a:endParaRPr lang="en-US" sz="1800" dirty="0"/>
          </a:p>
        </p:txBody>
      </p:sp>
      <p:pic>
        <p:nvPicPr>
          <p:cNvPr id="4" name="Picture 3">
            <a:extLst>
              <a:ext uri="{FF2B5EF4-FFF2-40B4-BE49-F238E27FC236}">
                <a16:creationId xmlns:a16="http://schemas.microsoft.com/office/drawing/2014/main" id="{48A98501-C091-415D-AAA8-0E2B5217EF0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14247" y="1993577"/>
            <a:ext cx="5567082" cy="3170094"/>
          </a:xfrm>
          <a:prstGeom prst="rect">
            <a:avLst/>
          </a:prstGeom>
          <a:ln>
            <a:solidFill>
              <a:schemeClr val="tx1"/>
            </a:solidFill>
          </a:ln>
        </p:spPr>
      </p:pic>
    </p:spTree>
    <p:extLst>
      <p:ext uri="{BB962C8B-B14F-4D97-AF65-F5344CB8AC3E}">
        <p14:creationId xmlns:p14="http://schemas.microsoft.com/office/powerpoint/2010/main" val="4105858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3EEC6A-7F36-964C-8C6B-24C1F6147AB4}"/>
              </a:ext>
            </a:extLst>
          </p:cNvPr>
          <p:cNvPicPr>
            <a:picLocks noChangeAspect="1"/>
          </p:cNvPicPr>
          <p:nvPr/>
        </p:nvPicPr>
        <p:blipFill>
          <a:blip r:embed="rId3"/>
          <a:stretch>
            <a:fillRect/>
          </a:stretch>
        </p:blipFill>
        <p:spPr>
          <a:xfrm>
            <a:off x="4724400" y="152668"/>
            <a:ext cx="2743200" cy="596900"/>
          </a:xfrm>
          <a:prstGeom prst="rect">
            <a:avLst/>
          </a:prstGeom>
        </p:spPr>
      </p:pic>
    </p:spTree>
    <p:extLst>
      <p:ext uri="{BB962C8B-B14F-4D97-AF65-F5344CB8AC3E}">
        <p14:creationId xmlns:p14="http://schemas.microsoft.com/office/powerpoint/2010/main" val="3571393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015A48-E005-EF4A-B471-98B3306806FD}"/>
              </a:ext>
            </a:extLst>
          </p:cNvPr>
          <p:cNvSpPr txBox="1">
            <a:spLocks/>
          </p:cNvSpPr>
          <p:nvPr/>
        </p:nvSpPr>
        <p:spPr>
          <a:xfrm>
            <a:off x="360187" y="4129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_Photos from street based outreach in Kensington </a:t>
            </a:r>
          </a:p>
        </p:txBody>
      </p:sp>
      <p:pic>
        <p:nvPicPr>
          <p:cNvPr id="4" name="Picture 3">
            <a:extLst>
              <a:ext uri="{FF2B5EF4-FFF2-40B4-BE49-F238E27FC236}">
                <a16:creationId xmlns:a16="http://schemas.microsoft.com/office/drawing/2014/main" id="{7119C087-D554-4F89-A5FC-150BF89835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187" y="2258816"/>
            <a:ext cx="5293943" cy="3527130"/>
          </a:xfrm>
          <a:prstGeom prst="rect">
            <a:avLst/>
          </a:prstGeom>
          <a:ln>
            <a:solidFill>
              <a:schemeClr val="tx1"/>
            </a:solidFill>
          </a:ln>
        </p:spPr>
      </p:pic>
      <p:pic>
        <p:nvPicPr>
          <p:cNvPr id="6" name="Picture 5">
            <a:extLst>
              <a:ext uri="{FF2B5EF4-FFF2-40B4-BE49-F238E27FC236}">
                <a16:creationId xmlns:a16="http://schemas.microsoft.com/office/drawing/2014/main" id="{9E85DAA7-C39E-4A6B-918A-E201646956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6434" y="785189"/>
            <a:ext cx="3798369" cy="5659821"/>
          </a:xfrm>
          <a:prstGeom prst="rect">
            <a:avLst/>
          </a:prstGeom>
          <a:ln>
            <a:solidFill>
              <a:schemeClr val="tx1"/>
            </a:solidFill>
          </a:ln>
        </p:spPr>
      </p:pic>
    </p:spTree>
    <p:extLst>
      <p:ext uri="{BB962C8B-B14F-4D97-AF65-F5344CB8AC3E}">
        <p14:creationId xmlns:p14="http://schemas.microsoft.com/office/powerpoint/2010/main" val="4200066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015A48-E005-EF4A-B471-98B3306806FD}"/>
              </a:ext>
            </a:extLst>
          </p:cNvPr>
          <p:cNvSpPr txBox="1">
            <a:spLocks/>
          </p:cNvSpPr>
          <p:nvPr/>
        </p:nvSpPr>
        <p:spPr>
          <a:xfrm>
            <a:off x="360187" y="4129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_Photos from street based outreach in Kensington </a:t>
            </a:r>
          </a:p>
        </p:txBody>
      </p:sp>
      <p:pic>
        <p:nvPicPr>
          <p:cNvPr id="14" name="Picture 13">
            <a:extLst>
              <a:ext uri="{FF2B5EF4-FFF2-40B4-BE49-F238E27FC236}">
                <a16:creationId xmlns:a16="http://schemas.microsoft.com/office/drawing/2014/main" id="{DC915195-96F6-4D95-9F08-CDAFE3D76D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373" y="2084529"/>
            <a:ext cx="5709537" cy="3648659"/>
          </a:xfrm>
          <a:prstGeom prst="rect">
            <a:avLst/>
          </a:prstGeom>
          <a:ln>
            <a:solidFill>
              <a:schemeClr val="tx1"/>
            </a:solidFill>
          </a:ln>
        </p:spPr>
      </p:pic>
      <p:pic>
        <p:nvPicPr>
          <p:cNvPr id="3" name="Picture 2">
            <a:extLst>
              <a:ext uri="{FF2B5EF4-FFF2-40B4-BE49-F238E27FC236}">
                <a16:creationId xmlns:a16="http://schemas.microsoft.com/office/drawing/2014/main" id="{24C712FF-7729-461D-9944-C72F4DF351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4487" y="869276"/>
            <a:ext cx="4136570" cy="5119447"/>
          </a:xfrm>
          <a:prstGeom prst="rect">
            <a:avLst/>
          </a:prstGeom>
          <a:ln>
            <a:solidFill>
              <a:schemeClr val="tx1"/>
            </a:solidFill>
          </a:ln>
        </p:spPr>
      </p:pic>
    </p:spTree>
    <p:extLst>
      <p:ext uri="{BB962C8B-B14F-4D97-AF65-F5344CB8AC3E}">
        <p14:creationId xmlns:p14="http://schemas.microsoft.com/office/powerpoint/2010/main" val="1960017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015A48-E005-EF4A-B471-98B3306806FD}"/>
              </a:ext>
            </a:extLst>
          </p:cNvPr>
          <p:cNvSpPr txBox="1">
            <a:spLocks/>
          </p:cNvSpPr>
          <p:nvPr/>
        </p:nvSpPr>
        <p:spPr>
          <a:xfrm>
            <a:off x="360187" y="4129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_Photos from street based outreach in Kensington </a:t>
            </a:r>
          </a:p>
        </p:txBody>
      </p:sp>
      <p:pic>
        <p:nvPicPr>
          <p:cNvPr id="3" name="Picture 2">
            <a:extLst>
              <a:ext uri="{FF2B5EF4-FFF2-40B4-BE49-F238E27FC236}">
                <a16:creationId xmlns:a16="http://schemas.microsoft.com/office/drawing/2014/main" id="{5D3B4AE4-3DF6-4B07-ADF8-080E5A0713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187" y="1505243"/>
            <a:ext cx="2942217" cy="3847514"/>
          </a:xfrm>
          <a:prstGeom prst="rect">
            <a:avLst/>
          </a:prstGeom>
          <a:ln>
            <a:solidFill>
              <a:schemeClr val="tx1"/>
            </a:solidFill>
          </a:ln>
        </p:spPr>
      </p:pic>
      <p:pic>
        <p:nvPicPr>
          <p:cNvPr id="5" name="Picture 4">
            <a:extLst>
              <a:ext uri="{FF2B5EF4-FFF2-40B4-BE49-F238E27FC236}">
                <a16:creationId xmlns:a16="http://schemas.microsoft.com/office/drawing/2014/main" id="{C91D02EF-0523-4361-9575-7D794A8729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2724" y="1505243"/>
            <a:ext cx="3297116" cy="4396154"/>
          </a:xfrm>
          <a:prstGeom prst="rect">
            <a:avLst/>
          </a:prstGeom>
          <a:ln>
            <a:solidFill>
              <a:schemeClr val="tx1"/>
            </a:solidFill>
          </a:ln>
        </p:spPr>
      </p:pic>
      <p:pic>
        <p:nvPicPr>
          <p:cNvPr id="7" name="Picture 6">
            <a:extLst>
              <a:ext uri="{FF2B5EF4-FFF2-40B4-BE49-F238E27FC236}">
                <a16:creationId xmlns:a16="http://schemas.microsoft.com/office/drawing/2014/main" id="{C1BB6E09-CDB3-4350-A408-2D2AB9873D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40275" y="869276"/>
            <a:ext cx="4102571" cy="5119447"/>
          </a:xfrm>
          <a:prstGeom prst="rect">
            <a:avLst/>
          </a:prstGeom>
          <a:ln>
            <a:solidFill>
              <a:schemeClr val="tx1"/>
            </a:solidFill>
          </a:ln>
        </p:spPr>
      </p:pic>
    </p:spTree>
    <p:extLst>
      <p:ext uri="{BB962C8B-B14F-4D97-AF65-F5344CB8AC3E}">
        <p14:creationId xmlns:p14="http://schemas.microsoft.com/office/powerpoint/2010/main" val="723858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015A48-E005-EF4A-B471-98B3306806FD}"/>
              </a:ext>
            </a:extLst>
          </p:cNvPr>
          <p:cNvSpPr txBox="1">
            <a:spLocks/>
          </p:cNvSpPr>
          <p:nvPr/>
        </p:nvSpPr>
        <p:spPr>
          <a:xfrm>
            <a:off x="360187" y="4129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_Photos from friends at the Drop In </a:t>
            </a:r>
          </a:p>
        </p:txBody>
      </p:sp>
      <p:pic>
        <p:nvPicPr>
          <p:cNvPr id="4" name="Picture 3">
            <a:extLst>
              <a:ext uri="{FF2B5EF4-FFF2-40B4-BE49-F238E27FC236}">
                <a16:creationId xmlns:a16="http://schemas.microsoft.com/office/drawing/2014/main" id="{CB15533B-B911-4B94-BE67-762015EF5C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5436" y="1386331"/>
            <a:ext cx="2879689" cy="5119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F5143922-30FF-43D7-B25C-B79172F5E7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4991" y="1386330"/>
            <a:ext cx="2879689" cy="5119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E1832ED9-56ED-47DC-9162-4693BB6D3F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7770" y="1386330"/>
            <a:ext cx="2879690" cy="5119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0979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99FF">
            <a:alpha val="22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6BE-81BF-4211-AC1F-A80EFB5265CF}"/>
              </a:ext>
            </a:extLst>
          </p:cNvPr>
          <p:cNvSpPr>
            <a:spLocks noGrp="1"/>
          </p:cNvSpPr>
          <p:nvPr>
            <p:ph type="title"/>
          </p:nvPr>
        </p:nvSpPr>
        <p:spPr>
          <a:xfrm>
            <a:off x="894322" y="540207"/>
            <a:ext cx="10515600" cy="1325563"/>
          </a:xfrm>
        </p:spPr>
        <p:txBody>
          <a:bodyPr>
            <a:normAutofit/>
          </a:bodyPr>
          <a:lstStyle/>
          <a:p>
            <a:r>
              <a:rPr lang="en-US" sz="3200" b="1" dirty="0">
                <a:latin typeface="Calibri" panose="020F0502020204030204" pitchFamily="34" charset="0"/>
                <a:cs typeface="Calibri" panose="020F0502020204030204" pitchFamily="34" charset="0"/>
              </a:rPr>
              <a:t>Wound Care Best Practices  </a:t>
            </a:r>
          </a:p>
        </p:txBody>
      </p:sp>
      <p:sp>
        <p:nvSpPr>
          <p:cNvPr id="13" name="Title 1">
            <a:extLst>
              <a:ext uri="{FF2B5EF4-FFF2-40B4-BE49-F238E27FC236}">
                <a16:creationId xmlns:a16="http://schemas.microsoft.com/office/drawing/2014/main" id="{3B89646C-3AEE-B241-9D79-4E27273E5A36}"/>
              </a:ext>
            </a:extLst>
          </p:cNvPr>
          <p:cNvSpPr txBox="1">
            <a:spLocks/>
          </p:cNvSpPr>
          <p:nvPr/>
        </p:nvSpPr>
        <p:spPr>
          <a:xfrm>
            <a:off x="894322" y="4258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
        <p:nvSpPr>
          <p:cNvPr id="20" name="Content Placeholder 19">
            <a:extLst>
              <a:ext uri="{FF2B5EF4-FFF2-40B4-BE49-F238E27FC236}">
                <a16:creationId xmlns:a16="http://schemas.microsoft.com/office/drawing/2014/main" id="{337C3386-7023-49B8-8C77-90924D4A9932}"/>
              </a:ext>
            </a:extLst>
          </p:cNvPr>
          <p:cNvSpPr>
            <a:spLocks noGrp="1"/>
          </p:cNvSpPr>
          <p:nvPr>
            <p:ph idx="1"/>
          </p:nvPr>
        </p:nvSpPr>
        <p:spPr>
          <a:xfrm>
            <a:off x="894320" y="1875846"/>
            <a:ext cx="5201680" cy="4351338"/>
          </a:xfrm>
        </p:spPr>
        <p:txBody>
          <a:bodyPr>
            <a:normAutofit/>
          </a:bodyPr>
          <a:lstStyle/>
          <a:p>
            <a:endParaRPr lang="en-US" sz="2000" b="1" dirty="0"/>
          </a:p>
          <a:p>
            <a:pPr marL="0" indent="0">
              <a:buNone/>
            </a:pPr>
            <a:r>
              <a:rPr lang="en-US" sz="2000" b="1" dirty="0"/>
              <a:t>DOs</a:t>
            </a:r>
          </a:p>
          <a:p>
            <a:r>
              <a:rPr lang="en-US" sz="2000" dirty="0"/>
              <a:t>Wash hands with </a:t>
            </a:r>
            <a:r>
              <a:rPr lang="en-US" sz="2000" dirty="0" err="1"/>
              <a:t>water+soap</a:t>
            </a:r>
            <a:r>
              <a:rPr lang="en-US" sz="2000" dirty="0"/>
              <a:t> or sanitizer</a:t>
            </a:r>
          </a:p>
          <a:p>
            <a:r>
              <a:rPr lang="en-US" sz="2000" dirty="0"/>
              <a:t>Wash the wound with </a:t>
            </a:r>
            <a:r>
              <a:rPr lang="en-US" sz="2000" dirty="0" err="1"/>
              <a:t>water+soap</a:t>
            </a:r>
            <a:r>
              <a:rPr lang="en-US" sz="2000" dirty="0"/>
              <a:t> or saline, gently remove dried drainage from skin </a:t>
            </a:r>
          </a:p>
          <a:p>
            <a:r>
              <a:rPr lang="en-US" sz="2000" dirty="0"/>
              <a:t>Keep it moist but not wet: Keep it covered, soak up drainage with gauze, change dressing when soaked if possible </a:t>
            </a:r>
          </a:p>
          <a:p>
            <a:r>
              <a:rPr lang="en-US" sz="2000" dirty="0">
                <a:solidFill>
                  <a:srgbClr val="000000"/>
                </a:solidFill>
                <a:latin typeface="Assistant"/>
              </a:rPr>
              <a:t>Use ointment (A&amp;D, </a:t>
            </a:r>
            <a:r>
              <a:rPr lang="en-US" sz="2000" dirty="0" err="1">
                <a:solidFill>
                  <a:srgbClr val="000000"/>
                </a:solidFill>
                <a:latin typeface="Assistant"/>
              </a:rPr>
              <a:t>Hexagen</a:t>
            </a:r>
            <a:r>
              <a:rPr lang="en-US" sz="2000" dirty="0">
                <a:solidFill>
                  <a:srgbClr val="000000"/>
                </a:solidFill>
                <a:latin typeface="Assistant"/>
              </a:rPr>
              <a:t> </a:t>
            </a:r>
            <a:r>
              <a:rPr lang="en-US" sz="2000" dirty="0" err="1">
                <a:solidFill>
                  <a:srgbClr val="000000"/>
                </a:solidFill>
                <a:latin typeface="Assistant"/>
              </a:rPr>
              <a:t>etc</a:t>
            </a:r>
            <a:r>
              <a:rPr lang="en-US" sz="2000" dirty="0">
                <a:solidFill>
                  <a:srgbClr val="000000"/>
                </a:solidFill>
                <a:latin typeface="Assistant"/>
              </a:rPr>
              <a:t> – avoid triple antibiotic) or nonstick gauze to avoid sticking, or soak the dressing to take it off </a:t>
            </a:r>
            <a:br>
              <a:rPr lang="en-US" sz="1800" dirty="0"/>
            </a:br>
            <a:endParaRPr lang="en-US" sz="1800" dirty="0"/>
          </a:p>
        </p:txBody>
      </p:sp>
      <p:sp>
        <p:nvSpPr>
          <p:cNvPr id="3" name="Rectangle 2">
            <a:extLst>
              <a:ext uri="{FF2B5EF4-FFF2-40B4-BE49-F238E27FC236}">
                <a16:creationId xmlns:a16="http://schemas.microsoft.com/office/drawing/2014/main" id="{87EDC1BD-0DA9-424E-9162-DCC3E8899D02}"/>
              </a:ext>
            </a:extLst>
          </p:cNvPr>
          <p:cNvSpPr/>
          <p:nvPr/>
        </p:nvSpPr>
        <p:spPr>
          <a:xfrm>
            <a:off x="7947212" y="1751410"/>
            <a:ext cx="383241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ontent Placeholder 19">
            <a:extLst>
              <a:ext uri="{FF2B5EF4-FFF2-40B4-BE49-F238E27FC236}">
                <a16:creationId xmlns:a16="http://schemas.microsoft.com/office/drawing/2014/main" id="{340CB9CF-4E50-4FB5-AD19-62A9DFE92B65}"/>
              </a:ext>
            </a:extLst>
          </p:cNvPr>
          <p:cNvSpPr txBox="1">
            <a:spLocks/>
          </p:cNvSpPr>
          <p:nvPr/>
        </p:nvSpPr>
        <p:spPr>
          <a:xfrm>
            <a:off x="6208242" y="1822126"/>
            <a:ext cx="520168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DONTs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Try not to pick or scratch: it can re-open the wound and set your healing back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Don't rip anything off the wound: let tissue soften, dissolve, fall off by itself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Don't press too much on abscesses: it can make them go deeper, or into a joint or your bloodstream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Don't use alcohol, hydrogen peroxide, or iodine on open skin </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868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6BE-81BF-4211-AC1F-A80EFB5265CF}"/>
              </a:ext>
            </a:extLst>
          </p:cNvPr>
          <p:cNvSpPr>
            <a:spLocks noGrp="1"/>
          </p:cNvSpPr>
          <p:nvPr>
            <p:ph type="title"/>
          </p:nvPr>
        </p:nvSpPr>
        <p:spPr>
          <a:xfrm>
            <a:off x="894322" y="540207"/>
            <a:ext cx="10515600" cy="1325563"/>
          </a:xfrm>
        </p:spPr>
        <p:txBody>
          <a:bodyPr>
            <a:normAutofit/>
          </a:bodyPr>
          <a:lstStyle/>
          <a:p>
            <a:r>
              <a:rPr lang="en-US" sz="2800" b="1" dirty="0">
                <a:latin typeface="Calibri" panose="020F0502020204030204" pitchFamily="34" charset="0"/>
                <a:cs typeface="Calibri" panose="020F0502020204030204" pitchFamily="34" charset="0"/>
              </a:rPr>
              <a:t>Overdose Reversal Updates </a:t>
            </a:r>
          </a:p>
        </p:txBody>
      </p:sp>
      <p:sp>
        <p:nvSpPr>
          <p:cNvPr id="13" name="Title 1">
            <a:extLst>
              <a:ext uri="{FF2B5EF4-FFF2-40B4-BE49-F238E27FC236}">
                <a16:creationId xmlns:a16="http://schemas.microsoft.com/office/drawing/2014/main" id="{3B89646C-3AEE-B241-9D79-4E27273E5A36}"/>
              </a:ext>
            </a:extLst>
          </p:cNvPr>
          <p:cNvSpPr txBox="1">
            <a:spLocks/>
          </p:cNvSpPr>
          <p:nvPr/>
        </p:nvSpPr>
        <p:spPr>
          <a:xfrm>
            <a:off x="894322" y="4258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
        <p:nvSpPr>
          <p:cNvPr id="20" name="Content Placeholder 19">
            <a:extLst>
              <a:ext uri="{FF2B5EF4-FFF2-40B4-BE49-F238E27FC236}">
                <a16:creationId xmlns:a16="http://schemas.microsoft.com/office/drawing/2014/main" id="{337C3386-7023-49B8-8C77-90924D4A9932}"/>
              </a:ext>
            </a:extLst>
          </p:cNvPr>
          <p:cNvSpPr>
            <a:spLocks noGrp="1"/>
          </p:cNvSpPr>
          <p:nvPr>
            <p:ph idx="1"/>
          </p:nvPr>
        </p:nvSpPr>
        <p:spPr>
          <a:xfrm>
            <a:off x="894320" y="1875846"/>
            <a:ext cx="5201680" cy="4351338"/>
          </a:xfrm>
        </p:spPr>
        <p:txBody>
          <a:bodyPr>
            <a:normAutofit/>
          </a:bodyPr>
          <a:lstStyle/>
          <a:p>
            <a:r>
              <a:rPr lang="en-US" sz="1800" dirty="0"/>
              <a:t>Xylazine or </a:t>
            </a:r>
            <a:r>
              <a:rPr lang="en-US" sz="1800" dirty="0" err="1"/>
              <a:t>Tranqdope</a:t>
            </a:r>
            <a:r>
              <a:rPr lang="en-US" sz="1800" dirty="0"/>
              <a:t> is NOT an opioid – reversing overdoses has been more difficult. ALWAYS administer Narcan for the opioid present. </a:t>
            </a:r>
          </a:p>
          <a:p>
            <a:r>
              <a:rPr lang="en-US" sz="1800" dirty="0"/>
              <a:t>We are dealing with a supply that is heavily cut with tranquilizer, which is a sedative. </a:t>
            </a:r>
          </a:p>
          <a:p>
            <a:r>
              <a:rPr lang="en-US" sz="1800" dirty="0"/>
              <a:t>We have updated overdose reversal methods to include rescue breathing with a key alert regarding the extended time it takes to be revived. </a:t>
            </a:r>
          </a:p>
          <a:p>
            <a:r>
              <a:rPr lang="en-US" sz="1800" dirty="0"/>
              <a:t>Savage Sisters now carries Oxygen tanks covered by the Good Samaritan Act to assist in reversing overdoses. </a:t>
            </a:r>
          </a:p>
        </p:txBody>
      </p:sp>
      <p:pic>
        <p:nvPicPr>
          <p:cNvPr id="5" name="Picture 4">
            <a:extLst>
              <a:ext uri="{FF2B5EF4-FFF2-40B4-BE49-F238E27FC236}">
                <a16:creationId xmlns:a16="http://schemas.microsoft.com/office/drawing/2014/main" id="{A1C9F5D0-4FB7-413C-A879-6752D7D73E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77385" y="540207"/>
            <a:ext cx="4457700" cy="5943600"/>
          </a:xfrm>
          <a:prstGeom prst="rect">
            <a:avLst/>
          </a:prstGeom>
          <a:ln>
            <a:solidFill>
              <a:schemeClr val="tx1"/>
            </a:solidFill>
          </a:ln>
        </p:spPr>
      </p:pic>
    </p:spTree>
    <p:extLst>
      <p:ext uri="{BB962C8B-B14F-4D97-AF65-F5344CB8AC3E}">
        <p14:creationId xmlns:p14="http://schemas.microsoft.com/office/powerpoint/2010/main" val="413700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015A48-E005-EF4A-B471-98B3306806FD}"/>
              </a:ext>
            </a:extLst>
          </p:cNvPr>
          <p:cNvSpPr txBox="1">
            <a:spLocks/>
          </p:cNvSpPr>
          <p:nvPr/>
        </p:nvSpPr>
        <p:spPr>
          <a:xfrm>
            <a:off x="838200" y="1305619"/>
            <a:ext cx="10515600" cy="463798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 Inpatient treatment for opioid withdrawal may be more difficult than standard opioid withdrawal protocols and require additional pharmacologic treatments if the patient is also withdrawing from xylazine. While the literature on treatment protocols is still emerging, local addiction medicine and toxicology experts recommend the following medications be considered for inpatient management of xylazine withdrawal:</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 Dexmedetomidine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 Tizanidine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 Clonidine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 Guanfacine</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 Ketamine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 Gabapentin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 Pentobarbital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 Benzodiazepines (with caution)</a:t>
            </a:r>
          </a:p>
        </p:txBody>
      </p:sp>
    </p:spTree>
    <p:extLst>
      <p:ext uri="{BB962C8B-B14F-4D97-AF65-F5344CB8AC3E}">
        <p14:creationId xmlns:p14="http://schemas.microsoft.com/office/powerpoint/2010/main" val="408628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6BE-81BF-4211-AC1F-A80EFB5265CF}"/>
              </a:ext>
            </a:extLst>
          </p:cNvPr>
          <p:cNvSpPr>
            <a:spLocks noGrp="1"/>
          </p:cNvSpPr>
          <p:nvPr>
            <p:ph type="title"/>
          </p:nvPr>
        </p:nvSpPr>
        <p:spPr>
          <a:xfrm>
            <a:off x="894322" y="540207"/>
            <a:ext cx="10515600" cy="1325563"/>
          </a:xfrm>
        </p:spPr>
        <p:txBody>
          <a:bodyPr>
            <a:normAutofit/>
          </a:bodyPr>
          <a:lstStyle/>
          <a:p>
            <a:r>
              <a:rPr lang="en-US" sz="2800" b="1" dirty="0">
                <a:latin typeface="Calibri" panose="020F0502020204030204" pitchFamily="34" charset="0"/>
                <a:cs typeface="Calibri" panose="020F0502020204030204" pitchFamily="34" charset="0"/>
              </a:rPr>
              <a:t>What does this mean for people seeking treatment? </a:t>
            </a:r>
          </a:p>
        </p:txBody>
      </p:sp>
      <p:sp>
        <p:nvSpPr>
          <p:cNvPr id="13" name="Title 1">
            <a:extLst>
              <a:ext uri="{FF2B5EF4-FFF2-40B4-BE49-F238E27FC236}">
                <a16:creationId xmlns:a16="http://schemas.microsoft.com/office/drawing/2014/main" id="{3B89646C-3AEE-B241-9D79-4E27273E5A36}"/>
              </a:ext>
            </a:extLst>
          </p:cNvPr>
          <p:cNvSpPr txBox="1">
            <a:spLocks/>
          </p:cNvSpPr>
          <p:nvPr/>
        </p:nvSpPr>
        <p:spPr>
          <a:xfrm>
            <a:off x="894322" y="4258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
        <p:nvSpPr>
          <p:cNvPr id="20" name="Content Placeholder 19">
            <a:extLst>
              <a:ext uri="{FF2B5EF4-FFF2-40B4-BE49-F238E27FC236}">
                <a16:creationId xmlns:a16="http://schemas.microsoft.com/office/drawing/2014/main" id="{337C3386-7023-49B8-8C77-90924D4A9932}"/>
              </a:ext>
            </a:extLst>
          </p:cNvPr>
          <p:cNvSpPr>
            <a:spLocks noGrp="1"/>
          </p:cNvSpPr>
          <p:nvPr>
            <p:ph idx="1"/>
          </p:nvPr>
        </p:nvSpPr>
        <p:spPr>
          <a:xfrm>
            <a:off x="894320" y="2506662"/>
            <a:ext cx="5201680" cy="4351338"/>
          </a:xfrm>
        </p:spPr>
        <p:txBody>
          <a:bodyPr>
            <a:normAutofit/>
          </a:bodyPr>
          <a:lstStyle/>
          <a:p>
            <a:r>
              <a:rPr lang="en-US" sz="1800" dirty="0"/>
              <a:t>Treatment facilities and emergency rooms are NOT currently testing for the presence of Xylazine </a:t>
            </a:r>
          </a:p>
          <a:p>
            <a:r>
              <a:rPr lang="en-US" sz="1800" dirty="0"/>
              <a:t>The detox from xylazine is different from opioids </a:t>
            </a:r>
          </a:p>
          <a:p>
            <a:r>
              <a:rPr lang="en-US" sz="1800" dirty="0"/>
              <a:t>People are not comfortable during the acute withdrawal stages due to the symptoms not being treated </a:t>
            </a:r>
          </a:p>
          <a:p>
            <a:r>
              <a:rPr lang="en-US" sz="1800" dirty="0"/>
              <a:t>People we engage with are less than willing to enter into a medical setting/detox due to the lack of comfort meds </a:t>
            </a:r>
          </a:p>
          <a:p>
            <a:pPr marL="0" indent="0">
              <a:buNone/>
            </a:pPr>
            <a:endParaRPr lang="en-US" sz="1800" dirty="0"/>
          </a:p>
        </p:txBody>
      </p:sp>
      <p:pic>
        <p:nvPicPr>
          <p:cNvPr id="4" name="Picture 3">
            <a:extLst>
              <a:ext uri="{FF2B5EF4-FFF2-40B4-BE49-F238E27FC236}">
                <a16:creationId xmlns:a16="http://schemas.microsoft.com/office/drawing/2014/main" id="{F186CDB6-352A-4196-B1B4-F5730EDD9FB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04929" y="1980130"/>
            <a:ext cx="5414571" cy="3601867"/>
          </a:xfrm>
          <a:prstGeom prst="rect">
            <a:avLst/>
          </a:prstGeom>
          <a:ln>
            <a:solidFill>
              <a:schemeClr val="tx1"/>
            </a:solidFill>
          </a:ln>
        </p:spPr>
      </p:pic>
    </p:spTree>
    <p:extLst>
      <p:ext uri="{BB962C8B-B14F-4D97-AF65-F5344CB8AC3E}">
        <p14:creationId xmlns:p14="http://schemas.microsoft.com/office/powerpoint/2010/main" val="746969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6BE-81BF-4211-AC1F-A80EFB5265CF}"/>
              </a:ext>
            </a:extLst>
          </p:cNvPr>
          <p:cNvSpPr>
            <a:spLocks noGrp="1"/>
          </p:cNvSpPr>
          <p:nvPr>
            <p:ph type="title"/>
          </p:nvPr>
        </p:nvSpPr>
        <p:spPr>
          <a:xfrm>
            <a:off x="911980" y="905175"/>
            <a:ext cx="10515600" cy="1325563"/>
          </a:xfrm>
        </p:spPr>
        <p:txBody>
          <a:bodyPr>
            <a:normAutofit/>
          </a:bodyPr>
          <a:lstStyle/>
          <a:p>
            <a:r>
              <a:rPr lang="en-US" sz="3200" b="1" dirty="0">
                <a:latin typeface="Calibri" panose="020F0502020204030204" pitchFamily="34" charset="0"/>
                <a:cs typeface="Calibri" panose="020F0502020204030204" pitchFamily="34" charset="0"/>
              </a:rPr>
              <a:t>Getting Started</a:t>
            </a:r>
          </a:p>
        </p:txBody>
      </p:sp>
      <p:sp>
        <p:nvSpPr>
          <p:cNvPr id="3" name="Content Placeholder 2">
            <a:extLst>
              <a:ext uri="{FF2B5EF4-FFF2-40B4-BE49-F238E27FC236}">
                <a16:creationId xmlns:a16="http://schemas.microsoft.com/office/drawing/2014/main" id="{B9CA1B7A-4A40-420B-B57E-080FEF66CECB}"/>
              </a:ext>
            </a:extLst>
          </p:cNvPr>
          <p:cNvSpPr>
            <a:spLocks noGrp="1"/>
          </p:cNvSpPr>
          <p:nvPr>
            <p:ph idx="1"/>
          </p:nvPr>
        </p:nvSpPr>
        <p:spPr>
          <a:xfrm>
            <a:off x="838200" y="2818289"/>
            <a:ext cx="5331580" cy="3416300"/>
          </a:xfrm>
        </p:spPr>
        <p:txBody>
          <a:bodyPr>
            <a:normAutofit/>
          </a:bodyPr>
          <a:lstStyle/>
          <a:p>
            <a:r>
              <a:rPr lang="en-US" sz="1800" dirty="0">
                <a:latin typeface="Calibri Light" panose="020F0302020204030204" pitchFamily="34" charset="0"/>
                <a:cs typeface="Calibri Light" panose="020F0302020204030204" pitchFamily="34" charset="0"/>
              </a:rPr>
              <a:t>Our story &amp; harm reduction </a:t>
            </a:r>
          </a:p>
          <a:p>
            <a:r>
              <a:rPr lang="en-US" sz="1800" dirty="0">
                <a:latin typeface="Calibri Light" panose="020F0302020204030204" pitchFamily="34" charset="0"/>
                <a:cs typeface="Calibri Light" panose="020F0302020204030204" pitchFamily="34" charset="0"/>
              </a:rPr>
              <a:t>Our mission </a:t>
            </a:r>
          </a:p>
          <a:p>
            <a:r>
              <a:rPr lang="en-US" sz="1800" dirty="0">
                <a:latin typeface="Calibri Light" panose="020F0302020204030204" pitchFamily="34" charset="0"/>
                <a:cs typeface="Calibri Light" panose="020F0302020204030204" pitchFamily="34" charset="0"/>
              </a:rPr>
              <a:t>The opioid epidemic? </a:t>
            </a:r>
            <a:r>
              <a:rPr lang="en-US" sz="1800" b="1" i="1" dirty="0">
                <a:latin typeface="Calibri Light" panose="020F0302020204030204" pitchFamily="34" charset="0"/>
                <a:cs typeface="Calibri Light" panose="020F0302020204030204" pitchFamily="34" charset="0"/>
              </a:rPr>
              <a:t>PUBLIC HEALTH CRISIS </a:t>
            </a:r>
          </a:p>
          <a:p>
            <a:r>
              <a:rPr lang="en-US" sz="1800" dirty="0">
                <a:latin typeface="Calibri Light" panose="020F0302020204030204" pitchFamily="34" charset="0"/>
                <a:cs typeface="Calibri Light" panose="020F0302020204030204" pitchFamily="34" charset="0"/>
              </a:rPr>
              <a:t>Nationwide/statewide statistics </a:t>
            </a:r>
          </a:p>
          <a:p>
            <a:r>
              <a:rPr lang="en-US" sz="1800" dirty="0">
                <a:latin typeface="Calibri Light" panose="020F0302020204030204" pitchFamily="34" charset="0"/>
                <a:cs typeface="Calibri Light" panose="020F0302020204030204" pitchFamily="34" charset="0"/>
              </a:rPr>
              <a:t>Updates on current drug supply </a:t>
            </a:r>
          </a:p>
          <a:p>
            <a:r>
              <a:rPr lang="en-US" sz="1800" dirty="0">
                <a:latin typeface="Calibri Light" panose="020F0302020204030204" pitchFamily="34" charset="0"/>
                <a:cs typeface="Calibri Light" panose="020F0302020204030204" pitchFamily="34" charset="0"/>
              </a:rPr>
              <a:t>Reversal training </a:t>
            </a:r>
          </a:p>
          <a:p>
            <a:r>
              <a:rPr lang="en-US" sz="1800" dirty="0">
                <a:latin typeface="Calibri Light" panose="020F0302020204030204" pitchFamily="34" charset="0"/>
                <a:cs typeface="Calibri Light" panose="020F0302020204030204" pitchFamily="34" charset="0"/>
              </a:rPr>
              <a:t>I encourage you to ASK QUESTIONS! </a:t>
            </a:r>
            <a:br>
              <a:rPr lang="en-US" sz="1800" dirty="0">
                <a:latin typeface="Calibri Light" panose="020F0302020204030204" pitchFamily="34" charset="0"/>
                <a:cs typeface="Calibri Light" panose="020F0302020204030204" pitchFamily="34" charset="0"/>
              </a:rPr>
            </a:br>
            <a:r>
              <a:rPr lang="en-US" sz="1800" b="1" dirty="0">
                <a:latin typeface="Calibri" panose="020F0502020204030204" pitchFamily="34" charset="0"/>
                <a:cs typeface="Calibri" panose="020F0502020204030204" pitchFamily="34" charset="0"/>
              </a:rPr>
              <a:t>Just shout them out! </a:t>
            </a:r>
          </a:p>
        </p:txBody>
      </p:sp>
      <p:sp>
        <p:nvSpPr>
          <p:cNvPr id="17" name="Title 1">
            <a:extLst>
              <a:ext uri="{FF2B5EF4-FFF2-40B4-BE49-F238E27FC236}">
                <a16:creationId xmlns:a16="http://schemas.microsoft.com/office/drawing/2014/main" id="{33A186AF-4B19-BB4D-8C6A-77D4619869C5}"/>
              </a:ext>
            </a:extLst>
          </p:cNvPr>
          <p:cNvSpPr txBox="1">
            <a:spLocks/>
          </p:cNvSpPr>
          <p:nvPr/>
        </p:nvSpPr>
        <p:spPr>
          <a:xfrm>
            <a:off x="911980" y="12243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pic>
        <p:nvPicPr>
          <p:cNvPr id="5" name="Picture 4" descr="A picture containing person, outdoor, people, purple&#10;&#10;Description automatically generated">
            <a:extLst>
              <a:ext uri="{FF2B5EF4-FFF2-40B4-BE49-F238E27FC236}">
                <a16:creationId xmlns:a16="http://schemas.microsoft.com/office/drawing/2014/main" id="{876A3954-96A8-964F-8308-8A35C5D295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350" y="817776"/>
            <a:ext cx="4711650" cy="5297989"/>
          </a:xfrm>
          <a:prstGeom prst="rect">
            <a:avLst/>
          </a:prstGeom>
        </p:spPr>
      </p:pic>
    </p:spTree>
    <p:extLst>
      <p:ext uri="{BB962C8B-B14F-4D97-AF65-F5344CB8AC3E}">
        <p14:creationId xmlns:p14="http://schemas.microsoft.com/office/powerpoint/2010/main" val="4156246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6BE-81BF-4211-AC1F-A80EFB5265CF}"/>
              </a:ext>
            </a:extLst>
          </p:cNvPr>
          <p:cNvSpPr>
            <a:spLocks noGrp="1"/>
          </p:cNvSpPr>
          <p:nvPr>
            <p:ph type="title"/>
          </p:nvPr>
        </p:nvSpPr>
        <p:spPr>
          <a:xfrm>
            <a:off x="894322" y="540207"/>
            <a:ext cx="10515600" cy="1325563"/>
          </a:xfrm>
        </p:spPr>
        <p:txBody>
          <a:bodyPr>
            <a:normAutofit/>
          </a:bodyPr>
          <a:lstStyle/>
          <a:p>
            <a:r>
              <a:rPr lang="en-US" sz="3200" b="1" dirty="0">
                <a:latin typeface="Calibri" panose="020F0502020204030204" pitchFamily="34" charset="0"/>
                <a:cs typeface="Calibri" panose="020F0502020204030204" pitchFamily="34" charset="0"/>
              </a:rPr>
              <a:t>What NEEDS to happen? </a:t>
            </a:r>
          </a:p>
        </p:txBody>
      </p:sp>
      <p:sp>
        <p:nvSpPr>
          <p:cNvPr id="13" name="Title 1">
            <a:extLst>
              <a:ext uri="{FF2B5EF4-FFF2-40B4-BE49-F238E27FC236}">
                <a16:creationId xmlns:a16="http://schemas.microsoft.com/office/drawing/2014/main" id="{3B89646C-3AEE-B241-9D79-4E27273E5A36}"/>
              </a:ext>
            </a:extLst>
          </p:cNvPr>
          <p:cNvSpPr txBox="1">
            <a:spLocks/>
          </p:cNvSpPr>
          <p:nvPr/>
        </p:nvSpPr>
        <p:spPr>
          <a:xfrm>
            <a:off x="894322" y="4258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
        <p:nvSpPr>
          <p:cNvPr id="20" name="Content Placeholder 19">
            <a:extLst>
              <a:ext uri="{FF2B5EF4-FFF2-40B4-BE49-F238E27FC236}">
                <a16:creationId xmlns:a16="http://schemas.microsoft.com/office/drawing/2014/main" id="{337C3386-7023-49B8-8C77-90924D4A9932}"/>
              </a:ext>
            </a:extLst>
          </p:cNvPr>
          <p:cNvSpPr>
            <a:spLocks noGrp="1"/>
          </p:cNvSpPr>
          <p:nvPr>
            <p:ph idx="1"/>
          </p:nvPr>
        </p:nvSpPr>
        <p:spPr>
          <a:xfrm>
            <a:off x="894320" y="2300050"/>
            <a:ext cx="5201680" cy="3483984"/>
          </a:xfrm>
        </p:spPr>
        <p:txBody>
          <a:bodyPr>
            <a:normAutofit/>
          </a:bodyPr>
          <a:lstStyle/>
          <a:p>
            <a:r>
              <a:rPr lang="en-US" sz="1800" dirty="0">
                <a:solidFill>
                  <a:srgbClr val="000000"/>
                </a:solidFill>
                <a:latin typeface="Source Sans Pro" panose="020B0503030403020204" pitchFamily="34" charset="0"/>
              </a:rPr>
              <a:t>Treatment facilities need to begin testing for the presence of Xylazine </a:t>
            </a:r>
          </a:p>
          <a:p>
            <a:r>
              <a:rPr lang="en-US" sz="1800" dirty="0">
                <a:solidFill>
                  <a:srgbClr val="000000"/>
                </a:solidFill>
                <a:latin typeface="Source Sans Pro" panose="020B0503030403020204" pitchFamily="34" charset="0"/>
              </a:rPr>
              <a:t>Case studies needed for acute withdrawal treatment </a:t>
            </a:r>
          </a:p>
          <a:p>
            <a:r>
              <a:rPr lang="en-US" sz="1800" dirty="0">
                <a:solidFill>
                  <a:srgbClr val="000000"/>
                </a:solidFill>
                <a:latin typeface="Source Sans Pro" panose="020B0503030403020204" pitchFamily="34" charset="0"/>
              </a:rPr>
              <a:t>Update withdrawal protocols</a:t>
            </a:r>
          </a:p>
          <a:p>
            <a:r>
              <a:rPr lang="en-US" sz="1800" dirty="0">
                <a:solidFill>
                  <a:srgbClr val="000000"/>
                </a:solidFill>
                <a:latin typeface="Source Sans Pro" panose="020B0503030403020204" pitchFamily="34" charset="0"/>
              </a:rPr>
              <a:t>Increase wound care preparedness </a:t>
            </a:r>
          </a:p>
          <a:p>
            <a:r>
              <a:rPr lang="en-US" sz="1800" dirty="0">
                <a:solidFill>
                  <a:srgbClr val="000000"/>
                </a:solidFill>
                <a:latin typeface="Source Sans Pro" panose="020B0503030403020204" pitchFamily="34" charset="0"/>
              </a:rPr>
              <a:t>Increased availability for medical rehab beds </a:t>
            </a:r>
          </a:p>
          <a:p>
            <a:r>
              <a:rPr lang="en-US" sz="1800" dirty="0">
                <a:solidFill>
                  <a:srgbClr val="000000"/>
                </a:solidFill>
                <a:latin typeface="Source Sans Pro" panose="020B0503030403020204" pitchFamily="34" charset="0"/>
              </a:rPr>
              <a:t>Increased street side clinicians and wound debridement accessibility </a:t>
            </a:r>
            <a:endParaRPr lang="en-US" sz="1800" dirty="0"/>
          </a:p>
        </p:txBody>
      </p:sp>
      <p:pic>
        <p:nvPicPr>
          <p:cNvPr id="4" name="Picture 3">
            <a:extLst>
              <a:ext uri="{FF2B5EF4-FFF2-40B4-BE49-F238E27FC236}">
                <a16:creationId xmlns:a16="http://schemas.microsoft.com/office/drawing/2014/main" id="{A5D11281-F3DC-4129-92CF-0EEC676FD9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5818" y="861289"/>
            <a:ext cx="4312622" cy="2877522"/>
          </a:xfrm>
          <a:prstGeom prst="rect">
            <a:avLst/>
          </a:prstGeom>
          <a:ln>
            <a:solidFill>
              <a:schemeClr val="tx1"/>
            </a:solidFill>
          </a:ln>
        </p:spPr>
      </p:pic>
      <p:pic>
        <p:nvPicPr>
          <p:cNvPr id="6" name="Picture 5">
            <a:extLst>
              <a:ext uri="{FF2B5EF4-FFF2-40B4-BE49-F238E27FC236}">
                <a16:creationId xmlns:a16="http://schemas.microsoft.com/office/drawing/2014/main" id="{D70DD53F-A6E6-49A7-9920-EE45712957E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07542" y="4117578"/>
            <a:ext cx="4829175" cy="2314575"/>
          </a:xfrm>
          <a:prstGeom prst="rect">
            <a:avLst/>
          </a:prstGeom>
          <a:ln>
            <a:solidFill>
              <a:schemeClr val="tx1"/>
            </a:solidFill>
          </a:ln>
        </p:spPr>
      </p:pic>
    </p:spTree>
    <p:extLst>
      <p:ext uri="{BB962C8B-B14F-4D97-AF65-F5344CB8AC3E}">
        <p14:creationId xmlns:p14="http://schemas.microsoft.com/office/powerpoint/2010/main" val="1565558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5AC92-85B6-4AB5-B7F3-872ED70DAD61}"/>
              </a:ext>
            </a:extLst>
          </p:cNvPr>
          <p:cNvSpPr>
            <a:spLocks noGrp="1"/>
          </p:cNvSpPr>
          <p:nvPr>
            <p:ph type="ctrTitle"/>
          </p:nvPr>
        </p:nvSpPr>
        <p:spPr>
          <a:xfrm>
            <a:off x="1524000" y="2275681"/>
            <a:ext cx="9144000" cy="2306637"/>
          </a:xfrm>
        </p:spPr>
        <p:txBody>
          <a:bodyPr>
            <a:normAutofit fontScale="90000"/>
          </a:bodyPr>
          <a:lstStyle/>
          <a:p>
            <a:pPr>
              <a:lnSpc>
                <a:spcPct val="150000"/>
              </a:lnSpc>
            </a:pPr>
            <a:r>
              <a:rPr lang="en-US" b="1" dirty="0">
                <a:solidFill>
                  <a:srgbClr val="7030A0"/>
                </a:solidFill>
                <a:latin typeface="Brandon Grotesque Bold" panose="020B0503020203060202" pitchFamily="34" charset="77"/>
              </a:rPr>
              <a:t>OVERDOSE 101</a:t>
            </a:r>
            <a:br>
              <a:rPr lang="en-US" b="1" dirty="0">
                <a:solidFill>
                  <a:srgbClr val="7030A0"/>
                </a:solidFill>
                <a:latin typeface="Brandon Grotesque Bold" panose="020B0503020203060202" pitchFamily="34" charset="77"/>
              </a:rPr>
            </a:br>
            <a:r>
              <a:rPr lang="en-US" b="1" dirty="0">
                <a:solidFill>
                  <a:srgbClr val="7030A0"/>
                </a:solidFill>
                <a:latin typeface="Brandon Grotesque Bold" panose="020B0503020203060202" pitchFamily="34" charset="77"/>
              </a:rPr>
              <a:t> </a:t>
            </a:r>
          </a:p>
        </p:txBody>
      </p:sp>
      <p:sp>
        <p:nvSpPr>
          <p:cNvPr id="5" name="Rectangle 4">
            <a:extLst>
              <a:ext uri="{FF2B5EF4-FFF2-40B4-BE49-F238E27FC236}">
                <a16:creationId xmlns:a16="http://schemas.microsoft.com/office/drawing/2014/main" id="{4EF38B23-AA69-E947-829F-37746444A4F8}"/>
              </a:ext>
            </a:extLst>
          </p:cNvPr>
          <p:cNvSpPr/>
          <p:nvPr/>
        </p:nvSpPr>
        <p:spPr>
          <a:xfrm>
            <a:off x="1783821" y="3687997"/>
            <a:ext cx="8624358" cy="58907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rPr>
              <a:t>RISK   </a:t>
            </a:r>
            <a:r>
              <a:rPr kumimoji="0" lang="en-US" sz="24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rPr>
              <a:t>   SIGNS OF OVERDOSE   </a:t>
            </a:r>
            <a:r>
              <a:rPr kumimoji="0" lang="en-US" sz="24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rPr>
              <a:t>  USING NARCAN   </a:t>
            </a:r>
            <a:r>
              <a:rPr kumimoji="0" lang="en-US" sz="24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rPr>
              <a:t>    AFTER-CARE </a:t>
            </a:r>
          </a:p>
        </p:txBody>
      </p:sp>
    </p:spTree>
    <p:extLst>
      <p:ext uri="{BB962C8B-B14F-4D97-AF65-F5344CB8AC3E}">
        <p14:creationId xmlns:p14="http://schemas.microsoft.com/office/powerpoint/2010/main" val="810096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CEB9D3-0924-674F-BCDA-19FE55527905}"/>
              </a:ext>
            </a:extLst>
          </p:cNvPr>
          <p:cNvSpPr txBox="1"/>
          <p:nvPr/>
        </p:nvSpPr>
        <p:spPr>
          <a:xfrm>
            <a:off x="10156371" y="4800600"/>
            <a:ext cx="184731" cy="36933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C6D0F44-72FD-4642-89BB-877FD76B4827}"/>
              </a:ext>
            </a:extLst>
          </p:cNvPr>
          <p:cNvSpPr/>
          <p:nvPr/>
        </p:nvSpPr>
        <p:spPr>
          <a:xfrm>
            <a:off x="4759254" y="612107"/>
            <a:ext cx="6932017" cy="85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6615C83-A7CC-3248-BC40-D81C5D0B115E}"/>
              </a:ext>
            </a:extLst>
          </p:cNvPr>
          <p:cNvSpPr txBox="1">
            <a:spLocks/>
          </p:cNvSpPr>
          <p:nvPr/>
        </p:nvSpPr>
        <p:spPr>
          <a:xfrm>
            <a:off x="905060" y="982341"/>
            <a:ext cx="378940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Who is at risk of an Overdose? Anyone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700" b="0" i="1"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endParaRPr>
          </a:p>
        </p:txBody>
      </p:sp>
      <p:sp>
        <p:nvSpPr>
          <p:cNvPr id="8" name="Rectangle 7">
            <a:extLst>
              <a:ext uri="{FF2B5EF4-FFF2-40B4-BE49-F238E27FC236}">
                <a16:creationId xmlns:a16="http://schemas.microsoft.com/office/drawing/2014/main" id="{38F50332-07D9-7E4F-83B3-F099C5C4541B}"/>
              </a:ext>
            </a:extLst>
          </p:cNvPr>
          <p:cNvSpPr/>
          <p:nvPr/>
        </p:nvSpPr>
        <p:spPr>
          <a:xfrm>
            <a:off x="5129848" y="640184"/>
            <a:ext cx="6561423" cy="698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2BBA26E-F0E9-0945-B5AA-2C7508CC9BAB}"/>
              </a:ext>
            </a:extLst>
          </p:cNvPr>
          <p:cNvSpPr/>
          <p:nvPr/>
        </p:nvSpPr>
        <p:spPr>
          <a:xfrm>
            <a:off x="4276362" y="1521165"/>
            <a:ext cx="6755802" cy="1040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Content Placeholder 10">
            <a:extLst>
              <a:ext uri="{FF2B5EF4-FFF2-40B4-BE49-F238E27FC236}">
                <a16:creationId xmlns:a16="http://schemas.microsoft.com/office/drawing/2014/main" id="{7ABD70A9-2BDE-C140-AC6B-A7A556EF3238}"/>
              </a:ext>
            </a:extLst>
          </p:cNvPr>
          <p:cNvPicPr>
            <a:picLocks noChangeAspect="1"/>
          </p:cNvPicPr>
          <p:nvPr/>
        </p:nvPicPr>
        <p:blipFill>
          <a:blip r:embed="rId4"/>
          <a:stretch>
            <a:fillRect/>
          </a:stretch>
        </p:blipFill>
        <p:spPr>
          <a:xfrm>
            <a:off x="5484132" y="2103423"/>
            <a:ext cx="6468711" cy="2438400"/>
          </a:xfrm>
          <a:prstGeom prst="rect">
            <a:avLst/>
          </a:prstGeom>
        </p:spPr>
      </p:pic>
      <p:sp>
        <p:nvSpPr>
          <p:cNvPr id="13" name="Content Placeholder 2">
            <a:extLst>
              <a:ext uri="{FF2B5EF4-FFF2-40B4-BE49-F238E27FC236}">
                <a16:creationId xmlns:a16="http://schemas.microsoft.com/office/drawing/2014/main" id="{5799BF27-4A14-5541-930D-C6664125D941}"/>
              </a:ext>
            </a:extLst>
          </p:cNvPr>
          <p:cNvSpPr txBox="1">
            <a:spLocks/>
          </p:cNvSpPr>
          <p:nvPr/>
        </p:nvSpPr>
        <p:spPr>
          <a:xfrm>
            <a:off x="911980" y="2911366"/>
            <a:ext cx="4217868" cy="40073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TYPES OF USE</a:t>
            </a:r>
          </a:p>
          <a:p>
            <a:pPr marL="685800" marR="0" lvl="1" indent="-228600" algn="l" defTabSz="914400" rtl="0" eaLnBrk="1" fontAlgn="auto" latinLnBrk="0" hangingPunct="1">
              <a:lnSpc>
                <a:spcPct val="90000"/>
              </a:lnSpc>
              <a:spcBef>
                <a:spcPts val="500"/>
              </a:spcBef>
              <a:spcAft>
                <a:spcPts val="0"/>
              </a:spcAft>
              <a:buClr>
                <a:srgbClr val="7030A0"/>
              </a:buClr>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Experimental</a:t>
            </a:r>
          </a:p>
          <a:p>
            <a:pPr marL="685800" marR="0" lvl="1" indent="-228600" algn="l" defTabSz="914400" rtl="0" eaLnBrk="1" fontAlgn="auto" latinLnBrk="0" hangingPunct="1">
              <a:lnSpc>
                <a:spcPct val="90000"/>
              </a:lnSpc>
              <a:spcBef>
                <a:spcPts val="500"/>
              </a:spcBef>
              <a:spcAft>
                <a:spcPts val="0"/>
              </a:spcAft>
              <a:buClr>
                <a:srgbClr val="7030A0"/>
              </a:buClr>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Situational</a:t>
            </a:r>
          </a:p>
          <a:p>
            <a:pPr marL="685800" marR="0" lvl="1" indent="-228600" algn="l" defTabSz="914400" rtl="0" eaLnBrk="1" fontAlgn="auto" latinLnBrk="0" hangingPunct="1">
              <a:lnSpc>
                <a:spcPct val="90000"/>
              </a:lnSpc>
              <a:spcBef>
                <a:spcPts val="500"/>
              </a:spcBef>
              <a:spcAft>
                <a:spcPts val="0"/>
              </a:spcAft>
              <a:buClr>
                <a:srgbClr val="7030A0"/>
              </a:buClr>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Abuse</a:t>
            </a:r>
          </a:p>
          <a:p>
            <a:pPr marL="685800" marR="0" lvl="1" indent="-228600" algn="l" defTabSz="914400" rtl="0" eaLnBrk="1" fontAlgn="auto" latinLnBrk="0" hangingPunct="1">
              <a:lnSpc>
                <a:spcPct val="90000"/>
              </a:lnSpc>
              <a:spcBef>
                <a:spcPts val="500"/>
              </a:spcBef>
              <a:spcAft>
                <a:spcPts val="0"/>
              </a:spcAft>
              <a:buClr>
                <a:srgbClr val="7030A0"/>
              </a:buClr>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Severely &amp; Chemically Dependent</a:t>
            </a:r>
          </a:p>
          <a:p>
            <a:pPr marL="685800" marR="0" lvl="1" indent="-228600" algn="l" defTabSz="914400" rtl="0" eaLnBrk="1" fontAlgn="auto" latinLnBrk="0" hangingPunct="1">
              <a:lnSpc>
                <a:spcPct val="90000"/>
              </a:lnSpc>
              <a:spcBef>
                <a:spcPts val="500"/>
              </a:spcBef>
              <a:spcAft>
                <a:spcPts val="0"/>
              </a:spcAft>
              <a:buClr>
                <a:srgbClr val="7030A0"/>
              </a:buClr>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Binge-Use</a:t>
            </a:r>
          </a:p>
          <a:p>
            <a:pPr marL="685800" marR="0" lvl="1" indent="-228600" algn="l" defTabSz="914400" rtl="0" eaLnBrk="1" fontAlgn="auto" latinLnBrk="0" hangingPunct="1">
              <a:lnSpc>
                <a:spcPct val="90000"/>
              </a:lnSpc>
              <a:spcBef>
                <a:spcPts val="500"/>
              </a:spcBef>
              <a:spcAft>
                <a:spcPts val="0"/>
              </a:spcAft>
              <a:buClr>
                <a:srgbClr val="7030A0"/>
              </a:buClr>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Social &amp; Ritual Use Dependence</a:t>
            </a:r>
          </a:p>
        </p:txBody>
      </p:sp>
      <p:sp>
        <p:nvSpPr>
          <p:cNvPr id="16" name="Title 1">
            <a:extLst>
              <a:ext uri="{FF2B5EF4-FFF2-40B4-BE49-F238E27FC236}">
                <a16:creationId xmlns:a16="http://schemas.microsoft.com/office/drawing/2014/main" id="{9C01EE22-5F00-6449-B92D-F3125C7A8A7A}"/>
              </a:ext>
            </a:extLst>
          </p:cNvPr>
          <p:cNvSpPr txBox="1">
            <a:spLocks/>
          </p:cNvSpPr>
          <p:nvPr/>
        </p:nvSpPr>
        <p:spPr>
          <a:xfrm>
            <a:off x="911980" y="12243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Tree>
    <p:extLst>
      <p:ext uri="{BB962C8B-B14F-4D97-AF65-F5344CB8AC3E}">
        <p14:creationId xmlns:p14="http://schemas.microsoft.com/office/powerpoint/2010/main" val="1869159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6BE-81BF-4211-AC1F-A80EFB5265CF}"/>
              </a:ext>
            </a:extLst>
          </p:cNvPr>
          <p:cNvSpPr>
            <a:spLocks noGrp="1"/>
          </p:cNvSpPr>
          <p:nvPr>
            <p:ph type="title"/>
          </p:nvPr>
        </p:nvSpPr>
        <p:spPr>
          <a:xfrm>
            <a:off x="911980" y="776968"/>
            <a:ext cx="4517270" cy="1359287"/>
          </a:xfrm>
        </p:spPr>
        <p:txBody>
          <a:bodyPr>
            <a:normAutofit/>
          </a:bodyPr>
          <a:lstStyle/>
          <a:p>
            <a:r>
              <a:rPr lang="en-US" sz="3200" b="1" dirty="0">
                <a:latin typeface="Calibri" panose="020F0502020204030204" pitchFamily="34" charset="0"/>
                <a:cs typeface="Calibri" panose="020F0502020204030204" pitchFamily="34" charset="0"/>
              </a:rPr>
              <a:t>What puts people at risk for overdose?</a:t>
            </a:r>
          </a:p>
        </p:txBody>
      </p:sp>
      <p:sp>
        <p:nvSpPr>
          <p:cNvPr id="3" name="Content Placeholder 2">
            <a:extLst>
              <a:ext uri="{FF2B5EF4-FFF2-40B4-BE49-F238E27FC236}">
                <a16:creationId xmlns:a16="http://schemas.microsoft.com/office/drawing/2014/main" id="{B9CA1B7A-4A40-420B-B57E-080FEF66CECB}"/>
              </a:ext>
            </a:extLst>
          </p:cNvPr>
          <p:cNvSpPr>
            <a:spLocks noGrp="1"/>
          </p:cNvSpPr>
          <p:nvPr>
            <p:ph idx="1"/>
          </p:nvPr>
        </p:nvSpPr>
        <p:spPr>
          <a:xfrm>
            <a:off x="838200" y="2897384"/>
            <a:ext cx="5331580" cy="3416300"/>
          </a:xfrm>
        </p:spPr>
        <p:txBody>
          <a:bodyPr>
            <a:normAutofit lnSpcReduction="10000"/>
          </a:bodyPr>
          <a:lstStyle/>
          <a:p>
            <a:pPr marL="342900" indent="-342900"/>
            <a:r>
              <a:rPr lang="en-US" sz="1700" dirty="0">
                <a:latin typeface="Calibri Light" panose="020F0302020204030204" pitchFamily="34" charset="0"/>
                <a:cs typeface="Calibri Light" panose="020F0302020204030204" pitchFamily="34" charset="0"/>
              </a:rPr>
              <a:t>Mixing drugs </a:t>
            </a:r>
          </a:p>
          <a:p>
            <a:pPr marL="342900" indent="-342900"/>
            <a:r>
              <a:rPr lang="en-US" sz="1700" dirty="0">
                <a:latin typeface="Calibri Light" panose="020F0302020204030204" pitchFamily="34" charset="0"/>
                <a:cs typeface="Calibri Light" panose="020F0302020204030204" pitchFamily="34" charset="0"/>
              </a:rPr>
              <a:t>Variations in strength , content </a:t>
            </a:r>
          </a:p>
          <a:p>
            <a:pPr marL="342900" indent="-342900"/>
            <a:r>
              <a:rPr lang="en-US" sz="1700" dirty="0">
                <a:latin typeface="Calibri Light" panose="020F0302020204030204" pitchFamily="34" charset="0"/>
                <a:cs typeface="Calibri Light" panose="020F0302020204030204" pitchFamily="34" charset="0"/>
              </a:rPr>
              <a:t>Mode of administration oral, smoking, injection  </a:t>
            </a:r>
          </a:p>
          <a:p>
            <a:pPr marL="342900" indent="-342900"/>
            <a:r>
              <a:rPr lang="en-US" sz="1700" dirty="0">
                <a:latin typeface="Calibri Light" panose="020F0302020204030204" pitchFamily="34" charset="0"/>
                <a:cs typeface="Calibri Light" panose="020F0302020204030204" pitchFamily="34" charset="0"/>
              </a:rPr>
              <a:t>Previous overdose</a:t>
            </a:r>
          </a:p>
          <a:p>
            <a:pPr marL="342900" indent="-342900"/>
            <a:r>
              <a:rPr lang="en-US" sz="1700" dirty="0">
                <a:latin typeface="Calibri Light" panose="020F0302020204030204" pitchFamily="34" charset="0"/>
                <a:cs typeface="Calibri Light" panose="020F0302020204030204" pitchFamily="34" charset="0"/>
              </a:rPr>
              <a:t>Tolerance changes 24-48 hours without use, people recently released from jails/institutions </a:t>
            </a:r>
          </a:p>
          <a:p>
            <a:pPr marL="342900" indent="-342900"/>
            <a:r>
              <a:rPr lang="en-US" sz="1700" dirty="0">
                <a:latin typeface="Calibri Light" panose="020F0302020204030204" pitchFamily="34" charset="0"/>
                <a:cs typeface="Calibri Light" panose="020F0302020204030204" pitchFamily="34" charset="0"/>
              </a:rPr>
              <a:t>Using alone 8 out of 10 OD’s happen in the home, people outside the city are not provided the correct resources </a:t>
            </a:r>
          </a:p>
          <a:p>
            <a:pPr marL="342900" indent="-342900"/>
            <a:r>
              <a:rPr lang="en-US" sz="1700" dirty="0">
                <a:latin typeface="Calibri Light" panose="020F0302020204030204" pitchFamily="34" charset="0"/>
                <a:cs typeface="Calibri Light" panose="020F0302020204030204" pitchFamily="34" charset="0"/>
              </a:rPr>
              <a:t>Physical health (dehydration, breathing conditions, liver/kidney function, weight loss, immune system )</a:t>
            </a:r>
          </a:p>
        </p:txBody>
      </p:sp>
      <p:pic>
        <p:nvPicPr>
          <p:cNvPr id="8" name="Picture 7">
            <a:extLst>
              <a:ext uri="{FF2B5EF4-FFF2-40B4-BE49-F238E27FC236}">
                <a16:creationId xmlns:a16="http://schemas.microsoft.com/office/drawing/2014/main" id="{428C565F-5CCF-AD45-BECE-63D182B034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2726" y="817776"/>
            <a:ext cx="4749613" cy="3164050"/>
          </a:xfrm>
          <a:prstGeom prst="rect">
            <a:avLst/>
          </a:prstGeom>
        </p:spPr>
      </p:pic>
      <p:pic>
        <p:nvPicPr>
          <p:cNvPr id="9" name="Picture 8">
            <a:extLst>
              <a:ext uri="{FF2B5EF4-FFF2-40B4-BE49-F238E27FC236}">
                <a16:creationId xmlns:a16="http://schemas.microsoft.com/office/drawing/2014/main" id="{A71E98A4-951B-BE46-9680-51F2481074FA}"/>
              </a:ext>
            </a:extLst>
          </p:cNvPr>
          <p:cNvPicPr>
            <a:picLocks noChangeAspect="1"/>
          </p:cNvPicPr>
          <p:nvPr/>
        </p:nvPicPr>
        <p:blipFill>
          <a:blip r:embed="rId4"/>
          <a:stretch>
            <a:fillRect/>
          </a:stretch>
        </p:blipFill>
        <p:spPr>
          <a:xfrm>
            <a:off x="7512726" y="817774"/>
            <a:ext cx="4749613" cy="3152274"/>
          </a:xfrm>
          <a:prstGeom prst="rect">
            <a:avLst/>
          </a:prstGeom>
        </p:spPr>
      </p:pic>
      <p:pic>
        <p:nvPicPr>
          <p:cNvPr id="10" name="Picture 9">
            <a:extLst>
              <a:ext uri="{FF2B5EF4-FFF2-40B4-BE49-F238E27FC236}">
                <a16:creationId xmlns:a16="http://schemas.microsoft.com/office/drawing/2014/main" id="{7590136A-A0AE-4742-9D10-4D0FB286DC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12726" y="4117588"/>
            <a:ext cx="4749613" cy="3562209"/>
          </a:xfrm>
          <a:prstGeom prst="rect">
            <a:avLst/>
          </a:prstGeom>
        </p:spPr>
      </p:pic>
      <p:sp>
        <p:nvSpPr>
          <p:cNvPr id="12" name="Title 1">
            <a:extLst>
              <a:ext uri="{FF2B5EF4-FFF2-40B4-BE49-F238E27FC236}">
                <a16:creationId xmlns:a16="http://schemas.microsoft.com/office/drawing/2014/main" id="{360CDE8C-C790-7344-B1E3-A3857E5D68B0}"/>
              </a:ext>
            </a:extLst>
          </p:cNvPr>
          <p:cNvSpPr txBox="1">
            <a:spLocks/>
          </p:cNvSpPr>
          <p:nvPr/>
        </p:nvSpPr>
        <p:spPr>
          <a:xfrm>
            <a:off x="911980" y="12243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Tree>
    <p:extLst>
      <p:ext uri="{BB962C8B-B14F-4D97-AF65-F5344CB8AC3E}">
        <p14:creationId xmlns:p14="http://schemas.microsoft.com/office/powerpoint/2010/main" val="2995086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6BE-81BF-4211-AC1F-A80EFB5265CF}"/>
              </a:ext>
            </a:extLst>
          </p:cNvPr>
          <p:cNvSpPr>
            <a:spLocks noGrp="1"/>
          </p:cNvSpPr>
          <p:nvPr>
            <p:ph type="title"/>
          </p:nvPr>
        </p:nvSpPr>
        <p:spPr>
          <a:xfrm>
            <a:off x="911980" y="905175"/>
            <a:ext cx="10515600" cy="1325563"/>
          </a:xfrm>
        </p:spPr>
        <p:txBody>
          <a:bodyPr>
            <a:normAutofit/>
          </a:bodyPr>
          <a:lstStyle/>
          <a:p>
            <a:r>
              <a:rPr lang="en-US" sz="3200" b="1" dirty="0">
                <a:latin typeface="Calibri" panose="020F0502020204030204" pitchFamily="34" charset="0"/>
                <a:cs typeface="Calibri" panose="020F0502020204030204" pitchFamily="34" charset="0"/>
              </a:rPr>
              <a:t>Progression of an Opioid Overdose</a:t>
            </a:r>
          </a:p>
        </p:txBody>
      </p:sp>
      <p:sp>
        <p:nvSpPr>
          <p:cNvPr id="3" name="Content Placeholder 2">
            <a:extLst>
              <a:ext uri="{FF2B5EF4-FFF2-40B4-BE49-F238E27FC236}">
                <a16:creationId xmlns:a16="http://schemas.microsoft.com/office/drawing/2014/main" id="{B9CA1B7A-4A40-420B-B57E-080FEF66CECB}"/>
              </a:ext>
            </a:extLst>
          </p:cNvPr>
          <p:cNvSpPr>
            <a:spLocks noGrp="1"/>
          </p:cNvSpPr>
          <p:nvPr>
            <p:ph idx="1"/>
          </p:nvPr>
        </p:nvSpPr>
        <p:spPr>
          <a:xfrm>
            <a:off x="838200" y="2782492"/>
            <a:ext cx="5331580" cy="3416300"/>
          </a:xfrm>
        </p:spPr>
        <p:txBody>
          <a:bodyPr>
            <a:noAutofit/>
          </a:bodyPr>
          <a:lstStyle/>
          <a:p>
            <a:pPr marL="285750" indent="-285750">
              <a:lnSpc>
                <a:spcPct val="150000"/>
              </a:lnSpc>
              <a:buClr>
                <a:srgbClr val="7030A0"/>
              </a:buClr>
            </a:pPr>
            <a:r>
              <a:rPr lang="en-US" sz="1700" dirty="0">
                <a:latin typeface="Calibri Light" panose="020F0302020204030204" pitchFamily="34" charset="0"/>
                <a:cs typeface="Calibri Light" panose="020F0302020204030204" pitchFamily="34" charset="0"/>
              </a:rPr>
              <a:t>Breath is suppressed </a:t>
            </a:r>
          </a:p>
          <a:p>
            <a:pPr marL="285750" indent="-285750">
              <a:lnSpc>
                <a:spcPct val="150000"/>
              </a:lnSpc>
              <a:buClr>
                <a:srgbClr val="7030A0"/>
              </a:buClr>
            </a:pPr>
            <a:r>
              <a:rPr lang="en-US" sz="1700" dirty="0">
                <a:latin typeface="Calibri Light" panose="020F0302020204030204" pitchFamily="34" charset="0"/>
                <a:cs typeface="Calibri Light" panose="020F0302020204030204" pitchFamily="34" charset="0"/>
              </a:rPr>
              <a:t>Respiratory rate slows </a:t>
            </a:r>
          </a:p>
          <a:p>
            <a:pPr marL="285750" indent="-285750">
              <a:lnSpc>
                <a:spcPct val="150000"/>
              </a:lnSpc>
              <a:buClr>
                <a:srgbClr val="7030A0"/>
              </a:buClr>
            </a:pPr>
            <a:r>
              <a:rPr lang="en-US" sz="1700" dirty="0">
                <a:latin typeface="Calibri Light" panose="020F0302020204030204" pitchFamily="34" charset="0"/>
                <a:cs typeface="Calibri Light" panose="020F0302020204030204" pitchFamily="34" charset="0"/>
              </a:rPr>
              <a:t>Brain not getting enough oxygen </a:t>
            </a:r>
          </a:p>
          <a:p>
            <a:pPr marL="285750" indent="-285750">
              <a:lnSpc>
                <a:spcPct val="150000"/>
              </a:lnSpc>
              <a:buClr>
                <a:srgbClr val="7030A0"/>
              </a:buClr>
            </a:pPr>
            <a:r>
              <a:rPr lang="en-US" sz="1700" dirty="0">
                <a:latin typeface="Calibri Light" panose="020F0302020204030204" pitchFamily="34" charset="0"/>
                <a:cs typeface="Calibri Light" panose="020F0302020204030204" pitchFamily="34" charset="0"/>
              </a:rPr>
              <a:t>Heart stops </a:t>
            </a:r>
          </a:p>
          <a:p>
            <a:pPr marL="285750" indent="-285750">
              <a:lnSpc>
                <a:spcPct val="150000"/>
              </a:lnSpc>
              <a:buClr>
                <a:srgbClr val="7030A0"/>
              </a:buClr>
            </a:pPr>
            <a:r>
              <a:rPr lang="en-US" sz="1700" dirty="0">
                <a:latin typeface="Calibri Light" panose="020F0302020204030204" pitchFamily="34" charset="0"/>
                <a:cs typeface="Calibri Light" panose="020F0302020204030204" pitchFamily="34" charset="0"/>
              </a:rPr>
              <a:t>Death </a:t>
            </a:r>
          </a:p>
        </p:txBody>
      </p:sp>
      <p:sp>
        <p:nvSpPr>
          <p:cNvPr id="17" name="Title 1">
            <a:extLst>
              <a:ext uri="{FF2B5EF4-FFF2-40B4-BE49-F238E27FC236}">
                <a16:creationId xmlns:a16="http://schemas.microsoft.com/office/drawing/2014/main" id="{33A186AF-4B19-BB4D-8C6A-77D4619869C5}"/>
              </a:ext>
            </a:extLst>
          </p:cNvPr>
          <p:cNvSpPr txBox="1">
            <a:spLocks/>
          </p:cNvSpPr>
          <p:nvPr/>
        </p:nvSpPr>
        <p:spPr>
          <a:xfrm>
            <a:off x="911980" y="12243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pic>
        <p:nvPicPr>
          <p:cNvPr id="8" name="Picture 7">
            <a:extLst>
              <a:ext uri="{FF2B5EF4-FFF2-40B4-BE49-F238E27FC236}">
                <a16:creationId xmlns:a16="http://schemas.microsoft.com/office/drawing/2014/main" id="{2C6582D2-1BEB-2A42-8800-A4488806D865}"/>
              </a:ext>
            </a:extLst>
          </p:cNvPr>
          <p:cNvPicPr>
            <a:picLocks noChangeAspect="1"/>
          </p:cNvPicPr>
          <p:nvPr/>
        </p:nvPicPr>
        <p:blipFill>
          <a:blip r:embed="rId3"/>
          <a:stretch>
            <a:fillRect/>
          </a:stretch>
        </p:blipFill>
        <p:spPr>
          <a:xfrm>
            <a:off x="7572359" y="-76200"/>
            <a:ext cx="4949593" cy="6997700"/>
          </a:xfrm>
          <a:prstGeom prst="rect">
            <a:avLst/>
          </a:prstGeom>
        </p:spPr>
      </p:pic>
    </p:spTree>
    <p:extLst>
      <p:ext uri="{BB962C8B-B14F-4D97-AF65-F5344CB8AC3E}">
        <p14:creationId xmlns:p14="http://schemas.microsoft.com/office/powerpoint/2010/main" val="3744331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39A078-7D74-4343-A9A7-94C4E9F1581F}"/>
              </a:ext>
            </a:extLst>
          </p:cNvPr>
          <p:cNvSpPr>
            <a:spLocks noGrp="1"/>
          </p:cNvSpPr>
          <p:nvPr>
            <p:ph idx="1"/>
          </p:nvPr>
        </p:nvSpPr>
        <p:spPr>
          <a:xfrm>
            <a:off x="6286499" y="1674153"/>
            <a:ext cx="5470072" cy="4587379"/>
          </a:xfrm>
        </p:spPr>
        <p:txBody>
          <a:bodyPr numCol="2">
            <a:noAutofit/>
          </a:bodyPr>
          <a:lstStyle/>
          <a:p>
            <a:pPr marL="0" indent="0">
              <a:buNone/>
            </a:pPr>
            <a:r>
              <a:rPr lang="en-US" sz="1700" b="1" dirty="0">
                <a:latin typeface="Calibri" panose="020F0502020204030204" pitchFamily="34" charset="0"/>
                <a:cs typeface="Calibri" panose="020F0502020204030204" pitchFamily="34" charset="0"/>
              </a:rPr>
              <a:t>HIGH</a:t>
            </a:r>
          </a:p>
          <a:p>
            <a:pPr>
              <a:lnSpc>
                <a:spcPct val="100000"/>
              </a:lnSpc>
            </a:pPr>
            <a:r>
              <a:rPr lang="en-US" sz="1700" dirty="0">
                <a:latin typeface="Calibri Light" panose="020F0302020204030204" pitchFamily="34" charset="0"/>
                <a:cs typeface="Calibri Light" panose="020F0302020204030204" pitchFamily="34" charset="0"/>
              </a:rPr>
              <a:t>Relaxed muscles </a:t>
            </a:r>
          </a:p>
          <a:p>
            <a:pPr>
              <a:lnSpc>
                <a:spcPct val="100000"/>
              </a:lnSpc>
            </a:pPr>
            <a:r>
              <a:rPr lang="en-US" sz="1700" dirty="0">
                <a:latin typeface="Calibri Light" panose="020F0302020204030204" pitchFamily="34" charset="0"/>
                <a:cs typeface="Calibri Light" panose="020F0302020204030204" pitchFamily="34" charset="0"/>
              </a:rPr>
              <a:t>normal skin tone</a:t>
            </a:r>
          </a:p>
          <a:p>
            <a:pPr>
              <a:lnSpc>
                <a:spcPct val="100000"/>
              </a:lnSpc>
            </a:pPr>
            <a:r>
              <a:rPr lang="en-US" sz="1700" dirty="0">
                <a:latin typeface="Calibri Light" panose="020F0302020204030204" pitchFamily="34" charset="0"/>
                <a:cs typeface="Calibri Light" panose="020F0302020204030204" pitchFamily="34" charset="0"/>
              </a:rPr>
              <a:t>Slowed/slurred speech </a:t>
            </a:r>
          </a:p>
          <a:p>
            <a:pPr>
              <a:lnSpc>
                <a:spcPct val="100000"/>
              </a:lnSpc>
            </a:pPr>
            <a:r>
              <a:rPr lang="en-US" sz="1700" dirty="0">
                <a:latin typeface="Calibri Light" panose="020F0302020204030204" pitchFamily="34" charset="0"/>
                <a:cs typeface="Calibri Light" panose="020F0302020204030204" pitchFamily="34" charset="0"/>
              </a:rPr>
              <a:t>Drowsy appearance </a:t>
            </a:r>
          </a:p>
          <a:p>
            <a:pPr>
              <a:lnSpc>
                <a:spcPct val="100000"/>
              </a:lnSpc>
            </a:pPr>
            <a:r>
              <a:rPr lang="en-US" sz="1700" dirty="0">
                <a:latin typeface="Calibri Light" panose="020F0302020204030204" pitchFamily="34" charset="0"/>
                <a:cs typeface="Calibri Light" panose="020F0302020204030204" pitchFamily="34" charset="0"/>
              </a:rPr>
              <a:t>Responsive to stimuli </a:t>
            </a:r>
          </a:p>
          <a:p>
            <a:pPr>
              <a:lnSpc>
                <a:spcPct val="100000"/>
              </a:lnSpc>
            </a:pPr>
            <a:r>
              <a:rPr lang="en-US" sz="1700" dirty="0">
                <a:latin typeface="Calibri Light" panose="020F0302020204030204" pitchFamily="34" charset="0"/>
                <a:cs typeface="Calibri Light" panose="020F0302020204030204" pitchFamily="34" charset="0"/>
              </a:rPr>
              <a:t>Normal heartbeat </a:t>
            </a:r>
          </a:p>
          <a:p>
            <a:pPr>
              <a:lnSpc>
                <a:spcPct val="100000"/>
              </a:lnSpc>
            </a:pPr>
            <a:r>
              <a:rPr lang="en-US" sz="1700" dirty="0">
                <a:latin typeface="Calibri Light" panose="020F0302020204030204" pitchFamily="34" charset="0"/>
                <a:cs typeface="Calibri Light" panose="020F0302020204030204" pitchFamily="34" charset="0"/>
              </a:rPr>
              <a:t>I will show you the rescue position so you can help with blood flow &amp; clearing the airways </a:t>
            </a:r>
          </a:p>
          <a:p>
            <a:pPr>
              <a:lnSpc>
                <a:spcPct val="100000"/>
              </a:lnSpc>
            </a:pPr>
            <a:endParaRPr lang="en-US" sz="1700" dirty="0">
              <a:latin typeface="Calibri Light" panose="020F0302020204030204" pitchFamily="34" charset="0"/>
              <a:cs typeface="Calibri Light" panose="020F0302020204030204" pitchFamily="34" charset="0"/>
            </a:endParaRPr>
          </a:p>
          <a:p>
            <a:pPr>
              <a:lnSpc>
                <a:spcPct val="100000"/>
              </a:lnSpc>
            </a:pPr>
            <a:endParaRPr lang="en-US" sz="1700" dirty="0">
              <a:latin typeface="Calibri Light" panose="020F0302020204030204" pitchFamily="34" charset="0"/>
              <a:cs typeface="Calibri Light" panose="020F0302020204030204" pitchFamily="34" charset="0"/>
            </a:endParaRPr>
          </a:p>
          <a:p>
            <a:pPr>
              <a:lnSpc>
                <a:spcPct val="100000"/>
              </a:lnSpc>
            </a:pPr>
            <a:endParaRPr lang="en-US" sz="1700" dirty="0">
              <a:latin typeface="Calibri Light" panose="020F0302020204030204" pitchFamily="34" charset="0"/>
              <a:cs typeface="Calibri Light" panose="020F0302020204030204" pitchFamily="34" charset="0"/>
            </a:endParaRPr>
          </a:p>
          <a:p>
            <a:pPr marL="0" indent="0">
              <a:lnSpc>
                <a:spcPct val="100000"/>
              </a:lnSpc>
              <a:buNone/>
            </a:pPr>
            <a:r>
              <a:rPr lang="en-US" sz="1700" b="1" dirty="0">
                <a:latin typeface="Calibri" panose="020F0502020204030204" pitchFamily="34" charset="0"/>
                <a:cs typeface="Calibri" panose="020F0502020204030204" pitchFamily="34" charset="0"/>
              </a:rPr>
              <a:t>OVERDOSE</a:t>
            </a:r>
          </a:p>
          <a:p>
            <a:r>
              <a:rPr lang="en-US" sz="1700" dirty="0">
                <a:latin typeface="Calibri Light" panose="020F0302020204030204" pitchFamily="34" charset="0"/>
                <a:cs typeface="Calibri Light" panose="020F0302020204030204" pitchFamily="34" charset="0"/>
              </a:rPr>
              <a:t>Unresponsive or unconscious </a:t>
            </a:r>
          </a:p>
          <a:p>
            <a:r>
              <a:rPr lang="en-US" sz="1700" dirty="0">
                <a:latin typeface="Calibri Light" panose="020F0302020204030204" pitchFamily="34" charset="0"/>
                <a:cs typeface="Calibri Light" panose="020F0302020204030204" pitchFamily="34" charset="0"/>
              </a:rPr>
              <a:t>Shallow or no detectable breathing </a:t>
            </a:r>
          </a:p>
          <a:p>
            <a:r>
              <a:rPr lang="en-US" sz="1700" dirty="0">
                <a:latin typeface="Calibri Light" panose="020F0302020204030204" pitchFamily="34" charset="0"/>
                <a:cs typeface="Calibri Light" panose="020F0302020204030204" pitchFamily="34" charset="0"/>
              </a:rPr>
              <a:t>Skin, especially fingertips/lips, appear pale blueish purple, or gray/ashy </a:t>
            </a:r>
          </a:p>
          <a:p>
            <a:r>
              <a:rPr lang="en-US" sz="1700" dirty="0">
                <a:latin typeface="Calibri Light" panose="020F0302020204030204" pitchFamily="34" charset="0"/>
                <a:cs typeface="Calibri Light" panose="020F0302020204030204" pitchFamily="34" charset="0"/>
              </a:rPr>
              <a:t>Snoring/gurgling </a:t>
            </a:r>
          </a:p>
          <a:p>
            <a:r>
              <a:rPr lang="en-US" sz="1700" dirty="0">
                <a:latin typeface="Calibri Light" panose="020F0302020204030204" pitchFamily="34" charset="0"/>
                <a:cs typeface="Calibri Light" panose="020F0302020204030204" pitchFamily="34" charset="0"/>
              </a:rPr>
              <a:t>Slow or irregular heartbeat </a:t>
            </a:r>
          </a:p>
          <a:p>
            <a:r>
              <a:rPr lang="en-US" sz="1700" dirty="0">
                <a:latin typeface="Calibri Light" panose="020F0302020204030204" pitchFamily="34" charset="0"/>
                <a:cs typeface="Calibri Light" panose="020F0302020204030204" pitchFamily="34" charset="0"/>
              </a:rPr>
              <a:t>Stiffened body/seizure like activity </a:t>
            </a:r>
          </a:p>
          <a:p>
            <a:r>
              <a:rPr lang="en-US" sz="1700" dirty="0">
                <a:latin typeface="Calibri Light" panose="020F0302020204030204" pitchFamily="34" charset="0"/>
                <a:cs typeface="Calibri Light" panose="020F0302020204030204" pitchFamily="34" charset="0"/>
              </a:rPr>
              <a:t>Strange behavior prior to becoming unconscious </a:t>
            </a:r>
          </a:p>
          <a:p>
            <a:pPr>
              <a:lnSpc>
                <a:spcPct val="100000"/>
              </a:lnSpc>
            </a:pPr>
            <a:endParaRPr lang="en-US" sz="1700" dirty="0">
              <a:latin typeface="Calibri Light" panose="020F0302020204030204" pitchFamily="34" charset="0"/>
              <a:cs typeface="Calibri Light" panose="020F0302020204030204" pitchFamily="34" charset="0"/>
            </a:endParaRPr>
          </a:p>
        </p:txBody>
      </p:sp>
      <p:sp>
        <p:nvSpPr>
          <p:cNvPr id="14" name="Title 1">
            <a:extLst>
              <a:ext uri="{FF2B5EF4-FFF2-40B4-BE49-F238E27FC236}">
                <a16:creationId xmlns:a16="http://schemas.microsoft.com/office/drawing/2014/main" id="{B6F81BBD-8145-D54A-88DF-E660BAA6767A}"/>
              </a:ext>
            </a:extLst>
          </p:cNvPr>
          <p:cNvSpPr>
            <a:spLocks noGrp="1"/>
          </p:cNvSpPr>
          <p:nvPr>
            <p:ph type="title"/>
          </p:nvPr>
        </p:nvSpPr>
        <p:spPr>
          <a:xfrm>
            <a:off x="867954" y="3603719"/>
            <a:ext cx="4046945" cy="2062479"/>
          </a:xfrm>
        </p:spPr>
        <p:txBody>
          <a:bodyPr>
            <a:noAutofit/>
          </a:bodyPr>
          <a:lstStyle/>
          <a:p>
            <a:pPr>
              <a:lnSpc>
                <a:spcPct val="150000"/>
              </a:lnSpc>
            </a:pPr>
            <a:r>
              <a:rPr lang="en-US" b="1" dirty="0">
                <a:latin typeface="Calibri" panose="020F0502020204030204" pitchFamily="34" charset="0"/>
                <a:cs typeface="Calibri" panose="020F0502020204030204" pitchFamily="34" charset="0"/>
              </a:rPr>
              <a:t>High vs Overdose</a:t>
            </a:r>
            <a:br>
              <a:rPr lang="en-US" b="1" dirty="0">
                <a:latin typeface="Brandon Grotesque Bold" panose="020B0503020203060202" pitchFamily="34" charset="77"/>
              </a:rPr>
            </a:br>
            <a:br>
              <a:rPr lang="en-US" b="1" dirty="0">
                <a:latin typeface="Brandon Grotesque Bold" panose="020B0503020203060202" pitchFamily="34" charset="77"/>
              </a:rPr>
            </a:br>
            <a:r>
              <a:rPr lang="en-US" sz="2400" b="1" i="1" dirty="0">
                <a:latin typeface="Calibri" panose="020F0502020204030204" pitchFamily="34" charset="0"/>
                <a:cs typeface="Calibri" panose="020F0502020204030204" pitchFamily="34" charset="0"/>
              </a:rPr>
              <a:t>Be aware many people do not want to be ”</a:t>
            </a:r>
            <a:r>
              <a:rPr lang="en-US" sz="2400" b="1" i="1" dirty="0" err="1">
                <a:latin typeface="Calibri" panose="020F0502020204030204" pitchFamily="34" charset="0"/>
                <a:cs typeface="Calibri" panose="020F0502020204030204" pitchFamily="34" charset="0"/>
              </a:rPr>
              <a:t>Narcanned</a:t>
            </a:r>
            <a:r>
              <a:rPr lang="en-US" sz="2400" b="1" i="1" dirty="0">
                <a:latin typeface="Calibri" panose="020F0502020204030204" pitchFamily="34" charset="0"/>
                <a:cs typeface="Calibri" panose="020F0502020204030204" pitchFamily="34" charset="0"/>
              </a:rPr>
              <a:t>.” Paying attention and knowing when to act is very important </a:t>
            </a:r>
            <a:br>
              <a:rPr lang="en-US" b="1" i="1" dirty="0">
                <a:latin typeface="Calibri" panose="020F0502020204030204" pitchFamily="34" charset="0"/>
                <a:cs typeface="Calibri" panose="020F0502020204030204" pitchFamily="34" charset="0"/>
              </a:rPr>
            </a:br>
            <a:endParaRPr lang="en-US" b="1" dirty="0">
              <a:latin typeface="Brandon Grotesque Bold" panose="020B0503020203060202" pitchFamily="34" charset="77"/>
            </a:endParaRPr>
          </a:p>
        </p:txBody>
      </p:sp>
      <p:sp>
        <p:nvSpPr>
          <p:cNvPr id="20" name="Title 1">
            <a:extLst>
              <a:ext uri="{FF2B5EF4-FFF2-40B4-BE49-F238E27FC236}">
                <a16:creationId xmlns:a16="http://schemas.microsoft.com/office/drawing/2014/main" id="{CB6EEC21-D4CE-1E4B-B060-5AF43D654D92}"/>
              </a:ext>
            </a:extLst>
          </p:cNvPr>
          <p:cNvSpPr txBox="1">
            <a:spLocks/>
          </p:cNvSpPr>
          <p:nvPr/>
        </p:nvSpPr>
        <p:spPr>
          <a:xfrm>
            <a:off x="911980" y="12412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Tree>
    <p:extLst>
      <p:ext uri="{BB962C8B-B14F-4D97-AF65-F5344CB8AC3E}">
        <p14:creationId xmlns:p14="http://schemas.microsoft.com/office/powerpoint/2010/main" val="2515377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39A078-7D74-4343-A9A7-94C4E9F1581F}"/>
              </a:ext>
            </a:extLst>
          </p:cNvPr>
          <p:cNvSpPr>
            <a:spLocks noGrp="1"/>
          </p:cNvSpPr>
          <p:nvPr>
            <p:ph idx="1"/>
          </p:nvPr>
        </p:nvSpPr>
        <p:spPr>
          <a:xfrm>
            <a:off x="6724649" y="2078697"/>
            <a:ext cx="5050971" cy="4587379"/>
          </a:xfrm>
        </p:spPr>
        <p:txBody>
          <a:bodyPr numCol="1">
            <a:noAutofit/>
          </a:bodyPr>
          <a:lstStyle/>
          <a:p>
            <a:pPr algn="ctr" fontAlgn="base"/>
            <a:r>
              <a:rPr lang="en-US" dirty="0"/>
              <a:t>Always RESPOND! </a:t>
            </a:r>
          </a:p>
          <a:p>
            <a:pPr algn="ctr" fontAlgn="base"/>
            <a:r>
              <a:rPr lang="en-US" dirty="0"/>
              <a:t>They cannot prosecute you! </a:t>
            </a:r>
          </a:p>
          <a:p>
            <a:pPr algn="ctr" fontAlgn="base"/>
            <a:r>
              <a:rPr lang="en-US" dirty="0">
                <a:cs typeface="Calibri Light" panose="020F0302020204030204" pitchFamily="34" charset="0"/>
              </a:rPr>
              <a:t>You cannot be prosecuted by the law and you are also covered by college review </a:t>
            </a:r>
          </a:p>
          <a:p>
            <a:pPr marL="0" indent="0">
              <a:lnSpc>
                <a:spcPct val="100000"/>
              </a:lnSpc>
              <a:buNone/>
            </a:pPr>
            <a:endParaRPr lang="en-US" sz="1700" dirty="0">
              <a:latin typeface="Calibri Light" panose="020F0302020204030204" pitchFamily="34" charset="0"/>
              <a:cs typeface="Calibri Light" panose="020F0302020204030204" pitchFamily="34" charset="0"/>
            </a:endParaRPr>
          </a:p>
        </p:txBody>
      </p:sp>
      <p:sp>
        <p:nvSpPr>
          <p:cNvPr id="14" name="Title 1">
            <a:extLst>
              <a:ext uri="{FF2B5EF4-FFF2-40B4-BE49-F238E27FC236}">
                <a16:creationId xmlns:a16="http://schemas.microsoft.com/office/drawing/2014/main" id="{B6F81BBD-8145-D54A-88DF-E660BAA6767A}"/>
              </a:ext>
            </a:extLst>
          </p:cNvPr>
          <p:cNvSpPr>
            <a:spLocks noGrp="1"/>
          </p:cNvSpPr>
          <p:nvPr>
            <p:ph type="title"/>
          </p:nvPr>
        </p:nvSpPr>
        <p:spPr>
          <a:xfrm>
            <a:off x="838200" y="1227557"/>
            <a:ext cx="4169091" cy="5065667"/>
          </a:xfrm>
        </p:spPr>
        <p:txBody>
          <a:bodyPr>
            <a:noAutofit/>
          </a:bodyPr>
          <a:lstStyle/>
          <a:p>
            <a:pPr fontAlgn="base"/>
            <a:r>
              <a:rPr lang="en-US" sz="1800" dirty="0"/>
              <a:t>Any person who renders emergency care, first aid or rescue at the scene of an emergency, or moves the person receiving such care, first aid and rescue to a hospital or other place of medical care, shall not be liable to such person for any civil damages as a result of any acts or omissions in rendering the emergency care, first aid or rescue, or moving the person receiving the same to a hospital or other place of medical care, except any acts or omissions intentionally designed to harm or any grossly negligent acts or omissions which result in harm to the person receiving the emergency care, first aid or rescue or being moved to a hospital or other place of medical care.</a:t>
            </a:r>
            <a:endParaRPr lang="en-US" sz="1800" b="1" dirty="0">
              <a:latin typeface="Brandon Grotesque Bold" panose="020B0503020203060202" pitchFamily="34" charset="77"/>
            </a:endParaRPr>
          </a:p>
        </p:txBody>
      </p:sp>
      <p:sp>
        <p:nvSpPr>
          <p:cNvPr id="20" name="Title 1">
            <a:extLst>
              <a:ext uri="{FF2B5EF4-FFF2-40B4-BE49-F238E27FC236}">
                <a16:creationId xmlns:a16="http://schemas.microsoft.com/office/drawing/2014/main" id="{CB6EEC21-D4CE-1E4B-B060-5AF43D654D92}"/>
              </a:ext>
            </a:extLst>
          </p:cNvPr>
          <p:cNvSpPr txBox="1">
            <a:spLocks/>
          </p:cNvSpPr>
          <p:nvPr/>
        </p:nvSpPr>
        <p:spPr>
          <a:xfrm>
            <a:off x="838200" y="56477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Good Samaritan Law </a:t>
            </a:r>
          </a:p>
        </p:txBody>
      </p:sp>
    </p:spTree>
    <p:extLst>
      <p:ext uri="{BB962C8B-B14F-4D97-AF65-F5344CB8AC3E}">
        <p14:creationId xmlns:p14="http://schemas.microsoft.com/office/powerpoint/2010/main" val="1527287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6BE-81BF-4211-AC1F-A80EFB5265CF}"/>
              </a:ext>
            </a:extLst>
          </p:cNvPr>
          <p:cNvSpPr>
            <a:spLocks noGrp="1"/>
          </p:cNvSpPr>
          <p:nvPr>
            <p:ph type="title"/>
          </p:nvPr>
        </p:nvSpPr>
        <p:spPr>
          <a:xfrm>
            <a:off x="911980" y="963236"/>
            <a:ext cx="4517270" cy="1359287"/>
          </a:xfrm>
        </p:spPr>
        <p:txBody>
          <a:bodyPr>
            <a:normAutofit/>
          </a:bodyPr>
          <a:lstStyle/>
          <a:p>
            <a:r>
              <a:rPr lang="en-US" sz="3200" b="1" dirty="0">
                <a:latin typeface="Calibri" panose="020F0502020204030204" pitchFamily="34" charset="0"/>
                <a:cs typeface="Calibri" panose="020F0502020204030204" pitchFamily="34" charset="0"/>
              </a:rPr>
              <a:t>Pulse Oximeter</a:t>
            </a:r>
          </a:p>
        </p:txBody>
      </p:sp>
      <p:sp>
        <p:nvSpPr>
          <p:cNvPr id="3" name="Content Placeholder 2">
            <a:extLst>
              <a:ext uri="{FF2B5EF4-FFF2-40B4-BE49-F238E27FC236}">
                <a16:creationId xmlns:a16="http://schemas.microsoft.com/office/drawing/2014/main" id="{B9CA1B7A-4A40-420B-B57E-080FEF66CECB}"/>
              </a:ext>
            </a:extLst>
          </p:cNvPr>
          <p:cNvSpPr>
            <a:spLocks noGrp="1"/>
          </p:cNvSpPr>
          <p:nvPr>
            <p:ph idx="1"/>
          </p:nvPr>
        </p:nvSpPr>
        <p:spPr>
          <a:xfrm>
            <a:off x="838200" y="2896523"/>
            <a:ext cx="5331580" cy="3416300"/>
          </a:xfrm>
        </p:spPr>
        <p:txBody>
          <a:bodyPr>
            <a:normAutofit/>
          </a:bodyPr>
          <a:lstStyle/>
          <a:p>
            <a:pPr>
              <a:buClr>
                <a:srgbClr val="7030A0"/>
              </a:buClr>
            </a:pPr>
            <a:r>
              <a:rPr lang="en-US" sz="1800" dirty="0">
                <a:latin typeface="Calibri Light" panose="020F0302020204030204" pitchFamily="34" charset="0"/>
                <a:cs typeface="Calibri Light" panose="020F0302020204030204" pitchFamily="34" charset="0"/>
              </a:rPr>
              <a:t>Used to measure the oxygen level (oxygen saturation) of the blood</a:t>
            </a:r>
          </a:p>
          <a:p>
            <a:pPr>
              <a:buClr>
                <a:srgbClr val="7030A0"/>
              </a:buClr>
            </a:pPr>
            <a:r>
              <a:rPr lang="en-US" sz="1800" dirty="0">
                <a:latin typeface="Calibri Light" panose="020F0302020204030204" pitchFamily="34" charset="0"/>
                <a:cs typeface="Calibri Light" panose="020F0302020204030204" pitchFamily="34" charset="0"/>
              </a:rPr>
              <a:t>A tool to help you determine if someone is overdosing or just heavily sedated</a:t>
            </a:r>
          </a:p>
          <a:p>
            <a:pPr>
              <a:buClr>
                <a:srgbClr val="7030A0"/>
              </a:buClr>
            </a:pPr>
            <a:r>
              <a:rPr lang="en-US" sz="1800" dirty="0">
                <a:latin typeface="Calibri Light" panose="020F0302020204030204" pitchFamily="34" charset="0"/>
                <a:cs typeface="Calibri Light" panose="020F0302020204030204" pitchFamily="34" charset="0"/>
              </a:rPr>
              <a:t>%Sp0</a:t>
            </a:r>
            <a:r>
              <a:rPr lang="en-US" sz="1800" baseline="30000" dirty="0">
                <a:latin typeface="Calibri Light" panose="020F0302020204030204" pitchFamily="34" charset="0"/>
                <a:cs typeface="Calibri Light" panose="020F0302020204030204" pitchFamily="34" charset="0"/>
              </a:rPr>
              <a:t>2</a:t>
            </a:r>
            <a:r>
              <a:rPr lang="en-US" sz="1800" dirty="0">
                <a:latin typeface="Calibri Light" panose="020F0302020204030204" pitchFamily="34" charset="0"/>
                <a:cs typeface="Calibri Light" panose="020F0302020204030204" pitchFamily="34" charset="0"/>
              </a:rPr>
              <a:t> normal oxygen saturation levels are in the 90s </a:t>
            </a:r>
          </a:p>
          <a:p>
            <a:pPr>
              <a:buClr>
                <a:srgbClr val="7030A0"/>
              </a:buClr>
            </a:pPr>
            <a:r>
              <a:rPr lang="en-US" sz="1800" dirty="0">
                <a:latin typeface="Calibri Light" panose="020F0302020204030204" pitchFamily="34" charset="0"/>
                <a:cs typeface="Calibri Light" panose="020F0302020204030204" pitchFamily="34" charset="0"/>
              </a:rPr>
              <a:t>Respond when lower than 90 or steadily decreasing </a:t>
            </a:r>
          </a:p>
          <a:p>
            <a:pPr>
              <a:buClr>
                <a:srgbClr val="7030A0"/>
              </a:buClr>
            </a:pPr>
            <a:r>
              <a:rPr lang="en-US" sz="1800" dirty="0">
                <a:latin typeface="Calibri Light" panose="020F0302020204030204" pitchFamily="34" charset="0"/>
                <a:cs typeface="Calibri Light" panose="020F0302020204030204" pitchFamily="34" charset="0"/>
              </a:rPr>
              <a:t>At 70 – oxygen is not getting to the brain </a:t>
            </a:r>
          </a:p>
          <a:p>
            <a:pPr marL="0" indent="0">
              <a:buClr>
                <a:srgbClr val="7030A0"/>
              </a:buClr>
              <a:buNone/>
            </a:pPr>
            <a:endParaRPr lang="en-US" sz="1800" dirty="0">
              <a:latin typeface="Calibri Light" panose="020F030202020403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42D76004-9783-194F-B7C6-AB41F163A69D}"/>
              </a:ext>
            </a:extLst>
          </p:cNvPr>
          <p:cNvPicPr>
            <a:picLocks noChangeAspect="1"/>
          </p:cNvPicPr>
          <p:nvPr/>
        </p:nvPicPr>
        <p:blipFill>
          <a:blip r:embed="rId3"/>
          <a:stretch>
            <a:fillRect/>
          </a:stretch>
        </p:blipFill>
        <p:spPr>
          <a:xfrm>
            <a:off x="7474388" y="1200822"/>
            <a:ext cx="4717612" cy="4717612"/>
          </a:xfrm>
          <a:prstGeom prst="rect">
            <a:avLst/>
          </a:prstGeom>
        </p:spPr>
      </p:pic>
      <p:sp>
        <p:nvSpPr>
          <p:cNvPr id="13" name="Title 1">
            <a:extLst>
              <a:ext uri="{FF2B5EF4-FFF2-40B4-BE49-F238E27FC236}">
                <a16:creationId xmlns:a16="http://schemas.microsoft.com/office/drawing/2014/main" id="{DA882EF9-48BC-E74B-ABF1-B4047E578407}"/>
              </a:ext>
            </a:extLst>
          </p:cNvPr>
          <p:cNvSpPr txBox="1">
            <a:spLocks/>
          </p:cNvSpPr>
          <p:nvPr/>
        </p:nvSpPr>
        <p:spPr>
          <a:xfrm>
            <a:off x="911980" y="12243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Tree>
    <p:extLst>
      <p:ext uri="{BB962C8B-B14F-4D97-AF65-F5344CB8AC3E}">
        <p14:creationId xmlns:p14="http://schemas.microsoft.com/office/powerpoint/2010/main" val="570365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6BE-81BF-4211-AC1F-A80EFB5265CF}"/>
              </a:ext>
            </a:extLst>
          </p:cNvPr>
          <p:cNvSpPr>
            <a:spLocks noGrp="1"/>
          </p:cNvSpPr>
          <p:nvPr>
            <p:ph type="title"/>
          </p:nvPr>
        </p:nvSpPr>
        <p:spPr>
          <a:xfrm>
            <a:off x="911980" y="946303"/>
            <a:ext cx="4873000" cy="1359287"/>
          </a:xfrm>
        </p:spPr>
        <p:txBody>
          <a:bodyPr>
            <a:normAutofit/>
          </a:bodyPr>
          <a:lstStyle/>
          <a:p>
            <a:r>
              <a:rPr lang="en-US" sz="3200" b="1" dirty="0">
                <a:latin typeface="Calibri" panose="020F0502020204030204" pitchFamily="34" charset="0"/>
                <a:cs typeface="Calibri" panose="020F0502020204030204" pitchFamily="34" charset="0"/>
              </a:rPr>
              <a:t>How does Naloxone work?</a:t>
            </a:r>
          </a:p>
        </p:txBody>
      </p:sp>
      <p:sp>
        <p:nvSpPr>
          <p:cNvPr id="3" name="Content Placeholder 2">
            <a:extLst>
              <a:ext uri="{FF2B5EF4-FFF2-40B4-BE49-F238E27FC236}">
                <a16:creationId xmlns:a16="http://schemas.microsoft.com/office/drawing/2014/main" id="{B9CA1B7A-4A40-420B-B57E-080FEF66CECB}"/>
              </a:ext>
            </a:extLst>
          </p:cNvPr>
          <p:cNvSpPr>
            <a:spLocks noGrp="1"/>
          </p:cNvSpPr>
          <p:nvPr>
            <p:ph idx="1"/>
          </p:nvPr>
        </p:nvSpPr>
        <p:spPr>
          <a:xfrm>
            <a:off x="838200" y="2901028"/>
            <a:ext cx="5331580" cy="3416300"/>
          </a:xfrm>
        </p:spPr>
        <p:txBody>
          <a:bodyPr>
            <a:normAutofit/>
          </a:bodyPr>
          <a:lstStyle/>
          <a:p>
            <a:pPr marL="0" indent="0">
              <a:buClr>
                <a:srgbClr val="7030A0"/>
              </a:buClr>
              <a:buNone/>
            </a:pPr>
            <a:r>
              <a:rPr lang="en-US" sz="1800" b="1" dirty="0">
                <a:latin typeface="Calibri" panose="020F0502020204030204" pitchFamily="34" charset="0"/>
                <a:cs typeface="Calibri" panose="020F0502020204030204" pitchFamily="34" charset="0"/>
              </a:rPr>
              <a:t>Naloxone is used to temporarily reverse the affects of an opioid overdose</a:t>
            </a:r>
            <a:endParaRPr lang="en-US" sz="1800" dirty="0"/>
          </a:p>
          <a:p>
            <a:r>
              <a:rPr lang="en-US" sz="1800" dirty="0">
                <a:latin typeface="Calibri Light" panose="020F0302020204030204" pitchFamily="34" charset="0"/>
                <a:cs typeface="Calibri Light" panose="020F0302020204030204" pitchFamily="34" charset="0"/>
              </a:rPr>
              <a:t>Naloxone only has an effect if there is an opioid in the body </a:t>
            </a:r>
          </a:p>
          <a:p>
            <a:r>
              <a:rPr lang="en-US" sz="1800" dirty="0">
                <a:latin typeface="Calibri Light" panose="020F0302020204030204" pitchFamily="34" charset="0"/>
                <a:cs typeface="Calibri Light" panose="020F0302020204030204" pitchFamily="34" charset="0"/>
              </a:rPr>
              <a:t>Works for 20-90 minutes </a:t>
            </a:r>
          </a:p>
          <a:p>
            <a:pPr>
              <a:buClr>
                <a:srgbClr val="7030A0"/>
              </a:buClr>
            </a:pPr>
            <a:endParaRPr lang="en-US" sz="1800" dirty="0">
              <a:latin typeface="Calibri Light" panose="020F0302020204030204" pitchFamily="34" charset="0"/>
              <a:cs typeface="Calibri Light" panose="020F0302020204030204" pitchFamily="34" charset="0"/>
            </a:endParaRPr>
          </a:p>
        </p:txBody>
      </p:sp>
      <p:pic>
        <p:nvPicPr>
          <p:cNvPr id="6" name="Content Placeholder 7">
            <a:extLst>
              <a:ext uri="{FF2B5EF4-FFF2-40B4-BE49-F238E27FC236}">
                <a16:creationId xmlns:a16="http://schemas.microsoft.com/office/drawing/2014/main" id="{F7D7F48B-B90A-4D4F-B601-6C9DDDD3B3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0374" y="1727544"/>
            <a:ext cx="5020678" cy="2746485"/>
          </a:xfrm>
          <a:prstGeom prst="rect">
            <a:avLst/>
          </a:prstGeom>
        </p:spPr>
      </p:pic>
      <p:sp>
        <p:nvSpPr>
          <p:cNvPr id="8" name="Title 1">
            <a:extLst>
              <a:ext uri="{FF2B5EF4-FFF2-40B4-BE49-F238E27FC236}">
                <a16:creationId xmlns:a16="http://schemas.microsoft.com/office/drawing/2014/main" id="{EFA6FAAF-4DE6-C74C-89AB-0F0712F2E871}"/>
              </a:ext>
            </a:extLst>
          </p:cNvPr>
          <p:cNvSpPr txBox="1">
            <a:spLocks/>
          </p:cNvSpPr>
          <p:nvPr/>
        </p:nvSpPr>
        <p:spPr>
          <a:xfrm>
            <a:off x="911980" y="12243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Tree>
    <p:extLst>
      <p:ext uri="{BB962C8B-B14F-4D97-AF65-F5344CB8AC3E}">
        <p14:creationId xmlns:p14="http://schemas.microsoft.com/office/powerpoint/2010/main" val="4940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6D0F44-72FD-4642-89BB-877FD76B4827}"/>
              </a:ext>
            </a:extLst>
          </p:cNvPr>
          <p:cNvSpPr/>
          <p:nvPr/>
        </p:nvSpPr>
        <p:spPr>
          <a:xfrm>
            <a:off x="4759254" y="612107"/>
            <a:ext cx="6932017" cy="85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6615C83-A7CC-3248-BC40-D81C5D0B115E}"/>
              </a:ext>
            </a:extLst>
          </p:cNvPr>
          <p:cNvSpPr txBox="1">
            <a:spLocks/>
          </p:cNvSpPr>
          <p:nvPr/>
        </p:nvSpPr>
        <p:spPr>
          <a:xfrm>
            <a:off x="905060" y="1083940"/>
            <a:ext cx="378940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Types of Naloxone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700" b="0" i="1"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endParaRPr>
          </a:p>
        </p:txBody>
      </p:sp>
      <p:sp>
        <p:nvSpPr>
          <p:cNvPr id="8" name="Rectangle 7">
            <a:extLst>
              <a:ext uri="{FF2B5EF4-FFF2-40B4-BE49-F238E27FC236}">
                <a16:creationId xmlns:a16="http://schemas.microsoft.com/office/drawing/2014/main" id="{38F50332-07D9-7E4F-83B3-F099C5C4541B}"/>
              </a:ext>
            </a:extLst>
          </p:cNvPr>
          <p:cNvSpPr/>
          <p:nvPr/>
        </p:nvSpPr>
        <p:spPr>
          <a:xfrm>
            <a:off x="5129848" y="640184"/>
            <a:ext cx="6561423" cy="698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2BBA26E-F0E9-0945-B5AA-2C7508CC9BAB}"/>
              </a:ext>
            </a:extLst>
          </p:cNvPr>
          <p:cNvSpPr/>
          <p:nvPr/>
        </p:nvSpPr>
        <p:spPr>
          <a:xfrm>
            <a:off x="4276362" y="1521165"/>
            <a:ext cx="6755802" cy="1040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5799BF27-4A14-5541-930D-C6664125D941}"/>
              </a:ext>
            </a:extLst>
          </p:cNvPr>
          <p:cNvSpPr txBox="1">
            <a:spLocks/>
          </p:cNvSpPr>
          <p:nvPr/>
        </p:nvSpPr>
        <p:spPr>
          <a:xfrm>
            <a:off x="905059" y="4447085"/>
            <a:ext cx="4752881" cy="15532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NASAL NARCAN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This nasal spray needs no assembly &amp; can be sprayed up one nostril by pushing the plunger. One time use.</a:t>
            </a:r>
          </a:p>
        </p:txBody>
      </p:sp>
      <p:pic>
        <p:nvPicPr>
          <p:cNvPr id="14" name="Content Placeholder 7">
            <a:extLst>
              <a:ext uri="{FF2B5EF4-FFF2-40B4-BE49-F238E27FC236}">
                <a16:creationId xmlns:a16="http://schemas.microsoft.com/office/drawing/2014/main" id="{2A4EED44-7FB6-8A47-A1D8-AC3CDB7993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979" y="1840362"/>
            <a:ext cx="4752881" cy="2376439"/>
          </a:xfrm>
          <a:prstGeom prst="rect">
            <a:avLst/>
          </a:prstGeom>
        </p:spPr>
      </p:pic>
      <p:sp>
        <p:nvSpPr>
          <p:cNvPr id="15" name="Content Placeholder 2">
            <a:extLst>
              <a:ext uri="{FF2B5EF4-FFF2-40B4-BE49-F238E27FC236}">
                <a16:creationId xmlns:a16="http://schemas.microsoft.com/office/drawing/2014/main" id="{26CFF90A-367D-AD4D-BD21-D68466723BBB}"/>
              </a:ext>
            </a:extLst>
          </p:cNvPr>
          <p:cNvSpPr txBox="1">
            <a:spLocks/>
          </p:cNvSpPr>
          <p:nvPr/>
        </p:nvSpPr>
        <p:spPr>
          <a:xfrm>
            <a:off x="6177456" y="4449693"/>
            <a:ext cx="4217868" cy="15532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INTERMUSCULAR NARCAN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The most rapid onset of action is achieved by intravenous administration, which is recommended in emergency situations.</a:t>
            </a:r>
          </a:p>
        </p:txBody>
      </p:sp>
      <p:pic>
        <p:nvPicPr>
          <p:cNvPr id="16" name="Picture 15">
            <a:extLst>
              <a:ext uri="{FF2B5EF4-FFF2-40B4-BE49-F238E27FC236}">
                <a16:creationId xmlns:a16="http://schemas.microsoft.com/office/drawing/2014/main" id="{00542A14-52C5-C44C-B0B6-DE012681FC98}"/>
              </a:ext>
            </a:extLst>
          </p:cNvPr>
          <p:cNvPicPr>
            <a:picLocks noChangeAspect="1"/>
          </p:cNvPicPr>
          <p:nvPr/>
        </p:nvPicPr>
        <p:blipFill>
          <a:blip r:embed="rId4"/>
          <a:stretch>
            <a:fillRect/>
          </a:stretch>
        </p:blipFill>
        <p:spPr>
          <a:xfrm>
            <a:off x="6096000" y="1797794"/>
            <a:ext cx="4656463" cy="2433377"/>
          </a:xfrm>
          <a:prstGeom prst="rect">
            <a:avLst/>
          </a:prstGeom>
        </p:spPr>
      </p:pic>
    </p:spTree>
    <p:extLst>
      <p:ext uri="{BB962C8B-B14F-4D97-AF65-F5344CB8AC3E}">
        <p14:creationId xmlns:p14="http://schemas.microsoft.com/office/powerpoint/2010/main" val="3278321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6BE-81BF-4211-AC1F-A80EFB5265CF}"/>
              </a:ext>
            </a:extLst>
          </p:cNvPr>
          <p:cNvSpPr>
            <a:spLocks noGrp="1"/>
          </p:cNvSpPr>
          <p:nvPr>
            <p:ph type="title"/>
          </p:nvPr>
        </p:nvSpPr>
        <p:spPr>
          <a:xfrm>
            <a:off x="894322" y="540207"/>
            <a:ext cx="10515600" cy="1325563"/>
          </a:xfrm>
        </p:spPr>
        <p:txBody>
          <a:bodyPr>
            <a:normAutofit/>
          </a:bodyPr>
          <a:lstStyle/>
          <a:p>
            <a:r>
              <a:rPr lang="en-US" sz="3200" b="1" dirty="0">
                <a:latin typeface="Calibri" panose="020F0502020204030204" pitchFamily="34" charset="0"/>
                <a:cs typeface="Calibri" panose="020F0502020204030204" pitchFamily="34" charset="0"/>
              </a:rPr>
              <a:t>Harm Reduction </a:t>
            </a:r>
          </a:p>
        </p:txBody>
      </p:sp>
      <p:sp>
        <p:nvSpPr>
          <p:cNvPr id="13" name="Title 1">
            <a:extLst>
              <a:ext uri="{FF2B5EF4-FFF2-40B4-BE49-F238E27FC236}">
                <a16:creationId xmlns:a16="http://schemas.microsoft.com/office/drawing/2014/main" id="{3B89646C-3AEE-B241-9D79-4E27273E5A36}"/>
              </a:ext>
            </a:extLst>
          </p:cNvPr>
          <p:cNvSpPr txBox="1">
            <a:spLocks/>
          </p:cNvSpPr>
          <p:nvPr/>
        </p:nvSpPr>
        <p:spPr>
          <a:xfrm>
            <a:off x="894322" y="4258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
        <p:nvSpPr>
          <p:cNvPr id="20" name="Content Placeholder 19">
            <a:extLst>
              <a:ext uri="{FF2B5EF4-FFF2-40B4-BE49-F238E27FC236}">
                <a16:creationId xmlns:a16="http://schemas.microsoft.com/office/drawing/2014/main" id="{337C3386-7023-49B8-8C77-90924D4A9932}"/>
              </a:ext>
            </a:extLst>
          </p:cNvPr>
          <p:cNvSpPr>
            <a:spLocks noGrp="1"/>
          </p:cNvSpPr>
          <p:nvPr>
            <p:ph idx="1"/>
          </p:nvPr>
        </p:nvSpPr>
        <p:spPr>
          <a:xfrm>
            <a:off x="548699" y="1865068"/>
            <a:ext cx="4912253" cy="5120640"/>
          </a:xfrm>
        </p:spPr>
        <p:txBody>
          <a:bodyPr>
            <a:normAutofit fontScale="62500" lnSpcReduction="20000"/>
          </a:bodyPr>
          <a:lstStyle/>
          <a:p>
            <a:pPr algn="ctr"/>
            <a:r>
              <a:rPr lang="en-US" sz="2900" dirty="0"/>
              <a:t>Harm reduction refers to policies, programs and practices that aim to minimize the negative health, social and legal impacts associated with drug use, drug policies/laws and other potentially dangerous behaviors. </a:t>
            </a:r>
          </a:p>
          <a:p>
            <a:pPr algn="ctr"/>
            <a:r>
              <a:rPr lang="en-US" sz="2900" dirty="0"/>
              <a:t>Harm reduction is grounded in justice and human rights. It focuses on positive change and on working with people without judgement, coercion, discrimination, or requiring that people stop using drugs or engaging in certain practices as a precondition of support.</a:t>
            </a:r>
          </a:p>
          <a:p>
            <a:pPr algn="ctr"/>
            <a:r>
              <a:rPr lang="en-US" sz="2900" dirty="0"/>
              <a:t>Harm reduction services save lives by being available and accessible in a matter that emphasizes the need for humility and compassion toward people who use drugs. Harm reduction plays a significant role in preventing drug-related deaths and offering access to healthcare, social services, and treatment. These services decrease overdose fatalities, acute life-threatening infections related to unsterile drug injection, and chronic diseases such as HIV/HCV.</a:t>
            </a:r>
          </a:p>
        </p:txBody>
      </p:sp>
      <p:sp>
        <p:nvSpPr>
          <p:cNvPr id="6" name="Content Placeholder 19">
            <a:extLst>
              <a:ext uri="{FF2B5EF4-FFF2-40B4-BE49-F238E27FC236}">
                <a16:creationId xmlns:a16="http://schemas.microsoft.com/office/drawing/2014/main" id="{9EDBC13D-7FAC-4C27-BC90-A8F2AFC8F870}"/>
              </a:ext>
            </a:extLst>
          </p:cNvPr>
          <p:cNvSpPr txBox="1">
            <a:spLocks/>
          </p:cNvSpPr>
          <p:nvPr/>
        </p:nvSpPr>
        <p:spPr>
          <a:xfrm>
            <a:off x="6815511" y="660088"/>
            <a:ext cx="5201680" cy="10857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 action="ppaction://noaction"/>
            </a:endParaRPr>
          </a:p>
        </p:txBody>
      </p:sp>
      <p:pic>
        <p:nvPicPr>
          <p:cNvPr id="7" name="Picture 6">
            <a:extLst>
              <a:ext uri="{FF2B5EF4-FFF2-40B4-BE49-F238E27FC236}">
                <a16:creationId xmlns:a16="http://schemas.microsoft.com/office/drawing/2014/main" id="{3FB1C15F-D2CE-476A-BE6B-FB861D1080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4999" y="660088"/>
            <a:ext cx="4032679" cy="6057454"/>
          </a:xfrm>
          <a:prstGeom prst="rect">
            <a:avLst/>
          </a:prstGeom>
          <a:ln>
            <a:solidFill>
              <a:schemeClr val="tx1"/>
            </a:solidFill>
          </a:ln>
        </p:spPr>
      </p:pic>
      <p:sp>
        <p:nvSpPr>
          <p:cNvPr id="3" name="TextBox 2">
            <a:extLst>
              <a:ext uri="{FF2B5EF4-FFF2-40B4-BE49-F238E27FC236}">
                <a16:creationId xmlns:a16="http://schemas.microsoft.com/office/drawing/2014/main" id="{C95B3A41-26DF-4079-8F79-6464D313914D}"/>
              </a:ext>
            </a:extLst>
          </p:cNvPr>
          <p:cNvSpPr txBox="1"/>
          <p:nvPr/>
        </p:nvSpPr>
        <p:spPr>
          <a:xfrm>
            <a:off x="231589" y="6502674"/>
            <a:ext cx="2019241" cy="246221"/>
          </a:xfrm>
          <a:prstGeom prst="rect">
            <a:avLst/>
          </a:prstGeom>
          <a:noFill/>
        </p:spPr>
        <p:txBody>
          <a:bodyPr wrap="square" rtlCol="0">
            <a:spAutoFit/>
          </a:bodyPr>
          <a:lstStyle/>
          <a:p>
            <a:r>
              <a:rPr lang="en-US" sz="1000" dirty="0">
                <a:hlinkClick r:id="rId4"/>
              </a:rPr>
              <a:t>***Harm Reduction | SAMHSA</a:t>
            </a:r>
            <a:endParaRPr lang="en-US" sz="1000" dirty="0"/>
          </a:p>
        </p:txBody>
      </p:sp>
    </p:spTree>
    <p:extLst>
      <p:ext uri="{BB962C8B-B14F-4D97-AF65-F5344CB8AC3E}">
        <p14:creationId xmlns:p14="http://schemas.microsoft.com/office/powerpoint/2010/main" val="2820846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6615C83-A7CC-3248-BC40-D81C5D0B115E}"/>
              </a:ext>
            </a:extLst>
          </p:cNvPr>
          <p:cNvSpPr txBox="1">
            <a:spLocks/>
          </p:cNvSpPr>
          <p:nvPr/>
        </p:nvSpPr>
        <p:spPr>
          <a:xfrm>
            <a:off x="905060" y="1083940"/>
            <a:ext cx="858184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First Steps in Reversing an Overdose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700" b="0" i="1"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endParaRPr>
          </a:p>
        </p:txBody>
      </p:sp>
      <p:sp>
        <p:nvSpPr>
          <p:cNvPr id="11" name="Text Placeholder 3">
            <a:extLst>
              <a:ext uri="{FF2B5EF4-FFF2-40B4-BE49-F238E27FC236}">
                <a16:creationId xmlns:a16="http://schemas.microsoft.com/office/drawing/2014/main" id="{11769F9F-66C5-194A-9B6B-959ED1A3B050}"/>
              </a:ext>
            </a:extLst>
          </p:cNvPr>
          <p:cNvSpPr txBox="1">
            <a:spLocks/>
          </p:cNvSpPr>
          <p:nvPr/>
        </p:nvSpPr>
        <p:spPr>
          <a:xfrm>
            <a:off x="1028701" y="2428648"/>
            <a:ext cx="2955470" cy="28472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TRY TO WAKE THE PERSON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Ask if the person is ok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Offer help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Introduce yourself – have good bedside manner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Apply pressure/slight pain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If they reply, offer to put them in the rescue position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If no response – continue. </a:t>
            </a:r>
          </a:p>
        </p:txBody>
      </p:sp>
      <p:sp>
        <p:nvSpPr>
          <p:cNvPr id="18" name="Text Placeholder 5">
            <a:extLst>
              <a:ext uri="{FF2B5EF4-FFF2-40B4-BE49-F238E27FC236}">
                <a16:creationId xmlns:a16="http://schemas.microsoft.com/office/drawing/2014/main" id="{222B6543-23F9-4645-9F81-94DFB1006149}"/>
              </a:ext>
            </a:extLst>
          </p:cNvPr>
          <p:cNvSpPr txBox="1">
            <a:spLocks/>
          </p:cNvSpPr>
          <p:nvPr/>
        </p:nvSpPr>
        <p:spPr>
          <a:xfrm>
            <a:off x="4199901" y="2412317"/>
            <a:ext cx="3376552" cy="34822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CONSENT</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Ask for consent before attempting to help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Even if they appear to be unconscious, they still may be able to hear you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The person may refuse, that is ok!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Implied Consent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If the person is unresponsive </a:t>
            </a:r>
          </a:p>
        </p:txBody>
      </p:sp>
      <p:sp>
        <p:nvSpPr>
          <p:cNvPr id="20" name="Text Placeholder 7">
            <a:extLst>
              <a:ext uri="{FF2B5EF4-FFF2-40B4-BE49-F238E27FC236}">
                <a16:creationId xmlns:a16="http://schemas.microsoft.com/office/drawing/2014/main" id="{7A25238F-F767-D042-970D-1CBDD0417E8D}"/>
              </a:ext>
            </a:extLst>
          </p:cNvPr>
          <p:cNvSpPr txBox="1">
            <a:spLocks/>
          </p:cNvSpPr>
          <p:nvPr/>
        </p:nvSpPr>
        <p:spPr>
          <a:xfrm>
            <a:off x="8002632" y="2379659"/>
            <a:ext cx="3084471" cy="28472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CALL 911</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Put the phone on speaker on the floor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Give the location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Describe the symptoms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Clear the area – be aware of uncapped syringes, broken pipes or other items that may interfere while you work on the person overdosing </a:t>
            </a:r>
          </a:p>
        </p:txBody>
      </p:sp>
    </p:spTree>
    <p:extLst>
      <p:ext uri="{BB962C8B-B14F-4D97-AF65-F5344CB8AC3E}">
        <p14:creationId xmlns:p14="http://schemas.microsoft.com/office/powerpoint/2010/main" val="4033022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6BE-81BF-4211-AC1F-A80EFB5265CF}"/>
              </a:ext>
            </a:extLst>
          </p:cNvPr>
          <p:cNvSpPr>
            <a:spLocks noGrp="1"/>
          </p:cNvSpPr>
          <p:nvPr>
            <p:ph type="title"/>
          </p:nvPr>
        </p:nvSpPr>
        <p:spPr>
          <a:xfrm>
            <a:off x="911980" y="827768"/>
            <a:ext cx="4517270" cy="1359287"/>
          </a:xfrm>
        </p:spPr>
        <p:txBody>
          <a:bodyPr>
            <a:normAutofit/>
          </a:bodyPr>
          <a:lstStyle/>
          <a:p>
            <a:r>
              <a:rPr lang="en-US" sz="3200" b="1" dirty="0">
                <a:latin typeface="Calibri" panose="020F0502020204030204" pitchFamily="34" charset="0"/>
                <a:cs typeface="Calibri" panose="020F0502020204030204" pitchFamily="34" charset="0"/>
              </a:rPr>
              <a:t>Administer Narcan</a:t>
            </a:r>
          </a:p>
        </p:txBody>
      </p:sp>
      <p:sp>
        <p:nvSpPr>
          <p:cNvPr id="3" name="Content Placeholder 2">
            <a:extLst>
              <a:ext uri="{FF2B5EF4-FFF2-40B4-BE49-F238E27FC236}">
                <a16:creationId xmlns:a16="http://schemas.microsoft.com/office/drawing/2014/main" id="{B9CA1B7A-4A40-420B-B57E-080FEF66CECB}"/>
              </a:ext>
            </a:extLst>
          </p:cNvPr>
          <p:cNvSpPr>
            <a:spLocks noGrp="1"/>
          </p:cNvSpPr>
          <p:nvPr>
            <p:ph idx="1"/>
          </p:nvPr>
        </p:nvSpPr>
        <p:spPr>
          <a:xfrm>
            <a:off x="838200" y="2894813"/>
            <a:ext cx="5331580" cy="3416300"/>
          </a:xfrm>
        </p:spPr>
        <p:txBody>
          <a:bodyPr>
            <a:normAutofit/>
          </a:bodyPr>
          <a:lstStyle/>
          <a:p>
            <a:pPr>
              <a:lnSpc>
                <a:spcPct val="100000"/>
              </a:lnSpc>
              <a:buClr>
                <a:srgbClr val="7030A0"/>
              </a:buClr>
            </a:pPr>
            <a:r>
              <a:rPr lang="en-US" sz="1800" dirty="0">
                <a:latin typeface="Calibri Light" panose="020F0302020204030204" pitchFamily="34" charset="0"/>
                <a:cs typeface="Calibri Light" panose="020F0302020204030204" pitchFamily="34" charset="0"/>
              </a:rPr>
              <a:t>Check the time when you first administer</a:t>
            </a:r>
          </a:p>
          <a:p>
            <a:pPr lvl="1">
              <a:lnSpc>
                <a:spcPct val="100000"/>
              </a:lnSpc>
              <a:buClr>
                <a:srgbClr val="7030A0"/>
              </a:buClr>
            </a:pPr>
            <a:r>
              <a:rPr lang="en-US" sz="1400" dirty="0">
                <a:latin typeface="Calibri Light" panose="020F0302020204030204" pitchFamily="34" charset="0"/>
                <a:cs typeface="Calibri Light" panose="020F0302020204030204" pitchFamily="34" charset="0"/>
              </a:rPr>
              <a:t>Use your 911 call as a timer***</a:t>
            </a:r>
          </a:p>
          <a:p>
            <a:pPr>
              <a:lnSpc>
                <a:spcPct val="100000"/>
              </a:lnSpc>
              <a:buClr>
                <a:srgbClr val="7030A0"/>
              </a:buClr>
            </a:pPr>
            <a:r>
              <a:rPr lang="en-US" sz="1800" dirty="0">
                <a:latin typeface="Calibri Light" panose="020F0302020204030204" pitchFamily="34" charset="0"/>
                <a:cs typeface="Calibri Light" panose="020F0302020204030204" pitchFamily="34" charset="0"/>
              </a:rPr>
              <a:t>It takes 2-3 minutes to kick in, check your time and administer a 2</a:t>
            </a:r>
            <a:r>
              <a:rPr lang="en-US" sz="1800" baseline="30000" dirty="0">
                <a:latin typeface="Calibri Light" panose="020F0302020204030204" pitchFamily="34" charset="0"/>
                <a:cs typeface="Calibri Light" panose="020F0302020204030204" pitchFamily="34" charset="0"/>
              </a:rPr>
              <a:t>nd</a:t>
            </a:r>
            <a:r>
              <a:rPr lang="en-US" sz="1800" dirty="0">
                <a:latin typeface="Calibri Light" panose="020F0302020204030204" pitchFamily="34" charset="0"/>
                <a:cs typeface="Calibri Light" panose="020F0302020204030204" pitchFamily="34" charset="0"/>
              </a:rPr>
              <a:t> dose after 3 minutes. </a:t>
            </a:r>
          </a:p>
          <a:p>
            <a:pPr>
              <a:lnSpc>
                <a:spcPct val="100000"/>
              </a:lnSpc>
              <a:buClr>
                <a:srgbClr val="7030A0"/>
              </a:buClr>
            </a:pPr>
            <a:r>
              <a:rPr lang="en-US" sz="1800" b="1" dirty="0">
                <a:latin typeface="Calibri Light" panose="020F0302020204030204" pitchFamily="34" charset="0"/>
                <a:cs typeface="Calibri Light" panose="020F0302020204030204" pitchFamily="34" charset="0"/>
              </a:rPr>
              <a:t>Rescue breaths are KEY after administering naloxone, as they have a high percentage of having </a:t>
            </a:r>
            <a:r>
              <a:rPr lang="en-US" sz="1800" b="1" dirty="0" err="1">
                <a:latin typeface="Calibri Light" panose="020F0302020204030204" pitchFamily="34" charset="0"/>
                <a:cs typeface="Calibri Light" panose="020F0302020204030204" pitchFamily="34" charset="0"/>
              </a:rPr>
              <a:t>tranq</a:t>
            </a:r>
            <a:r>
              <a:rPr lang="en-US" sz="1800" b="1" dirty="0">
                <a:latin typeface="Calibri Light" panose="020F0302020204030204" pitchFamily="34" charset="0"/>
                <a:cs typeface="Calibri Light" panose="020F0302020204030204" pitchFamily="34" charset="0"/>
              </a:rPr>
              <a:t> dope </a:t>
            </a:r>
          </a:p>
          <a:p>
            <a:pPr>
              <a:lnSpc>
                <a:spcPct val="100000"/>
              </a:lnSpc>
              <a:buClr>
                <a:srgbClr val="7030A0"/>
              </a:buClr>
            </a:pPr>
            <a:r>
              <a:rPr lang="en-US" sz="1800" dirty="0">
                <a:latin typeface="Calibri Light" panose="020F0302020204030204" pitchFamily="34" charset="0"/>
                <a:cs typeface="Calibri Light" panose="020F0302020204030204" pitchFamily="34" charset="0"/>
              </a:rPr>
              <a:t>Works for 20-90 minutes</a:t>
            </a:r>
          </a:p>
        </p:txBody>
      </p:sp>
      <p:pic>
        <p:nvPicPr>
          <p:cNvPr id="6" name="Picture 5">
            <a:extLst>
              <a:ext uri="{FF2B5EF4-FFF2-40B4-BE49-F238E27FC236}">
                <a16:creationId xmlns:a16="http://schemas.microsoft.com/office/drawing/2014/main" id="{778D5B08-5C6B-4946-B6BF-C312A9370F3B}"/>
              </a:ext>
            </a:extLst>
          </p:cNvPr>
          <p:cNvPicPr>
            <a:picLocks noChangeAspect="1"/>
          </p:cNvPicPr>
          <p:nvPr/>
        </p:nvPicPr>
        <p:blipFill>
          <a:blip r:embed="rId3"/>
          <a:stretch>
            <a:fillRect/>
          </a:stretch>
        </p:blipFill>
        <p:spPr>
          <a:xfrm>
            <a:off x="7474388" y="1200822"/>
            <a:ext cx="4942606" cy="2283825"/>
          </a:xfrm>
          <a:prstGeom prst="rect">
            <a:avLst/>
          </a:prstGeom>
        </p:spPr>
      </p:pic>
      <p:pic>
        <p:nvPicPr>
          <p:cNvPr id="7" name="Picture 6">
            <a:extLst>
              <a:ext uri="{FF2B5EF4-FFF2-40B4-BE49-F238E27FC236}">
                <a16:creationId xmlns:a16="http://schemas.microsoft.com/office/drawing/2014/main" id="{312C1786-E49A-104A-8DBE-21AC68BF25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4388" y="3624495"/>
            <a:ext cx="4876266" cy="2743200"/>
          </a:xfrm>
          <a:prstGeom prst="rect">
            <a:avLst/>
          </a:prstGeom>
        </p:spPr>
      </p:pic>
      <p:sp>
        <p:nvSpPr>
          <p:cNvPr id="9" name="Title 1">
            <a:extLst>
              <a:ext uri="{FF2B5EF4-FFF2-40B4-BE49-F238E27FC236}">
                <a16:creationId xmlns:a16="http://schemas.microsoft.com/office/drawing/2014/main" id="{7F12DB9A-D2EE-1340-90D0-E74F1CB94E31}"/>
              </a:ext>
            </a:extLst>
          </p:cNvPr>
          <p:cNvSpPr txBox="1">
            <a:spLocks/>
          </p:cNvSpPr>
          <p:nvPr/>
        </p:nvSpPr>
        <p:spPr>
          <a:xfrm>
            <a:off x="911980" y="12243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Tree>
    <p:extLst>
      <p:ext uri="{BB962C8B-B14F-4D97-AF65-F5344CB8AC3E}">
        <p14:creationId xmlns:p14="http://schemas.microsoft.com/office/powerpoint/2010/main" val="2783499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6615C83-A7CC-3248-BC40-D81C5D0B115E}"/>
              </a:ext>
            </a:extLst>
          </p:cNvPr>
          <p:cNvSpPr txBox="1">
            <a:spLocks/>
          </p:cNvSpPr>
          <p:nvPr/>
        </p:nvSpPr>
        <p:spPr>
          <a:xfrm>
            <a:off x="905060" y="1083940"/>
            <a:ext cx="858184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Rescue breaths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are very Crucial!</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700" b="0" i="1"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endParaRPr>
          </a:p>
        </p:txBody>
      </p:sp>
      <p:sp>
        <p:nvSpPr>
          <p:cNvPr id="11" name="Text Placeholder 3">
            <a:extLst>
              <a:ext uri="{FF2B5EF4-FFF2-40B4-BE49-F238E27FC236}">
                <a16:creationId xmlns:a16="http://schemas.microsoft.com/office/drawing/2014/main" id="{11769F9F-66C5-194A-9B6B-959ED1A3B050}"/>
              </a:ext>
            </a:extLst>
          </p:cNvPr>
          <p:cNvSpPr txBox="1">
            <a:spLocks/>
          </p:cNvSpPr>
          <p:nvPr/>
        </p:nvSpPr>
        <p:spPr>
          <a:xfrm>
            <a:off x="1028701" y="4305986"/>
            <a:ext cx="2955470" cy="16072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STEP 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Clear the airway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Tilt head back &amp; lift chin </a:t>
            </a:r>
          </a:p>
        </p:txBody>
      </p:sp>
      <p:sp>
        <p:nvSpPr>
          <p:cNvPr id="18" name="Text Placeholder 5">
            <a:extLst>
              <a:ext uri="{FF2B5EF4-FFF2-40B4-BE49-F238E27FC236}">
                <a16:creationId xmlns:a16="http://schemas.microsoft.com/office/drawing/2014/main" id="{222B6543-23F9-4645-9F81-94DFB1006149}"/>
              </a:ext>
            </a:extLst>
          </p:cNvPr>
          <p:cNvSpPr txBox="1">
            <a:spLocks/>
          </p:cNvSpPr>
          <p:nvPr/>
        </p:nvSpPr>
        <p:spPr>
          <a:xfrm>
            <a:off x="4199901" y="4297305"/>
            <a:ext cx="3654142" cy="1965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STEP 2</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Pinch nose &amp; give 2 strong breaths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Wait 5 seconds, then give </a:t>
            </a:r>
            <a:b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1 breath every 5 seconds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Ensure the chest is rising NOT the belly</a:t>
            </a:r>
          </a:p>
        </p:txBody>
      </p:sp>
      <p:sp>
        <p:nvSpPr>
          <p:cNvPr id="20" name="Text Placeholder 7">
            <a:extLst>
              <a:ext uri="{FF2B5EF4-FFF2-40B4-BE49-F238E27FC236}">
                <a16:creationId xmlns:a16="http://schemas.microsoft.com/office/drawing/2014/main" id="{7A25238F-F767-D042-970D-1CBDD0417E8D}"/>
              </a:ext>
            </a:extLst>
          </p:cNvPr>
          <p:cNvSpPr txBox="1">
            <a:spLocks/>
          </p:cNvSpPr>
          <p:nvPr/>
        </p:nvSpPr>
        <p:spPr>
          <a:xfrm>
            <a:off x="8002632" y="4305984"/>
            <a:ext cx="3376552" cy="16072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STEP 3</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Do not give chest compressions unless the heart has stopped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No pulse, no breathing </a:t>
            </a:r>
          </a:p>
        </p:txBody>
      </p:sp>
      <p:sp>
        <p:nvSpPr>
          <p:cNvPr id="6" name="Text Placeholder 3">
            <a:extLst>
              <a:ext uri="{FF2B5EF4-FFF2-40B4-BE49-F238E27FC236}">
                <a16:creationId xmlns:a16="http://schemas.microsoft.com/office/drawing/2014/main" id="{53A8E24E-A701-EF4F-848C-E7E7277C0A63}"/>
              </a:ext>
            </a:extLst>
          </p:cNvPr>
          <p:cNvSpPr txBox="1">
            <a:spLocks/>
          </p:cNvSpPr>
          <p:nvPr/>
        </p:nvSpPr>
        <p:spPr>
          <a:xfrm>
            <a:off x="4080913" y="595030"/>
            <a:ext cx="7493258" cy="28472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Even if you do not have naloxone, this can save a life. </a:t>
            </a:r>
            <a:br>
              <a:rPr kumimoji="0" lang="en-US" sz="14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br>
            <a:r>
              <a:rPr kumimoji="0" lang="en-US" sz="14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Take precaution due to Covid19 and use mask if present or get creative!</a:t>
            </a:r>
            <a:br>
              <a:rPr kumimoji="0" lang="en-US" sz="14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br>
            <a:r>
              <a:rPr kumimoji="0" lang="en-US" sz="14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If you aren’t comfortable immediately put them into the rescue position</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800" b="1"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Due to the presence of </a:t>
            </a:r>
            <a:r>
              <a:rPr kumimoji="0" lang="en-US" sz="1800" b="1" i="1"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Tranq</a:t>
            </a:r>
            <a:r>
              <a:rPr kumimoji="0" lang="en-US" sz="1800" b="1"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please continue rescue breathing until EMS arrives!!!  </a:t>
            </a:r>
          </a:p>
        </p:txBody>
      </p:sp>
      <p:pic>
        <p:nvPicPr>
          <p:cNvPr id="8" name="Picture Placeholder 17">
            <a:extLst>
              <a:ext uri="{FF2B5EF4-FFF2-40B4-BE49-F238E27FC236}">
                <a16:creationId xmlns:a16="http://schemas.microsoft.com/office/drawing/2014/main" id="{F749AEDD-B9C3-A545-AE08-ADCBFB07EA5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26399" y="2942688"/>
            <a:ext cx="2169116" cy="1282743"/>
          </a:xfrm>
          <a:prstGeom prst="roundRect">
            <a:avLst>
              <a:gd name="adj" fmla="val 1858"/>
            </a:avLst>
          </a:prstGeom>
        </p:spPr>
      </p:pic>
      <p:pic>
        <p:nvPicPr>
          <p:cNvPr id="9" name="Picture Placeholder 21">
            <a:extLst>
              <a:ext uri="{FF2B5EF4-FFF2-40B4-BE49-F238E27FC236}">
                <a16:creationId xmlns:a16="http://schemas.microsoft.com/office/drawing/2014/main" id="{744CD0E2-D7FD-2A47-95D1-64D92C310C1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339706" y="2856628"/>
            <a:ext cx="2169117" cy="1282743"/>
          </a:xfrm>
          <a:prstGeom prst="roundRect">
            <a:avLst>
              <a:gd name="adj" fmla="val 1858"/>
            </a:avLst>
          </a:prstGeom>
        </p:spPr>
      </p:pic>
      <p:pic>
        <p:nvPicPr>
          <p:cNvPr id="10" name="Picture Placeholder 23">
            <a:extLst>
              <a:ext uri="{FF2B5EF4-FFF2-40B4-BE49-F238E27FC236}">
                <a16:creationId xmlns:a16="http://schemas.microsoft.com/office/drawing/2014/main" id="{FBF4030F-A3F9-B444-984A-72A9DFCA6D15}"/>
              </a:ext>
            </a:extLst>
          </p:cNvPr>
          <p:cNvPicPr>
            <a:picLocks noChangeAspect="1"/>
          </p:cNvPicPr>
          <p:nvPr/>
        </p:nvPicPr>
        <p:blipFill>
          <a:blip r:embed="rId5" cstate="screen">
            <a:extLst>
              <a:ext uri="{28A0092B-C50C-407E-A947-70E740481C1C}">
                <a14:useLocalDpi xmlns:a14="http://schemas.microsoft.com/office/drawing/2010/main"/>
              </a:ext>
            </a:extLst>
          </a:blip>
          <a:srcRect t="26544" b="26544"/>
          <a:stretch>
            <a:fillRect/>
          </a:stretch>
        </p:blipFill>
        <p:spPr>
          <a:xfrm>
            <a:off x="8111088" y="2872892"/>
            <a:ext cx="2169116" cy="1282743"/>
          </a:xfrm>
          <a:prstGeom prst="roundRect">
            <a:avLst>
              <a:gd name="adj" fmla="val 1858"/>
            </a:avLst>
          </a:prstGeom>
        </p:spPr>
      </p:pic>
      <p:pic>
        <p:nvPicPr>
          <p:cNvPr id="12" name="Picture 11">
            <a:extLst>
              <a:ext uri="{FF2B5EF4-FFF2-40B4-BE49-F238E27FC236}">
                <a16:creationId xmlns:a16="http://schemas.microsoft.com/office/drawing/2014/main" id="{A8DD213F-97DC-F04F-A6A0-247A5CD8E0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9504" y="2635159"/>
            <a:ext cx="604250" cy="599214"/>
          </a:xfrm>
          <a:prstGeom prst="rect">
            <a:avLst/>
          </a:prstGeom>
        </p:spPr>
      </p:pic>
      <p:pic>
        <p:nvPicPr>
          <p:cNvPr id="13" name="Picture 12">
            <a:extLst>
              <a:ext uri="{FF2B5EF4-FFF2-40B4-BE49-F238E27FC236}">
                <a16:creationId xmlns:a16="http://schemas.microsoft.com/office/drawing/2014/main" id="{8B8BE46E-8EB9-BF4B-A456-1E11859688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8836" y="2651794"/>
            <a:ext cx="576939" cy="581787"/>
          </a:xfrm>
          <a:prstGeom prst="rect">
            <a:avLst/>
          </a:prstGeom>
        </p:spPr>
      </p:pic>
      <p:pic>
        <p:nvPicPr>
          <p:cNvPr id="15" name="Picture 14">
            <a:extLst>
              <a:ext uri="{FF2B5EF4-FFF2-40B4-BE49-F238E27FC236}">
                <a16:creationId xmlns:a16="http://schemas.microsoft.com/office/drawing/2014/main" id="{4ABA3241-D87A-BA4F-9735-85107701CF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84615" y="2651794"/>
            <a:ext cx="576939" cy="581787"/>
          </a:xfrm>
          <a:prstGeom prst="rect">
            <a:avLst/>
          </a:prstGeom>
        </p:spPr>
      </p:pic>
    </p:spTree>
    <p:extLst>
      <p:ext uri="{BB962C8B-B14F-4D97-AF65-F5344CB8AC3E}">
        <p14:creationId xmlns:p14="http://schemas.microsoft.com/office/powerpoint/2010/main" val="2063531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2A22F4E-3655-0F48-AAE4-8129E16BA08F}"/>
              </a:ext>
            </a:extLst>
          </p:cNvPr>
          <p:cNvSpPr txBox="1">
            <a:spLocks/>
          </p:cNvSpPr>
          <p:nvPr/>
        </p:nvSpPr>
        <p:spPr>
          <a:xfrm>
            <a:off x="900612" y="14436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
        <p:nvSpPr>
          <p:cNvPr id="14" name="Title 1">
            <a:extLst>
              <a:ext uri="{FF2B5EF4-FFF2-40B4-BE49-F238E27FC236}">
                <a16:creationId xmlns:a16="http://schemas.microsoft.com/office/drawing/2014/main" id="{B6F81BBD-8145-D54A-88DF-E660BAA6767A}"/>
              </a:ext>
            </a:extLst>
          </p:cNvPr>
          <p:cNvSpPr>
            <a:spLocks noGrp="1"/>
          </p:cNvSpPr>
          <p:nvPr>
            <p:ph type="title"/>
          </p:nvPr>
        </p:nvSpPr>
        <p:spPr>
          <a:xfrm>
            <a:off x="867954" y="3601143"/>
            <a:ext cx="3940713" cy="2062479"/>
          </a:xfrm>
        </p:spPr>
        <p:txBody>
          <a:bodyPr>
            <a:noAutofit/>
          </a:bodyPr>
          <a:lstStyle/>
          <a:p>
            <a:pPr>
              <a:lnSpc>
                <a:spcPct val="150000"/>
              </a:lnSpc>
            </a:pPr>
            <a:r>
              <a:rPr lang="en-US" b="1" dirty="0">
                <a:latin typeface="Calibri" panose="020F0502020204030204" pitchFamily="34" charset="0"/>
                <a:cs typeface="Calibri" panose="020F0502020204030204" pitchFamily="34" charset="0"/>
              </a:rPr>
              <a:t>The Recovery Position</a:t>
            </a:r>
            <a:br>
              <a:rPr lang="en-US" b="1" dirty="0">
                <a:latin typeface="Brandon Grotesque Bold" panose="020B0503020203060202" pitchFamily="34" charset="77"/>
              </a:rPr>
            </a:br>
            <a:br>
              <a:rPr lang="en-US" b="1" dirty="0">
                <a:latin typeface="Brandon Grotesque Bold" panose="020B0503020203060202" pitchFamily="34" charset="77"/>
              </a:rPr>
            </a:br>
            <a:r>
              <a:rPr lang="en-US" sz="2400" b="1" i="1" dirty="0">
                <a:latin typeface="Calibri" panose="020F0502020204030204" pitchFamily="34" charset="0"/>
                <a:cs typeface="Calibri" panose="020F0502020204030204" pitchFamily="34" charset="0"/>
              </a:rPr>
              <a:t>If a person starts breathing but has not become conscious yet, put them in the Recovery Position </a:t>
            </a:r>
            <a:br>
              <a:rPr lang="en-US" b="1" i="1" dirty="0">
                <a:latin typeface="Calibri" panose="020F0502020204030204" pitchFamily="34" charset="0"/>
                <a:cs typeface="Calibri" panose="020F0502020204030204" pitchFamily="34" charset="0"/>
              </a:rPr>
            </a:br>
            <a:endParaRPr lang="en-US" b="1" dirty="0">
              <a:latin typeface="Brandon Grotesque Bold" panose="020B0503020203060202" pitchFamily="34" charset="77"/>
            </a:endParaRPr>
          </a:p>
        </p:txBody>
      </p:sp>
      <p:pic>
        <p:nvPicPr>
          <p:cNvPr id="7" name="Picture 6">
            <a:extLst>
              <a:ext uri="{FF2B5EF4-FFF2-40B4-BE49-F238E27FC236}">
                <a16:creationId xmlns:a16="http://schemas.microsoft.com/office/drawing/2014/main" id="{3257D6D2-9C94-E94A-B01D-56704C06FF82}"/>
              </a:ext>
            </a:extLst>
          </p:cNvPr>
          <p:cNvPicPr>
            <a:picLocks noChangeAspect="1"/>
          </p:cNvPicPr>
          <p:nvPr/>
        </p:nvPicPr>
        <p:blipFill>
          <a:blip r:embed="rId3"/>
          <a:stretch>
            <a:fillRect/>
          </a:stretch>
        </p:blipFill>
        <p:spPr>
          <a:xfrm>
            <a:off x="5274635" y="970076"/>
            <a:ext cx="7340580" cy="4681972"/>
          </a:xfrm>
          <a:prstGeom prst="rect">
            <a:avLst/>
          </a:prstGeom>
        </p:spPr>
      </p:pic>
    </p:spTree>
    <p:extLst>
      <p:ext uri="{BB962C8B-B14F-4D97-AF65-F5344CB8AC3E}">
        <p14:creationId xmlns:p14="http://schemas.microsoft.com/office/powerpoint/2010/main" val="1330798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6615C83-A7CC-3248-BC40-D81C5D0B115E}"/>
              </a:ext>
            </a:extLst>
          </p:cNvPr>
          <p:cNvSpPr txBox="1">
            <a:spLocks/>
          </p:cNvSpPr>
          <p:nvPr/>
        </p:nvSpPr>
        <p:spPr>
          <a:xfrm>
            <a:off x="905060" y="1083940"/>
            <a:ext cx="858184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After-steps of an Overdose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700" b="0" i="1"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endParaRPr>
          </a:p>
        </p:txBody>
      </p:sp>
      <p:sp>
        <p:nvSpPr>
          <p:cNvPr id="11" name="Text Placeholder 3">
            <a:extLst>
              <a:ext uri="{FF2B5EF4-FFF2-40B4-BE49-F238E27FC236}">
                <a16:creationId xmlns:a16="http://schemas.microsoft.com/office/drawing/2014/main" id="{11769F9F-66C5-194A-9B6B-959ED1A3B050}"/>
              </a:ext>
            </a:extLst>
          </p:cNvPr>
          <p:cNvSpPr txBox="1">
            <a:spLocks/>
          </p:cNvSpPr>
          <p:nvPr/>
        </p:nvSpPr>
        <p:spPr>
          <a:xfrm>
            <a:off x="1028701" y="2428648"/>
            <a:ext cx="2955470" cy="28472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PRECAUTIONS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If anyone is starting to get up on their own, give them some space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Introduce yourself and inform them of what happened in a gentle voice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Be mindful that they may be confused, afraid or angry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Placeholder 5">
            <a:extLst>
              <a:ext uri="{FF2B5EF4-FFF2-40B4-BE49-F238E27FC236}">
                <a16:creationId xmlns:a16="http://schemas.microsoft.com/office/drawing/2014/main" id="{222B6543-23F9-4645-9F81-94DFB1006149}"/>
              </a:ext>
            </a:extLst>
          </p:cNvPr>
          <p:cNvSpPr txBox="1">
            <a:spLocks/>
          </p:cNvSpPr>
          <p:nvPr/>
        </p:nvSpPr>
        <p:spPr>
          <a:xfrm>
            <a:off x="4199901" y="2428648"/>
            <a:ext cx="3084471" cy="34822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OVERDOSE PREVENTION</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If the individual doesn’t want to go with EMS, ensure they are monitored or remain in public space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Encourage individual not to use again until naloxone wears off (2 hour minimum)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20" name="Text Placeholder 7">
            <a:extLst>
              <a:ext uri="{FF2B5EF4-FFF2-40B4-BE49-F238E27FC236}">
                <a16:creationId xmlns:a16="http://schemas.microsoft.com/office/drawing/2014/main" id="{7A25238F-F767-D042-970D-1CBDD0417E8D}"/>
              </a:ext>
            </a:extLst>
          </p:cNvPr>
          <p:cNvSpPr txBox="1">
            <a:spLocks/>
          </p:cNvSpPr>
          <p:nvPr/>
        </p:nvSpPr>
        <p:spPr>
          <a:xfrm>
            <a:off x="8002632" y="2379659"/>
            <a:ext cx="3084471" cy="28472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SUGGESTIONS</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If the person is willing to speak with you, make some self care suggestions.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Stretch, hydrate sleep safely, connection, boundaries, ask for help </a:t>
            </a:r>
          </a:p>
        </p:txBody>
      </p:sp>
    </p:spTree>
    <p:extLst>
      <p:ext uri="{BB962C8B-B14F-4D97-AF65-F5344CB8AC3E}">
        <p14:creationId xmlns:p14="http://schemas.microsoft.com/office/powerpoint/2010/main" val="2433955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6BE-81BF-4211-AC1F-A80EFB5265CF}"/>
              </a:ext>
            </a:extLst>
          </p:cNvPr>
          <p:cNvSpPr>
            <a:spLocks noGrp="1"/>
          </p:cNvSpPr>
          <p:nvPr>
            <p:ph type="title"/>
          </p:nvPr>
        </p:nvSpPr>
        <p:spPr>
          <a:xfrm>
            <a:off x="894322" y="540207"/>
            <a:ext cx="10515600" cy="1325563"/>
          </a:xfrm>
        </p:spPr>
        <p:txBody>
          <a:bodyPr>
            <a:normAutofit/>
          </a:bodyPr>
          <a:lstStyle/>
          <a:p>
            <a:r>
              <a:rPr lang="en-US" sz="3200" b="1" dirty="0">
                <a:latin typeface="Calibri" panose="020F0502020204030204" pitchFamily="34" charset="0"/>
                <a:cs typeface="Calibri" panose="020F0502020204030204" pitchFamily="34" charset="0"/>
              </a:rPr>
              <a:t>Review &amp; Questions </a:t>
            </a:r>
          </a:p>
        </p:txBody>
      </p:sp>
      <p:sp>
        <p:nvSpPr>
          <p:cNvPr id="13" name="Title 1">
            <a:extLst>
              <a:ext uri="{FF2B5EF4-FFF2-40B4-BE49-F238E27FC236}">
                <a16:creationId xmlns:a16="http://schemas.microsoft.com/office/drawing/2014/main" id="{3B89646C-3AEE-B241-9D79-4E27273E5A36}"/>
              </a:ext>
            </a:extLst>
          </p:cNvPr>
          <p:cNvSpPr txBox="1">
            <a:spLocks/>
          </p:cNvSpPr>
          <p:nvPr/>
        </p:nvSpPr>
        <p:spPr>
          <a:xfrm>
            <a:off x="894322" y="4258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
        <p:nvSpPr>
          <p:cNvPr id="20" name="Content Placeholder 19">
            <a:extLst>
              <a:ext uri="{FF2B5EF4-FFF2-40B4-BE49-F238E27FC236}">
                <a16:creationId xmlns:a16="http://schemas.microsoft.com/office/drawing/2014/main" id="{337C3386-7023-49B8-8C77-90924D4A9932}"/>
              </a:ext>
            </a:extLst>
          </p:cNvPr>
          <p:cNvSpPr>
            <a:spLocks noGrp="1"/>
          </p:cNvSpPr>
          <p:nvPr>
            <p:ph idx="1"/>
          </p:nvPr>
        </p:nvSpPr>
        <p:spPr>
          <a:xfrm>
            <a:off x="894322" y="1980130"/>
            <a:ext cx="5201678" cy="4184696"/>
          </a:xfrm>
        </p:spPr>
        <p:txBody>
          <a:bodyPr>
            <a:normAutofit/>
          </a:bodyPr>
          <a:lstStyle/>
          <a:p>
            <a:r>
              <a:rPr lang="en-US" sz="1800" dirty="0"/>
              <a:t>Thank you for taking the time out to learn about this public health crisis </a:t>
            </a:r>
          </a:p>
          <a:p>
            <a:r>
              <a:rPr lang="en-US" sz="1800" dirty="0"/>
              <a:t>If you are an outreach worker or in the field I recommend sharing this info with those you encounter – both professionally and with our friends who use substances </a:t>
            </a:r>
          </a:p>
          <a:p>
            <a:r>
              <a:rPr lang="en-US" sz="1800" dirty="0"/>
              <a:t>Testing the local drug supply is crucial to staying up to date on trends and possible public health consequences </a:t>
            </a:r>
          </a:p>
          <a:p>
            <a:r>
              <a:rPr lang="en-US" sz="1800" dirty="0"/>
              <a:t>If you need further information or want to schedule a training contact </a:t>
            </a:r>
            <a:r>
              <a:rPr lang="en-US" sz="1800" dirty="0">
                <a:hlinkClick r:id="rId3"/>
              </a:rPr>
              <a:t>info@savagesisters.org</a:t>
            </a:r>
            <a:r>
              <a:rPr lang="en-US" sz="1800" dirty="0"/>
              <a:t> </a:t>
            </a:r>
          </a:p>
          <a:p>
            <a:r>
              <a:rPr lang="en-US" sz="1800" dirty="0" err="1">
                <a:hlinkClick r:id="rId4"/>
              </a:rPr>
              <a:t>SavageSistersRecovery</a:t>
            </a:r>
            <a:r>
              <a:rPr lang="en-US" sz="1800" dirty="0">
                <a:hlinkClick r:id="rId4"/>
              </a:rPr>
              <a:t> | Instagram, Facebook, </a:t>
            </a:r>
            <a:r>
              <a:rPr lang="en-US" sz="1800" dirty="0" err="1">
                <a:hlinkClick r:id="rId4"/>
              </a:rPr>
              <a:t>TikTok</a:t>
            </a:r>
            <a:r>
              <a:rPr lang="en-US" sz="1800" dirty="0">
                <a:hlinkClick r:id="rId4"/>
              </a:rPr>
              <a:t> | </a:t>
            </a:r>
            <a:r>
              <a:rPr lang="en-US" sz="1800" dirty="0" err="1">
                <a:hlinkClick r:id="rId4"/>
              </a:rPr>
              <a:t>Linktree</a:t>
            </a:r>
            <a:endParaRPr lang="en-US" sz="1800" dirty="0"/>
          </a:p>
        </p:txBody>
      </p:sp>
      <p:sp>
        <p:nvSpPr>
          <p:cNvPr id="6" name="Content Placeholder 19">
            <a:extLst>
              <a:ext uri="{FF2B5EF4-FFF2-40B4-BE49-F238E27FC236}">
                <a16:creationId xmlns:a16="http://schemas.microsoft.com/office/drawing/2014/main" id="{9EDBC13D-7FAC-4C27-BC90-A8F2AFC8F870}"/>
              </a:ext>
            </a:extLst>
          </p:cNvPr>
          <p:cNvSpPr txBox="1">
            <a:spLocks/>
          </p:cNvSpPr>
          <p:nvPr/>
        </p:nvSpPr>
        <p:spPr>
          <a:xfrm>
            <a:off x="6815511" y="660088"/>
            <a:ext cx="5201680" cy="108579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 action="ppaction://noaction"/>
              </a:rPr>
              <a:t>To get involved, donate or volunteer visit: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 action="ppaction://noaction"/>
              </a:rPr>
              <a:t>www.savagesisters.org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 action="ppaction://noaction"/>
              </a:rPr>
              <a:t>Stay Safe &amp; always, Stay Savage! </a:t>
            </a:r>
          </a:p>
        </p:txBody>
      </p:sp>
      <p:pic>
        <p:nvPicPr>
          <p:cNvPr id="8" name="Picture 7">
            <a:extLst>
              <a:ext uri="{FF2B5EF4-FFF2-40B4-BE49-F238E27FC236}">
                <a16:creationId xmlns:a16="http://schemas.microsoft.com/office/drawing/2014/main" id="{782E2D88-3D49-4410-A741-A422C80D13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75457" y="1980128"/>
            <a:ext cx="3834465" cy="411084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9073691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vage Sisters Training Follow Up For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76444" y="0"/>
            <a:ext cx="6858000" cy="6858000"/>
          </a:xfrm>
          <a:prstGeom prst="rect">
            <a:avLst/>
          </a:prstGeom>
        </p:spPr>
      </p:pic>
    </p:spTree>
    <p:extLst>
      <p:ext uri="{BB962C8B-B14F-4D97-AF65-F5344CB8AC3E}">
        <p14:creationId xmlns:p14="http://schemas.microsoft.com/office/powerpoint/2010/main" val="37937032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18BD11-68B6-2266-AFDA-5CC9165EF13B}"/>
              </a:ext>
            </a:extLst>
          </p:cNvPr>
          <p:cNvSpPr>
            <a:spLocks noGrp="1"/>
          </p:cNvSpPr>
          <p:nvPr>
            <p:ph type="dt" sz="half" idx="10"/>
          </p:nvPr>
        </p:nvSpPr>
        <p:spPr>
          <a:xfrm>
            <a:off x="5830644" y="5586064"/>
            <a:ext cx="3334871" cy="112955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Please complete our feedback survey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by scanning this QR Code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or go to </a:t>
            </a:r>
            <a:r>
              <a:rPr kumimoji="0" lang="en-US" sz="1800" b="0" i="0" u="sng" strike="noStrike" kern="120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faces.ly</a:t>
            </a:r>
            <a:r>
              <a:rPr kumimoji="0" lang="en-US" sz="1800" b="0" i="0" u="sng"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/eval</a:t>
            </a:r>
          </a:p>
        </p:txBody>
      </p:sp>
      <p:sp>
        <p:nvSpPr>
          <p:cNvPr id="3" name="Chevron 2">
            <a:hlinkClick r:id="rId3"/>
            <a:extLst>
              <a:ext uri="{FF2B5EF4-FFF2-40B4-BE49-F238E27FC236}">
                <a16:creationId xmlns:a16="http://schemas.microsoft.com/office/drawing/2014/main" id="{4DD9E8D4-9B3B-A9D2-8893-15A0F9297A93}"/>
              </a:ext>
            </a:extLst>
          </p:cNvPr>
          <p:cNvSpPr/>
          <p:nvPr/>
        </p:nvSpPr>
        <p:spPr>
          <a:xfrm>
            <a:off x="11614068" y="2933205"/>
            <a:ext cx="387927" cy="1288473"/>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16B"/>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2C7C104-4F9A-CB06-7E5C-5DA4F2C5C7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04443" y="5070920"/>
            <a:ext cx="1629383" cy="1644697"/>
          </a:xfrm>
          <a:prstGeom prst="rect">
            <a:avLst/>
          </a:prstGeom>
        </p:spPr>
      </p:pic>
    </p:spTree>
    <p:extLst>
      <p:ext uri="{BB962C8B-B14F-4D97-AF65-F5344CB8AC3E}">
        <p14:creationId xmlns:p14="http://schemas.microsoft.com/office/powerpoint/2010/main" val="3406151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6BE-81BF-4211-AC1F-A80EFB5265CF}"/>
              </a:ext>
            </a:extLst>
          </p:cNvPr>
          <p:cNvSpPr>
            <a:spLocks noGrp="1"/>
          </p:cNvSpPr>
          <p:nvPr>
            <p:ph type="title"/>
          </p:nvPr>
        </p:nvSpPr>
        <p:spPr>
          <a:xfrm>
            <a:off x="911980" y="905175"/>
            <a:ext cx="10515600" cy="1325563"/>
          </a:xfrm>
        </p:spPr>
        <p:txBody>
          <a:bodyPr>
            <a:normAutofit/>
          </a:bodyPr>
          <a:lstStyle/>
          <a:p>
            <a:r>
              <a:rPr lang="en-US" sz="3200" b="1" dirty="0">
                <a:latin typeface="Calibri" panose="020F0502020204030204" pitchFamily="34" charset="0"/>
                <a:cs typeface="Calibri" panose="020F0502020204030204" pitchFamily="34" charset="0"/>
              </a:rPr>
              <a:t>What is an Opioid?</a:t>
            </a:r>
          </a:p>
        </p:txBody>
      </p:sp>
      <p:sp>
        <p:nvSpPr>
          <p:cNvPr id="3" name="Content Placeholder 2">
            <a:extLst>
              <a:ext uri="{FF2B5EF4-FFF2-40B4-BE49-F238E27FC236}">
                <a16:creationId xmlns:a16="http://schemas.microsoft.com/office/drawing/2014/main" id="{B9CA1B7A-4A40-420B-B57E-080FEF66CECB}"/>
              </a:ext>
            </a:extLst>
          </p:cNvPr>
          <p:cNvSpPr>
            <a:spLocks noGrp="1"/>
          </p:cNvSpPr>
          <p:nvPr>
            <p:ph idx="1"/>
          </p:nvPr>
        </p:nvSpPr>
        <p:spPr>
          <a:xfrm>
            <a:off x="838200" y="2818289"/>
            <a:ext cx="5331580" cy="3416300"/>
          </a:xfrm>
        </p:spPr>
        <p:txBody>
          <a:bodyPr>
            <a:normAutofit fontScale="92500" lnSpcReduction="20000"/>
          </a:bodyPr>
          <a:lstStyle/>
          <a:p>
            <a:pPr>
              <a:lnSpc>
                <a:spcPct val="150000"/>
              </a:lnSpc>
            </a:pPr>
            <a:r>
              <a:rPr lang="en-US" sz="1800" dirty="0">
                <a:latin typeface="+mj-lt"/>
              </a:rPr>
              <a:t>Opioids are a class of drugs that include the illegal drug heroin, synthetic opioids such as fentanyl, and pain relievers available legally by prescription, such as oxycodone (OxyContin</a:t>
            </a:r>
            <a:r>
              <a:rPr lang="en-US" sz="1800" baseline="30000" dirty="0">
                <a:latin typeface="+mj-lt"/>
              </a:rPr>
              <a:t>®</a:t>
            </a:r>
            <a:r>
              <a:rPr lang="en-US" sz="1800" dirty="0">
                <a:latin typeface="+mj-lt"/>
              </a:rPr>
              <a:t>), hydrocodone (Vicodin</a:t>
            </a:r>
            <a:r>
              <a:rPr lang="en-US" sz="1800" baseline="30000" dirty="0">
                <a:latin typeface="+mj-lt"/>
              </a:rPr>
              <a:t>®</a:t>
            </a:r>
            <a:r>
              <a:rPr lang="en-US" sz="1800" dirty="0">
                <a:latin typeface="+mj-lt"/>
              </a:rPr>
              <a:t>), codeine, morphine, and many others. </a:t>
            </a:r>
          </a:p>
          <a:p>
            <a:pPr>
              <a:lnSpc>
                <a:spcPct val="150000"/>
              </a:lnSpc>
            </a:pPr>
            <a:r>
              <a:rPr lang="en-US" sz="1800" dirty="0">
                <a:solidFill>
                  <a:schemeClr val="tx1"/>
                </a:solidFill>
                <a:latin typeface="+mj-lt"/>
              </a:rPr>
              <a:t>Opium is a highly addictive non-synthetic narcotic that is extracted from the poppy plant, Papaver </a:t>
            </a:r>
            <a:r>
              <a:rPr lang="en-US" sz="1800" dirty="0" err="1">
                <a:solidFill>
                  <a:schemeClr val="tx1"/>
                </a:solidFill>
                <a:latin typeface="+mj-lt"/>
              </a:rPr>
              <a:t>somniferum</a:t>
            </a:r>
            <a:r>
              <a:rPr lang="en-US" sz="1800" dirty="0">
                <a:solidFill>
                  <a:schemeClr val="tx1"/>
                </a:solidFill>
                <a:latin typeface="+mj-lt"/>
              </a:rPr>
              <a:t>. The </a:t>
            </a:r>
            <a:r>
              <a:rPr lang="en-US" sz="1800" b="1" dirty="0">
                <a:solidFill>
                  <a:schemeClr val="tx1"/>
                </a:solidFill>
                <a:latin typeface="+mj-lt"/>
              </a:rPr>
              <a:t>opium poppy </a:t>
            </a:r>
            <a:r>
              <a:rPr lang="en-US" sz="1800" dirty="0">
                <a:solidFill>
                  <a:schemeClr val="tx1"/>
                </a:solidFill>
                <a:latin typeface="+mj-lt"/>
              </a:rPr>
              <a:t>is the key source for many narcotics, including morphine, codeine, and heroin</a:t>
            </a:r>
            <a:r>
              <a:rPr lang="en-US" sz="1800" dirty="0">
                <a:latin typeface="+mj-lt"/>
              </a:rPr>
              <a:t>.</a:t>
            </a:r>
            <a:endParaRPr lang="en-US" sz="1800" dirty="0">
              <a:solidFill>
                <a:schemeClr val="tx1"/>
              </a:solidFill>
              <a:latin typeface="+mj-lt"/>
            </a:endParaRPr>
          </a:p>
        </p:txBody>
      </p:sp>
      <p:pic>
        <p:nvPicPr>
          <p:cNvPr id="7" name="Picture 6">
            <a:extLst>
              <a:ext uri="{FF2B5EF4-FFF2-40B4-BE49-F238E27FC236}">
                <a16:creationId xmlns:a16="http://schemas.microsoft.com/office/drawing/2014/main" id="{DF11323C-1DC4-474B-9F70-1C217CEF7B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2726" y="4051301"/>
            <a:ext cx="4749613" cy="3164698"/>
          </a:xfrm>
          <a:prstGeom prst="rect">
            <a:avLst/>
          </a:prstGeom>
        </p:spPr>
      </p:pic>
      <p:pic>
        <p:nvPicPr>
          <p:cNvPr id="8" name="Picture 7">
            <a:extLst>
              <a:ext uri="{FF2B5EF4-FFF2-40B4-BE49-F238E27FC236}">
                <a16:creationId xmlns:a16="http://schemas.microsoft.com/office/drawing/2014/main" id="{428C565F-5CCF-AD45-BECE-63D182B034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2726" y="817776"/>
            <a:ext cx="4749613" cy="3164050"/>
          </a:xfrm>
          <a:prstGeom prst="rect">
            <a:avLst/>
          </a:prstGeom>
        </p:spPr>
      </p:pic>
      <p:sp>
        <p:nvSpPr>
          <p:cNvPr id="17" name="Title 1">
            <a:extLst>
              <a:ext uri="{FF2B5EF4-FFF2-40B4-BE49-F238E27FC236}">
                <a16:creationId xmlns:a16="http://schemas.microsoft.com/office/drawing/2014/main" id="{33A186AF-4B19-BB4D-8C6A-77D4619869C5}"/>
              </a:ext>
            </a:extLst>
          </p:cNvPr>
          <p:cNvSpPr txBox="1">
            <a:spLocks/>
          </p:cNvSpPr>
          <p:nvPr/>
        </p:nvSpPr>
        <p:spPr>
          <a:xfrm>
            <a:off x="911980" y="12243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Tree>
    <p:extLst>
      <p:ext uri="{BB962C8B-B14F-4D97-AF65-F5344CB8AC3E}">
        <p14:creationId xmlns:p14="http://schemas.microsoft.com/office/powerpoint/2010/main" val="1940103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6BE-81BF-4211-AC1F-A80EFB5265CF}"/>
              </a:ext>
            </a:extLst>
          </p:cNvPr>
          <p:cNvSpPr>
            <a:spLocks noGrp="1"/>
          </p:cNvSpPr>
          <p:nvPr>
            <p:ph type="title"/>
          </p:nvPr>
        </p:nvSpPr>
        <p:spPr>
          <a:xfrm>
            <a:off x="911980" y="824150"/>
            <a:ext cx="10515600" cy="1325563"/>
          </a:xfrm>
        </p:spPr>
        <p:txBody>
          <a:bodyPr>
            <a:normAutofit/>
          </a:bodyPr>
          <a:lstStyle/>
          <a:p>
            <a:r>
              <a:rPr lang="en-US" sz="3200" b="1" dirty="0">
                <a:latin typeface="Calibri" panose="020F0502020204030204" pitchFamily="34" charset="0"/>
                <a:cs typeface="Calibri" panose="020F0502020204030204" pitchFamily="34" charset="0"/>
              </a:rPr>
              <a:t>The Most Common Types of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Prescription Opioids </a:t>
            </a:r>
          </a:p>
        </p:txBody>
      </p:sp>
      <p:sp>
        <p:nvSpPr>
          <p:cNvPr id="3" name="Content Placeholder 2">
            <a:extLst>
              <a:ext uri="{FF2B5EF4-FFF2-40B4-BE49-F238E27FC236}">
                <a16:creationId xmlns:a16="http://schemas.microsoft.com/office/drawing/2014/main" id="{B9CA1B7A-4A40-420B-B57E-080FEF66CECB}"/>
              </a:ext>
            </a:extLst>
          </p:cNvPr>
          <p:cNvSpPr>
            <a:spLocks noGrp="1"/>
          </p:cNvSpPr>
          <p:nvPr>
            <p:ph idx="1"/>
          </p:nvPr>
        </p:nvSpPr>
        <p:spPr>
          <a:xfrm>
            <a:off x="838200" y="2915388"/>
            <a:ext cx="5331580" cy="3416300"/>
          </a:xfrm>
        </p:spPr>
        <p:txBody>
          <a:bodyPr>
            <a:normAutofit lnSpcReduction="10000"/>
          </a:bodyPr>
          <a:lstStyle/>
          <a:p>
            <a:pPr>
              <a:buClr>
                <a:srgbClr val="7030A0"/>
              </a:buClr>
            </a:pPr>
            <a:r>
              <a:rPr lang="en-US" sz="1800" dirty="0">
                <a:latin typeface="Calibri Light" panose="020F0302020204030204" pitchFamily="34" charset="0"/>
                <a:cs typeface="Calibri Light" panose="020F0302020204030204" pitchFamily="34" charset="0"/>
              </a:rPr>
              <a:t>Hydrocodone (Vicodin, Lortab) </a:t>
            </a:r>
          </a:p>
          <a:p>
            <a:pPr>
              <a:buClr>
                <a:srgbClr val="7030A0"/>
              </a:buClr>
            </a:pPr>
            <a:r>
              <a:rPr lang="en-US" sz="1800" dirty="0">
                <a:latin typeface="Calibri Light" panose="020F0302020204030204" pitchFamily="34" charset="0"/>
                <a:cs typeface="Calibri Light" panose="020F0302020204030204" pitchFamily="34" charset="0"/>
              </a:rPr>
              <a:t>Oxycodone (OxyContin, Roxicodone, Percodan, Percocet)</a:t>
            </a:r>
          </a:p>
          <a:p>
            <a:pPr>
              <a:buClr>
                <a:srgbClr val="7030A0"/>
              </a:buClr>
            </a:pPr>
            <a:r>
              <a:rPr lang="en-US" sz="1800" dirty="0">
                <a:latin typeface="Calibri Light" panose="020F0302020204030204" pitchFamily="34" charset="0"/>
                <a:cs typeface="Calibri Light" panose="020F0302020204030204" pitchFamily="34" charset="0"/>
              </a:rPr>
              <a:t>Hydromorphone (</a:t>
            </a:r>
            <a:r>
              <a:rPr lang="en-US" sz="1800" dirty="0" err="1">
                <a:latin typeface="Calibri Light" panose="020F0302020204030204" pitchFamily="34" charset="0"/>
                <a:cs typeface="Calibri Light" panose="020F0302020204030204" pitchFamily="34" charset="0"/>
              </a:rPr>
              <a:t>Dilaudid</a:t>
            </a:r>
            <a:r>
              <a:rPr lang="en-US" sz="1800" dirty="0">
                <a:latin typeface="Calibri Light" panose="020F0302020204030204" pitchFamily="34" charset="0"/>
                <a:cs typeface="Calibri Light" panose="020F0302020204030204" pitchFamily="34" charset="0"/>
              </a:rPr>
              <a:t>) </a:t>
            </a:r>
          </a:p>
          <a:p>
            <a:pPr>
              <a:buClr>
                <a:srgbClr val="7030A0"/>
              </a:buClr>
            </a:pPr>
            <a:r>
              <a:rPr lang="en-US" sz="1800" dirty="0">
                <a:latin typeface="Calibri Light" panose="020F0302020204030204" pitchFamily="34" charset="0"/>
                <a:cs typeface="Calibri Light" panose="020F0302020204030204" pitchFamily="34" charset="0"/>
              </a:rPr>
              <a:t>Morphine </a:t>
            </a:r>
          </a:p>
          <a:p>
            <a:pPr>
              <a:buClr>
                <a:srgbClr val="7030A0"/>
              </a:buClr>
            </a:pPr>
            <a:r>
              <a:rPr lang="en-US" sz="1800" dirty="0">
                <a:latin typeface="Calibri Light" panose="020F0302020204030204" pitchFamily="34" charset="0"/>
                <a:cs typeface="Calibri Light" panose="020F0302020204030204" pitchFamily="34" charset="0"/>
              </a:rPr>
              <a:t>Codeine </a:t>
            </a:r>
          </a:p>
          <a:p>
            <a:pPr>
              <a:buClr>
                <a:srgbClr val="7030A0"/>
              </a:buClr>
            </a:pPr>
            <a:r>
              <a:rPr lang="en-US" sz="1800" dirty="0">
                <a:latin typeface="Calibri Light" panose="020F0302020204030204" pitchFamily="34" charset="0"/>
                <a:cs typeface="Calibri Light" panose="020F0302020204030204" pitchFamily="34" charset="0"/>
              </a:rPr>
              <a:t>Fentanyl (Duragesic, </a:t>
            </a:r>
            <a:r>
              <a:rPr lang="en-US" sz="1800" dirty="0" err="1">
                <a:latin typeface="Calibri Light" panose="020F0302020204030204" pitchFamily="34" charset="0"/>
                <a:cs typeface="Calibri Light" panose="020F0302020204030204" pitchFamily="34" charset="0"/>
              </a:rPr>
              <a:t>Antiq</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Sublimaze</a:t>
            </a:r>
            <a:r>
              <a:rPr lang="en-US" sz="1800" dirty="0">
                <a:latin typeface="Calibri Light" panose="020F0302020204030204" pitchFamily="34" charset="0"/>
                <a:cs typeface="Calibri Light" panose="020F0302020204030204" pitchFamily="34" charset="0"/>
              </a:rPr>
              <a:t>) </a:t>
            </a:r>
          </a:p>
          <a:p>
            <a:pPr>
              <a:buClr>
                <a:srgbClr val="7030A0"/>
              </a:buClr>
            </a:pPr>
            <a:r>
              <a:rPr lang="en-US" sz="1800" dirty="0">
                <a:latin typeface="Calibri Light" panose="020F0302020204030204" pitchFamily="34" charset="0"/>
                <a:cs typeface="Calibri Light" panose="020F0302020204030204" pitchFamily="34" charset="0"/>
              </a:rPr>
              <a:t>Tramadol (Ultram, </a:t>
            </a:r>
            <a:r>
              <a:rPr lang="en-US" sz="1800" dirty="0" err="1">
                <a:latin typeface="Calibri Light" panose="020F0302020204030204" pitchFamily="34" charset="0"/>
                <a:cs typeface="Calibri Light" panose="020F0302020204030204" pitchFamily="34" charset="0"/>
              </a:rPr>
              <a:t>ConZip</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Ryzolt</a:t>
            </a:r>
            <a:r>
              <a:rPr lang="en-US" sz="1800" dirty="0">
                <a:latin typeface="Calibri Light" panose="020F0302020204030204" pitchFamily="34" charset="0"/>
                <a:cs typeface="Calibri Light" panose="020F0302020204030204" pitchFamily="34" charset="0"/>
              </a:rPr>
              <a:t>) </a:t>
            </a:r>
          </a:p>
          <a:p>
            <a:pPr>
              <a:buClr>
                <a:srgbClr val="7030A0"/>
              </a:buClr>
            </a:pPr>
            <a:r>
              <a:rPr lang="en-US" sz="1800" dirty="0">
                <a:latin typeface="Calibri Light" panose="020F0302020204030204" pitchFamily="34" charset="0"/>
                <a:cs typeface="Calibri Light" panose="020F0302020204030204" pitchFamily="34" charset="0"/>
              </a:rPr>
              <a:t>Methadone (</a:t>
            </a:r>
            <a:r>
              <a:rPr lang="en-US" sz="1800" dirty="0" err="1">
                <a:latin typeface="Calibri Light" panose="020F0302020204030204" pitchFamily="34" charset="0"/>
                <a:cs typeface="Calibri Light" panose="020F0302020204030204" pitchFamily="34" charset="0"/>
              </a:rPr>
              <a:t>Dolophine</a:t>
            </a:r>
            <a:r>
              <a:rPr lang="en-US" sz="1800" dirty="0">
                <a:latin typeface="Calibri Light" panose="020F0302020204030204" pitchFamily="34" charset="0"/>
                <a:cs typeface="Calibri Light" panose="020F0302020204030204" pitchFamily="34" charset="0"/>
              </a:rPr>
              <a:t>)</a:t>
            </a:r>
          </a:p>
          <a:p>
            <a:pPr>
              <a:buClr>
                <a:srgbClr val="7030A0"/>
              </a:buClr>
            </a:pPr>
            <a:r>
              <a:rPr lang="en-US" sz="1800" dirty="0">
                <a:latin typeface="Calibri Light" panose="020F0302020204030204" pitchFamily="34" charset="0"/>
                <a:cs typeface="Calibri Light" panose="020F0302020204030204" pitchFamily="34" charset="0"/>
              </a:rPr>
              <a:t>Buprenorphine (</a:t>
            </a:r>
            <a:r>
              <a:rPr lang="en-US" sz="1800" dirty="0" err="1">
                <a:latin typeface="Calibri Light" panose="020F0302020204030204" pitchFamily="34" charset="0"/>
                <a:cs typeface="Calibri Light" panose="020F0302020204030204" pitchFamily="34" charset="0"/>
              </a:rPr>
              <a:t>Buprenex</a:t>
            </a:r>
            <a:r>
              <a:rPr lang="en-US" sz="1800" dirty="0">
                <a:latin typeface="Calibri Light" panose="020F0302020204030204" pitchFamily="34" charset="0"/>
                <a:cs typeface="Calibri Light" panose="020F0302020204030204" pitchFamily="34" charset="0"/>
              </a:rPr>
              <a:t>, Suboxone) </a:t>
            </a:r>
          </a:p>
          <a:p>
            <a:endParaRPr lang="en-US" sz="1800" dirty="0">
              <a:latin typeface="Calibri Light" panose="020F0302020204030204" pitchFamily="34" charset="0"/>
              <a:cs typeface="Calibri Light" panose="020F0302020204030204" pitchFamily="34" charset="0"/>
            </a:endParaRPr>
          </a:p>
        </p:txBody>
      </p:sp>
      <p:pic>
        <p:nvPicPr>
          <p:cNvPr id="9" name="Picture 8">
            <a:extLst>
              <a:ext uri="{FF2B5EF4-FFF2-40B4-BE49-F238E27FC236}">
                <a16:creationId xmlns:a16="http://schemas.microsoft.com/office/drawing/2014/main" id="{37E3EF2A-DA96-D44B-BE30-F97E9E2D7984}"/>
              </a:ext>
            </a:extLst>
          </p:cNvPr>
          <p:cNvPicPr>
            <a:picLocks noChangeAspect="1"/>
          </p:cNvPicPr>
          <p:nvPr/>
        </p:nvPicPr>
        <p:blipFill>
          <a:blip r:embed="rId3"/>
          <a:stretch>
            <a:fillRect/>
          </a:stretch>
        </p:blipFill>
        <p:spPr>
          <a:xfrm>
            <a:off x="7444054" y="975053"/>
            <a:ext cx="4958959" cy="2830546"/>
          </a:xfrm>
          <a:prstGeom prst="rect">
            <a:avLst/>
          </a:prstGeom>
        </p:spPr>
      </p:pic>
      <p:pic>
        <p:nvPicPr>
          <p:cNvPr id="10" name="Picture 9">
            <a:extLst>
              <a:ext uri="{FF2B5EF4-FFF2-40B4-BE49-F238E27FC236}">
                <a16:creationId xmlns:a16="http://schemas.microsoft.com/office/drawing/2014/main" id="{CE690BE9-CB99-0C46-BB50-317CCB7B1FD8}"/>
              </a:ext>
            </a:extLst>
          </p:cNvPr>
          <p:cNvPicPr>
            <a:picLocks noChangeAspect="1"/>
          </p:cNvPicPr>
          <p:nvPr/>
        </p:nvPicPr>
        <p:blipFill>
          <a:blip r:embed="rId4"/>
          <a:stretch>
            <a:fillRect/>
          </a:stretch>
        </p:blipFill>
        <p:spPr>
          <a:xfrm>
            <a:off x="7431396" y="3933495"/>
            <a:ext cx="4957552" cy="2924505"/>
          </a:xfrm>
          <a:prstGeom prst="rect">
            <a:avLst/>
          </a:prstGeom>
        </p:spPr>
      </p:pic>
      <p:sp>
        <p:nvSpPr>
          <p:cNvPr id="13" name="Title 1">
            <a:extLst>
              <a:ext uri="{FF2B5EF4-FFF2-40B4-BE49-F238E27FC236}">
                <a16:creationId xmlns:a16="http://schemas.microsoft.com/office/drawing/2014/main" id="{3B89646C-3AEE-B241-9D79-4E27273E5A36}"/>
              </a:ext>
            </a:extLst>
          </p:cNvPr>
          <p:cNvSpPr txBox="1">
            <a:spLocks/>
          </p:cNvSpPr>
          <p:nvPr/>
        </p:nvSpPr>
        <p:spPr>
          <a:xfrm>
            <a:off x="911980" y="12243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Tree>
    <p:extLst>
      <p:ext uri="{BB962C8B-B14F-4D97-AF65-F5344CB8AC3E}">
        <p14:creationId xmlns:p14="http://schemas.microsoft.com/office/powerpoint/2010/main" val="4284069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43A4A-5BD6-4064-A814-C673D47BA8DA}"/>
              </a:ext>
            </a:extLst>
          </p:cNvPr>
          <p:cNvSpPr>
            <a:spLocks noGrp="1"/>
          </p:cNvSpPr>
          <p:nvPr>
            <p:ph type="title"/>
          </p:nvPr>
        </p:nvSpPr>
        <p:spPr>
          <a:xfrm>
            <a:off x="900612" y="904661"/>
            <a:ext cx="3501451" cy="2062479"/>
          </a:xfrm>
        </p:spPr>
        <p:txBody>
          <a:bodyPr>
            <a:noAutofit/>
          </a:bodyPr>
          <a:lstStyle/>
          <a:p>
            <a:r>
              <a:rPr lang="en-US" b="1" dirty="0">
                <a:latin typeface="Calibri" panose="020F0502020204030204" pitchFamily="34" charset="0"/>
                <a:cs typeface="Calibri" panose="020F0502020204030204" pitchFamily="34" charset="0"/>
              </a:rPr>
              <a:t>MAT Medication Assisted Treatment for Opiate Use Disorder, OUD </a:t>
            </a:r>
          </a:p>
        </p:txBody>
      </p:sp>
      <p:sp>
        <p:nvSpPr>
          <p:cNvPr id="3" name="Content Placeholder 2">
            <a:extLst>
              <a:ext uri="{FF2B5EF4-FFF2-40B4-BE49-F238E27FC236}">
                <a16:creationId xmlns:a16="http://schemas.microsoft.com/office/drawing/2014/main" id="{3E39A078-7D74-4343-A9A7-94C4E9F1581F}"/>
              </a:ext>
            </a:extLst>
          </p:cNvPr>
          <p:cNvSpPr>
            <a:spLocks noGrp="1"/>
          </p:cNvSpPr>
          <p:nvPr>
            <p:ph idx="1"/>
          </p:nvPr>
        </p:nvSpPr>
        <p:spPr>
          <a:xfrm>
            <a:off x="7001934" y="1471677"/>
            <a:ext cx="5190066" cy="4848922"/>
          </a:xfrm>
        </p:spPr>
        <p:txBody>
          <a:bodyPr>
            <a:noAutofit/>
          </a:bodyPr>
          <a:lstStyle/>
          <a:p>
            <a:pPr marL="0" indent="0">
              <a:buNone/>
            </a:pPr>
            <a:r>
              <a:rPr lang="en-US" sz="1700" b="1" dirty="0">
                <a:latin typeface="Calibri" panose="020F0502020204030204" pitchFamily="34" charset="0"/>
                <a:cs typeface="Calibri" panose="020F0502020204030204" pitchFamily="34" charset="0"/>
              </a:rPr>
              <a:t>BUPRENORPHINE</a:t>
            </a:r>
          </a:p>
          <a:p>
            <a:pPr lvl="1">
              <a:buClr>
                <a:srgbClr val="7030A0"/>
              </a:buClr>
            </a:pPr>
            <a:r>
              <a:rPr lang="en-US" sz="1700" dirty="0">
                <a:latin typeface="Calibri Light" panose="020F0302020204030204" pitchFamily="34" charset="0"/>
                <a:cs typeface="Calibri Light" panose="020F0302020204030204" pitchFamily="34" charset="0"/>
              </a:rPr>
              <a:t>daily medication as a film or tablet </a:t>
            </a:r>
          </a:p>
          <a:p>
            <a:pPr lvl="1">
              <a:buClr>
                <a:srgbClr val="7030A0"/>
              </a:buClr>
            </a:pPr>
            <a:r>
              <a:rPr lang="en-US" sz="1700" dirty="0">
                <a:latin typeface="Calibri Light" panose="020F0302020204030204" pitchFamily="34" charset="0"/>
                <a:cs typeface="Calibri Light" panose="020F0302020204030204" pitchFamily="34" charset="0"/>
              </a:rPr>
              <a:t>curbs opioid craving </a:t>
            </a:r>
          </a:p>
          <a:p>
            <a:pPr marL="457200" lvl="1" indent="0">
              <a:buNone/>
            </a:pPr>
            <a:endParaRPr lang="en-US" sz="1700" dirty="0">
              <a:latin typeface="Calibri Light" panose="020F0302020204030204" pitchFamily="34" charset="0"/>
              <a:cs typeface="Calibri Light" panose="020F0302020204030204" pitchFamily="34" charset="0"/>
            </a:endParaRPr>
          </a:p>
          <a:p>
            <a:pPr marL="0" indent="0">
              <a:buNone/>
            </a:pPr>
            <a:r>
              <a:rPr lang="en-US" sz="1700" b="1" dirty="0">
                <a:latin typeface="Calibri" panose="020F0502020204030204" pitchFamily="34" charset="0"/>
                <a:cs typeface="Calibri" panose="020F0502020204030204" pitchFamily="34" charset="0"/>
              </a:rPr>
              <a:t>VIVITROL</a:t>
            </a:r>
            <a:r>
              <a:rPr lang="en-US" sz="1700" b="1" u="sng" dirty="0">
                <a:latin typeface="Calibri Light" panose="020F0302020204030204" pitchFamily="34" charset="0"/>
                <a:cs typeface="Calibri Light" panose="020F0302020204030204" pitchFamily="34" charset="0"/>
              </a:rPr>
              <a:t> </a:t>
            </a:r>
          </a:p>
          <a:p>
            <a:pPr lvl="1">
              <a:buClr>
                <a:srgbClr val="7030A0"/>
              </a:buClr>
            </a:pPr>
            <a:r>
              <a:rPr lang="en-US" sz="1700" dirty="0">
                <a:latin typeface="Calibri Light" panose="020F0302020204030204" pitchFamily="34" charset="0"/>
                <a:cs typeface="Calibri Light" panose="020F0302020204030204" pitchFamily="34" charset="0"/>
              </a:rPr>
              <a:t>Monthly injection </a:t>
            </a:r>
          </a:p>
          <a:p>
            <a:pPr lvl="1">
              <a:buClr>
                <a:srgbClr val="7030A0"/>
              </a:buClr>
            </a:pPr>
            <a:r>
              <a:rPr lang="en-US" sz="1700" dirty="0">
                <a:latin typeface="Calibri Light" panose="020F0302020204030204" pitchFamily="34" charset="0"/>
                <a:cs typeface="Calibri Light" panose="020F0302020204030204" pitchFamily="34" charset="0"/>
              </a:rPr>
              <a:t>Binds and blocks opioid receptors to reduce cravings </a:t>
            </a:r>
          </a:p>
          <a:p>
            <a:pPr lvl="1">
              <a:buClr>
                <a:srgbClr val="7030A0"/>
              </a:buClr>
            </a:pPr>
            <a:r>
              <a:rPr lang="en-US" sz="1700" dirty="0">
                <a:latin typeface="Calibri Light" panose="020F0302020204030204" pitchFamily="34" charset="0"/>
                <a:cs typeface="Calibri Light" panose="020F0302020204030204" pitchFamily="34" charset="0"/>
              </a:rPr>
              <a:t>Daily pill form (Naltrexone)</a:t>
            </a:r>
          </a:p>
          <a:p>
            <a:pPr marL="457200" lvl="1" indent="0">
              <a:buNone/>
            </a:pPr>
            <a:endParaRPr lang="en-US" sz="1700" dirty="0">
              <a:latin typeface="Calibri Light" panose="020F0302020204030204" pitchFamily="34" charset="0"/>
              <a:cs typeface="Calibri Light" panose="020F0302020204030204" pitchFamily="34" charset="0"/>
            </a:endParaRPr>
          </a:p>
          <a:p>
            <a:pPr marL="0" indent="0">
              <a:buNone/>
            </a:pPr>
            <a:r>
              <a:rPr lang="en-US" sz="1700" b="1" dirty="0">
                <a:latin typeface="Calibri" panose="020F0502020204030204" pitchFamily="34" charset="0"/>
                <a:cs typeface="Calibri" panose="020F0502020204030204" pitchFamily="34" charset="0"/>
              </a:rPr>
              <a:t>METHADONE</a:t>
            </a:r>
          </a:p>
          <a:p>
            <a:pPr lvl="1">
              <a:buClr>
                <a:srgbClr val="7030A0"/>
              </a:buClr>
            </a:pPr>
            <a:r>
              <a:rPr lang="en-US" sz="1700" dirty="0">
                <a:latin typeface="Calibri Light" panose="020F0302020204030204" pitchFamily="34" charset="0"/>
                <a:cs typeface="Calibri Light" panose="020F0302020204030204" pitchFamily="34" charset="0"/>
              </a:rPr>
              <a:t>Daily medication as pill or liquid </a:t>
            </a:r>
          </a:p>
          <a:p>
            <a:pPr lvl="1">
              <a:buClr>
                <a:srgbClr val="7030A0"/>
              </a:buClr>
            </a:pPr>
            <a:r>
              <a:rPr lang="en-US" sz="1700" dirty="0">
                <a:latin typeface="Calibri Light" panose="020F0302020204030204" pitchFamily="34" charset="0"/>
                <a:cs typeface="Calibri Light" panose="020F0302020204030204" pitchFamily="34" charset="0"/>
              </a:rPr>
              <a:t>Curbs opioid cravings &amp; manages withdrawal</a:t>
            </a:r>
          </a:p>
        </p:txBody>
      </p:sp>
      <p:sp>
        <p:nvSpPr>
          <p:cNvPr id="4" name="Text Placeholder 3">
            <a:extLst>
              <a:ext uri="{FF2B5EF4-FFF2-40B4-BE49-F238E27FC236}">
                <a16:creationId xmlns:a16="http://schemas.microsoft.com/office/drawing/2014/main" id="{BB03C693-1F13-44EE-8077-90FAA0FA4D4D}"/>
              </a:ext>
            </a:extLst>
          </p:cNvPr>
          <p:cNvSpPr>
            <a:spLocks noGrp="1"/>
          </p:cNvSpPr>
          <p:nvPr>
            <p:ph type="body" sz="half" idx="2"/>
          </p:nvPr>
        </p:nvSpPr>
        <p:spPr>
          <a:xfrm>
            <a:off x="900612" y="3515111"/>
            <a:ext cx="3501451" cy="3811588"/>
          </a:xfrm>
        </p:spPr>
        <p:txBody>
          <a:bodyPr/>
          <a:lstStyle/>
          <a:p>
            <a:pPr>
              <a:lnSpc>
                <a:spcPct val="150000"/>
              </a:lnSpc>
            </a:pPr>
            <a:r>
              <a:rPr lang="en-US" b="1" i="1" dirty="0">
                <a:latin typeface="Calibri" panose="020F0502020204030204" pitchFamily="34" charset="0"/>
                <a:cs typeface="Calibri" panose="020F0502020204030204" pitchFamily="34" charset="0"/>
              </a:rPr>
              <a:t>Prescribed to those who are physically dependent on opioids as well as chronic pain patients </a:t>
            </a:r>
          </a:p>
          <a:p>
            <a:pPr>
              <a:lnSpc>
                <a:spcPct val="150000"/>
              </a:lnSpc>
            </a:pPr>
            <a:r>
              <a:rPr lang="en-US" b="1" i="1" dirty="0">
                <a:latin typeface="Calibri" panose="020F0502020204030204" pitchFamily="34" charset="0"/>
                <a:cs typeface="Calibri" panose="020F0502020204030204" pitchFamily="34" charset="0"/>
              </a:rPr>
              <a:t>Language matters! </a:t>
            </a:r>
          </a:p>
          <a:p>
            <a:pPr>
              <a:lnSpc>
                <a:spcPct val="150000"/>
              </a:lnSpc>
            </a:pPr>
            <a:r>
              <a:rPr lang="en-US" b="1" i="1" dirty="0">
                <a:latin typeface="Calibri" panose="020F0502020204030204" pitchFamily="34" charset="0"/>
                <a:cs typeface="Calibri" panose="020F0502020204030204" pitchFamily="34" charset="0"/>
              </a:rPr>
              <a:t>*Always use person first language* PWUD, OUD, SUD </a:t>
            </a:r>
          </a:p>
          <a:p>
            <a:pPr>
              <a:lnSpc>
                <a:spcPct val="150000"/>
              </a:lnSpc>
            </a:pPr>
            <a:endParaRPr lang="en-US" b="1" i="1" dirty="0">
              <a:latin typeface="Calibri" panose="020F0502020204030204" pitchFamily="34" charset="0"/>
              <a:cs typeface="Calibri" panose="020F0502020204030204" pitchFamily="34" charset="0"/>
            </a:endParaRPr>
          </a:p>
          <a:p>
            <a:endParaRPr lang="en-US" b="1" i="1" dirty="0">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12A22F4E-3655-0F48-AAE4-8129E16BA08F}"/>
              </a:ext>
            </a:extLst>
          </p:cNvPr>
          <p:cNvSpPr txBox="1">
            <a:spLocks/>
          </p:cNvSpPr>
          <p:nvPr/>
        </p:nvSpPr>
        <p:spPr>
          <a:xfrm>
            <a:off x="900612" y="22927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pic>
        <p:nvPicPr>
          <p:cNvPr id="10" name="Picture 9">
            <a:extLst>
              <a:ext uri="{FF2B5EF4-FFF2-40B4-BE49-F238E27FC236}">
                <a16:creationId xmlns:a16="http://schemas.microsoft.com/office/drawing/2014/main" id="{316A309A-C074-F248-9EF2-FB8EEED75980}"/>
              </a:ext>
            </a:extLst>
          </p:cNvPr>
          <p:cNvPicPr>
            <a:picLocks noChangeAspect="1"/>
          </p:cNvPicPr>
          <p:nvPr/>
        </p:nvPicPr>
        <p:blipFill>
          <a:blip r:embed="rId3"/>
          <a:stretch>
            <a:fillRect/>
          </a:stretch>
        </p:blipFill>
        <p:spPr>
          <a:xfrm>
            <a:off x="4784438" y="1471678"/>
            <a:ext cx="1292675" cy="1704832"/>
          </a:xfrm>
          <a:prstGeom prst="rect">
            <a:avLst/>
          </a:prstGeom>
        </p:spPr>
      </p:pic>
    </p:spTree>
    <p:extLst>
      <p:ext uri="{BB962C8B-B14F-4D97-AF65-F5344CB8AC3E}">
        <p14:creationId xmlns:p14="http://schemas.microsoft.com/office/powerpoint/2010/main" val="4096949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26BE-81BF-4211-AC1F-A80EFB5265CF}"/>
              </a:ext>
            </a:extLst>
          </p:cNvPr>
          <p:cNvSpPr>
            <a:spLocks noGrp="1"/>
          </p:cNvSpPr>
          <p:nvPr>
            <p:ph type="title"/>
          </p:nvPr>
        </p:nvSpPr>
        <p:spPr>
          <a:xfrm>
            <a:off x="911980" y="905175"/>
            <a:ext cx="10515600" cy="1325563"/>
          </a:xfrm>
        </p:spPr>
        <p:txBody>
          <a:bodyPr>
            <a:normAutofit/>
          </a:bodyPr>
          <a:lstStyle/>
          <a:p>
            <a:r>
              <a:rPr lang="en-US" sz="3200" b="1" dirty="0">
                <a:latin typeface="Calibri" panose="020F0502020204030204" pitchFamily="34" charset="0"/>
                <a:cs typeface="Calibri" panose="020F0502020204030204" pitchFamily="34" charset="0"/>
              </a:rPr>
              <a:t>Why Heroin or Fentanyl </a:t>
            </a:r>
          </a:p>
        </p:txBody>
      </p:sp>
      <p:sp>
        <p:nvSpPr>
          <p:cNvPr id="3" name="Content Placeholder 2">
            <a:extLst>
              <a:ext uri="{FF2B5EF4-FFF2-40B4-BE49-F238E27FC236}">
                <a16:creationId xmlns:a16="http://schemas.microsoft.com/office/drawing/2014/main" id="{B9CA1B7A-4A40-420B-B57E-080FEF66CECB}"/>
              </a:ext>
            </a:extLst>
          </p:cNvPr>
          <p:cNvSpPr>
            <a:spLocks noGrp="1"/>
          </p:cNvSpPr>
          <p:nvPr>
            <p:ph idx="1"/>
          </p:nvPr>
        </p:nvSpPr>
        <p:spPr>
          <a:xfrm>
            <a:off x="838200" y="2663100"/>
            <a:ext cx="4957552" cy="3416300"/>
          </a:xfrm>
        </p:spPr>
        <p:txBody>
          <a:bodyPr>
            <a:normAutofit/>
          </a:bodyPr>
          <a:lstStyle/>
          <a:p>
            <a:pPr marL="0" indent="0">
              <a:lnSpc>
                <a:spcPct val="170000"/>
              </a:lnSpc>
              <a:spcBef>
                <a:spcPts val="400"/>
              </a:spcBef>
              <a:buClr>
                <a:srgbClr val="7030A0"/>
              </a:buClr>
              <a:buNone/>
            </a:pPr>
            <a:r>
              <a:rPr lang="en-US" sz="2400" b="1" i="1" dirty="0">
                <a:latin typeface="Calibri" panose="020F0502020204030204" pitchFamily="34" charset="0"/>
                <a:cs typeface="Calibri" panose="020F0502020204030204" pitchFamily="34" charset="0"/>
              </a:rPr>
              <a:t>People who have misused opioid pain relievers are 19x more likely than others to start using heroin.</a:t>
            </a:r>
            <a:endParaRPr lang="en-US" sz="1800" dirty="0">
              <a:latin typeface="Calibri Light" panose="020F0302020204030204" pitchFamily="34" charset="0"/>
              <a:cs typeface="Calibri Light" panose="020F0302020204030204" pitchFamily="34" charset="0"/>
            </a:endParaRPr>
          </a:p>
          <a:p>
            <a:pPr marL="0" indent="0">
              <a:lnSpc>
                <a:spcPct val="170000"/>
              </a:lnSpc>
              <a:spcBef>
                <a:spcPts val="400"/>
              </a:spcBef>
              <a:buClr>
                <a:srgbClr val="7030A0"/>
              </a:buClr>
              <a:buNone/>
            </a:pPr>
            <a:r>
              <a:rPr lang="en-US" sz="1700" dirty="0">
                <a:latin typeface="Calibri Light" panose="020F0302020204030204" pitchFamily="34" charset="0"/>
                <a:cs typeface="Calibri Light" panose="020F0302020204030204" pitchFamily="34" charset="0"/>
              </a:rPr>
              <a:t>For someone who uses opioids from the street, heroin/Fentanyl may be the most economic choice.</a:t>
            </a:r>
          </a:p>
          <a:p>
            <a:endParaRPr lang="en-US" sz="1800" dirty="0">
              <a:latin typeface="Calibri Light" panose="020F0302020204030204" pitchFamily="34" charset="0"/>
              <a:cs typeface="Calibri Light" panose="020F0302020204030204" pitchFamily="34" charset="0"/>
            </a:endParaRPr>
          </a:p>
        </p:txBody>
      </p:sp>
      <p:pic>
        <p:nvPicPr>
          <p:cNvPr id="7" name="Picture 6">
            <a:extLst>
              <a:ext uri="{FF2B5EF4-FFF2-40B4-BE49-F238E27FC236}">
                <a16:creationId xmlns:a16="http://schemas.microsoft.com/office/drawing/2014/main" id="{EC0B9089-1D63-CA47-A321-E1A56E5C1A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9577"/>
          <a:stretch/>
        </p:blipFill>
        <p:spPr>
          <a:xfrm>
            <a:off x="7431394" y="1039615"/>
            <a:ext cx="4957552" cy="3718163"/>
          </a:xfrm>
          <a:prstGeom prst="rect">
            <a:avLst/>
          </a:prstGeom>
        </p:spPr>
      </p:pic>
      <p:pic>
        <p:nvPicPr>
          <p:cNvPr id="1026" name="Picture 2" descr="Pink: Stronger Than Heroin, but Legal In Most States">
            <a:extLst>
              <a:ext uri="{FF2B5EF4-FFF2-40B4-BE49-F238E27FC236}">
                <a16:creationId xmlns:a16="http://schemas.microsoft.com/office/drawing/2014/main" id="{7FCE31EE-C028-0848-AA1D-1129F2D6307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29807" y="4280924"/>
            <a:ext cx="4957552" cy="278934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D3015A48-E005-EF4A-B471-98B3306806FD}"/>
              </a:ext>
            </a:extLst>
          </p:cNvPr>
          <p:cNvSpPr txBox="1">
            <a:spLocks/>
          </p:cNvSpPr>
          <p:nvPr/>
        </p:nvSpPr>
        <p:spPr>
          <a:xfrm>
            <a:off x="911980" y="12243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7030A0"/>
                </a:solidFill>
                <a:effectLst/>
                <a:uLnTx/>
                <a:uFillTx/>
                <a:latin typeface="Brandon Grotesque Bold" panose="020B0503020203060202" pitchFamily="34" charset="77"/>
                <a:ea typeface="+mj-ea"/>
                <a:cs typeface="+mj-cs"/>
              </a:rPr>
              <a:t>_</a:t>
            </a:r>
          </a:p>
        </p:txBody>
      </p:sp>
    </p:spTree>
    <p:extLst>
      <p:ext uri="{BB962C8B-B14F-4D97-AF65-F5344CB8AC3E}">
        <p14:creationId xmlns:p14="http://schemas.microsoft.com/office/powerpoint/2010/main" val="2322332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AFDFB0-090D-46E7-8572-8D683F6DCCCD}"/>
              </a:ext>
            </a:extLst>
          </p:cNvPr>
          <p:cNvSpPr>
            <a:spLocks noGrp="1"/>
          </p:cNvSpPr>
          <p:nvPr>
            <p:ph type="body" idx="1"/>
          </p:nvPr>
        </p:nvSpPr>
        <p:spPr>
          <a:xfrm>
            <a:off x="1158132" y="2294939"/>
            <a:ext cx="4825157" cy="576262"/>
          </a:xfrm>
        </p:spPr>
        <p:txBody>
          <a:bodyPr/>
          <a:lstStyle/>
          <a:p>
            <a:pPr algn="ctr"/>
            <a:r>
              <a:rPr lang="en-US" dirty="0"/>
              <a:t>HEROIN </a:t>
            </a:r>
          </a:p>
        </p:txBody>
      </p:sp>
      <p:pic>
        <p:nvPicPr>
          <p:cNvPr id="8" name="Content Placeholder 7">
            <a:extLst>
              <a:ext uri="{FF2B5EF4-FFF2-40B4-BE49-F238E27FC236}">
                <a16:creationId xmlns:a16="http://schemas.microsoft.com/office/drawing/2014/main" id="{5D384B43-4CEA-4EDF-BEA8-4A061FC6F4F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28576" y="1620882"/>
            <a:ext cx="4460671" cy="4874567"/>
          </a:xfrm>
        </p:spPr>
      </p:pic>
      <p:sp>
        <p:nvSpPr>
          <p:cNvPr id="5" name="Text Placeholder 4">
            <a:extLst>
              <a:ext uri="{FF2B5EF4-FFF2-40B4-BE49-F238E27FC236}">
                <a16:creationId xmlns:a16="http://schemas.microsoft.com/office/drawing/2014/main" id="{6956708D-3A88-404A-B5F1-464FEDD8C348}"/>
              </a:ext>
            </a:extLst>
          </p:cNvPr>
          <p:cNvSpPr>
            <a:spLocks noGrp="1"/>
          </p:cNvSpPr>
          <p:nvPr>
            <p:ph type="body" sz="quarter" idx="3"/>
          </p:nvPr>
        </p:nvSpPr>
        <p:spPr>
          <a:xfrm>
            <a:off x="6208338" y="2294939"/>
            <a:ext cx="4825159" cy="576262"/>
          </a:xfrm>
        </p:spPr>
        <p:txBody>
          <a:bodyPr/>
          <a:lstStyle/>
          <a:p>
            <a:pPr algn="ctr"/>
            <a:r>
              <a:rPr lang="en-US" dirty="0"/>
              <a:t>FENTANYL </a:t>
            </a:r>
          </a:p>
        </p:txBody>
      </p:sp>
      <p:pic>
        <p:nvPicPr>
          <p:cNvPr id="10" name="Content Placeholder 9">
            <a:extLst>
              <a:ext uri="{FF2B5EF4-FFF2-40B4-BE49-F238E27FC236}">
                <a16:creationId xmlns:a16="http://schemas.microsoft.com/office/drawing/2014/main" id="{164D0E09-1D07-4A47-B693-8947D86E3898}"/>
              </a:ext>
            </a:extLst>
          </p:cNvPr>
          <p:cNvPicPr>
            <a:picLocks noGrp="1" noChangeAspect="1"/>
          </p:cNvPicPr>
          <p:nvPr>
            <p:ph sz="quarter" idx="4"/>
          </p:nvPr>
        </p:nvPicPr>
        <p:blipFill>
          <a:blip r:embed="rId4"/>
          <a:stretch>
            <a:fillRect/>
          </a:stretch>
        </p:blipFill>
        <p:spPr>
          <a:xfrm>
            <a:off x="4613707" y="1621031"/>
            <a:ext cx="7625757" cy="4871844"/>
          </a:xfrm>
        </p:spPr>
      </p:pic>
      <p:sp>
        <p:nvSpPr>
          <p:cNvPr id="9" name="Title 8">
            <a:extLst>
              <a:ext uri="{FF2B5EF4-FFF2-40B4-BE49-F238E27FC236}">
                <a16:creationId xmlns:a16="http://schemas.microsoft.com/office/drawing/2014/main" id="{077F2462-F46C-8841-B34C-797891110AF6}"/>
              </a:ext>
            </a:extLst>
          </p:cNvPr>
          <p:cNvSpPr>
            <a:spLocks noGrp="1"/>
          </p:cNvSpPr>
          <p:nvPr>
            <p:ph type="title"/>
          </p:nvPr>
        </p:nvSpPr>
        <p:spPr>
          <a:xfrm>
            <a:off x="950538" y="782320"/>
            <a:ext cx="10515600" cy="1325563"/>
          </a:xfrm>
        </p:spPr>
        <p:txBody>
          <a:bodyPr>
            <a:normAutofit/>
          </a:bodyPr>
          <a:lstStyle/>
          <a:p>
            <a:r>
              <a:rPr lang="en-US" sz="3200" b="1" dirty="0">
                <a:latin typeface="Calibri" panose="020F0502020204030204" pitchFamily="34" charset="0"/>
                <a:cs typeface="Calibri" panose="020F0502020204030204" pitchFamily="34" charset="0"/>
              </a:rPr>
              <a:t>Illicit Opioids: Heroin &amp; Fentanyl</a:t>
            </a:r>
            <a:br>
              <a:rPr lang="en-US" sz="3200" b="1" dirty="0">
                <a:latin typeface="Brandon Grotesque Bold" panose="020B0503020203060202" pitchFamily="34" charset="77"/>
              </a:rPr>
            </a:br>
            <a:endParaRPr lang="en-US" sz="3200" dirty="0"/>
          </a:p>
        </p:txBody>
      </p:sp>
    </p:spTree>
    <p:extLst>
      <p:ext uri="{BB962C8B-B14F-4D97-AF65-F5344CB8AC3E}">
        <p14:creationId xmlns:p14="http://schemas.microsoft.com/office/powerpoint/2010/main" val="297914028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LS">
  <a:themeElements>
    <a:clrScheme name="RLS Slide Deck">
      <a:dk1>
        <a:srgbClr val="00416B"/>
      </a:dk1>
      <a:lt1>
        <a:srgbClr val="FFFFFF"/>
      </a:lt1>
      <a:dk2>
        <a:srgbClr val="000000"/>
      </a:dk2>
      <a:lt2>
        <a:srgbClr val="4196CB"/>
      </a:lt2>
      <a:accent1>
        <a:srgbClr val="0075A9"/>
      </a:accent1>
      <a:accent2>
        <a:srgbClr val="005487"/>
      </a:accent2>
      <a:accent3>
        <a:srgbClr val="70C3C3"/>
      </a:accent3>
      <a:accent4>
        <a:srgbClr val="7E5DA7"/>
      </a:accent4>
      <a:accent5>
        <a:srgbClr val="D93F49"/>
      </a:accent5>
      <a:accent6>
        <a:srgbClr val="FBAD1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LS" id="{5BBE472C-514B-294D-ABE8-13B0DFC84CFE}" vid="{4E0EAB25-DD37-904B-BBE0-DDE300E8747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B190E4D7AFC14E98965610088EB58A" ma:contentTypeVersion="16" ma:contentTypeDescription="Create a new document." ma:contentTypeScope="" ma:versionID="fd2c75defd56830777d77b489ec63708">
  <xsd:schema xmlns:xsd="http://www.w3.org/2001/XMLSchema" xmlns:xs="http://www.w3.org/2001/XMLSchema" xmlns:p="http://schemas.microsoft.com/office/2006/metadata/properties" xmlns:ns2="02ed1d5f-b16f-4bdf-9f06-23d39fdf3545" xmlns:ns3="3c32135c-34d0-4cd6-90fe-2e397e7fb3db" targetNamespace="http://schemas.microsoft.com/office/2006/metadata/properties" ma:root="true" ma:fieldsID="8dd1c7c7458a66764253068e3b15a54d" ns2:_="" ns3:_="">
    <xsd:import namespace="02ed1d5f-b16f-4bdf-9f06-23d39fdf3545"/>
    <xsd:import namespace="3c32135c-34d0-4cd6-90fe-2e397e7fb3db"/>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ed1d5f-b16f-4bdf-9f06-23d39fdf35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84f765-accd-402e-9198-0ba84deeda0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32135c-34d0-4cd6-90fe-2e397e7fb3d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76d13ca-1015-4966-a039-4e5da12b56a2}" ma:internalName="TaxCatchAll" ma:showField="CatchAllData" ma:web="3c32135c-34d0-4cd6-90fe-2e397e7fb3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8CCAD2-FA05-449D-9B0D-B9E88284F6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ed1d5f-b16f-4bdf-9f06-23d39fdf3545"/>
    <ds:schemaRef ds:uri="3c32135c-34d0-4cd6-90fe-2e397e7fb3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B5050B-AA4D-466D-B163-495FDCBD02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8682</TotalTime>
  <Words>2679</Words>
  <Application>Microsoft Macintosh PowerPoint</Application>
  <PresentationFormat>Widescreen</PresentationFormat>
  <Paragraphs>309</Paragraphs>
  <Slides>47</Slides>
  <Notes>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47</vt:i4>
      </vt:variant>
    </vt:vector>
  </HeadingPairs>
  <TitlesOfParts>
    <vt:vector size="61" baseType="lpstr">
      <vt:lpstr>Arial</vt:lpstr>
      <vt:lpstr>Arial</vt:lpstr>
      <vt:lpstr>Assistant</vt:lpstr>
      <vt:lpstr>BlinkMacSystemFont</vt:lpstr>
      <vt:lpstr>Brandon Grotesque Bold</vt:lpstr>
      <vt:lpstr>Calibri</vt:lpstr>
      <vt:lpstr>Calibri Light</vt:lpstr>
      <vt:lpstr>Open Sans</vt:lpstr>
      <vt:lpstr>Open Sans Light</vt:lpstr>
      <vt:lpstr>Open Sans Semibold</vt:lpstr>
      <vt:lpstr>Source Sans Pro</vt:lpstr>
      <vt:lpstr>1_Office Theme</vt:lpstr>
      <vt:lpstr>2_Office Theme</vt:lpstr>
      <vt:lpstr>RLS</vt:lpstr>
      <vt:lpstr>WELCOME</vt:lpstr>
      <vt:lpstr>OVERDOSE REVERSAL, DRUG TRENDS, HARM REDUCTION</vt:lpstr>
      <vt:lpstr>Getting Started</vt:lpstr>
      <vt:lpstr>Harm Reduction </vt:lpstr>
      <vt:lpstr>What is an Opioid?</vt:lpstr>
      <vt:lpstr>The Most Common Types of  Prescription Opioids </vt:lpstr>
      <vt:lpstr>MAT Medication Assisted Treatment for Opiate Use Disorder, OUD </vt:lpstr>
      <vt:lpstr>Why Heroin or Fentanyl </vt:lpstr>
      <vt:lpstr>Illicit Opioids: Heroin &amp; Fentanyl </vt:lpstr>
      <vt:lpstr>Myth about Fentanyl </vt:lpstr>
      <vt:lpstr>PowerPoint Presentation</vt:lpstr>
      <vt:lpstr>PowerPoint Presentation</vt:lpstr>
      <vt:lpstr>PowerPoint Presentation</vt:lpstr>
      <vt:lpstr>Xylazine     Sarah Laurel, Executive Director, Savage Sisters  </vt:lpstr>
      <vt:lpstr>Xylazine – History </vt:lpstr>
      <vt:lpstr>Pharmacology of Xylazine</vt:lpstr>
      <vt:lpstr>PowerPoint Presentation</vt:lpstr>
      <vt:lpstr>PowerPoint Presentation</vt:lpstr>
      <vt:lpstr>Xylazine Wounds   The following footage and images may be disturbing  </vt:lpstr>
      <vt:lpstr>Why wounds show up </vt:lpstr>
      <vt:lpstr>PowerPoint Presentation</vt:lpstr>
      <vt:lpstr>PowerPoint Presentation</vt:lpstr>
      <vt:lpstr>PowerPoint Presentation</vt:lpstr>
      <vt:lpstr>PowerPoint Presentation</vt:lpstr>
      <vt:lpstr>PowerPoint Presentation</vt:lpstr>
      <vt:lpstr>Wound Care Best Practices  </vt:lpstr>
      <vt:lpstr>Overdose Reversal Updates </vt:lpstr>
      <vt:lpstr>PowerPoint Presentation</vt:lpstr>
      <vt:lpstr>What does this mean for people seeking treatment? </vt:lpstr>
      <vt:lpstr>What NEEDS to happen? </vt:lpstr>
      <vt:lpstr>OVERDOSE 101  </vt:lpstr>
      <vt:lpstr>PowerPoint Presentation</vt:lpstr>
      <vt:lpstr>What puts people at risk for overdose?</vt:lpstr>
      <vt:lpstr>Progression of an Opioid Overdose</vt:lpstr>
      <vt:lpstr>High vs Overdose  Be aware many people do not want to be ”Narcanned.” Paying attention and knowing when to act is very important  </vt:lpstr>
      <vt:lpstr>Any person who renders emergency care, first aid or rescue at the scene of an emergency, or moves the person receiving such care, first aid and rescue to a hospital or other place of medical care, shall not be liable to such person for any civil damages as a result of any acts or omissions in rendering the emergency care, first aid or rescue, or moving the person receiving the same to a hospital or other place of medical care, except any acts or omissions intentionally designed to harm or any grossly negligent acts or omissions which result in harm to the person receiving the emergency care, first aid or rescue or being moved to a hospital or other place of medical care.</vt:lpstr>
      <vt:lpstr>Pulse Oximeter</vt:lpstr>
      <vt:lpstr>How does Naloxone work?</vt:lpstr>
      <vt:lpstr>PowerPoint Presentation</vt:lpstr>
      <vt:lpstr>PowerPoint Presentation</vt:lpstr>
      <vt:lpstr>Administer Narcan</vt:lpstr>
      <vt:lpstr>PowerPoint Presentation</vt:lpstr>
      <vt:lpstr>The Recovery Position  If a person starts breathing but has not become conscious yet, put them in the Recovery Position  </vt:lpstr>
      <vt:lpstr>PowerPoint Presentation</vt:lpstr>
      <vt:lpstr>Review &amp; Questions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OVERDOSE REVERSAL, DRUG TRENDS, HARM REDUCTION</dc:title>
  <dc:creator>Sarah Laurel</dc:creator>
  <cp:lastModifiedBy>Oliver Books</cp:lastModifiedBy>
  <cp:revision>16</cp:revision>
  <dcterms:created xsi:type="dcterms:W3CDTF">2023-03-24T12:05:07Z</dcterms:created>
  <dcterms:modified xsi:type="dcterms:W3CDTF">2023-06-21T18:55:12Z</dcterms:modified>
</cp:coreProperties>
</file>