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7B4FDA-FE70-4146-8235-7AEFA11EE13B}" v="1" dt="2023-06-02T15:24:21.4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/>
    <p:restoredTop sz="94719"/>
  </p:normalViewPr>
  <p:slideViewPr>
    <p:cSldViewPr>
      <p:cViewPr varScale="1">
        <p:scale>
          <a:sx n="192" d="100"/>
          <a:sy n="192" d="100"/>
        </p:scale>
        <p:origin x="104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Books" userId="7991137f-4da1-4869-a2a7-1122a540ee33" providerId="ADAL" clId="{F17B4FDA-FE70-4146-8235-7AEFA11EE13B}"/>
    <pc:docChg chg="addSld modSld sldOrd">
      <pc:chgData name="Oliver Books" userId="7991137f-4da1-4869-a2a7-1122a540ee33" providerId="ADAL" clId="{F17B4FDA-FE70-4146-8235-7AEFA11EE13B}" dt="2023-06-02T15:26:03.823" v="66" actId="20578"/>
      <pc:docMkLst>
        <pc:docMk/>
      </pc:docMkLst>
      <pc:sldChg chg="modSp add mod ord">
        <pc:chgData name="Oliver Books" userId="7991137f-4da1-4869-a2a7-1122a540ee33" providerId="ADAL" clId="{F17B4FDA-FE70-4146-8235-7AEFA11EE13B}" dt="2023-06-02T15:25:14.382" v="62" actId="1076"/>
        <pc:sldMkLst>
          <pc:docMk/>
          <pc:sldMk cId="3374975332" sldId="267"/>
        </pc:sldMkLst>
        <pc:spChg chg="mod">
          <ac:chgData name="Oliver Books" userId="7991137f-4da1-4869-a2a7-1122a540ee33" providerId="ADAL" clId="{F17B4FDA-FE70-4146-8235-7AEFA11EE13B}" dt="2023-06-02T15:25:10.129" v="61" actId="20577"/>
          <ac:spMkLst>
            <pc:docMk/>
            <pc:sldMk cId="3374975332" sldId="267"/>
            <ac:spMk id="3" creationId="{94559950-585E-F447-1C6F-9DADC9FA9B2E}"/>
          </ac:spMkLst>
        </pc:spChg>
        <pc:spChg chg="mod">
          <ac:chgData name="Oliver Books" userId="7991137f-4da1-4869-a2a7-1122a540ee33" providerId="ADAL" clId="{F17B4FDA-FE70-4146-8235-7AEFA11EE13B}" dt="2023-06-02T15:25:14.382" v="62" actId="1076"/>
          <ac:spMkLst>
            <pc:docMk/>
            <pc:sldMk cId="3374975332" sldId="267"/>
            <ac:spMk id="5" creationId="{3304C831-906F-591B-6A39-C71FDA9DA56B}"/>
          </ac:spMkLst>
        </pc:spChg>
      </pc:sldChg>
      <pc:sldChg chg="modSp add mod ord">
        <pc:chgData name="Oliver Books" userId="7991137f-4da1-4869-a2a7-1122a540ee33" providerId="ADAL" clId="{F17B4FDA-FE70-4146-8235-7AEFA11EE13B}" dt="2023-06-02T15:26:03.823" v="66" actId="20578"/>
        <pc:sldMkLst>
          <pc:docMk/>
          <pc:sldMk cId="2511876238" sldId="268"/>
        </pc:sldMkLst>
        <pc:spChg chg="mod">
          <ac:chgData name="Oliver Books" userId="7991137f-4da1-4869-a2a7-1122a540ee33" providerId="ADAL" clId="{F17B4FDA-FE70-4146-8235-7AEFA11EE13B}" dt="2023-06-02T15:25:27.794" v="65" actId="403"/>
          <ac:spMkLst>
            <pc:docMk/>
            <pc:sldMk cId="2511876238" sldId="268"/>
            <ac:spMk id="2" creationId="{E018BD11-68B6-2266-AFDA-5CC9165EF1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EC16E-5C2F-F94C-8325-1DF219DEA559}" type="datetimeFigureOut">
              <a:rPr lang="en-US" smtClean="0"/>
              <a:t>6/2/23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6B1D4-1DFA-9A46-AE65-676E6D15C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0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97312C-94D5-E943-947B-2A65222ADA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9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5B0E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5B0E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5B0E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5B0E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CC22512-37B2-0E8C-A78D-BA58A9F8F2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Rectangle&#10;&#10;Description automatically generated">
            <a:extLst>
              <a:ext uri="{FF2B5EF4-FFF2-40B4-BE49-F238E27FC236}">
                <a16:creationId xmlns:a16="http://schemas.microsoft.com/office/drawing/2014/main" id="{B5EFA4D5-02B5-8474-BCD1-2CEBB8FD7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6064"/>
          <a:stretch/>
        </p:blipFill>
        <p:spPr>
          <a:xfrm>
            <a:off x="0" y="4426717"/>
            <a:ext cx="9144000" cy="716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3DFBF1-DE4A-119B-430E-A76FD006A9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959867"/>
            <a:ext cx="6858000" cy="14668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7200" b="1" i="0" spc="45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21001A1-275A-9B03-D94D-14EF32120F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81250" y="339134"/>
            <a:ext cx="4381500" cy="1466850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C115233-4434-3CD3-0ADF-CA526968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537" y="4640006"/>
            <a:ext cx="3878927" cy="83099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361933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D122712-FC2A-136F-6052-A15DA3218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E2A1F8A-AF3D-0A4D-9E21-E9D609AC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537" y="4640006"/>
            <a:ext cx="3878927" cy="83099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#</a:t>
            </a:r>
            <a:r>
              <a:rPr lang="en-US" dirty="0" err="1"/>
              <a:t>facesandvoices</a:t>
            </a:r>
            <a:r>
              <a:rPr lang="en-US" dirty="0"/>
              <a:t>  #</a:t>
            </a:r>
            <a:r>
              <a:rPr lang="en-US" dirty="0" err="1"/>
              <a:t>recoveryleadershipsummit</a:t>
            </a:r>
            <a:r>
              <a:rPr lang="en-US" dirty="0"/>
              <a:t>   #advocate4recovery</a:t>
            </a:r>
          </a:p>
        </p:txBody>
      </p:sp>
    </p:spTree>
    <p:extLst>
      <p:ext uri="{BB962C8B-B14F-4D97-AF65-F5344CB8AC3E}">
        <p14:creationId xmlns:p14="http://schemas.microsoft.com/office/powerpoint/2010/main" val="214688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8254" y="290906"/>
            <a:ext cx="8527491" cy="620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rgbClr val="5B0E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22908" y="1184909"/>
            <a:ext cx="6111240" cy="3277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ules.martinez@latinobehavioral.org" TargetMode="External"/><Relationship Id="rId2" Type="http://schemas.openxmlformats.org/officeDocument/2006/relationships/hyperlink" Target="mailto:javier.alegre@latinobehavioral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rls_slide_loop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139C-8FCA-2258-CCE7-9B7241717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110562"/>
            <a:ext cx="6858000" cy="9886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WELCOME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04C831-906F-591B-6A39-C71FDA9D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536" y="4781550"/>
            <a:ext cx="3878927" cy="138499"/>
          </a:xfrm>
        </p:spPr>
        <p:txBody>
          <a:bodyPr/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facesandvoices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#</a:t>
            </a:r>
            <a:r>
              <a:rPr lang="en-US" sz="9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recoveryleadershipsummit</a:t>
            </a:r>
            <a:r>
              <a:rPr lang="en-US" sz="9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#advocate4recovery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559950-585E-F447-1C6F-9DADC9FA9B2E}"/>
              </a:ext>
            </a:extLst>
          </p:cNvPr>
          <p:cNvSpPr txBox="1">
            <a:spLocks/>
          </p:cNvSpPr>
          <p:nvPr/>
        </p:nvSpPr>
        <p:spPr>
          <a:xfrm>
            <a:off x="608682" y="4038446"/>
            <a:ext cx="7926636" cy="439911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600" b="1" i="0" kern="1200" spc="60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400" b="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Justice, Diversity, Equity, Inclusion</a:t>
            </a:r>
          </a:p>
        </p:txBody>
      </p:sp>
    </p:spTree>
    <p:extLst>
      <p:ext uri="{BB962C8B-B14F-4D97-AF65-F5344CB8AC3E}">
        <p14:creationId xmlns:p14="http://schemas.microsoft.com/office/powerpoint/2010/main" val="337497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363677"/>
            <a:ext cx="8298815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Integrating</a:t>
            </a:r>
            <a:r>
              <a:rPr sz="25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5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Peer</a:t>
            </a:r>
            <a:r>
              <a:rPr sz="25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  <a:r>
              <a:rPr sz="25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(with</a:t>
            </a:r>
            <a:r>
              <a:rPr sz="25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5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clinical</a:t>
            </a:r>
            <a:r>
              <a:rPr sz="25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  <a:r>
              <a:rPr sz="25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&amp;</a:t>
            </a:r>
            <a:r>
              <a:rPr sz="2500" b="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spc="-10" dirty="0">
                <a:solidFill>
                  <a:srgbClr val="000000"/>
                </a:solidFill>
                <a:latin typeface="Arial"/>
                <a:cs typeface="Arial"/>
              </a:rPr>
              <a:t>Social connectedness)</a:t>
            </a:r>
            <a:r>
              <a:rPr sz="2500" b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for</a:t>
            </a:r>
            <a:r>
              <a:rPr sz="25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Health</a:t>
            </a:r>
            <a:r>
              <a:rPr sz="25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spc="-10" dirty="0">
                <a:solidFill>
                  <a:srgbClr val="000000"/>
                </a:solidFill>
                <a:latin typeface="Arial"/>
                <a:cs typeface="Arial"/>
              </a:rPr>
              <a:t>Equity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01796" y="1376172"/>
            <a:ext cx="1823085" cy="1696720"/>
          </a:xfrm>
          <a:custGeom>
            <a:avLst/>
            <a:gdLst/>
            <a:ahLst/>
            <a:cxnLst/>
            <a:rect l="l" t="t" r="r" b="b"/>
            <a:pathLst>
              <a:path w="1823085" h="1696720">
                <a:moveTo>
                  <a:pt x="0" y="848105"/>
                </a:moveTo>
                <a:lnTo>
                  <a:pt x="1348" y="801574"/>
                </a:lnTo>
                <a:lnTo>
                  <a:pt x="5347" y="755698"/>
                </a:lnTo>
                <a:lnTo>
                  <a:pt x="11928" y="710543"/>
                </a:lnTo>
                <a:lnTo>
                  <a:pt x="21021" y="666173"/>
                </a:lnTo>
                <a:lnTo>
                  <a:pt x="32556" y="622652"/>
                </a:lnTo>
                <a:lnTo>
                  <a:pt x="46463" y="580046"/>
                </a:lnTo>
                <a:lnTo>
                  <a:pt x="62674" y="538419"/>
                </a:lnTo>
                <a:lnTo>
                  <a:pt x="81119" y="497836"/>
                </a:lnTo>
                <a:lnTo>
                  <a:pt x="101728" y="458361"/>
                </a:lnTo>
                <a:lnTo>
                  <a:pt x="124431" y="420059"/>
                </a:lnTo>
                <a:lnTo>
                  <a:pt x="149160" y="382995"/>
                </a:lnTo>
                <a:lnTo>
                  <a:pt x="175845" y="347234"/>
                </a:lnTo>
                <a:lnTo>
                  <a:pt x="204415" y="312840"/>
                </a:lnTo>
                <a:lnTo>
                  <a:pt x="234803" y="279877"/>
                </a:lnTo>
                <a:lnTo>
                  <a:pt x="266938" y="248412"/>
                </a:lnTo>
                <a:lnTo>
                  <a:pt x="300750" y="218507"/>
                </a:lnTo>
                <a:lnTo>
                  <a:pt x="336170" y="190228"/>
                </a:lnTo>
                <a:lnTo>
                  <a:pt x="373130" y="163641"/>
                </a:lnTo>
                <a:lnTo>
                  <a:pt x="411558" y="138808"/>
                </a:lnTo>
                <a:lnTo>
                  <a:pt x="451386" y="115795"/>
                </a:lnTo>
                <a:lnTo>
                  <a:pt x="492544" y="94667"/>
                </a:lnTo>
                <a:lnTo>
                  <a:pt x="534962" y="75489"/>
                </a:lnTo>
                <a:lnTo>
                  <a:pt x="578572" y="58324"/>
                </a:lnTo>
                <a:lnTo>
                  <a:pt x="623303" y="43238"/>
                </a:lnTo>
                <a:lnTo>
                  <a:pt x="669087" y="30296"/>
                </a:lnTo>
                <a:lnTo>
                  <a:pt x="715853" y="19562"/>
                </a:lnTo>
                <a:lnTo>
                  <a:pt x="763532" y="11100"/>
                </a:lnTo>
                <a:lnTo>
                  <a:pt x="812054" y="4976"/>
                </a:lnTo>
                <a:lnTo>
                  <a:pt x="861350" y="1254"/>
                </a:lnTo>
                <a:lnTo>
                  <a:pt x="911351" y="0"/>
                </a:lnTo>
                <a:lnTo>
                  <a:pt x="961353" y="1254"/>
                </a:lnTo>
                <a:lnTo>
                  <a:pt x="1010649" y="4976"/>
                </a:lnTo>
                <a:lnTo>
                  <a:pt x="1059171" y="11100"/>
                </a:lnTo>
                <a:lnTo>
                  <a:pt x="1106850" y="19562"/>
                </a:lnTo>
                <a:lnTo>
                  <a:pt x="1153616" y="30296"/>
                </a:lnTo>
                <a:lnTo>
                  <a:pt x="1199400" y="43238"/>
                </a:lnTo>
                <a:lnTo>
                  <a:pt x="1244131" y="58324"/>
                </a:lnTo>
                <a:lnTo>
                  <a:pt x="1287741" y="75489"/>
                </a:lnTo>
                <a:lnTo>
                  <a:pt x="1330159" y="94667"/>
                </a:lnTo>
                <a:lnTo>
                  <a:pt x="1371317" y="115795"/>
                </a:lnTo>
                <a:lnTo>
                  <a:pt x="1411145" y="138808"/>
                </a:lnTo>
                <a:lnTo>
                  <a:pt x="1449573" y="163641"/>
                </a:lnTo>
                <a:lnTo>
                  <a:pt x="1486533" y="190228"/>
                </a:lnTo>
                <a:lnTo>
                  <a:pt x="1521953" y="218507"/>
                </a:lnTo>
                <a:lnTo>
                  <a:pt x="1555765" y="248412"/>
                </a:lnTo>
                <a:lnTo>
                  <a:pt x="1587900" y="279877"/>
                </a:lnTo>
                <a:lnTo>
                  <a:pt x="1618288" y="312840"/>
                </a:lnTo>
                <a:lnTo>
                  <a:pt x="1646858" y="347234"/>
                </a:lnTo>
                <a:lnTo>
                  <a:pt x="1673543" y="382995"/>
                </a:lnTo>
                <a:lnTo>
                  <a:pt x="1698272" y="420059"/>
                </a:lnTo>
                <a:lnTo>
                  <a:pt x="1720975" y="458361"/>
                </a:lnTo>
                <a:lnTo>
                  <a:pt x="1741584" y="497836"/>
                </a:lnTo>
                <a:lnTo>
                  <a:pt x="1760029" y="538419"/>
                </a:lnTo>
                <a:lnTo>
                  <a:pt x="1776240" y="580046"/>
                </a:lnTo>
                <a:lnTo>
                  <a:pt x="1790147" y="622652"/>
                </a:lnTo>
                <a:lnTo>
                  <a:pt x="1801682" y="666173"/>
                </a:lnTo>
                <a:lnTo>
                  <a:pt x="1810775" y="710543"/>
                </a:lnTo>
                <a:lnTo>
                  <a:pt x="1817356" y="755698"/>
                </a:lnTo>
                <a:lnTo>
                  <a:pt x="1821355" y="801574"/>
                </a:lnTo>
                <a:lnTo>
                  <a:pt x="1822703" y="848105"/>
                </a:lnTo>
                <a:lnTo>
                  <a:pt x="1821355" y="894637"/>
                </a:lnTo>
                <a:lnTo>
                  <a:pt x="1817356" y="940513"/>
                </a:lnTo>
                <a:lnTo>
                  <a:pt x="1810775" y="985668"/>
                </a:lnTo>
                <a:lnTo>
                  <a:pt x="1801682" y="1030038"/>
                </a:lnTo>
                <a:lnTo>
                  <a:pt x="1790147" y="1073559"/>
                </a:lnTo>
                <a:lnTo>
                  <a:pt x="1776240" y="1116165"/>
                </a:lnTo>
                <a:lnTo>
                  <a:pt x="1760029" y="1157792"/>
                </a:lnTo>
                <a:lnTo>
                  <a:pt x="1741584" y="1198375"/>
                </a:lnTo>
                <a:lnTo>
                  <a:pt x="1720975" y="1237850"/>
                </a:lnTo>
                <a:lnTo>
                  <a:pt x="1698272" y="1276152"/>
                </a:lnTo>
                <a:lnTo>
                  <a:pt x="1673543" y="1313216"/>
                </a:lnTo>
                <a:lnTo>
                  <a:pt x="1646858" y="1348977"/>
                </a:lnTo>
                <a:lnTo>
                  <a:pt x="1618288" y="1383371"/>
                </a:lnTo>
                <a:lnTo>
                  <a:pt x="1587900" y="1416334"/>
                </a:lnTo>
                <a:lnTo>
                  <a:pt x="1555765" y="1447800"/>
                </a:lnTo>
                <a:lnTo>
                  <a:pt x="1521953" y="1477704"/>
                </a:lnTo>
                <a:lnTo>
                  <a:pt x="1486533" y="1505983"/>
                </a:lnTo>
                <a:lnTo>
                  <a:pt x="1449573" y="1532570"/>
                </a:lnTo>
                <a:lnTo>
                  <a:pt x="1411145" y="1557403"/>
                </a:lnTo>
                <a:lnTo>
                  <a:pt x="1371317" y="1580416"/>
                </a:lnTo>
                <a:lnTo>
                  <a:pt x="1330159" y="1601544"/>
                </a:lnTo>
                <a:lnTo>
                  <a:pt x="1287741" y="1620722"/>
                </a:lnTo>
                <a:lnTo>
                  <a:pt x="1244131" y="1637887"/>
                </a:lnTo>
                <a:lnTo>
                  <a:pt x="1199400" y="1652973"/>
                </a:lnTo>
                <a:lnTo>
                  <a:pt x="1153616" y="1665915"/>
                </a:lnTo>
                <a:lnTo>
                  <a:pt x="1106850" y="1676649"/>
                </a:lnTo>
                <a:lnTo>
                  <a:pt x="1059171" y="1685111"/>
                </a:lnTo>
                <a:lnTo>
                  <a:pt x="1010649" y="1691235"/>
                </a:lnTo>
                <a:lnTo>
                  <a:pt x="961353" y="1694957"/>
                </a:lnTo>
                <a:lnTo>
                  <a:pt x="911351" y="1696211"/>
                </a:lnTo>
                <a:lnTo>
                  <a:pt x="861350" y="1694957"/>
                </a:lnTo>
                <a:lnTo>
                  <a:pt x="812054" y="1691235"/>
                </a:lnTo>
                <a:lnTo>
                  <a:pt x="763532" y="1685111"/>
                </a:lnTo>
                <a:lnTo>
                  <a:pt x="715853" y="1676649"/>
                </a:lnTo>
                <a:lnTo>
                  <a:pt x="669087" y="1665915"/>
                </a:lnTo>
                <a:lnTo>
                  <a:pt x="623303" y="1652973"/>
                </a:lnTo>
                <a:lnTo>
                  <a:pt x="578572" y="1637887"/>
                </a:lnTo>
                <a:lnTo>
                  <a:pt x="534962" y="1620722"/>
                </a:lnTo>
                <a:lnTo>
                  <a:pt x="492544" y="1601544"/>
                </a:lnTo>
                <a:lnTo>
                  <a:pt x="451386" y="1580416"/>
                </a:lnTo>
                <a:lnTo>
                  <a:pt x="411558" y="1557403"/>
                </a:lnTo>
                <a:lnTo>
                  <a:pt x="373130" y="1532570"/>
                </a:lnTo>
                <a:lnTo>
                  <a:pt x="336170" y="1505983"/>
                </a:lnTo>
                <a:lnTo>
                  <a:pt x="300750" y="1477704"/>
                </a:lnTo>
                <a:lnTo>
                  <a:pt x="266938" y="1447799"/>
                </a:lnTo>
                <a:lnTo>
                  <a:pt x="234803" y="1416334"/>
                </a:lnTo>
                <a:lnTo>
                  <a:pt x="204415" y="1383371"/>
                </a:lnTo>
                <a:lnTo>
                  <a:pt x="175845" y="1348977"/>
                </a:lnTo>
                <a:lnTo>
                  <a:pt x="149160" y="1313216"/>
                </a:lnTo>
                <a:lnTo>
                  <a:pt x="124431" y="1276152"/>
                </a:lnTo>
                <a:lnTo>
                  <a:pt x="101728" y="1237850"/>
                </a:lnTo>
                <a:lnTo>
                  <a:pt x="81119" y="1198375"/>
                </a:lnTo>
                <a:lnTo>
                  <a:pt x="62674" y="1157792"/>
                </a:lnTo>
                <a:lnTo>
                  <a:pt x="46463" y="1116165"/>
                </a:lnTo>
                <a:lnTo>
                  <a:pt x="32556" y="1073559"/>
                </a:lnTo>
                <a:lnTo>
                  <a:pt x="21021" y="1030038"/>
                </a:lnTo>
                <a:lnTo>
                  <a:pt x="11928" y="985668"/>
                </a:lnTo>
                <a:lnTo>
                  <a:pt x="5347" y="940513"/>
                </a:lnTo>
                <a:lnTo>
                  <a:pt x="1348" y="894637"/>
                </a:lnTo>
                <a:lnTo>
                  <a:pt x="0" y="848105"/>
                </a:lnTo>
                <a:close/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258817" y="1992249"/>
            <a:ext cx="7073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Clinical 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55035" y="2505455"/>
            <a:ext cx="1823085" cy="1697989"/>
          </a:xfrm>
          <a:custGeom>
            <a:avLst/>
            <a:gdLst/>
            <a:ahLst/>
            <a:cxnLst/>
            <a:rect l="l" t="t" r="r" b="b"/>
            <a:pathLst>
              <a:path w="1823085" h="1697989">
                <a:moveTo>
                  <a:pt x="0" y="848868"/>
                </a:moveTo>
                <a:lnTo>
                  <a:pt x="1348" y="802298"/>
                </a:lnTo>
                <a:lnTo>
                  <a:pt x="5347" y="756384"/>
                </a:lnTo>
                <a:lnTo>
                  <a:pt x="11928" y="711191"/>
                </a:lnTo>
                <a:lnTo>
                  <a:pt x="21021" y="666783"/>
                </a:lnTo>
                <a:lnTo>
                  <a:pt x="32556" y="623226"/>
                </a:lnTo>
                <a:lnTo>
                  <a:pt x="46463" y="580583"/>
                </a:lnTo>
                <a:lnTo>
                  <a:pt x="62674" y="538919"/>
                </a:lnTo>
                <a:lnTo>
                  <a:pt x="81119" y="498300"/>
                </a:lnTo>
                <a:lnTo>
                  <a:pt x="101728" y="458790"/>
                </a:lnTo>
                <a:lnTo>
                  <a:pt x="124431" y="420454"/>
                </a:lnTo>
                <a:lnTo>
                  <a:pt x="149160" y="383357"/>
                </a:lnTo>
                <a:lnTo>
                  <a:pt x="175845" y="347563"/>
                </a:lnTo>
                <a:lnTo>
                  <a:pt x="204415" y="313137"/>
                </a:lnTo>
                <a:lnTo>
                  <a:pt x="234803" y="280145"/>
                </a:lnTo>
                <a:lnTo>
                  <a:pt x="266938" y="248650"/>
                </a:lnTo>
                <a:lnTo>
                  <a:pt x="300750" y="218717"/>
                </a:lnTo>
                <a:lnTo>
                  <a:pt x="336170" y="190412"/>
                </a:lnTo>
                <a:lnTo>
                  <a:pt x="373130" y="163799"/>
                </a:lnTo>
                <a:lnTo>
                  <a:pt x="411558" y="138943"/>
                </a:lnTo>
                <a:lnTo>
                  <a:pt x="451386" y="115908"/>
                </a:lnTo>
                <a:lnTo>
                  <a:pt x="492544" y="94760"/>
                </a:lnTo>
                <a:lnTo>
                  <a:pt x="534962" y="75563"/>
                </a:lnTo>
                <a:lnTo>
                  <a:pt x="578572" y="58382"/>
                </a:lnTo>
                <a:lnTo>
                  <a:pt x="623303" y="43281"/>
                </a:lnTo>
                <a:lnTo>
                  <a:pt x="669087" y="30326"/>
                </a:lnTo>
                <a:lnTo>
                  <a:pt x="715853" y="19581"/>
                </a:lnTo>
                <a:lnTo>
                  <a:pt x="763532" y="11111"/>
                </a:lnTo>
                <a:lnTo>
                  <a:pt x="812054" y="4981"/>
                </a:lnTo>
                <a:lnTo>
                  <a:pt x="861350" y="1256"/>
                </a:lnTo>
                <a:lnTo>
                  <a:pt x="911351" y="0"/>
                </a:lnTo>
                <a:lnTo>
                  <a:pt x="961353" y="1256"/>
                </a:lnTo>
                <a:lnTo>
                  <a:pt x="1010649" y="4981"/>
                </a:lnTo>
                <a:lnTo>
                  <a:pt x="1059171" y="11111"/>
                </a:lnTo>
                <a:lnTo>
                  <a:pt x="1106850" y="19581"/>
                </a:lnTo>
                <a:lnTo>
                  <a:pt x="1153616" y="30326"/>
                </a:lnTo>
                <a:lnTo>
                  <a:pt x="1199400" y="43281"/>
                </a:lnTo>
                <a:lnTo>
                  <a:pt x="1244131" y="58382"/>
                </a:lnTo>
                <a:lnTo>
                  <a:pt x="1287741" y="75563"/>
                </a:lnTo>
                <a:lnTo>
                  <a:pt x="1330159" y="94760"/>
                </a:lnTo>
                <a:lnTo>
                  <a:pt x="1371317" y="115908"/>
                </a:lnTo>
                <a:lnTo>
                  <a:pt x="1411145" y="138943"/>
                </a:lnTo>
                <a:lnTo>
                  <a:pt x="1449573" y="163799"/>
                </a:lnTo>
                <a:lnTo>
                  <a:pt x="1486533" y="190412"/>
                </a:lnTo>
                <a:lnTo>
                  <a:pt x="1521953" y="218717"/>
                </a:lnTo>
                <a:lnTo>
                  <a:pt x="1555765" y="248650"/>
                </a:lnTo>
                <a:lnTo>
                  <a:pt x="1587900" y="280145"/>
                </a:lnTo>
                <a:lnTo>
                  <a:pt x="1618288" y="313137"/>
                </a:lnTo>
                <a:lnTo>
                  <a:pt x="1646858" y="347563"/>
                </a:lnTo>
                <a:lnTo>
                  <a:pt x="1673543" y="383357"/>
                </a:lnTo>
                <a:lnTo>
                  <a:pt x="1698272" y="420454"/>
                </a:lnTo>
                <a:lnTo>
                  <a:pt x="1720975" y="458790"/>
                </a:lnTo>
                <a:lnTo>
                  <a:pt x="1741584" y="498300"/>
                </a:lnTo>
                <a:lnTo>
                  <a:pt x="1760029" y="538919"/>
                </a:lnTo>
                <a:lnTo>
                  <a:pt x="1776240" y="580583"/>
                </a:lnTo>
                <a:lnTo>
                  <a:pt x="1790147" y="623226"/>
                </a:lnTo>
                <a:lnTo>
                  <a:pt x="1801682" y="666783"/>
                </a:lnTo>
                <a:lnTo>
                  <a:pt x="1810775" y="711191"/>
                </a:lnTo>
                <a:lnTo>
                  <a:pt x="1817356" y="756384"/>
                </a:lnTo>
                <a:lnTo>
                  <a:pt x="1821355" y="802298"/>
                </a:lnTo>
                <a:lnTo>
                  <a:pt x="1822703" y="848868"/>
                </a:lnTo>
                <a:lnTo>
                  <a:pt x="1821355" y="895437"/>
                </a:lnTo>
                <a:lnTo>
                  <a:pt x="1817356" y="941351"/>
                </a:lnTo>
                <a:lnTo>
                  <a:pt x="1810775" y="986544"/>
                </a:lnTo>
                <a:lnTo>
                  <a:pt x="1801682" y="1030952"/>
                </a:lnTo>
                <a:lnTo>
                  <a:pt x="1790147" y="1074509"/>
                </a:lnTo>
                <a:lnTo>
                  <a:pt x="1776240" y="1117152"/>
                </a:lnTo>
                <a:lnTo>
                  <a:pt x="1760029" y="1158816"/>
                </a:lnTo>
                <a:lnTo>
                  <a:pt x="1741584" y="1199435"/>
                </a:lnTo>
                <a:lnTo>
                  <a:pt x="1720975" y="1238945"/>
                </a:lnTo>
                <a:lnTo>
                  <a:pt x="1698272" y="1277281"/>
                </a:lnTo>
                <a:lnTo>
                  <a:pt x="1673543" y="1314378"/>
                </a:lnTo>
                <a:lnTo>
                  <a:pt x="1646858" y="1350172"/>
                </a:lnTo>
                <a:lnTo>
                  <a:pt x="1618288" y="1384598"/>
                </a:lnTo>
                <a:lnTo>
                  <a:pt x="1587900" y="1417590"/>
                </a:lnTo>
                <a:lnTo>
                  <a:pt x="1555765" y="1449085"/>
                </a:lnTo>
                <a:lnTo>
                  <a:pt x="1521953" y="1479018"/>
                </a:lnTo>
                <a:lnTo>
                  <a:pt x="1486533" y="1507323"/>
                </a:lnTo>
                <a:lnTo>
                  <a:pt x="1449573" y="1533936"/>
                </a:lnTo>
                <a:lnTo>
                  <a:pt x="1411145" y="1558792"/>
                </a:lnTo>
                <a:lnTo>
                  <a:pt x="1371317" y="1581827"/>
                </a:lnTo>
                <a:lnTo>
                  <a:pt x="1330159" y="1602975"/>
                </a:lnTo>
                <a:lnTo>
                  <a:pt x="1287741" y="1622172"/>
                </a:lnTo>
                <a:lnTo>
                  <a:pt x="1244131" y="1639353"/>
                </a:lnTo>
                <a:lnTo>
                  <a:pt x="1199400" y="1654454"/>
                </a:lnTo>
                <a:lnTo>
                  <a:pt x="1153616" y="1667409"/>
                </a:lnTo>
                <a:lnTo>
                  <a:pt x="1106850" y="1678154"/>
                </a:lnTo>
                <a:lnTo>
                  <a:pt x="1059171" y="1686624"/>
                </a:lnTo>
                <a:lnTo>
                  <a:pt x="1010649" y="1692754"/>
                </a:lnTo>
                <a:lnTo>
                  <a:pt x="961353" y="1696479"/>
                </a:lnTo>
                <a:lnTo>
                  <a:pt x="911351" y="1697736"/>
                </a:lnTo>
                <a:lnTo>
                  <a:pt x="861350" y="1696479"/>
                </a:lnTo>
                <a:lnTo>
                  <a:pt x="812054" y="1692754"/>
                </a:lnTo>
                <a:lnTo>
                  <a:pt x="763532" y="1686624"/>
                </a:lnTo>
                <a:lnTo>
                  <a:pt x="715853" y="1678154"/>
                </a:lnTo>
                <a:lnTo>
                  <a:pt x="669087" y="1667409"/>
                </a:lnTo>
                <a:lnTo>
                  <a:pt x="623303" y="1654454"/>
                </a:lnTo>
                <a:lnTo>
                  <a:pt x="578572" y="1639353"/>
                </a:lnTo>
                <a:lnTo>
                  <a:pt x="534962" y="1622172"/>
                </a:lnTo>
                <a:lnTo>
                  <a:pt x="492544" y="1602975"/>
                </a:lnTo>
                <a:lnTo>
                  <a:pt x="451386" y="1581827"/>
                </a:lnTo>
                <a:lnTo>
                  <a:pt x="411558" y="1558792"/>
                </a:lnTo>
                <a:lnTo>
                  <a:pt x="373130" y="1533936"/>
                </a:lnTo>
                <a:lnTo>
                  <a:pt x="336170" y="1507323"/>
                </a:lnTo>
                <a:lnTo>
                  <a:pt x="300750" y="1479018"/>
                </a:lnTo>
                <a:lnTo>
                  <a:pt x="266938" y="1449085"/>
                </a:lnTo>
                <a:lnTo>
                  <a:pt x="234803" y="1417590"/>
                </a:lnTo>
                <a:lnTo>
                  <a:pt x="204415" y="1384598"/>
                </a:lnTo>
                <a:lnTo>
                  <a:pt x="175845" y="1350172"/>
                </a:lnTo>
                <a:lnTo>
                  <a:pt x="149160" y="1314378"/>
                </a:lnTo>
                <a:lnTo>
                  <a:pt x="124431" y="1277281"/>
                </a:lnTo>
                <a:lnTo>
                  <a:pt x="101728" y="1238945"/>
                </a:lnTo>
                <a:lnTo>
                  <a:pt x="81119" y="1199435"/>
                </a:lnTo>
                <a:lnTo>
                  <a:pt x="62674" y="1158816"/>
                </a:lnTo>
                <a:lnTo>
                  <a:pt x="46463" y="1117152"/>
                </a:lnTo>
                <a:lnTo>
                  <a:pt x="32556" y="1074509"/>
                </a:lnTo>
                <a:lnTo>
                  <a:pt x="21021" y="1030952"/>
                </a:lnTo>
                <a:lnTo>
                  <a:pt x="11928" y="986544"/>
                </a:lnTo>
                <a:lnTo>
                  <a:pt x="5347" y="941351"/>
                </a:lnTo>
                <a:lnTo>
                  <a:pt x="1348" y="895437"/>
                </a:lnTo>
                <a:lnTo>
                  <a:pt x="0" y="848868"/>
                </a:lnTo>
                <a:close/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01746" y="3229737"/>
            <a:ext cx="1130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B0E00"/>
                </a:solidFill>
                <a:latin typeface="Arial"/>
                <a:cs typeface="Arial"/>
              </a:rPr>
              <a:t>Peer</a:t>
            </a:r>
            <a:r>
              <a:rPr sz="1400" spc="-20" dirty="0">
                <a:solidFill>
                  <a:srgbClr val="5B0E0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Services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18659" y="2505455"/>
            <a:ext cx="1821180" cy="1697989"/>
          </a:xfrm>
          <a:custGeom>
            <a:avLst/>
            <a:gdLst/>
            <a:ahLst/>
            <a:cxnLst/>
            <a:rect l="l" t="t" r="r" b="b"/>
            <a:pathLst>
              <a:path w="1821179" h="1697989">
                <a:moveTo>
                  <a:pt x="0" y="848868"/>
                </a:moveTo>
                <a:lnTo>
                  <a:pt x="1347" y="802298"/>
                </a:lnTo>
                <a:lnTo>
                  <a:pt x="5343" y="756384"/>
                </a:lnTo>
                <a:lnTo>
                  <a:pt x="11917" y="711191"/>
                </a:lnTo>
                <a:lnTo>
                  <a:pt x="21001" y="666783"/>
                </a:lnTo>
                <a:lnTo>
                  <a:pt x="32526" y="623226"/>
                </a:lnTo>
                <a:lnTo>
                  <a:pt x="46421" y="580583"/>
                </a:lnTo>
                <a:lnTo>
                  <a:pt x="62617" y="538919"/>
                </a:lnTo>
                <a:lnTo>
                  <a:pt x="81045" y="498300"/>
                </a:lnTo>
                <a:lnTo>
                  <a:pt x="101635" y="458790"/>
                </a:lnTo>
                <a:lnTo>
                  <a:pt x="124318" y="420454"/>
                </a:lnTo>
                <a:lnTo>
                  <a:pt x="149025" y="383357"/>
                </a:lnTo>
                <a:lnTo>
                  <a:pt x="175686" y="347563"/>
                </a:lnTo>
                <a:lnTo>
                  <a:pt x="204232" y="313137"/>
                </a:lnTo>
                <a:lnTo>
                  <a:pt x="234593" y="280145"/>
                </a:lnTo>
                <a:lnTo>
                  <a:pt x="266700" y="248650"/>
                </a:lnTo>
                <a:lnTo>
                  <a:pt x="300483" y="218717"/>
                </a:lnTo>
                <a:lnTo>
                  <a:pt x="335873" y="190412"/>
                </a:lnTo>
                <a:lnTo>
                  <a:pt x="372800" y="163799"/>
                </a:lnTo>
                <a:lnTo>
                  <a:pt x="411196" y="138943"/>
                </a:lnTo>
                <a:lnTo>
                  <a:pt x="450991" y="115908"/>
                </a:lnTo>
                <a:lnTo>
                  <a:pt x="492114" y="94760"/>
                </a:lnTo>
                <a:lnTo>
                  <a:pt x="534498" y="75563"/>
                </a:lnTo>
                <a:lnTo>
                  <a:pt x="578072" y="58382"/>
                </a:lnTo>
                <a:lnTo>
                  <a:pt x="622767" y="43281"/>
                </a:lnTo>
                <a:lnTo>
                  <a:pt x="668513" y="30326"/>
                </a:lnTo>
                <a:lnTo>
                  <a:pt x="715242" y="19581"/>
                </a:lnTo>
                <a:lnTo>
                  <a:pt x="762883" y="11111"/>
                </a:lnTo>
                <a:lnTo>
                  <a:pt x="811368" y="4981"/>
                </a:lnTo>
                <a:lnTo>
                  <a:pt x="860627" y="1256"/>
                </a:lnTo>
                <a:lnTo>
                  <a:pt x="910589" y="0"/>
                </a:lnTo>
                <a:lnTo>
                  <a:pt x="960552" y="1256"/>
                </a:lnTo>
                <a:lnTo>
                  <a:pt x="1009811" y="4981"/>
                </a:lnTo>
                <a:lnTo>
                  <a:pt x="1058296" y="11111"/>
                </a:lnTo>
                <a:lnTo>
                  <a:pt x="1105937" y="19581"/>
                </a:lnTo>
                <a:lnTo>
                  <a:pt x="1152666" y="30326"/>
                </a:lnTo>
                <a:lnTo>
                  <a:pt x="1198412" y="43281"/>
                </a:lnTo>
                <a:lnTo>
                  <a:pt x="1243107" y="58382"/>
                </a:lnTo>
                <a:lnTo>
                  <a:pt x="1286681" y="75563"/>
                </a:lnTo>
                <a:lnTo>
                  <a:pt x="1329065" y="94760"/>
                </a:lnTo>
                <a:lnTo>
                  <a:pt x="1370188" y="115908"/>
                </a:lnTo>
                <a:lnTo>
                  <a:pt x="1409983" y="138943"/>
                </a:lnTo>
                <a:lnTo>
                  <a:pt x="1448379" y="163799"/>
                </a:lnTo>
                <a:lnTo>
                  <a:pt x="1485306" y="190412"/>
                </a:lnTo>
                <a:lnTo>
                  <a:pt x="1520696" y="218717"/>
                </a:lnTo>
                <a:lnTo>
                  <a:pt x="1554480" y="248650"/>
                </a:lnTo>
                <a:lnTo>
                  <a:pt x="1586586" y="280145"/>
                </a:lnTo>
                <a:lnTo>
                  <a:pt x="1616947" y="313137"/>
                </a:lnTo>
                <a:lnTo>
                  <a:pt x="1645493" y="347563"/>
                </a:lnTo>
                <a:lnTo>
                  <a:pt x="1672154" y="383357"/>
                </a:lnTo>
                <a:lnTo>
                  <a:pt x="1696861" y="420454"/>
                </a:lnTo>
                <a:lnTo>
                  <a:pt x="1719544" y="458790"/>
                </a:lnTo>
                <a:lnTo>
                  <a:pt x="1740134" y="498300"/>
                </a:lnTo>
                <a:lnTo>
                  <a:pt x="1758562" y="538919"/>
                </a:lnTo>
                <a:lnTo>
                  <a:pt x="1774758" y="580583"/>
                </a:lnTo>
                <a:lnTo>
                  <a:pt x="1788653" y="623226"/>
                </a:lnTo>
                <a:lnTo>
                  <a:pt x="1800178" y="666783"/>
                </a:lnTo>
                <a:lnTo>
                  <a:pt x="1809262" y="711191"/>
                </a:lnTo>
                <a:lnTo>
                  <a:pt x="1815836" y="756384"/>
                </a:lnTo>
                <a:lnTo>
                  <a:pt x="1819832" y="802298"/>
                </a:lnTo>
                <a:lnTo>
                  <a:pt x="1821179" y="848868"/>
                </a:lnTo>
                <a:lnTo>
                  <a:pt x="1819832" y="895437"/>
                </a:lnTo>
                <a:lnTo>
                  <a:pt x="1815836" y="941351"/>
                </a:lnTo>
                <a:lnTo>
                  <a:pt x="1809262" y="986544"/>
                </a:lnTo>
                <a:lnTo>
                  <a:pt x="1800178" y="1030952"/>
                </a:lnTo>
                <a:lnTo>
                  <a:pt x="1788653" y="1074509"/>
                </a:lnTo>
                <a:lnTo>
                  <a:pt x="1774758" y="1117152"/>
                </a:lnTo>
                <a:lnTo>
                  <a:pt x="1758562" y="1158816"/>
                </a:lnTo>
                <a:lnTo>
                  <a:pt x="1740134" y="1199435"/>
                </a:lnTo>
                <a:lnTo>
                  <a:pt x="1719544" y="1238945"/>
                </a:lnTo>
                <a:lnTo>
                  <a:pt x="1696861" y="1277281"/>
                </a:lnTo>
                <a:lnTo>
                  <a:pt x="1672154" y="1314378"/>
                </a:lnTo>
                <a:lnTo>
                  <a:pt x="1645493" y="1350172"/>
                </a:lnTo>
                <a:lnTo>
                  <a:pt x="1616947" y="1384598"/>
                </a:lnTo>
                <a:lnTo>
                  <a:pt x="1586586" y="1417590"/>
                </a:lnTo>
                <a:lnTo>
                  <a:pt x="1554479" y="1449085"/>
                </a:lnTo>
                <a:lnTo>
                  <a:pt x="1520696" y="1479018"/>
                </a:lnTo>
                <a:lnTo>
                  <a:pt x="1485306" y="1507323"/>
                </a:lnTo>
                <a:lnTo>
                  <a:pt x="1448379" y="1533936"/>
                </a:lnTo>
                <a:lnTo>
                  <a:pt x="1409983" y="1558792"/>
                </a:lnTo>
                <a:lnTo>
                  <a:pt x="1370188" y="1581827"/>
                </a:lnTo>
                <a:lnTo>
                  <a:pt x="1329065" y="1602975"/>
                </a:lnTo>
                <a:lnTo>
                  <a:pt x="1286681" y="1622172"/>
                </a:lnTo>
                <a:lnTo>
                  <a:pt x="1243107" y="1639353"/>
                </a:lnTo>
                <a:lnTo>
                  <a:pt x="1198412" y="1654454"/>
                </a:lnTo>
                <a:lnTo>
                  <a:pt x="1152666" y="1667409"/>
                </a:lnTo>
                <a:lnTo>
                  <a:pt x="1105937" y="1678154"/>
                </a:lnTo>
                <a:lnTo>
                  <a:pt x="1058296" y="1686624"/>
                </a:lnTo>
                <a:lnTo>
                  <a:pt x="1009811" y="1692754"/>
                </a:lnTo>
                <a:lnTo>
                  <a:pt x="960552" y="1696479"/>
                </a:lnTo>
                <a:lnTo>
                  <a:pt x="910589" y="1697736"/>
                </a:lnTo>
                <a:lnTo>
                  <a:pt x="860627" y="1696479"/>
                </a:lnTo>
                <a:lnTo>
                  <a:pt x="811368" y="1692754"/>
                </a:lnTo>
                <a:lnTo>
                  <a:pt x="762883" y="1686624"/>
                </a:lnTo>
                <a:lnTo>
                  <a:pt x="715242" y="1678154"/>
                </a:lnTo>
                <a:lnTo>
                  <a:pt x="668513" y="1667409"/>
                </a:lnTo>
                <a:lnTo>
                  <a:pt x="622767" y="1654454"/>
                </a:lnTo>
                <a:lnTo>
                  <a:pt x="578072" y="1639353"/>
                </a:lnTo>
                <a:lnTo>
                  <a:pt x="534498" y="1622172"/>
                </a:lnTo>
                <a:lnTo>
                  <a:pt x="492114" y="1602975"/>
                </a:lnTo>
                <a:lnTo>
                  <a:pt x="450991" y="1581827"/>
                </a:lnTo>
                <a:lnTo>
                  <a:pt x="411196" y="1558792"/>
                </a:lnTo>
                <a:lnTo>
                  <a:pt x="372800" y="1533936"/>
                </a:lnTo>
                <a:lnTo>
                  <a:pt x="335873" y="1507323"/>
                </a:lnTo>
                <a:lnTo>
                  <a:pt x="300483" y="1479018"/>
                </a:lnTo>
                <a:lnTo>
                  <a:pt x="266699" y="1449085"/>
                </a:lnTo>
                <a:lnTo>
                  <a:pt x="234593" y="1417590"/>
                </a:lnTo>
                <a:lnTo>
                  <a:pt x="204232" y="1384598"/>
                </a:lnTo>
                <a:lnTo>
                  <a:pt x="175686" y="1350172"/>
                </a:lnTo>
                <a:lnTo>
                  <a:pt x="149025" y="1314378"/>
                </a:lnTo>
                <a:lnTo>
                  <a:pt x="124318" y="1277281"/>
                </a:lnTo>
                <a:lnTo>
                  <a:pt x="101635" y="1238945"/>
                </a:lnTo>
                <a:lnTo>
                  <a:pt x="81045" y="1199435"/>
                </a:lnTo>
                <a:lnTo>
                  <a:pt x="62617" y="1158816"/>
                </a:lnTo>
                <a:lnTo>
                  <a:pt x="46421" y="1117152"/>
                </a:lnTo>
                <a:lnTo>
                  <a:pt x="32526" y="1074509"/>
                </a:lnTo>
                <a:lnTo>
                  <a:pt x="21001" y="1030952"/>
                </a:lnTo>
                <a:lnTo>
                  <a:pt x="11917" y="986544"/>
                </a:lnTo>
                <a:lnTo>
                  <a:pt x="5343" y="941351"/>
                </a:lnTo>
                <a:lnTo>
                  <a:pt x="1347" y="895437"/>
                </a:lnTo>
                <a:lnTo>
                  <a:pt x="0" y="848868"/>
                </a:lnTo>
                <a:close/>
              </a:path>
            </a:pathLst>
          </a:custGeom>
          <a:ln w="952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67985" y="3123057"/>
            <a:ext cx="9277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 marR="5080" indent="-1066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Community Services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4041" y="1052601"/>
            <a:ext cx="7051675" cy="3190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50100"/>
              </a:lnSpc>
              <a:spcBef>
                <a:spcPts val="95"/>
              </a:spcBef>
            </a:pP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For</a:t>
            </a:r>
            <a:r>
              <a:rPr sz="1600" b="1" spc="-5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me,</a:t>
            </a:r>
            <a:r>
              <a:rPr sz="1600" b="1" spc="-5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recovery</a:t>
            </a:r>
            <a:r>
              <a:rPr sz="1600" b="1" spc="-3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has</a:t>
            </a:r>
            <a:r>
              <a:rPr sz="1600" b="1" spc="-6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involved</a:t>
            </a:r>
            <a:r>
              <a:rPr sz="1600" b="1" spc="-3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development</a:t>
            </a:r>
            <a:r>
              <a:rPr sz="1600" b="1" spc="-3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and</a:t>
            </a:r>
            <a:r>
              <a:rPr sz="1600" b="1" spc="-5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spc="-10" dirty="0">
                <a:solidFill>
                  <a:srgbClr val="851F0C"/>
                </a:solidFill>
                <a:latin typeface="Montserrat"/>
                <a:cs typeface="Montserrat"/>
              </a:rPr>
              <a:t>“movement”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toward</a:t>
            </a:r>
            <a:r>
              <a:rPr sz="1600" b="1" spc="-2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new</a:t>
            </a:r>
            <a:r>
              <a:rPr sz="1600" b="1" spc="-4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meaning</a:t>
            </a:r>
            <a:r>
              <a:rPr sz="1600" b="1" spc="-3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and</a:t>
            </a:r>
            <a:r>
              <a:rPr sz="1600" b="1" spc="-4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purpose</a:t>
            </a:r>
            <a:r>
              <a:rPr sz="1600" b="1" spc="-4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in</a:t>
            </a:r>
            <a:r>
              <a:rPr sz="1600" b="1" spc="-4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my</a:t>
            </a:r>
            <a:r>
              <a:rPr sz="1600" b="1" spc="-4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life</a:t>
            </a:r>
            <a:r>
              <a:rPr sz="1600" b="1" spc="-1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as</a:t>
            </a:r>
            <a:r>
              <a:rPr sz="1600" b="1" spc="-4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I</a:t>
            </a:r>
            <a:r>
              <a:rPr sz="1600" b="1" spc="-5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grow</a:t>
            </a:r>
            <a:r>
              <a:rPr sz="1600" b="1" spc="-2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beyond</a:t>
            </a:r>
            <a:r>
              <a:rPr sz="1600" b="1" spc="-4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spc="-25" dirty="0">
                <a:solidFill>
                  <a:srgbClr val="851F0C"/>
                </a:solidFill>
                <a:latin typeface="Montserrat"/>
                <a:cs typeface="Montserrat"/>
              </a:rPr>
              <a:t>the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catastrophic</a:t>
            </a:r>
            <a:r>
              <a:rPr sz="1600" b="1" spc="-6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effects</a:t>
            </a:r>
            <a:r>
              <a:rPr sz="1600" b="1" spc="-5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of</a:t>
            </a:r>
            <a:r>
              <a:rPr sz="1600" b="1" spc="-7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immigration,</a:t>
            </a:r>
            <a:r>
              <a:rPr sz="1600" b="1" spc="-6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discrimination,</a:t>
            </a:r>
            <a:r>
              <a:rPr sz="1600" b="1" spc="-4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spc="-10" dirty="0">
                <a:solidFill>
                  <a:srgbClr val="851F0C"/>
                </a:solidFill>
                <a:latin typeface="Montserrat"/>
                <a:cs typeface="Montserrat"/>
              </a:rPr>
              <a:t>oppression,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mental</a:t>
            </a:r>
            <a:r>
              <a:rPr sz="1600" b="1" spc="-4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illness,</a:t>
            </a:r>
            <a:r>
              <a:rPr sz="1600" b="1" spc="-1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abuse</a:t>
            </a:r>
            <a:r>
              <a:rPr sz="1600" b="1" spc="-3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of</a:t>
            </a:r>
            <a:r>
              <a:rPr sz="1600" b="1" spc="-3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substances</a:t>
            </a:r>
            <a:r>
              <a:rPr sz="1600" b="1" spc="-4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and</a:t>
            </a:r>
            <a:r>
              <a:rPr sz="1600" b="1" spc="-2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poverty.</a:t>
            </a:r>
            <a:r>
              <a:rPr sz="1600" b="1" spc="-2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It</a:t>
            </a:r>
            <a:r>
              <a:rPr sz="1600" b="1" spc="-4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is</a:t>
            </a:r>
            <a:r>
              <a:rPr sz="1600" b="1" spc="-3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a</a:t>
            </a:r>
            <a:r>
              <a:rPr sz="1600" b="1" spc="-4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spc="-10" dirty="0">
                <a:solidFill>
                  <a:srgbClr val="851F0C"/>
                </a:solidFill>
                <a:latin typeface="Montserrat"/>
                <a:cs typeface="Montserrat"/>
              </a:rPr>
              <a:t>voluntary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maintained</a:t>
            </a:r>
            <a:r>
              <a:rPr sz="1600" b="1" spc="-5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lifestyle</a:t>
            </a:r>
            <a:r>
              <a:rPr sz="1600" b="1" spc="-4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characterized</a:t>
            </a:r>
            <a:r>
              <a:rPr sz="1600" b="1" spc="-3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by</a:t>
            </a:r>
            <a:r>
              <a:rPr sz="1600" b="1" spc="-6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sobriety,</a:t>
            </a:r>
            <a:r>
              <a:rPr sz="1600" b="1" spc="-6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personal</a:t>
            </a:r>
            <a:r>
              <a:rPr sz="1600" b="1" spc="-6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spc="-10" dirty="0">
                <a:solidFill>
                  <a:srgbClr val="851F0C"/>
                </a:solidFill>
                <a:latin typeface="Montserrat"/>
                <a:cs typeface="Montserrat"/>
              </a:rPr>
              <a:t>health,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spiritual</a:t>
            </a:r>
            <a:r>
              <a:rPr sz="1600" b="1" spc="-40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growth,</a:t>
            </a:r>
            <a:r>
              <a:rPr sz="1600" b="1" spc="-3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dirty="0">
                <a:solidFill>
                  <a:srgbClr val="851F0C"/>
                </a:solidFill>
                <a:latin typeface="Montserrat"/>
                <a:cs typeface="Montserrat"/>
              </a:rPr>
              <a:t>and</a:t>
            </a:r>
            <a:r>
              <a:rPr sz="1600" b="1" spc="-65" dirty="0">
                <a:solidFill>
                  <a:srgbClr val="851F0C"/>
                </a:solidFill>
                <a:latin typeface="Montserrat"/>
                <a:cs typeface="Montserrat"/>
              </a:rPr>
              <a:t> </a:t>
            </a:r>
            <a:r>
              <a:rPr sz="1600" b="1" spc="-10" dirty="0">
                <a:solidFill>
                  <a:srgbClr val="851F0C"/>
                </a:solidFill>
                <a:latin typeface="Montserrat"/>
                <a:cs typeface="Montserrat"/>
              </a:rPr>
              <a:t>citizenship.</a:t>
            </a:r>
            <a:endParaRPr sz="16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2450">
              <a:latin typeface="Montserrat"/>
              <a:cs typeface="Montserrat"/>
            </a:endParaRPr>
          </a:p>
          <a:p>
            <a:pPr marL="388239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C700"/>
                </a:solidFill>
                <a:latin typeface="Montserrat"/>
                <a:cs typeface="Montserrat"/>
              </a:rPr>
              <a:t>-</a:t>
            </a:r>
            <a:r>
              <a:rPr sz="1800" b="1" spc="5" dirty="0">
                <a:solidFill>
                  <a:srgbClr val="FFC7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700"/>
                </a:solidFill>
                <a:latin typeface="Montserrat"/>
                <a:cs typeface="Montserrat"/>
              </a:rPr>
              <a:t>Jacqueline</a:t>
            </a:r>
            <a:r>
              <a:rPr sz="1800" b="1" spc="-10" dirty="0">
                <a:solidFill>
                  <a:srgbClr val="FFC7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700"/>
                </a:solidFill>
                <a:latin typeface="Montserrat"/>
                <a:cs typeface="Montserrat"/>
              </a:rPr>
              <a:t>Gomez-</a:t>
            </a:r>
            <a:r>
              <a:rPr sz="1800" b="1" spc="-10" dirty="0">
                <a:solidFill>
                  <a:srgbClr val="FFC700"/>
                </a:solidFill>
                <a:latin typeface="Montserrat"/>
                <a:cs typeface="Montserrat"/>
              </a:rPr>
              <a:t>Arias</a:t>
            </a:r>
            <a:endParaRPr sz="1800">
              <a:latin typeface="Montserrat"/>
              <a:cs typeface="Montserrat"/>
            </a:endParaRPr>
          </a:p>
          <a:p>
            <a:pPr marR="114300" algn="r">
              <a:lnSpc>
                <a:spcPct val="100000"/>
              </a:lnSpc>
              <a:spcBef>
                <a:spcPts val="320"/>
              </a:spcBef>
            </a:pPr>
            <a:r>
              <a:rPr sz="1800" b="1" dirty="0">
                <a:solidFill>
                  <a:srgbClr val="FFC700"/>
                </a:solidFill>
                <a:latin typeface="Montserrat"/>
                <a:cs typeface="Montserrat"/>
              </a:rPr>
              <a:t>LBHS </a:t>
            </a:r>
            <a:r>
              <a:rPr sz="1800" b="1" spc="-10" dirty="0">
                <a:solidFill>
                  <a:srgbClr val="FFC700"/>
                </a:solidFill>
                <a:latin typeface="Montserrat"/>
                <a:cs typeface="Montserrat"/>
              </a:rPr>
              <a:t>Cofounder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Contacts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6304" y="1439926"/>
            <a:ext cx="7135495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Executive</a:t>
            </a:r>
            <a:r>
              <a:rPr sz="1800" b="1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Director.</a:t>
            </a:r>
            <a:r>
              <a:rPr sz="1800" b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Javier</a:t>
            </a:r>
            <a:r>
              <a:rPr sz="18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Alegre.</a:t>
            </a:r>
            <a:r>
              <a:rPr sz="18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javier.alegre@latinobehavioral.org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Clinical</a:t>
            </a:r>
            <a:r>
              <a:rPr sz="1800" b="1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585858"/>
                </a:solidFill>
                <a:latin typeface="Arial"/>
                <a:cs typeface="Arial"/>
              </a:rPr>
              <a:t>Director.</a:t>
            </a:r>
            <a:r>
              <a:rPr sz="1800" b="1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Jules</a:t>
            </a:r>
            <a:r>
              <a:rPr sz="18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85858"/>
                </a:solidFill>
                <a:latin typeface="Arial"/>
                <a:cs typeface="Arial"/>
              </a:rPr>
              <a:t>Martinez.</a:t>
            </a:r>
            <a:r>
              <a:rPr sz="18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jules.martinez@latinobehavioral.org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17307" y="2773885"/>
            <a:ext cx="3437717" cy="16583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18BD11-68B6-2266-AFDA-5CC9165E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72984" y="4189548"/>
            <a:ext cx="2501153" cy="861774"/>
          </a:xfrm>
        </p:spPr>
        <p:txBody>
          <a:bodyPr/>
          <a:lstStyle/>
          <a:p>
            <a:r>
              <a:rPr lang="en-US" sz="14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Please complete our feedback survey</a:t>
            </a:r>
          </a:p>
          <a:p>
            <a:r>
              <a:rPr lang="en-US" sz="14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by scanning this QR Code</a:t>
            </a:r>
          </a:p>
          <a:p>
            <a:r>
              <a:rPr lang="en-US" sz="1400" b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or go to </a:t>
            </a:r>
            <a:r>
              <a:rPr lang="en-US" sz="1400" b="1" u="sng" dirty="0" err="1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faces.ly</a:t>
            </a:r>
            <a:r>
              <a:rPr lang="en-US" sz="1400" b="1" u="sng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/eval</a:t>
            </a:r>
          </a:p>
        </p:txBody>
      </p:sp>
      <p:sp>
        <p:nvSpPr>
          <p:cNvPr id="3" name="Chevron 2">
            <a:hlinkClick r:id="rId3"/>
            <a:extLst>
              <a:ext uri="{FF2B5EF4-FFF2-40B4-BE49-F238E27FC236}">
                <a16:creationId xmlns:a16="http://schemas.microsoft.com/office/drawing/2014/main" id="{4DD9E8D4-9B3B-A9D2-8893-15A0F9297A93}"/>
              </a:ext>
            </a:extLst>
          </p:cNvPr>
          <p:cNvSpPr/>
          <p:nvPr/>
        </p:nvSpPr>
        <p:spPr>
          <a:xfrm>
            <a:off x="8710552" y="2199904"/>
            <a:ext cx="290945" cy="966355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C7C104-4F9A-CB06-7E5C-5DA4F2C5C7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75"/>
          <a:stretch/>
        </p:blipFill>
        <p:spPr>
          <a:xfrm>
            <a:off x="3078333" y="3803190"/>
            <a:ext cx="1222037" cy="12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7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4780" y="4044797"/>
            <a:ext cx="70415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Javier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Alegre,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CPSS,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Executive</a:t>
            </a:r>
            <a:r>
              <a:rPr sz="20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Director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(he/him/el)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Jules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Martinez,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LCSW,CPSS,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Clinical Director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(they/them/elle)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5890" y="1367266"/>
            <a:ext cx="4396606" cy="21605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17880" y="608787"/>
            <a:ext cx="7470775" cy="621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2340"/>
              </a:lnSpc>
              <a:spcBef>
                <a:spcPts val="105"/>
              </a:spcBef>
            </a:pPr>
            <a:r>
              <a:rPr sz="2000" b="1" dirty="0">
                <a:solidFill>
                  <a:srgbClr val="783E04"/>
                </a:solidFill>
                <a:latin typeface="Arial"/>
                <a:cs typeface="Arial"/>
              </a:rPr>
              <a:t>STRENGTH</a:t>
            </a:r>
            <a:r>
              <a:rPr sz="2000" b="1" spc="-25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83E04"/>
                </a:solidFill>
                <a:latin typeface="Arial"/>
                <a:cs typeface="Arial"/>
              </a:rPr>
              <a:t>AND</a:t>
            </a:r>
            <a:r>
              <a:rPr sz="2000" b="1" spc="-30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83E04"/>
                </a:solidFill>
                <a:latin typeface="Arial"/>
                <a:cs typeface="Arial"/>
              </a:rPr>
              <a:t>RESILIENCE</a:t>
            </a:r>
            <a:r>
              <a:rPr sz="2000" b="1" spc="-20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83E04"/>
                </a:solidFill>
                <a:latin typeface="Arial"/>
                <a:cs typeface="Arial"/>
              </a:rPr>
              <a:t>IN</a:t>
            </a:r>
            <a:r>
              <a:rPr sz="2000" b="1" spc="-35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83E04"/>
                </a:solidFill>
                <a:latin typeface="Arial"/>
                <a:cs typeface="Arial"/>
              </a:rPr>
              <a:t>DIVERSITY,</a:t>
            </a:r>
            <a:r>
              <a:rPr sz="2000" b="1" spc="-15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83E04"/>
                </a:solidFill>
                <a:latin typeface="Arial"/>
                <a:cs typeface="Arial"/>
              </a:rPr>
              <a:t>CULTURAL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40"/>
              </a:lnSpc>
            </a:pPr>
            <a:r>
              <a:rPr sz="2000" b="1" dirty="0">
                <a:solidFill>
                  <a:srgbClr val="783E04"/>
                </a:solidFill>
                <a:latin typeface="Arial"/>
                <a:cs typeface="Arial"/>
              </a:rPr>
              <a:t>RESPONSIVENESS AND</a:t>
            </a:r>
            <a:r>
              <a:rPr sz="2000" b="1" spc="-10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83E04"/>
                </a:solidFill>
                <a:latin typeface="Arial"/>
                <a:cs typeface="Arial"/>
              </a:rPr>
              <a:t>INTEGRATION</a:t>
            </a:r>
            <a:r>
              <a:rPr sz="2000" b="1" spc="-30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83E04"/>
                </a:solidFill>
                <a:latin typeface="Arial"/>
                <a:cs typeface="Arial"/>
              </a:rPr>
              <a:t>IN</a:t>
            </a:r>
            <a:r>
              <a:rPr sz="2000" b="1" spc="-25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83E04"/>
                </a:solidFill>
                <a:latin typeface="Arial"/>
                <a:cs typeface="Arial"/>
              </a:rPr>
              <a:t>THE</a:t>
            </a:r>
            <a:r>
              <a:rPr sz="2000" b="1" spc="-10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83E04"/>
                </a:solidFill>
                <a:latin typeface="Arial"/>
                <a:cs typeface="Arial"/>
              </a:rPr>
              <a:t>PEER</a:t>
            </a:r>
            <a:r>
              <a:rPr sz="2000" b="1" spc="5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783E04"/>
                </a:solidFill>
                <a:latin typeface="Arial"/>
                <a:cs typeface="Arial"/>
              </a:rPr>
              <a:t>MODEL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237820"/>
            <a:ext cx="4193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0000"/>
                </a:solidFill>
                <a:latin typeface="Arial"/>
                <a:cs typeface="Arial"/>
              </a:rPr>
              <a:t>Learning</a:t>
            </a:r>
            <a:r>
              <a:rPr sz="36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0" spc="-10" dirty="0">
                <a:solidFill>
                  <a:srgbClr val="000000"/>
                </a:solidFill>
                <a:latin typeface="Arial"/>
                <a:cs typeface="Arial"/>
              </a:rPr>
              <a:t>Objectives: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850" y="1067561"/>
            <a:ext cx="796290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har char="●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Understand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disparities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diverse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BIPOC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communities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through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a </a:t>
            </a:r>
            <a:r>
              <a:rPr sz="1800" dirty="0">
                <a:latin typeface="Arial"/>
                <a:cs typeface="Arial"/>
              </a:rPr>
              <a:t>historical,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structural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lens,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well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how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COVID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19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impacted</a:t>
            </a:r>
            <a:r>
              <a:rPr sz="1800" spc="-10" dirty="0">
                <a:latin typeface="Arial"/>
                <a:cs typeface="Arial"/>
              </a:rPr>
              <a:t> disparities.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●"/>
            </a:pPr>
            <a:endParaRPr sz="1850">
              <a:latin typeface="Arial"/>
              <a:cs typeface="Arial"/>
            </a:endParaRPr>
          </a:p>
          <a:p>
            <a:pPr marL="354965" marR="525145" indent="-342900">
              <a:lnSpc>
                <a:spcPct val="100000"/>
              </a:lnSpc>
              <a:spcBef>
                <a:spcPts val="5"/>
              </a:spcBef>
              <a:buChar char="●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Understand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strengths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protective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factors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diverse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BIPOC communities.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●"/>
            </a:pPr>
            <a:endParaRPr sz="18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●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Historical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communal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approaches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indigenous pops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Central/South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America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health,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wellness,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connection -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Javi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●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Peer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Jules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●"/>
            </a:pPr>
            <a:endParaRPr sz="185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har char="●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Integrating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Peer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Model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your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work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Jules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Javi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031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38761D"/>
                </a:solidFill>
                <a:latin typeface="Montserrat"/>
                <a:cs typeface="Montserrat"/>
              </a:rPr>
              <a:t>Disparities</a:t>
            </a:r>
            <a:r>
              <a:rPr sz="2700" spc="-5" dirty="0">
                <a:solidFill>
                  <a:srgbClr val="38761D"/>
                </a:solidFill>
                <a:latin typeface="Montserrat"/>
                <a:cs typeface="Montserrat"/>
              </a:rPr>
              <a:t> </a:t>
            </a:r>
            <a:r>
              <a:rPr sz="2700" dirty="0">
                <a:solidFill>
                  <a:srgbClr val="38761D"/>
                </a:solidFill>
                <a:latin typeface="Montserrat"/>
                <a:cs typeface="Montserrat"/>
              </a:rPr>
              <a:t>in</a:t>
            </a:r>
            <a:r>
              <a:rPr sz="2700" spc="-10" dirty="0">
                <a:solidFill>
                  <a:srgbClr val="38761D"/>
                </a:solidFill>
                <a:latin typeface="Montserrat"/>
                <a:cs typeface="Montserrat"/>
              </a:rPr>
              <a:t> </a:t>
            </a:r>
            <a:r>
              <a:rPr sz="2700" dirty="0">
                <a:solidFill>
                  <a:srgbClr val="38761D"/>
                </a:solidFill>
                <a:latin typeface="Montserrat"/>
                <a:cs typeface="Montserrat"/>
              </a:rPr>
              <a:t>the</a:t>
            </a:r>
            <a:r>
              <a:rPr sz="2700" spc="-5" dirty="0">
                <a:solidFill>
                  <a:srgbClr val="38761D"/>
                </a:solidFill>
                <a:latin typeface="Montserrat"/>
                <a:cs typeface="Montserrat"/>
              </a:rPr>
              <a:t> </a:t>
            </a:r>
            <a:r>
              <a:rPr sz="2700" dirty="0">
                <a:solidFill>
                  <a:srgbClr val="38761D"/>
                </a:solidFill>
                <a:latin typeface="Montserrat"/>
                <a:cs typeface="Montserrat"/>
              </a:rPr>
              <a:t>Latinx</a:t>
            </a:r>
            <a:r>
              <a:rPr sz="2700" spc="-25" dirty="0">
                <a:solidFill>
                  <a:srgbClr val="38761D"/>
                </a:solidFill>
                <a:latin typeface="Montserrat"/>
                <a:cs typeface="Montserrat"/>
              </a:rPr>
              <a:t> </a:t>
            </a:r>
            <a:r>
              <a:rPr sz="2700" spc="-10" dirty="0">
                <a:solidFill>
                  <a:srgbClr val="38761D"/>
                </a:solidFill>
                <a:latin typeface="Montserrat"/>
                <a:cs typeface="Montserrat"/>
              </a:rPr>
              <a:t>Community</a:t>
            </a:r>
            <a:endParaRPr sz="27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In</a:t>
            </a:r>
            <a:r>
              <a:rPr spc="-20" dirty="0"/>
              <a:t> </a:t>
            </a:r>
            <a:r>
              <a:rPr dirty="0"/>
              <a:t>a</a:t>
            </a:r>
            <a:r>
              <a:rPr spc="30" dirty="0"/>
              <a:t> </a:t>
            </a:r>
            <a:r>
              <a:rPr b="1" dirty="0">
                <a:latin typeface="Montserrat"/>
                <a:cs typeface="Montserrat"/>
              </a:rPr>
              <a:t>2021</a:t>
            </a:r>
            <a:r>
              <a:rPr b="1" spc="-20" dirty="0">
                <a:latin typeface="Montserrat"/>
                <a:cs typeface="Montserrat"/>
              </a:rPr>
              <a:t> </a:t>
            </a:r>
            <a:r>
              <a:rPr dirty="0"/>
              <a:t>CDC</a:t>
            </a:r>
            <a:r>
              <a:rPr spc="-10" dirty="0"/>
              <a:t> </a:t>
            </a:r>
            <a:r>
              <a:rPr dirty="0"/>
              <a:t>study,</a:t>
            </a:r>
            <a:r>
              <a:rPr spc="-10" dirty="0"/>
              <a:t> </a:t>
            </a:r>
            <a:r>
              <a:rPr dirty="0"/>
              <a:t>it was</a:t>
            </a:r>
            <a:r>
              <a:rPr spc="-20" dirty="0"/>
              <a:t> </a:t>
            </a:r>
            <a:r>
              <a:rPr dirty="0"/>
              <a:t>found</a:t>
            </a:r>
            <a:r>
              <a:rPr spc="-40" dirty="0"/>
              <a:t> </a:t>
            </a:r>
            <a:r>
              <a:rPr spc="-20" dirty="0"/>
              <a:t>that</a:t>
            </a:r>
          </a:p>
          <a:p>
            <a:pPr marL="469265" indent="-375920">
              <a:lnSpc>
                <a:spcPct val="100000"/>
              </a:lnSpc>
              <a:spcBef>
                <a:spcPts val="1595"/>
              </a:spcBef>
              <a:buFont typeface="Times New Roman"/>
              <a:buChar char="●"/>
              <a:tabLst>
                <a:tab pos="469265" algn="l"/>
                <a:tab pos="469900" algn="l"/>
              </a:tabLst>
            </a:pPr>
            <a:r>
              <a:rPr dirty="0"/>
              <a:t>Rates</a:t>
            </a:r>
            <a:r>
              <a:rPr spc="-25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Mental</a:t>
            </a:r>
            <a:r>
              <a:rPr spc="-15" dirty="0"/>
              <a:t> </a:t>
            </a:r>
            <a:r>
              <a:rPr spc="-10" dirty="0"/>
              <a:t>Illness</a:t>
            </a:r>
          </a:p>
          <a:p>
            <a:pPr marL="926465" lvl="1" indent="-375920">
              <a:lnSpc>
                <a:spcPct val="100000"/>
              </a:lnSpc>
              <a:buFont typeface="Times New Roman"/>
              <a:buChar char="○"/>
              <a:tabLst>
                <a:tab pos="926465" algn="l"/>
                <a:tab pos="927100" algn="l"/>
              </a:tabLst>
            </a:pPr>
            <a:r>
              <a:rPr sz="2000" spc="-10" dirty="0">
                <a:latin typeface="Montserrat"/>
                <a:cs typeface="Montserrat"/>
              </a:rPr>
              <a:t>Depression</a:t>
            </a:r>
            <a:endParaRPr sz="2000">
              <a:latin typeface="Montserrat"/>
              <a:cs typeface="Montserrat"/>
            </a:endParaRPr>
          </a:p>
          <a:p>
            <a:pPr marL="926465" lvl="1" indent="-375920">
              <a:lnSpc>
                <a:spcPct val="100000"/>
              </a:lnSpc>
              <a:buFont typeface="Times New Roman"/>
              <a:buChar char="○"/>
              <a:tabLst>
                <a:tab pos="926465" algn="l"/>
                <a:tab pos="927100" algn="l"/>
              </a:tabLst>
            </a:pPr>
            <a:r>
              <a:rPr sz="2000" spc="-10" dirty="0">
                <a:latin typeface="Montserrat"/>
                <a:cs typeface="Montserrat"/>
              </a:rPr>
              <a:t>Suicide</a:t>
            </a:r>
            <a:endParaRPr sz="2000">
              <a:latin typeface="Montserrat"/>
              <a:cs typeface="Montserrat"/>
            </a:endParaRPr>
          </a:p>
          <a:p>
            <a:pPr marL="469265" indent="-375920">
              <a:lnSpc>
                <a:spcPct val="100000"/>
              </a:lnSpc>
              <a:buFont typeface="Times New Roman"/>
              <a:buChar char="●"/>
              <a:tabLst>
                <a:tab pos="469265" algn="l"/>
                <a:tab pos="469900" algn="l"/>
              </a:tabLst>
            </a:pPr>
            <a:r>
              <a:rPr dirty="0"/>
              <a:t>Rates</a:t>
            </a:r>
            <a:r>
              <a:rPr spc="-3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Substance</a:t>
            </a:r>
            <a:r>
              <a:rPr spc="-35" dirty="0"/>
              <a:t> </a:t>
            </a:r>
            <a:r>
              <a:rPr spc="-25" dirty="0"/>
              <a:t>Use</a:t>
            </a:r>
          </a:p>
          <a:p>
            <a:pPr marL="469265" indent="-375920">
              <a:lnSpc>
                <a:spcPct val="100000"/>
              </a:lnSpc>
              <a:buFont typeface="Times New Roman"/>
              <a:buChar char="●"/>
              <a:tabLst>
                <a:tab pos="469265" algn="l"/>
                <a:tab pos="469900" algn="l"/>
              </a:tabLst>
            </a:pPr>
            <a:r>
              <a:rPr dirty="0"/>
              <a:t>Access</a:t>
            </a:r>
            <a:r>
              <a:rPr spc="-20" dirty="0"/>
              <a:t> </a:t>
            </a:r>
            <a:r>
              <a:rPr dirty="0"/>
              <a:t>to</a:t>
            </a:r>
            <a:r>
              <a:rPr spc="-20" dirty="0"/>
              <a:t> Care</a:t>
            </a:r>
          </a:p>
          <a:p>
            <a:pPr marL="926465" lvl="1" indent="-375920">
              <a:lnSpc>
                <a:spcPct val="100000"/>
              </a:lnSpc>
              <a:spcBef>
                <a:spcPts val="5"/>
              </a:spcBef>
              <a:buFont typeface="Times New Roman"/>
              <a:buChar char="○"/>
              <a:tabLst>
                <a:tab pos="926465" algn="l"/>
                <a:tab pos="927100" algn="l"/>
              </a:tabLst>
            </a:pPr>
            <a:r>
              <a:rPr sz="2000" spc="-10" dirty="0">
                <a:latin typeface="Montserrat"/>
                <a:cs typeface="Montserrat"/>
              </a:rPr>
              <a:t>Insurance</a:t>
            </a:r>
            <a:endParaRPr sz="2000">
              <a:latin typeface="Montserrat"/>
              <a:cs typeface="Montserrat"/>
            </a:endParaRPr>
          </a:p>
          <a:p>
            <a:pPr marL="926465" lvl="1" indent="-375920">
              <a:lnSpc>
                <a:spcPct val="100000"/>
              </a:lnSpc>
              <a:buFont typeface="Times New Roman"/>
              <a:buChar char="○"/>
              <a:tabLst>
                <a:tab pos="926465" algn="l"/>
                <a:tab pos="927100" algn="l"/>
              </a:tabLst>
            </a:pPr>
            <a:r>
              <a:rPr sz="2000" spc="-10" dirty="0">
                <a:latin typeface="Montserrat"/>
                <a:cs typeface="Montserrat"/>
              </a:rPr>
              <a:t>Geography</a:t>
            </a:r>
            <a:endParaRPr sz="2000">
              <a:latin typeface="Montserrat"/>
              <a:cs typeface="Montserrat"/>
            </a:endParaRPr>
          </a:p>
          <a:p>
            <a:pPr marL="926465" lvl="1" indent="-375920">
              <a:lnSpc>
                <a:spcPct val="100000"/>
              </a:lnSpc>
              <a:buFont typeface="Times New Roman"/>
              <a:buChar char="○"/>
              <a:tabLst>
                <a:tab pos="926465" algn="l"/>
                <a:tab pos="927100" algn="l"/>
              </a:tabLst>
            </a:pPr>
            <a:r>
              <a:rPr sz="2000" spc="-10" dirty="0">
                <a:latin typeface="Montserrat"/>
                <a:cs typeface="Montserrat"/>
              </a:rPr>
              <a:t>Language</a:t>
            </a:r>
            <a:endParaRPr sz="2000">
              <a:latin typeface="Montserrat"/>
              <a:cs typeface="Montserrat"/>
            </a:endParaRPr>
          </a:p>
          <a:p>
            <a:pPr marL="926465" lvl="1" indent="-375920">
              <a:lnSpc>
                <a:spcPct val="100000"/>
              </a:lnSpc>
              <a:buFont typeface="Times New Roman"/>
              <a:buChar char="○"/>
              <a:tabLst>
                <a:tab pos="926465" algn="l"/>
                <a:tab pos="927100" algn="l"/>
              </a:tabLst>
            </a:pPr>
            <a:r>
              <a:rPr sz="2000" dirty="0">
                <a:latin typeface="Montserrat"/>
                <a:cs typeface="Montserrat"/>
              </a:rPr>
              <a:t>Stigma,</a:t>
            </a:r>
            <a:r>
              <a:rPr sz="2000" spc="-45" dirty="0">
                <a:latin typeface="Montserrat"/>
                <a:cs typeface="Montserrat"/>
              </a:rPr>
              <a:t> </a:t>
            </a:r>
            <a:r>
              <a:rPr sz="2000" dirty="0">
                <a:latin typeface="Montserrat"/>
                <a:cs typeface="Montserrat"/>
              </a:rPr>
              <a:t>Stereotypes,</a:t>
            </a:r>
            <a:r>
              <a:rPr sz="2000" spc="-45" dirty="0">
                <a:latin typeface="Montserrat"/>
                <a:cs typeface="Montserrat"/>
              </a:rPr>
              <a:t> </a:t>
            </a:r>
            <a:r>
              <a:rPr sz="2000" dirty="0">
                <a:latin typeface="Montserrat"/>
                <a:cs typeface="Montserrat"/>
              </a:rPr>
              <a:t>&amp;</a:t>
            </a:r>
            <a:r>
              <a:rPr sz="2000" spc="-5" dirty="0">
                <a:latin typeface="Montserrat"/>
                <a:cs typeface="Montserrat"/>
              </a:rPr>
              <a:t> </a:t>
            </a:r>
            <a:r>
              <a:rPr sz="2000" dirty="0">
                <a:latin typeface="Montserrat"/>
                <a:cs typeface="Montserrat"/>
              </a:rPr>
              <a:t>Cultural</a:t>
            </a:r>
            <a:r>
              <a:rPr sz="2000" spc="-20" dirty="0">
                <a:latin typeface="Montserrat"/>
                <a:cs typeface="Montserrat"/>
              </a:rPr>
              <a:t> </a:t>
            </a:r>
            <a:r>
              <a:rPr sz="2000" spc="-10" dirty="0">
                <a:latin typeface="Montserrat"/>
                <a:cs typeface="Montserrat"/>
              </a:rPr>
              <a:t>Practices</a:t>
            </a:r>
            <a:endParaRPr sz="20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312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280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800" b="0" spc="-25" dirty="0">
                <a:solidFill>
                  <a:srgbClr val="000000"/>
                </a:solidFill>
                <a:latin typeface="Arial"/>
                <a:cs typeface="Arial"/>
              </a:rPr>
              <a:t>COVID-</a:t>
            </a:r>
            <a:r>
              <a:rPr sz="2800" b="0" dirty="0">
                <a:solidFill>
                  <a:srgbClr val="000000"/>
                </a:solidFill>
                <a:latin typeface="Arial"/>
                <a:cs typeface="Arial"/>
              </a:rPr>
              <a:t>19</a:t>
            </a:r>
            <a:r>
              <a:rPr sz="2800" b="0" spc="-10" dirty="0">
                <a:solidFill>
                  <a:srgbClr val="000000"/>
                </a:solidFill>
                <a:latin typeface="Arial"/>
                <a:cs typeface="Arial"/>
              </a:rPr>
              <a:t> Pandemic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2436" y="1094232"/>
            <a:ext cx="6739127" cy="37871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436" y="390525"/>
            <a:ext cx="42240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90000"/>
                </a:solidFill>
              </a:rPr>
              <a:t>Disparities</a:t>
            </a:r>
            <a:r>
              <a:rPr sz="2400" spc="-85" dirty="0">
                <a:solidFill>
                  <a:srgbClr val="990000"/>
                </a:solidFill>
              </a:rPr>
              <a:t> </a:t>
            </a:r>
            <a:r>
              <a:rPr sz="2400" dirty="0">
                <a:solidFill>
                  <a:srgbClr val="990000"/>
                </a:solidFill>
              </a:rPr>
              <a:t>in</a:t>
            </a:r>
            <a:r>
              <a:rPr sz="2400" spc="-100" dirty="0">
                <a:solidFill>
                  <a:srgbClr val="990000"/>
                </a:solidFill>
              </a:rPr>
              <a:t> </a:t>
            </a:r>
            <a:r>
              <a:rPr sz="2400" dirty="0">
                <a:solidFill>
                  <a:srgbClr val="990000"/>
                </a:solidFill>
              </a:rPr>
              <a:t>Access</a:t>
            </a:r>
            <a:r>
              <a:rPr sz="2400" spc="-50" dirty="0">
                <a:solidFill>
                  <a:srgbClr val="990000"/>
                </a:solidFill>
              </a:rPr>
              <a:t> </a:t>
            </a:r>
            <a:r>
              <a:rPr sz="2400" dirty="0">
                <a:solidFill>
                  <a:srgbClr val="990000"/>
                </a:solidFill>
              </a:rPr>
              <a:t>to</a:t>
            </a:r>
            <a:r>
              <a:rPr sz="2400" spc="-100" dirty="0">
                <a:solidFill>
                  <a:srgbClr val="990000"/>
                </a:solidFill>
              </a:rPr>
              <a:t> </a:t>
            </a:r>
            <a:r>
              <a:rPr sz="2400" spc="-20" dirty="0">
                <a:solidFill>
                  <a:srgbClr val="990000"/>
                </a:solidFill>
              </a:rPr>
              <a:t>Care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649092" y="1535379"/>
            <a:ext cx="245745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783E04"/>
                </a:solidFill>
                <a:latin typeface="Arial"/>
                <a:cs typeface="Arial"/>
              </a:rPr>
              <a:t>Insurance</a:t>
            </a:r>
            <a:r>
              <a:rPr sz="1700" spc="-15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783E04"/>
                </a:solidFill>
                <a:latin typeface="Arial"/>
                <a:cs typeface="Arial"/>
              </a:rPr>
              <a:t>&amp;</a:t>
            </a:r>
            <a:r>
              <a:rPr sz="1700" spc="-15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783E04"/>
                </a:solidFill>
                <a:latin typeface="Arial"/>
                <a:cs typeface="Arial"/>
              </a:rPr>
              <a:t>Cost</a:t>
            </a:r>
            <a:r>
              <a:rPr sz="1700" spc="-30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783E04"/>
                </a:solidFill>
                <a:latin typeface="Arial"/>
                <a:cs typeface="Arial"/>
              </a:rPr>
              <a:t>of </a:t>
            </a:r>
            <a:r>
              <a:rPr sz="1700" spc="-20" dirty="0">
                <a:solidFill>
                  <a:srgbClr val="783E04"/>
                </a:solidFill>
                <a:latin typeface="Arial"/>
                <a:cs typeface="Arial"/>
              </a:rPr>
              <a:t>Care</a:t>
            </a:r>
            <a:endParaRPr sz="1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625" y="1803019"/>
            <a:ext cx="211899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783E04"/>
                </a:solidFill>
                <a:latin typeface="Arial"/>
                <a:cs typeface="Arial"/>
              </a:rPr>
              <a:t>Stereotypes</a:t>
            </a:r>
            <a:r>
              <a:rPr sz="1700" spc="5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783E04"/>
                </a:solidFill>
                <a:latin typeface="Arial"/>
                <a:cs typeface="Arial"/>
              </a:rPr>
              <a:t>&amp;</a:t>
            </a:r>
            <a:r>
              <a:rPr sz="1700" spc="-30" dirty="0">
                <a:solidFill>
                  <a:srgbClr val="783E04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783E04"/>
                </a:solidFill>
                <a:latin typeface="Arial"/>
                <a:cs typeface="Arial"/>
              </a:rPr>
              <a:t>Stigma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28965" y="2807017"/>
            <a:ext cx="1927225" cy="1838325"/>
            <a:chOff x="1628965" y="2807017"/>
            <a:chExt cx="1927225" cy="1838325"/>
          </a:xfrm>
        </p:grpSpPr>
        <p:sp>
          <p:nvSpPr>
            <p:cNvPr id="6" name="object 6"/>
            <p:cNvSpPr/>
            <p:nvPr/>
          </p:nvSpPr>
          <p:spPr>
            <a:xfrm>
              <a:off x="1633727" y="2811779"/>
              <a:ext cx="1917700" cy="1828800"/>
            </a:xfrm>
            <a:custGeom>
              <a:avLst/>
              <a:gdLst/>
              <a:ahLst/>
              <a:cxnLst/>
              <a:rect l="l" t="t" r="r" b="b"/>
              <a:pathLst>
                <a:path w="1917700" h="1828800">
                  <a:moveTo>
                    <a:pt x="958596" y="0"/>
                  </a:moveTo>
                  <a:lnTo>
                    <a:pt x="909262" y="1189"/>
                  </a:lnTo>
                  <a:lnTo>
                    <a:pt x="860577" y="4721"/>
                  </a:lnTo>
                  <a:lnTo>
                    <a:pt x="812600" y="10537"/>
                  </a:lnTo>
                  <a:lnTo>
                    <a:pt x="765392" y="18579"/>
                  </a:lnTo>
                  <a:lnTo>
                    <a:pt x="719012" y="28791"/>
                  </a:lnTo>
                  <a:lnTo>
                    <a:pt x="673522" y="41114"/>
                  </a:lnTo>
                  <a:lnTo>
                    <a:pt x="628980" y="55491"/>
                  </a:lnTo>
                  <a:lnTo>
                    <a:pt x="585448" y="71866"/>
                  </a:lnTo>
                  <a:lnTo>
                    <a:pt x="542985" y="90179"/>
                  </a:lnTo>
                  <a:lnTo>
                    <a:pt x="501652" y="110374"/>
                  </a:lnTo>
                  <a:lnTo>
                    <a:pt x="461509" y="132394"/>
                  </a:lnTo>
                  <a:lnTo>
                    <a:pt x="422616" y="156180"/>
                  </a:lnTo>
                  <a:lnTo>
                    <a:pt x="385033" y="181675"/>
                  </a:lnTo>
                  <a:lnTo>
                    <a:pt x="348821" y="208822"/>
                  </a:lnTo>
                  <a:lnTo>
                    <a:pt x="314039" y="237564"/>
                  </a:lnTo>
                  <a:lnTo>
                    <a:pt x="280749" y="267842"/>
                  </a:lnTo>
                  <a:lnTo>
                    <a:pt x="249010" y="299600"/>
                  </a:lnTo>
                  <a:lnTo>
                    <a:pt x="218882" y="332780"/>
                  </a:lnTo>
                  <a:lnTo>
                    <a:pt x="190425" y="367324"/>
                  </a:lnTo>
                  <a:lnTo>
                    <a:pt x="163701" y="403175"/>
                  </a:lnTo>
                  <a:lnTo>
                    <a:pt x="138768" y="440275"/>
                  </a:lnTo>
                  <a:lnTo>
                    <a:pt x="115688" y="478567"/>
                  </a:lnTo>
                  <a:lnTo>
                    <a:pt x="94520" y="517994"/>
                  </a:lnTo>
                  <a:lnTo>
                    <a:pt x="75324" y="558498"/>
                  </a:lnTo>
                  <a:lnTo>
                    <a:pt x="58162" y="600021"/>
                  </a:lnTo>
                  <a:lnTo>
                    <a:pt x="43092" y="642506"/>
                  </a:lnTo>
                  <a:lnTo>
                    <a:pt x="30176" y="685896"/>
                  </a:lnTo>
                  <a:lnTo>
                    <a:pt x="19473" y="730132"/>
                  </a:lnTo>
                  <a:lnTo>
                    <a:pt x="11044" y="775159"/>
                  </a:lnTo>
                  <a:lnTo>
                    <a:pt x="4948" y="820917"/>
                  </a:lnTo>
                  <a:lnTo>
                    <a:pt x="1247" y="867350"/>
                  </a:lnTo>
                  <a:lnTo>
                    <a:pt x="0" y="914400"/>
                  </a:lnTo>
                  <a:lnTo>
                    <a:pt x="1247" y="961454"/>
                  </a:lnTo>
                  <a:lnTo>
                    <a:pt x="4948" y="1007891"/>
                  </a:lnTo>
                  <a:lnTo>
                    <a:pt x="11044" y="1053652"/>
                  </a:lnTo>
                  <a:lnTo>
                    <a:pt x="19473" y="1098681"/>
                  </a:lnTo>
                  <a:lnTo>
                    <a:pt x="30176" y="1142920"/>
                  </a:lnTo>
                  <a:lnTo>
                    <a:pt x="43092" y="1186312"/>
                  </a:lnTo>
                  <a:lnTo>
                    <a:pt x="58162" y="1228798"/>
                  </a:lnTo>
                  <a:lnTo>
                    <a:pt x="75324" y="1270323"/>
                  </a:lnTo>
                  <a:lnTo>
                    <a:pt x="94520" y="1310827"/>
                  </a:lnTo>
                  <a:lnTo>
                    <a:pt x="115688" y="1350254"/>
                  </a:lnTo>
                  <a:lnTo>
                    <a:pt x="138768" y="1388546"/>
                  </a:lnTo>
                  <a:lnTo>
                    <a:pt x="163701" y="1425646"/>
                  </a:lnTo>
                  <a:lnTo>
                    <a:pt x="190425" y="1461497"/>
                  </a:lnTo>
                  <a:lnTo>
                    <a:pt x="218882" y="1496040"/>
                  </a:lnTo>
                  <a:lnTo>
                    <a:pt x="249010" y="1529219"/>
                  </a:lnTo>
                  <a:lnTo>
                    <a:pt x="280749" y="1560976"/>
                  </a:lnTo>
                  <a:lnTo>
                    <a:pt x="314039" y="1591253"/>
                  </a:lnTo>
                  <a:lnTo>
                    <a:pt x="348821" y="1619993"/>
                  </a:lnTo>
                  <a:lnTo>
                    <a:pt x="385033" y="1647139"/>
                  </a:lnTo>
                  <a:lnTo>
                    <a:pt x="422616" y="1672633"/>
                  </a:lnTo>
                  <a:lnTo>
                    <a:pt x="461509" y="1696417"/>
                  </a:lnTo>
                  <a:lnTo>
                    <a:pt x="501652" y="1718435"/>
                  </a:lnTo>
                  <a:lnTo>
                    <a:pt x="542985" y="1738629"/>
                  </a:lnTo>
                  <a:lnTo>
                    <a:pt x="585448" y="1756941"/>
                  </a:lnTo>
                  <a:lnTo>
                    <a:pt x="628980" y="1773313"/>
                  </a:lnTo>
                  <a:lnTo>
                    <a:pt x="673522" y="1787689"/>
                  </a:lnTo>
                  <a:lnTo>
                    <a:pt x="719012" y="1800011"/>
                  </a:lnTo>
                  <a:lnTo>
                    <a:pt x="765392" y="1810222"/>
                  </a:lnTo>
                  <a:lnTo>
                    <a:pt x="812600" y="1818263"/>
                  </a:lnTo>
                  <a:lnTo>
                    <a:pt x="860577" y="1824078"/>
                  </a:lnTo>
                  <a:lnTo>
                    <a:pt x="909262" y="1827610"/>
                  </a:lnTo>
                  <a:lnTo>
                    <a:pt x="958596" y="1828800"/>
                  </a:lnTo>
                  <a:lnTo>
                    <a:pt x="1007929" y="1827610"/>
                  </a:lnTo>
                  <a:lnTo>
                    <a:pt x="1056614" y="1824078"/>
                  </a:lnTo>
                  <a:lnTo>
                    <a:pt x="1104591" y="1818263"/>
                  </a:lnTo>
                  <a:lnTo>
                    <a:pt x="1151799" y="1810222"/>
                  </a:lnTo>
                  <a:lnTo>
                    <a:pt x="1198179" y="1800011"/>
                  </a:lnTo>
                  <a:lnTo>
                    <a:pt x="1243669" y="1787689"/>
                  </a:lnTo>
                  <a:lnTo>
                    <a:pt x="1288211" y="1773313"/>
                  </a:lnTo>
                  <a:lnTo>
                    <a:pt x="1331743" y="1756941"/>
                  </a:lnTo>
                  <a:lnTo>
                    <a:pt x="1374206" y="1738629"/>
                  </a:lnTo>
                  <a:lnTo>
                    <a:pt x="1415539" y="1718435"/>
                  </a:lnTo>
                  <a:lnTo>
                    <a:pt x="1455682" y="1696417"/>
                  </a:lnTo>
                  <a:lnTo>
                    <a:pt x="1494575" y="1672633"/>
                  </a:lnTo>
                  <a:lnTo>
                    <a:pt x="1532158" y="1647139"/>
                  </a:lnTo>
                  <a:lnTo>
                    <a:pt x="1568370" y="1619993"/>
                  </a:lnTo>
                  <a:lnTo>
                    <a:pt x="1603152" y="1591253"/>
                  </a:lnTo>
                  <a:lnTo>
                    <a:pt x="1636442" y="1560976"/>
                  </a:lnTo>
                  <a:lnTo>
                    <a:pt x="1668181" y="1529219"/>
                  </a:lnTo>
                  <a:lnTo>
                    <a:pt x="1698309" y="1496040"/>
                  </a:lnTo>
                  <a:lnTo>
                    <a:pt x="1726766" y="1461497"/>
                  </a:lnTo>
                  <a:lnTo>
                    <a:pt x="1753490" y="1425646"/>
                  </a:lnTo>
                  <a:lnTo>
                    <a:pt x="1778423" y="1388546"/>
                  </a:lnTo>
                  <a:lnTo>
                    <a:pt x="1801503" y="1350254"/>
                  </a:lnTo>
                  <a:lnTo>
                    <a:pt x="1822671" y="1310827"/>
                  </a:lnTo>
                  <a:lnTo>
                    <a:pt x="1841867" y="1270323"/>
                  </a:lnTo>
                  <a:lnTo>
                    <a:pt x="1859029" y="1228798"/>
                  </a:lnTo>
                  <a:lnTo>
                    <a:pt x="1874099" y="1186312"/>
                  </a:lnTo>
                  <a:lnTo>
                    <a:pt x="1887015" y="1142920"/>
                  </a:lnTo>
                  <a:lnTo>
                    <a:pt x="1897718" y="1098681"/>
                  </a:lnTo>
                  <a:lnTo>
                    <a:pt x="1906147" y="1053652"/>
                  </a:lnTo>
                  <a:lnTo>
                    <a:pt x="1912243" y="1007891"/>
                  </a:lnTo>
                  <a:lnTo>
                    <a:pt x="1915944" y="961454"/>
                  </a:lnTo>
                  <a:lnTo>
                    <a:pt x="1917192" y="914400"/>
                  </a:lnTo>
                  <a:lnTo>
                    <a:pt x="1915944" y="867350"/>
                  </a:lnTo>
                  <a:lnTo>
                    <a:pt x="1912243" y="820917"/>
                  </a:lnTo>
                  <a:lnTo>
                    <a:pt x="1906147" y="775159"/>
                  </a:lnTo>
                  <a:lnTo>
                    <a:pt x="1897718" y="730132"/>
                  </a:lnTo>
                  <a:lnTo>
                    <a:pt x="1887015" y="685896"/>
                  </a:lnTo>
                  <a:lnTo>
                    <a:pt x="1874099" y="642506"/>
                  </a:lnTo>
                  <a:lnTo>
                    <a:pt x="1859029" y="600021"/>
                  </a:lnTo>
                  <a:lnTo>
                    <a:pt x="1841867" y="558498"/>
                  </a:lnTo>
                  <a:lnTo>
                    <a:pt x="1822671" y="517994"/>
                  </a:lnTo>
                  <a:lnTo>
                    <a:pt x="1801503" y="478567"/>
                  </a:lnTo>
                  <a:lnTo>
                    <a:pt x="1778423" y="440275"/>
                  </a:lnTo>
                  <a:lnTo>
                    <a:pt x="1753490" y="403175"/>
                  </a:lnTo>
                  <a:lnTo>
                    <a:pt x="1726766" y="367324"/>
                  </a:lnTo>
                  <a:lnTo>
                    <a:pt x="1698309" y="332780"/>
                  </a:lnTo>
                  <a:lnTo>
                    <a:pt x="1668181" y="299600"/>
                  </a:lnTo>
                  <a:lnTo>
                    <a:pt x="1636442" y="267843"/>
                  </a:lnTo>
                  <a:lnTo>
                    <a:pt x="1603152" y="237564"/>
                  </a:lnTo>
                  <a:lnTo>
                    <a:pt x="1568370" y="208822"/>
                  </a:lnTo>
                  <a:lnTo>
                    <a:pt x="1532158" y="181675"/>
                  </a:lnTo>
                  <a:lnTo>
                    <a:pt x="1494575" y="156180"/>
                  </a:lnTo>
                  <a:lnTo>
                    <a:pt x="1455682" y="132394"/>
                  </a:lnTo>
                  <a:lnTo>
                    <a:pt x="1415539" y="110374"/>
                  </a:lnTo>
                  <a:lnTo>
                    <a:pt x="1374206" y="90179"/>
                  </a:lnTo>
                  <a:lnTo>
                    <a:pt x="1331743" y="71866"/>
                  </a:lnTo>
                  <a:lnTo>
                    <a:pt x="1288211" y="55491"/>
                  </a:lnTo>
                  <a:lnTo>
                    <a:pt x="1243669" y="41114"/>
                  </a:lnTo>
                  <a:lnTo>
                    <a:pt x="1198179" y="28791"/>
                  </a:lnTo>
                  <a:lnTo>
                    <a:pt x="1151799" y="18579"/>
                  </a:lnTo>
                  <a:lnTo>
                    <a:pt x="1104591" y="10537"/>
                  </a:lnTo>
                  <a:lnTo>
                    <a:pt x="1056614" y="4721"/>
                  </a:lnTo>
                  <a:lnTo>
                    <a:pt x="1007929" y="1189"/>
                  </a:lnTo>
                  <a:lnTo>
                    <a:pt x="958596" y="0"/>
                  </a:lnTo>
                  <a:close/>
                </a:path>
              </a:pathLst>
            </a:custGeom>
            <a:solidFill>
              <a:srgbClr val="9FC5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33727" y="2811779"/>
              <a:ext cx="1917700" cy="1828800"/>
            </a:xfrm>
            <a:custGeom>
              <a:avLst/>
              <a:gdLst/>
              <a:ahLst/>
              <a:cxnLst/>
              <a:rect l="l" t="t" r="r" b="b"/>
              <a:pathLst>
                <a:path w="1917700" h="1828800">
                  <a:moveTo>
                    <a:pt x="0" y="914400"/>
                  </a:moveTo>
                  <a:lnTo>
                    <a:pt x="1247" y="867350"/>
                  </a:lnTo>
                  <a:lnTo>
                    <a:pt x="4948" y="820917"/>
                  </a:lnTo>
                  <a:lnTo>
                    <a:pt x="11044" y="775159"/>
                  </a:lnTo>
                  <a:lnTo>
                    <a:pt x="19473" y="730132"/>
                  </a:lnTo>
                  <a:lnTo>
                    <a:pt x="30176" y="685896"/>
                  </a:lnTo>
                  <a:lnTo>
                    <a:pt x="43092" y="642506"/>
                  </a:lnTo>
                  <a:lnTo>
                    <a:pt x="58162" y="600021"/>
                  </a:lnTo>
                  <a:lnTo>
                    <a:pt x="75324" y="558498"/>
                  </a:lnTo>
                  <a:lnTo>
                    <a:pt x="94520" y="517994"/>
                  </a:lnTo>
                  <a:lnTo>
                    <a:pt x="115688" y="478567"/>
                  </a:lnTo>
                  <a:lnTo>
                    <a:pt x="138768" y="440275"/>
                  </a:lnTo>
                  <a:lnTo>
                    <a:pt x="163701" y="403175"/>
                  </a:lnTo>
                  <a:lnTo>
                    <a:pt x="190425" y="367324"/>
                  </a:lnTo>
                  <a:lnTo>
                    <a:pt x="218882" y="332780"/>
                  </a:lnTo>
                  <a:lnTo>
                    <a:pt x="249010" y="299600"/>
                  </a:lnTo>
                  <a:lnTo>
                    <a:pt x="280749" y="267842"/>
                  </a:lnTo>
                  <a:lnTo>
                    <a:pt x="314039" y="237564"/>
                  </a:lnTo>
                  <a:lnTo>
                    <a:pt x="348821" y="208822"/>
                  </a:lnTo>
                  <a:lnTo>
                    <a:pt x="385033" y="181675"/>
                  </a:lnTo>
                  <a:lnTo>
                    <a:pt x="422616" y="156180"/>
                  </a:lnTo>
                  <a:lnTo>
                    <a:pt x="461509" y="132394"/>
                  </a:lnTo>
                  <a:lnTo>
                    <a:pt x="501652" y="110374"/>
                  </a:lnTo>
                  <a:lnTo>
                    <a:pt x="542985" y="90179"/>
                  </a:lnTo>
                  <a:lnTo>
                    <a:pt x="585448" y="71866"/>
                  </a:lnTo>
                  <a:lnTo>
                    <a:pt x="628980" y="55491"/>
                  </a:lnTo>
                  <a:lnTo>
                    <a:pt x="673522" y="41114"/>
                  </a:lnTo>
                  <a:lnTo>
                    <a:pt x="719012" y="28791"/>
                  </a:lnTo>
                  <a:lnTo>
                    <a:pt x="765392" y="18579"/>
                  </a:lnTo>
                  <a:lnTo>
                    <a:pt x="812600" y="10537"/>
                  </a:lnTo>
                  <a:lnTo>
                    <a:pt x="860577" y="4721"/>
                  </a:lnTo>
                  <a:lnTo>
                    <a:pt x="909262" y="1189"/>
                  </a:lnTo>
                  <a:lnTo>
                    <a:pt x="958596" y="0"/>
                  </a:lnTo>
                  <a:lnTo>
                    <a:pt x="1007929" y="1189"/>
                  </a:lnTo>
                  <a:lnTo>
                    <a:pt x="1056614" y="4721"/>
                  </a:lnTo>
                  <a:lnTo>
                    <a:pt x="1104591" y="10537"/>
                  </a:lnTo>
                  <a:lnTo>
                    <a:pt x="1151799" y="18579"/>
                  </a:lnTo>
                  <a:lnTo>
                    <a:pt x="1198179" y="28791"/>
                  </a:lnTo>
                  <a:lnTo>
                    <a:pt x="1243669" y="41114"/>
                  </a:lnTo>
                  <a:lnTo>
                    <a:pt x="1288211" y="55491"/>
                  </a:lnTo>
                  <a:lnTo>
                    <a:pt x="1331743" y="71866"/>
                  </a:lnTo>
                  <a:lnTo>
                    <a:pt x="1374206" y="90179"/>
                  </a:lnTo>
                  <a:lnTo>
                    <a:pt x="1415539" y="110374"/>
                  </a:lnTo>
                  <a:lnTo>
                    <a:pt x="1455682" y="132394"/>
                  </a:lnTo>
                  <a:lnTo>
                    <a:pt x="1494575" y="156180"/>
                  </a:lnTo>
                  <a:lnTo>
                    <a:pt x="1532158" y="181675"/>
                  </a:lnTo>
                  <a:lnTo>
                    <a:pt x="1568370" y="208822"/>
                  </a:lnTo>
                  <a:lnTo>
                    <a:pt x="1603152" y="237564"/>
                  </a:lnTo>
                  <a:lnTo>
                    <a:pt x="1636442" y="267843"/>
                  </a:lnTo>
                  <a:lnTo>
                    <a:pt x="1668181" y="299600"/>
                  </a:lnTo>
                  <a:lnTo>
                    <a:pt x="1698309" y="332780"/>
                  </a:lnTo>
                  <a:lnTo>
                    <a:pt x="1726766" y="367324"/>
                  </a:lnTo>
                  <a:lnTo>
                    <a:pt x="1753490" y="403175"/>
                  </a:lnTo>
                  <a:lnTo>
                    <a:pt x="1778423" y="440275"/>
                  </a:lnTo>
                  <a:lnTo>
                    <a:pt x="1801503" y="478567"/>
                  </a:lnTo>
                  <a:lnTo>
                    <a:pt x="1822671" y="517994"/>
                  </a:lnTo>
                  <a:lnTo>
                    <a:pt x="1841867" y="558498"/>
                  </a:lnTo>
                  <a:lnTo>
                    <a:pt x="1859029" y="600021"/>
                  </a:lnTo>
                  <a:lnTo>
                    <a:pt x="1874099" y="642506"/>
                  </a:lnTo>
                  <a:lnTo>
                    <a:pt x="1887015" y="685896"/>
                  </a:lnTo>
                  <a:lnTo>
                    <a:pt x="1897718" y="730132"/>
                  </a:lnTo>
                  <a:lnTo>
                    <a:pt x="1906147" y="775159"/>
                  </a:lnTo>
                  <a:lnTo>
                    <a:pt x="1912243" y="820917"/>
                  </a:lnTo>
                  <a:lnTo>
                    <a:pt x="1915944" y="867350"/>
                  </a:lnTo>
                  <a:lnTo>
                    <a:pt x="1917192" y="914400"/>
                  </a:lnTo>
                  <a:lnTo>
                    <a:pt x="1915944" y="961454"/>
                  </a:lnTo>
                  <a:lnTo>
                    <a:pt x="1912243" y="1007891"/>
                  </a:lnTo>
                  <a:lnTo>
                    <a:pt x="1906147" y="1053652"/>
                  </a:lnTo>
                  <a:lnTo>
                    <a:pt x="1897718" y="1098681"/>
                  </a:lnTo>
                  <a:lnTo>
                    <a:pt x="1887015" y="1142920"/>
                  </a:lnTo>
                  <a:lnTo>
                    <a:pt x="1874099" y="1186312"/>
                  </a:lnTo>
                  <a:lnTo>
                    <a:pt x="1859029" y="1228798"/>
                  </a:lnTo>
                  <a:lnTo>
                    <a:pt x="1841867" y="1270323"/>
                  </a:lnTo>
                  <a:lnTo>
                    <a:pt x="1822671" y="1310827"/>
                  </a:lnTo>
                  <a:lnTo>
                    <a:pt x="1801503" y="1350254"/>
                  </a:lnTo>
                  <a:lnTo>
                    <a:pt x="1778423" y="1388546"/>
                  </a:lnTo>
                  <a:lnTo>
                    <a:pt x="1753490" y="1425646"/>
                  </a:lnTo>
                  <a:lnTo>
                    <a:pt x="1726766" y="1461497"/>
                  </a:lnTo>
                  <a:lnTo>
                    <a:pt x="1698309" y="1496040"/>
                  </a:lnTo>
                  <a:lnTo>
                    <a:pt x="1668181" y="1529219"/>
                  </a:lnTo>
                  <a:lnTo>
                    <a:pt x="1636442" y="1560976"/>
                  </a:lnTo>
                  <a:lnTo>
                    <a:pt x="1603152" y="1591253"/>
                  </a:lnTo>
                  <a:lnTo>
                    <a:pt x="1568370" y="1619993"/>
                  </a:lnTo>
                  <a:lnTo>
                    <a:pt x="1532158" y="1647139"/>
                  </a:lnTo>
                  <a:lnTo>
                    <a:pt x="1494575" y="1672633"/>
                  </a:lnTo>
                  <a:lnTo>
                    <a:pt x="1455682" y="1696417"/>
                  </a:lnTo>
                  <a:lnTo>
                    <a:pt x="1415539" y="1718435"/>
                  </a:lnTo>
                  <a:lnTo>
                    <a:pt x="1374206" y="1738629"/>
                  </a:lnTo>
                  <a:lnTo>
                    <a:pt x="1331743" y="1756941"/>
                  </a:lnTo>
                  <a:lnTo>
                    <a:pt x="1288211" y="1773313"/>
                  </a:lnTo>
                  <a:lnTo>
                    <a:pt x="1243669" y="1787689"/>
                  </a:lnTo>
                  <a:lnTo>
                    <a:pt x="1198179" y="1800011"/>
                  </a:lnTo>
                  <a:lnTo>
                    <a:pt x="1151799" y="1810222"/>
                  </a:lnTo>
                  <a:lnTo>
                    <a:pt x="1104591" y="1818263"/>
                  </a:lnTo>
                  <a:lnTo>
                    <a:pt x="1056614" y="1824078"/>
                  </a:lnTo>
                  <a:lnTo>
                    <a:pt x="1007929" y="1827610"/>
                  </a:lnTo>
                  <a:lnTo>
                    <a:pt x="958596" y="1828800"/>
                  </a:lnTo>
                  <a:lnTo>
                    <a:pt x="909262" y="1827610"/>
                  </a:lnTo>
                  <a:lnTo>
                    <a:pt x="860577" y="1824078"/>
                  </a:lnTo>
                  <a:lnTo>
                    <a:pt x="812600" y="1818263"/>
                  </a:lnTo>
                  <a:lnTo>
                    <a:pt x="765392" y="1810222"/>
                  </a:lnTo>
                  <a:lnTo>
                    <a:pt x="719012" y="1800011"/>
                  </a:lnTo>
                  <a:lnTo>
                    <a:pt x="673522" y="1787689"/>
                  </a:lnTo>
                  <a:lnTo>
                    <a:pt x="628980" y="1773313"/>
                  </a:lnTo>
                  <a:lnTo>
                    <a:pt x="585448" y="1756941"/>
                  </a:lnTo>
                  <a:lnTo>
                    <a:pt x="542985" y="1738629"/>
                  </a:lnTo>
                  <a:lnTo>
                    <a:pt x="501652" y="1718435"/>
                  </a:lnTo>
                  <a:lnTo>
                    <a:pt x="461509" y="1696417"/>
                  </a:lnTo>
                  <a:lnTo>
                    <a:pt x="422616" y="1672633"/>
                  </a:lnTo>
                  <a:lnTo>
                    <a:pt x="385033" y="1647139"/>
                  </a:lnTo>
                  <a:lnTo>
                    <a:pt x="348821" y="1619993"/>
                  </a:lnTo>
                  <a:lnTo>
                    <a:pt x="314039" y="1591253"/>
                  </a:lnTo>
                  <a:lnTo>
                    <a:pt x="280749" y="1560976"/>
                  </a:lnTo>
                  <a:lnTo>
                    <a:pt x="249010" y="1529219"/>
                  </a:lnTo>
                  <a:lnTo>
                    <a:pt x="218882" y="1496040"/>
                  </a:lnTo>
                  <a:lnTo>
                    <a:pt x="190425" y="1461497"/>
                  </a:lnTo>
                  <a:lnTo>
                    <a:pt x="163701" y="1425646"/>
                  </a:lnTo>
                  <a:lnTo>
                    <a:pt x="138768" y="1388546"/>
                  </a:lnTo>
                  <a:lnTo>
                    <a:pt x="115688" y="1350254"/>
                  </a:lnTo>
                  <a:lnTo>
                    <a:pt x="94520" y="1310827"/>
                  </a:lnTo>
                  <a:lnTo>
                    <a:pt x="75324" y="1270323"/>
                  </a:lnTo>
                  <a:lnTo>
                    <a:pt x="58162" y="1228798"/>
                  </a:lnTo>
                  <a:lnTo>
                    <a:pt x="43092" y="1186312"/>
                  </a:lnTo>
                  <a:lnTo>
                    <a:pt x="30176" y="1142920"/>
                  </a:lnTo>
                  <a:lnTo>
                    <a:pt x="19473" y="1098681"/>
                  </a:lnTo>
                  <a:lnTo>
                    <a:pt x="11044" y="1053652"/>
                  </a:lnTo>
                  <a:lnTo>
                    <a:pt x="4948" y="1007891"/>
                  </a:lnTo>
                  <a:lnTo>
                    <a:pt x="1247" y="961454"/>
                  </a:lnTo>
                  <a:lnTo>
                    <a:pt x="0" y="914400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95677" y="3388233"/>
            <a:ext cx="119316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Racism, Discrimination, </a:t>
            </a:r>
            <a:r>
              <a:rPr sz="1400" spc="-20" dirty="0">
                <a:solidFill>
                  <a:srgbClr val="5B0E00"/>
                </a:solidFill>
                <a:latin typeface="Arial"/>
                <a:cs typeface="Arial"/>
              </a:rPr>
              <a:t>Bias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12214" y="341185"/>
            <a:ext cx="7252334" cy="4624705"/>
            <a:chOff x="1712214" y="341185"/>
            <a:chExt cx="7252334" cy="4624705"/>
          </a:xfrm>
        </p:grpSpPr>
        <p:sp>
          <p:nvSpPr>
            <p:cNvPr id="10" name="object 10"/>
            <p:cNvSpPr/>
            <p:nvPr/>
          </p:nvSpPr>
          <p:spPr>
            <a:xfrm>
              <a:off x="1712214" y="2181605"/>
              <a:ext cx="721995" cy="1064260"/>
            </a:xfrm>
            <a:custGeom>
              <a:avLst/>
              <a:gdLst/>
              <a:ahLst/>
              <a:cxnLst/>
              <a:rect l="l" t="t" r="r" b="b"/>
              <a:pathLst>
                <a:path w="721994" h="1064260">
                  <a:moveTo>
                    <a:pt x="79408" y="84362"/>
                  </a:moveTo>
                  <a:lnTo>
                    <a:pt x="47772" y="105551"/>
                  </a:lnTo>
                  <a:lnTo>
                    <a:pt x="690118" y="1064260"/>
                  </a:lnTo>
                  <a:lnTo>
                    <a:pt x="721741" y="1043051"/>
                  </a:lnTo>
                  <a:lnTo>
                    <a:pt x="79408" y="84362"/>
                  </a:lnTo>
                  <a:close/>
                </a:path>
                <a:path w="721994" h="1064260">
                  <a:moveTo>
                    <a:pt x="0" y="0"/>
                  </a:moveTo>
                  <a:lnTo>
                    <a:pt x="16129" y="126745"/>
                  </a:lnTo>
                  <a:lnTo>
                    <a:pt x="47772" y="105551"/>
                  </a:lnTo>
                  <a:lnTo>
                    <a:pt x="37211" y="89788"/>
                  </a:lnTo>
                  <a:lnTo>
                    <a:pt x="68834" y="68580"/>
                  </a:lnTo>
                  <a:lnTo>
                    <a:pt x="102971" y="68580"/>
                  </a:lnTo>
                  <a:lnTo>
                    <a:pt x="111125" y="63118"/>
                  </a:lnTo>
                  <a:lnTo>
                    <a:pt x="0" y="0"/>
                  </a:lnTo>
                  <a:close/>
                </a:path>
                <a:path w="721994" h="1064260">
                  <a:moveTo>
                    <a:pt x="68834" y="68580"/>
                  </a:moveTo>
                  <a:lnTo>
                    <a:pt x="37211" y="89788"/>
                  </a:lnTo>
                  <a:lnTo>
                    <a:pt x="47772" y="105551"/>
                  </a:lnTo>
                  <a:lnTo>
                    <a:pt x="79408" y="84362"/>
                  </a:lnTo>
                  <a:lnTo>
                    <a:pt x="68834" y="68580"/>
                  </a:lnTo>
                  <a:close/>
                </a:path>
                <a:path w="721994" h="1064260">
                  <a:moveTo>
                    <a:pt x="102971" y="68580"/>
                  </a:moveTo>
                  <a:lnTo>
                    <a:pt x="68834" y="68580"/>
                  </a:lnTo>
                  <a:lnTo>
                    <a:pt x="79408" y="84362"/>
                  </a:lnTo>
                  <a:lnTo>
                    <a:pt x="102971" y="68580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0705" y="341185"/>
              <a:ext cx="4843653" cy="462419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712456" y="3561715"/>
            <a:ext cx="927100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E499"/>
                </a:solidFill>
                <a:latin typeface="Arial"/>
                <a:cs typeface="Arial"/>
              </a:rPr>
              <a:t>Historical </a:t>
            </a:r>
            <a:r>
              <a:rPr sz="1400" spc="-25" dirty="0">
                <a:solidFill>
                  <a:srgbClr val="FFE499"/>
                </a:solidFill>
                <a:latin typeface="Arial"/>
                <a:cs typeface="Arial"/>
              </a:rPr>
              <a:t>and</a:t>
            </a:r>
            <a:r>
              <a:rPr sz="1400" spc="500" dirty="0">
                <a:solidFill>
                  <a:srgbClr val="FFE499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E499"/>
                </a:solidFill>
                <a:latin typeface="Arial"/>
                <a:cs typeface="Arial"/>
              </a:rPr>
              <a:t>Current Institutional Racism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02245" y="954786"/>
            <a:ext cx="231140" cy="866775"/>
          </a:xfrm>
          <a:custGeom>
            <a:avLst/>
            <a:gdLst/>
            <a:ahLst/>
            <a:cxnLst/>
            <a:rect l="l" t="t" r="r" b="b"/>
            <a:pathLst>
              <a:path w="231140" h="866775">
                <a:moveTo>
                  <a:pt x="156137" y="108076"/>
                </a:moveTo>
                <a:lnTo>
                  <a:pt x="0" y="858901"/>
                </a:lnTo>
                <a:lnTo>
                  <a:pt x="37312" y="866648"/>
                </a:lnTo>
                <a:lnTo>
                  <a:pt x="193461" y="115828"/>
                </a:lnTo>
                <a:lnTo>
                  <a:pt x="156137" y="108076"/>
                </a:lnTo>
                <a:close/>
              </a:path>
              <a:path w="231140" h="866775">
                <a:moveTo>
                  <a:pt x="221722" y="89408"/>
                </a:moveTo>
                <a:lnTo>
                  <a:pt x="160020" y="89408"/>
                </a:lnTo>
                <a:lnTo>
                  <a:pt x="197345" y="97154"/>
                </a:lnTo>
                <a:lnTo>
                  <a:pt x="193461" y="115828"/>
                </a:lnTo>
                <a:lnTo>
                  <a:pt x="230746" y="123571"/>
                </a:lnTo>
                <a:lnTo>
                  <a:pt x="221722" y="89408"/>
                </a:lnTo>
                <a:close/>
              </a:path>
              <a:path w="231140" h="866775">
                <a:moveTo>
                  <a:pt x="160020" y="89408"/>
                </a:moveTo>
                <a:lnTo>
                  <a:pt x="156137" y="108076"/>
                </a:lnTo>
                <a:lnTo>
                  <a:pt x="193461" y="115828"/>
                </a:lnTo>
                <a:lnTo>
                  <a:pt x="197345" y="97154"/>
                </a:lnTo>
                <a:lnTo>
                  <a:pt x="160020" y="89408"/>
                </a:lnTo>
                <a:close/>
              </a:path>
              <a:path w="231140" h="866775">
                <a:moveTo>
                  <a:pt x="198107" y="0"/>
                </a:moveTo>
                <a:lnTo>
                  <a:pt x="118833" y="100329"/>
                </a:lnTo>
                <a:lnTo>
                  <a:pt x="156137" y="108076"/>
                </a:lnTo>
                <a:lnTo>
                  <a:pt x="160020" y="89408"/>
                </a:lnTo>
                <a:lnTo>
                  <a:pt x="221722" y="89408"/>
                </a:lnTo>
                <a:lnTo>
                  <a:pt x="198107" y="0"/>
                </a:lnTo>
                <a:close/>
              </a:path>
            </a:pathLst>
          </a:custGeom>
          <a:solidFill>
            <a:srgbClr val="783E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97913" y="874902"/>
            <a:ext cx="1641475" cy="779780"/>
          </a:xfrm>
          <a:custGeom>
            <a:avLst/>
            <a:gdLst/>
            <a:ahLst/>
            <a:cxnLst/>
            <a:rect l="l" t="t" r="r" b="b"/>
            <a:pathLst>
              <a:path w="1641475" h="779780">
                <a:moveTo>
                  <a:pt x="111693" y="34595"/>
                </a:moveTo>
                <a:lnTo>
                  <a:pt x="95656" y="69123"/>
                </a:lnTo>
                <a:lnTo>
                  <a:pt x="1625346" y="779780"/>
                </a:lnTo>
                <a:lnTo>
                  <a:pt x="1641348" y="745236"/>
                </a:lnTo>
                <a:lnTo>
                  <a:pt x="111693" y="34595"/>
                </a:lnTo>
                <a:close/>
              </a:path>
              <a:path w="1641475" h="779780">
                <a:moveTo>
                  <a:pt x="127762" y="0"/>
                </a:moveTo>
                <a:lnTo>
                  <a:pt x="0" y="3683"/>
                </a:lnTo>
                <a:lnTo>
                  <a:pt x="79629" y="103632"/>
                </a:lnTo>
                <a:lnTo>
                  <a:pt x="95656" y="69123"/>
                </a:lnTo>
                <a:lnTo>
                  <a:pt x="78359" y="61087"/>
                </a:lnTo>
                <a:lnTo>
                  <a:pt x="94361" y="26543"/>
                </a:lnTo>
                <a:lnTo>
                  <a:pt x="115433" y="26543"/>
                </a:lnTo>
                <a:lnTo>
                  <a:pt x="127762" y="0"/>
                </a:lnTo>
                <a:close/>
              </a:path>
              <a:path w="1641475" h="779780">
                <a:moveTo>
                  <a:pt x="94361" y="26543"/>
                </a:moveTo>
                <a:lnTo>
                  <a:pt x="78359" y="61087"/>
                </a:lnTo>
                <a:lnTo>
                  <a:pt x="95656" y="69123"/>
                </a:lnTo>
                <a:lnTo>
                  <a:pt x="111693" y="34595"/>
                </a:lnTo>
                <a:lnTo>
                  <a:pt x="94361" y="26543"/>
                </a:lnTo>
                <a:close/>
              </a:path>
              <a:path w="1641475" h="779780">
                <a:moveTo>
                  <a:pt x="115433" y="26543"/>
                </a:moveTo>
                <a:lnTo>
                  <a:pt x="94361" y="26543"/>
                </a:lnTo>
                <a:lnTo>
                  <a:pt x="111693" y="34595"/>
                </a:lnTo>
                <a:lnTo>
                  <a:pt x="115433" y="26543"/>
                </a:lnTo>
                <a:close/>
              </a:path>
            </a:pathLst>
          </a:custGeom>
          <a:solidFill>
            <a:srgbClr val="783E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152769" y="785571"/>
            <a:ext cx="6280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Poverty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77892" y="2760345"/>
            <a:ext cx="10534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Incarceration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7326" y="2570480"/>
            <a:ext cx="985519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Residential Segregation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86598" y="1648460"/>
            <a:ext cx="101282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Unequal </a:t>
            </a:r>
            <a:r>
              <a:rPr sz="1400" dirty="0">
                <a:solidFill>
                  <a:srgbClr val="5B0E00"/>
                </a:solidFill>
                <a:latin typeface="Arial"/>
                <a:cs typeface="Arial"/>
              </a:rPr>
              <a:t>Access</a:t>
            </a:r>
            <a:r>
              <a:rPr sz="1400" spc="-45" dirty="0">
                <a:solidFill>
                  <a:srgbClr val="5B0E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B0E00"/>
                </a:solidFill>
                <a:latin typeface="Arial"/>
                <a:cs typeface="Arial"/>
              </a:rPr>
              <a:t>to </a:t>
            </a: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Education </a:t>
            </a:r>
            <a:r>
              <a:rPr sz="1400" spc="-25" dirty="0">
                <a:solidFill>
                  <a:srgbClr val="5B0E00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Employment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92978" y="3747312"/>
            <a:ext cx="9563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080" indent="-227329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Immigration Policy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31642" y="1098041"/>
            <a:ext cx="5050155" cy="3249295"/>
            <a:chOff x="3231642" y="1098041"/>
            <a:chExt cx="5050155" cy="3249295"/>
          </a:xfrm>
        </p:grpSpPr>
        <p:sp>
          <p:nvSpPr>
            <p:cNvPr id="21" name="object 21"/>
            <p:cNvSpPr/>
            <p:nvPr/>
          </p:nvSpPr>
          <p:spPr>
            <a:xfrm>
              <a:off x="3231642" y="1098041"/>
              <a:ext cx="4235450" cy="3109595"/>
            </a:xfrm>
            <a:custGeom>
              <a:avLst/>
              <a:gdLst/>
              <a:ahLst/>
              <a:cxnLst/>
              <a:rect l="l" t="t" r="r" b="b"/>
              <a:pathLst>
                <a:path w="4235450" h="3109595">
                  <a:moveTo>
                    <a:pt x="2740914" y="1868170"/>
                  </a:moveTo>
                  <a:lnTo>
                    <a:pt x="2728849" y="1832102"/>
                  </a:lnTo>
                  <a:lnTo>
                    <a:pt x="1260856" y="2320442"/>
                  </a:lnTo>
                  <a:lnTo>
                    <a:pt x="89662" y="984758"/>
                  </a:lnTo>
                  <a:lnTo>
                    <a:pt x="106032" y="970407"/>
                  </a:lnTo>
                  <a:lnTo>
                    <a:pt x="118364" y="959612"/>
                  </a:lnTo>
                  <a:lnTo>
                    <a:pt x="0" y="911352"/>
                  </a:lnTo>
                  <a:lnTo>
                    <a:pt x="32385" y="1034923"/>
                  </a:lnTo>
                  <a:lnTo>
                    <a:pt x="61023" y="1009840"/>
                  </a:lnTo>
                  <a:lnTo>
                    <a:pt x="1221676" y="2333472"/>
                  </a:lnTo>
                  <a:lnTo>
                    <a:pt x="506298" y="2571445"/>
                  </a:lnTo>
                  <a:lnTo>
                    <a:pt x="494284" y="2535301"/>
                  </a:lnTo>
                  <a:lnTo>
                    <a:pt x="403860" y="2625598"/>
                  </a:lnTo>
                  <a:lnTo>
                    <a:pt x="530352" y="2643759"/>
                  </a:lnTo>
                  <a:lnTo>
                    <a:pt x="520331" y="2613660"/>
                  </a:lnTo>
                  <a:lnTo>
                    <a:pt x="518337" y="2607653"/>
                  </a:lnTo>
                  <a:lnTo>
                    <a:pt x="1248943" y="2364575"/>
                  </a:lnTo>
                  <a:lnTo>
                    <a:pt x="1901825" y="3109112"/>
                  </a:lnTo>
                  <a:lnTo>
                    <a:pt x="1930400" y="3083991"/>
                  </a:lnTo>
                  <a:lnTo>
                    <a:pt x="1288122" y="2351532"/>
                  </a:lnTo>
                  <a:lnTo>
                    <a:pt x="2740914" y="1868170"/>
                  </a:lnTo>
                  <a:close/>
                </a:path>
                <a:path w="4235450" h="3109595">
                  <a:moveTo>
                    <a:pt x="2810891" y="213360"/>
                  </a:moveTo>
                  <a:lnTo>
                    <a:pt x="2702179" y="280543"/>
                  </a:lnTo>
                  <a:lnTo>
                    <a:pt x="2734551" y="300570"/>
                  </a:lnTo>
                  <a:lnTo>
                    <a:pt x="2112772" y="1305179"/>
                  </a:lnTo>
                  <a:lnTo>
                    <a:pt x="2145284" y="1325245"/>
                  </a:lnTo>
                  <a:lnTo>
                    <a:pt x="2766961" y="320611"/>
                  </a:lnTo>
                  <a:lnTo>
                    <a:pt x="2799334" y="340614"/>
                  </a:lnTo>
                  <a:lnTo>
                    <a:pt x="2804439" y="284353"/>
                  </a:lnTo>
                  <a:lnTo>
                    <a:pt x="2810891" y="213360"/>
                  </a:lnTo>
                  <a:close/>
                </a:path>
                <a:path w="4235450" h="3109595">
                  <a:moveTo>
                    <a:pt x="4235196" y="538861"/>
                  </a:moveTo>
                  <a:lnTo>
                    <a:pt x="3719499" y="63487"/>
                  </a:lnTo>
                  <a:lnTo>
                    <a:pt x="3731425" y="50546"/>
                  </a:lnTo>
                  <a:lnTo>
                    <a:pt x="3745357" y="35433"/>
                  </a:lnTo>
                  <a:lnTo>
                    <a:pt x="3622548" y="0"/>
                  </a:lnTo>
                  <a:lnTo>
                    <a:pt x="3667887" y="119507"/>
                  </a:lnTo>
                  <a:lnTo>
                    <a:pt x="3693680" y="91516"/>
                  </a:lnTo>
                  <a:lnTo>
                    <a:pt x="4209288" y="566928"/>
                  </a:lnTo>
                  <a:lnTo>
                    <a:pt x="4235196" y="538861"/>
                  </a:lnTo>
                  <a:close/>
                </a:path>
              </a:pathLst>
            </a:custGeom>
            <a:solidFill>
              <a:srgbClr val="3C8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96890" y="2817113"/>
              <a:ext cx="2684780" cy="1530350"/>
            </a:xfrm>
            <a:custGeom>
              <a:avLst/>
              <a:gdLst/>
              <a:ahLst/>
              <a:cxnLst/>
              <a:rect l="l" t="t" r="r" b="b"/>
              <a:pathLst>
                <a:path w="2684779" h="1530350">
                  <a:moveTo>
                    <a:pt x="1994408" y="948563"/>
                  </a:moveTo>
                  <a:lnTo>
                    <a:pt x="1389253" y="470446"/>
                  </a:lnTo>
                  <a:lnTo>
                    <a:pt x="1398612" y="458597"/>
                  </a:lnTo>
                  <a:lnTo>
                    <a:pt x="1412875" y="440563"/>
                  </a:lnTo>
                  <a:lnTo>
                    <a:pt x="1287780" y="414528"/>
                  </a:lnTo>
                  <a:lnTo>
                    <a:pt x="1342009" y="530225"/>
                  </a:lnTo>
                  <a:lnTo>
                    <a:pt x="1365592" y="500392"/>
                  </a:lnTo>
                  <a:lnTo>
                    <a:pt x="1970786" y="978535"/>
                  </a:lnTo>
                  <a:lnTo>
                    <a:pt x="1994408" y="948563"/>
                  </a:lnTo>
                  <a:close/>
                </a:path>
                <a:path w="2684779" h="1530350">
                  <a:moveTo>
                    <a:pt x="1998218" y="1493189"/>
                  </a:moveTo>
                  <a:lnTo>
                    <a:pt x="865327" y="1207363"/>
                  </a:lnTo>
                  <a:lnTo>
                    <a:pt x="866508" y="1202690"/>
                  </a:lnTo>
                  <a:lnTo>
                    <a:pt x="874649" y="1170406"/>
                  </a:lnTo>
                  <a:lnTo>
                    <a:pt x="749808" y="1197864"/>
                  </a:lnTo>
                  <a:lnTo>
                    <a:pt x="846709" y="1281239"/>
                  </a:lnTo>
                  <a:lnTo>
                    <a:pt x="856018" y="1244295"/>
                  </a:lnTo>
                  <a:lnTo>
                    <a:pt x="1988947" y="1530134"/>
                  </a:lnTo>
                  <a:lnTo>
                    <a:pt x="1998218" y="1493189"/>
                  </a:lnTo>
                  <a:close/>
                </a:path>
                <a:path w="2684779" h="1530350">
                  <a:moveTo>
                    <a:pt x="2204466" y="1292910"/>
                  </a:moveTo>
                  <a:lnTo>
                    <a:pt x="111404" y="299999"/>
                  </a:lnTo>
                  <a:lnTo>
                    <a:pt x="115277" y="291846"/>
                  </a:lnTo>
                  <a:lnTo>
                    <a:pt x="127762" y="265557"/>
                  </a:lnTo>
                  <a:lnTo>
                    <a:pt x="0" y="268224"/>
                  </a:lnTo>
                  <a:lnTo>
                    <a:pt x="78740" y="368808"/>
                  </a:lnTo>
                  <a:lnTo>
                    <a:pt x="95059" y="334429"/>
                  </a:lnTo>
                  <a:lnTo>
                    <a:pt x="2188083" y="1327340"/>
                  </a:lnTo>
                  <a:lnTo>
                    <a:pt x="2204466" y="1292910"/>
                  </a:lnTo>
                  <a:close/>
                </a:path>
                <a:path w="2684779" h="1530350">
                  <a:moveTo>
                    <a:pt x="2684780" y="733425"/>
                  </a:moveTo>
                  <a:lnTo>
                    <a:pt x="2474379" y="102362"/>
                  </a:lnTo>
                  <a:lnTo>
                    <a:pt x="2510536" y="90297"/>
                  </a:lnTo>
                  <a:lnTo>
                    <a:pt x="2504554" y="84328"/>
                  </a:lnTo>
                  <a:lnTo>
                    <a:pt x="2420112" y="0"/>
                  </a:lnTo>
                  <a:lnTo>
                    <a:pt x="2402078" y="126492"/>
                  </a:lnTo>
                  <a:lnTo>
                    <a:pt x="2438184" y="114439"/>
                  </a:lnTo>
                  <a:lnTo>
                    <a:pt x="2648585" y="745490"/>
                  </a:lnTo>
                  <a:lnTo>
                    <a:pt x="2684780" y="733425"/>
                  </a:lnTo>
                  <a:close/>
                </a:path>
              </a:pathLst>
            </a:custGeom>
            <a:solidFill>
              <a:srgbClr val="5B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16524" y="1335023"/>
              <a:ext cx="1475740" cy="1066800"/>
            </a:xfrm>
            <a:custGeom>
              <a:avLst/>
              <a:gdLst/>
              <a:ahLst/>
              <a:cxnLst/>
              <a:rect l="l" t="t" r="r" b="b"/>
              <a:pathLst>
                <a:path w="1475740" h="1066800">
                  <a:moveTo>
                    <a:pt x="737615" y="0"/>
                  </a:moveTo>
                  <a:lnTo>
                    <a:pt x="682561" y="1462"/>
                  </a:lnTo>
                  <a:lnTo>
                    <a:pt x="628607" y="5782"/>
                  </a:lnTo>
                  <a:lnTo>
                    <a:pt x="575894" y="12855"/>
                  </a:lnTo>
                  <a:lnTo>
                    <a:pt x="524567" y="22579"/>
                  </a:lnTo>
                  <a:lnTo>
                    <a:pt x="474767" y="34851"/>
                  </a:lnTo>
                  <a:lnTo>
                    <a:pt x="426637" y="49567"/>
                  </a:lnTo>
                  <a:lnTo>
                    <a:pt x="380320" y="66624"/>
                  </a:lnTo>
                  <a:lnTo>
                    <a:pt x="335957" y="85921"/>
                  </a:lnTo>
                  <a:lnTo>
                    <a:pt x="293693" y="107352"/>
                  </a:lnTo>
                  <a:lnTo>
                    <a:pt x="253668" y="130816"/>
                  </a:lnTo>
                  <a:lnTo>
                    <a:pt x="216026" y="156210"/>
                  </a:lnTo>
                  <a:lnTo>
                    <a:pt x="180910" y="183429"/>
                  </a:lnTo>
                  <a:lnTo>
                    <a:pt x="148462" y="212372"/>
                  </a:lnTo>
                  <a:lnTo>
                    <a:pt x="118823" y="242935"/>
                  </a:lnTo>
                  <a:lnTo>
                    <a:pt x="92138" y="275015"/>
                  </a:lnTo>
                  <a:lnTo>
                    <a:pt x="68549" y="308509"/>
                  </a:lnTo>
                  <a:lnTo>
                    <a:pt x="48197" y="343315"/>
                  </a:lnTo>
                  <a:lnTo>
                    <a:pt x="31226" y="379328"/>
                  </a:lnTo>
                  <a:lnTo>
                    <a:pt x="17778" y="416446"/>
                  </a:lnTo>
                  <a:lnTo>
                    <a:pt x="7996" y="454566"/>
                  </a:lnTo>
                  <a:lnTo>
                    <a:pt x="2022" y="493585"/>
                  </a:lnTo>
                  <a:lnTo>
                    <a:pt x="0" y="533400"/>
                  </a:lnTo>
                  <a:lnTo>
                    <a:pt x="2022" y="573214"/>
                  </a:lnTo>
                  <a:lnTo>
                    <a:pt x="7996" y="612233"/>
                  </a:lnTo>
                  <a:lnTo>
                    <a:pt x="17778" y="650353"/>
                  </a:lnTo>
                  <a:lnTo>
                    <a:pt x="31226" y="687471"/>
                  </a:lnTo>
                  <a:lnTo>
                    <a:pt x="48197" y="723484"/>
                  </a:lnTo>
                  <a:lnTo>
                    <a:pt x="68549" y="758290"/>
                  </a:lnTo>
                  <a:lnTo>
                    <a:pt x="92138" y="791784"/>
                  </a:lnTo>
                  <a:lnTo>
                    <a:pt x="118823" y="823864"/>
                  </a:lnTo>
                  <a:lnTo>
                    <a:pt x="148462" y="854427"/>
                  </a:lnTo>
                  <a:lnTo>
                    <a:pt x="180910" y="883370"/>
                  </a:lnTo>
                  <a:lnTo>
                    <a:pt x="216027" y="910589"/>
                  </a:lnTo>
                  <a:lnTo>
                    <a:pt x="253668" y="935983"/>
                  </a:lnTo>
                  <a:lnTo>
                    <a:pt x="293693" y="959447"/>
                  </a:lnTo>
                  <a:lnTo>
                    <a:pt x="335957" y="980878"/>
                  </a:lnTo>
                  <a:lnTo>
                    <a:pt x="380320" y="1000175"/>
                  </a:lnTo>
                  <a:lnTo>
                    <a:pt x="426637" y="1017232"/>
                  </a:lnTo>
                  <a:lnTo>
                    <a:pt x="474767" y="1031948"/>
                  </a:lnTo>
                  <a:lnTo>
                    <a:pt x="524567" y="1044220"/>
                  </a:lnTo>
                  <a:lnTo>
                    <a:pt x="575894" y="1053944"/>
                  </a:lnTo>
                  <a:lnTo>
                    <a:pt x="628607" y="1061017"/>
                  </a:lnTo>
                  <a:lnTo>
                    <a:pt x="682561" y="1065337"/>
                  </a:lnTo>
                  <a:lnTo>
                    <a:pt x="737615" y="1066800"/>
                  </a:lnTo>
                  <a:lnTo>
                    <a:pt x="792670" y="1065337"/>
                  </a:lnTo>
                  <a:lnTo>
                    <a:pt x="846624" y="1061017"/>
                  </a:lnTo>
                  <a:lnTo>
                    <a:pt x="899337" y="1053944"/>
                  </a:lnTo>
                  <a:lnTo>
                    <a:pt x="950664" y="1044220"/>
                  </a:lnTo>
                  <a:lnTo>
                    <a:pt x="1000464" y="1031948"/>
                  </a:lnTo>
                  <a:lnTo>
                    <a:pt x="1048594" y="1017232"/>
                  </a:lnTo>
                  <a:lnTo>
                    <a:pt x="1094911" y="1000175"/>
                  </a:lnTo>
                  <a:lnTo>
                    <a:pt x="1139274" y="980878"/>
                  </a:lnTo>
                  <a:lnTo>
                    <a:pt x="1181538" y="959447"/>
                  </a:lnTo>
                  <a:lnTo>
                    <a:pt x="1221563" y="935983"/>
                  </a:lnTo>
                  <a:lnTo>
                    <a:pt x="1259204" y="910589"/>
                  </a:lnTo>
                  <a:lnTo>
                    <a:pt x="1294321" y="883370"/>
                  </a:lnTo>
                  <a:lnTo>
                    <a:pt x="1326769" y="854427"/>
                  </a:lnTo>
                  <a:lnTo>
                    <a:pt x="1356408" y="823864"/>
                  </a:lnTo>
                  <a:lnTo>
                    <a:pt x="1383093" y="791784"/>
                  </a:lnTo>
                  <a:lnTo>
                    <a:pt x="1406682" y="758290"/>
                  </a:lnTo>
                  <a:lnTo>
                    <a:pt x="1427034" y="723484"/>
                  </a:lnTo>
                  <a:lnTo>
                    <a:pt x="1444005" y="687471"/>
                  </a:lnTo>
                  <a:lnTo>
                    <a:pt x="1457453" y="650353"/>
                  </a:lnTo>
                  <a:lnTo>
                    <a:pt x="1467235" y="612233"/>
                  </a:lnTo>
                  <a:lnTo>
                    <a:pt x="1473209" y="573214"/>
                  </a:lnTo>
                  <a:lnTo>
                    <a:pt x="1475231" y="533400"/>
                  </a:lnTo>
                  <a:lnTo>
                    <a:pt x="1473209" y="493585"/>
                  </a:lnTo>
                  <a:lnTo>
                    <a:pt x="1467235" y="454566"/>
                  </a:lnTo>
                  <a:lnTo>
                    <a:pt x="1457453" y="416446"/>
                  </a:lnTo>
                  <a:lnTo>
                    <a:pt x="1444005" y="379328"/>
                  </a:lnTo>
                  <a:lnTo>
                    <a:pt x="1427034" y="343315"/>
                  </a:lnTo>
                  <a:lnTo>
                    <a:pt x="1406682" y="308509"/>
                  </a:lnTo>
                  <a:lnTo>
                    <a:pt x="1383093" y="275015"/>
                  </a:lnTo>
                  <a:lnTo>
                    <a:pt x="1356408" y="242935"/>
                  </a:lnTo>
                  <a:lnTo>
                    <a:pt x="1326769" y="212372"/>
                  </a:lnTo>
                  <a:lnTo>
                    <a:pt x="1294321" y="183429"/>
                  </a:lnTo>
                  <a:lnTo>
                    <a:pt x="1259204" y="156210"/>
                  </a:lnTo>
                  <a:lnTo>
                    <a:pt x="1221563" y="130816"/>
                  </a:lnTo>
                  <a:lnTo>
                    <a:pt x="1181538" y="107352"/>
                  </a:lnTo>
                  <a:lnTo>
                    <a:pt x="1139274" y="85921"/>
                  </a:lnTo>
                  <a:lnTo>
                    <a:pt x="1094911" y="66624"/>
                  </a:lnTo>
                  <a:lnTo>
                    <a:pt x="1048594" y="49567"/>
                  </a:lnTo>
                  <a:lnTo>
                    <a:pt x="1000464" y="34851"/>
                  </a:lnTo>
                  <a:lnTo>
                    <a:pt x="950664" y="22579"/>
                  </a:lnTo>
                  <a:lnTo>
                    <a:pt x="899337" y="12855"/>
                  </a:lnTo>
                  <a:lnTo>
                    <a:pt x="846624" y="5782"/>
                  </a:lnTo>
                  <a:lnTo>
                    <a:pt x="792670" y="1462"/>
                  </a:lnTo>
                  <a:lnTo>
                    <a:pt x="737615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16524" y="1335023"/>
              <a:ext cx="1475740" cy="1066800"/>
            </a:xfrm>
            <a:custGeom>
              <a:avLst/>
              <a:gdLst/>
              <a:ahLst/>
              <a:cxnLst/>
              <a:rect l="l" t="t" r="r" b="b"/>
              <a:pathLst>
                <a:path w="1475740" h="1066800">
                  <a:moveTo>
                    <a:pt x="0" y="533400"/>
                  </a:moveTo>
                  <a:lnTo>
                    <a:pt x="2022" y="493585"/>
                  </a:lnTo>
                  <a:lnTo>
                    <a:pt x="7996" y="454566"/>
                  </a:lnTo>
                  <a:lnTo>
                    <a:pt x="17778" y="416446"/>
                  </a:lnTo>
                  <a:lnTo>
                    <a:pt x="31226" y="379328"/>
                  </a:lnTo>
                  <a:lnTo>
                    <a:pt x="48197" y="343315"/>
                  </a:lnTo>
                  <a:lnTo>
                    <a:pt x="68549" y="308509"/>
                  </a:lnTo>
                  <a:lnTo>
                    <a:pt x="92138" y="275015"/>
                  </a:lnTo>
                  <a:lnTo>
                    <a:pt x="118823" y="242935"/>
                  </a:lnTo>
                  <a:lnTo>
                    <a:pt x="148462" y="212372"/>
                  </a:lnTo>
                  <a:lnTo>
                    <a:pt x="180910" y="183429"/>
                  </a:lnTo>
                  <a:lnTo>
                    <a:pt x="216026" y="156210"/>
                  </a:lnTo>
                  <a:lnTo>
                    <a:pt x="253668" y="130816"/>
                  </a:lnTo>
                  <a:lnTo>
                    <a:pt x="293693" y="107352"/>
                  </a:lnTo>
                  <a:lnTo>
                    <a:pt x="335957" y="85921"/>
                  </a:lnTo>
                  <a:lnTo>
                    <a:pt x="380320" y="66624"/>
                  </a:lnTo>
                  <a:lnTo>
                    <a:pt x="426637" y="49567"/>
                  </a:lnTo>
                  <a:lnTo>
                    <a:pt x="474767" y="34851"/>
                  </a:lnTo>
                  <a:lnTo>
                    <a:pt x="524567" y="22579"/>
                  </a:lnTo>
                  <a:lnTo>
                    <a:pt x="575894" y="12855"/>
                  </a:lnTo>
                  <a:lnTo>
                    <a:pt x="628607" y="5782"/>
                  </a:lnTo>
                  <a:lnTo>
                    <a:pt x="682561" y="1462"/>
                  </a:lnTo>
                  <a:lnTo>
                    <a:pt x="737615" y="0"/>
                  </a:lnTo>
                  <a:lnTo>
                    <a:pt x="792670" y="1462"/>
                  </a:lnTo>
                  <a:lnTo>
                    <a:pt x="846624" y="5782"/>
                  </a:lnTo>
                  <a:lnTo>
                    <a:pt x="899337" y="12855"/>
                  </a:lnTo>
                  <a:lnTo>
                    <a:pt x="950664" y="22579"/>
                  </a:lnTo>
                  <a:lnTo>
                    <a:pt x="1000464" y="34851"/>
                  </a:lnTo>
                  <a:lnTo>
                    <a:pt x="1048594" y="49567"/>
                  </a:lnTo>
                  <a:lnTo>
                    <a:pt x="1094911" y="66624"/>
                  </a:lnTo>
                  <a:lnTo>
                    <a:pt x="1139274" y="85921"/>
                  </a:lnTo>
                  <a:lnTo>
                    <a:pt x="1181538" y="107352"/>
                  </a:lnTo>
                  <a:lnTo>
                    <a:pt x="1221563" y="130816"/>
                  </a:lnTo>
                  <a:lnTo>
                    <a:pt x="1259204" y="156210"/>
                  </a:lnTo>
                  <a:lnTo>
                    <a:pt x="1294321" y="183429"/>
                  </a:lnTo>
                  <a:lnTo>
                    <a:pt x="1326769" y="212372"/>
                  </a:lnTo>
                  <a:lnTo>
                    <a:pt x="1356408" y="242935"/>
                  </a:lnTo>
                  <a:lnTo>
                    <a:pt x="1383093" y="275015"/>
                  </a:lnTo>
                  <a:lnTo>
                    <a:pt x="1406682" y="308509"/>
                  </a:lnTo>
                  <a:lnTo>
                    <a:pt x="1427034" y="343315"/>
                  </a:lnTo>
                  <a:lnTo>
                    <a:pt x="1444005" y="379328"/>
                  </a:lnTo>
                  <a:lnTo>
                    <a:pt x="1457453" y="416446"/>
                  </a:lnTo>
                  <a:lnTo>
                    <a:pt x="1467235" y="454566"/>
                  </a:lnTo>
                  <a:lnTo>
                    <a:pt x="1473209" y="493585"/>
                  </a:lnTo>
                  <a:lnTo>
                    <a:pt x="1475231" y="533400"/>
                  </a:lnTo>
                  <a:lnTo>
                    <a:pt x="1473209" y="573214"/>
                  </a:lnTo>
                  <a:lnTo>
                    <a:pt x="1467235" y="612233"/>
                  </a:lnTo>
                  <a:lnTo>
                    <a:pt x="1457453" y="650353"/>
                  </a:lnTo>
                  <a:lnTo>
                    <a:pt x="1444005" y="687471"/>
                  </a:lnTo>
                  <a:lnTo>
                    <a:pt x="1427034" y="723484"/>
                  </a:lnTo>
                  <a:lnTo>
                    <a:pt x="1406682" y="758290"/>
                  </a:lnTo>
                  <a:lnTo>
                    <a:pt x="1383093" y="791784"/>
                  </a:lnTo>
                  <a:lnTo>
                    <a:pt x="1356408" y="823864"/>
                  </a:lnTo>
                  <a:lnTo>
                    <a:pt x="1326769" y="854427"/>
                  </a:lnTo>
                  <a:lnTo>
                    <a:pt x="1294321" y="883370"/>
                  </a:lnTo>
                  <a:lnTo>
                    <a:pt x="1259204" y="910589"/>
                  </a:lnTo>
                  <a:lnTo>
                    <a:pt x="1221563" y="935983"/>
                  </a:lnTo>
                  <a:lnTo>
                    <a:pt x="1181538" y="959447"/>
                  </a:lnTo>
                  <a:lnTo>
                    <a:pt x="1139274" y="980878"/>
                  </a:lnTo>
                  <a:lnTo>
                    <a:pt x="1094911" y="1000175"/>
                  </a:lnTo>
                  <a:lnTo>
                    <a:pt x="1048594" y="1017232"/>
                  </a:lnTo>
                  <a:lnTo>
                    <a:pt x="1000464" y="1031948"/>
                  </a:lnTo>
                  <a:lnTo>
                    <a:pt x="950664" y="1044220"/>
                  </a:lnTo>
                  <a:lnTo>
                    <a:pt x="899337" y="1053944"/>
                  </a:lnTo>
                  <a:lnTo>
                    <a:pt x="846624" y="1061017"/>
                  </a:lnTo>
                  <a:lnTo>
                    <a:pt x="792670" y="1065337"/>
                  </a:lnTo>
                  <a:lnTo>
                    <a:pt x="737615" y="1066800"/>
                  </a:lnTo>
                  <a:lnTo>
                    <a:pt x="682561" y="1065337"/>
                  </a:lnTo>
                  <a:lnTo>
                    <a:pt x="628607" y="1061017"/>
                  </a:lnTo>
                  <a:lnTo>
                    <a:pt x="575894" y="1053944"/>
                  </a:lnTo>
                  <a:lnTo>
                    <a:pt x="524567" y="1044220"/>
                  </a:lnTo>
                  <a:lnTo>
                    <a:pt x="474767" y="1031948"/>
                  </a:lnTo>
                  <a:lnTo>
                    <a:pt x="426637" y="1017232"/>
                  </a:lnTo>
                  <a:lnTo>
                    <a:pt x="380320" y="1000175"/>
                  </a:lnTo>
                  <a:lnTo>
                    <a:pt x="335957" y="980878"/>
                  </a:lnTo>
                  <a:lnTo>
                    <a:pt x="293693" y="959447"/>
                  </a:lnTo>
                  <a:lnTo>
                    <a:pt x="253668" y="935983"/>
                  </a:lnTo>
                  <a:lnTo>
                    <a:pt x="216027" y="910589"/>
                  </a:lnTo>
                  <a:lnTo>
                    <a:pt x="180910" y="883370"/>
                  </a:lnTo>
                  <a:lnTo>
                    <a:pt x="148462" y="854427"/>
                  </a:lnTo>
                  <a:lnTo>
                    <a:pt x="118823" y="823864"/>
                  </a:lnTo>
                  <a:lnTo>
                    <a:pt x="92138" y="791784"/>
                  </a:lnTo>
                  <a:lnTo>
                    <a:pt x="68549" y="758290"/>
                  </a:lnTo>
                  <a:lnTo>
                    <a:pt x="48197" y="723484"/>
                  </a:lnTo>
                  <a:lnTo>
                    <a:pt x="31226" y="687471"/>
                  </a:lnTo>
                  <a:lnTo>
                    <a:pt x="17778" y="650353"/>
                  </a:lnTo>
                  <a:lnTo>
                    <a:pt x="7996" y="612233"/>
                  </a:lnTo>
                  <a:lnTo>
                    <a:pt x="2022" y="573214"/>
                  </a:lnTo>
                  <a:lnTo>
                    <a:pt x="0" y="533400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022594" y="1636522"/>
            <a:ext cx="8661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8265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Provider Availability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226617" y="72961"/>
            <a:ext cx="1452880" cy="1299210"/>
            <a:chOff x="7226617" y="72961"/>
            <a:chExt cx="1452880" cy="1299210"/>
          </a:xfrm>
        </p:grpSpPr>
        <p:sp>
          <p:nvSpPr>
            <p:cNvPr id="27" name="object 27"/>
            <p:cNvSpPr/>
            <p:nvPr/>
          </p:nvSpPr>
          <p:spPr>
            <a:xfrm>
              <a:off x="7231380" y="77723"/>
              <a:ext cx="1443355" cy="1289685"/>
            </a:xfrm>
            <a:custGeom>
              <a:avLst/>
              <a:gdLst/>
              <a:ahLst/>
              <a:cxnLst/>
              <a:rect l="l" t="t" r="r" b="b"/>
              <a:pathLst>
                <a:path w="1443354" h="1289685">
                  <a:moveTo>
                    <a:pt x="721614" y="0"/>
                  </a:moveTo>
                  <a:lnTo>
                    <a:pt x="670080" y="1618"/>
                  </a:lnTo>
                  <a:lnTo>
                    <a:pt x="619524" y="6402"/>
                  </a:lnTo>
                  <a:lnTo>
                    <a:pt x="570068" y="14242"/>
                  </a:lnTo>
                  <a:lnTo>
                    <a:pt x="521835" y="25028"/>
                  </a:lnTo>
                  <a:lnTo>
                    <a:pt x="474945" y="38652"/>
                  </a:lnTo>
                  <a:lnTo>
                    <a:pt x="429521" y="55004"/>
                  </a:lnTo>
                  <a:lnTo>
                    <a:pt x="385686" y="73976"/>
                  </a:lnTo>
                  <a:lnTo>
                    <a:pt x="343562" y="95457"/>
                  </a:lnTo>
                  <a:lnTo>
                    <a:pt x="303270" y="119340"/>
                  </a:lnTo>
                  <a:lnTo>
                    <a:pt x="264933" y="145514"/>
                  </a:lnTo>
                  <a:lnTo>
                    <a:pt x="228672" y="173870"/>
                  </a:lnTo>
                  <a:lnTo>
                    <a:pt x="194611" y="204300"/>
                  </a:lnTo>
                  <a:lnTo>
                    <a:pt x="162871" y="236694"/>
                  </a:lnTo>
                  <a:lnTo>
                    <a:pt x="133574" y="270943"/>
                  </a:lnTo>
                  <a:lnTo>
                    <a:pt x="106843" y="306938"/>
                  </a:lnTo>
                  <a:lnTo>
                    <a:pt x="82799" y="344570"/>
                  </a:lnTo>
                  <a:lnTo>
                    <a:pt x="61564" y="383729"/>
                  </a:lnTo>
                  <a:lnTo>
                    <a:pt x="43262" y="424307"/>
                  </a:lnTo>
                  <a:lnTo>
                    <a:pt x="28013" y="466194"/>
                  </a:lnTo>
                  <a:lnTo>
                    <a:pt x="15940" y="509281"/>
                  </a:lnTo>
                  <a:lnTo>
                    <a:pt x="7166" y="553459"/>
                  </a:lnTo>
                  <a:lnTo>
                    <a:pt x="1811" y="598619"/>
                  </a:lnTo>
                  <a:lnTo>
                    <a:pt x="0" y="644651"/>
                  </a:lnTo>
                  <a:lnTo>
                    <a:pt x="1811" y="690684"/>
                  </a:lnTo>
                  <a:lnTo>
                    <a:pt x="7166" y="735844"/>
                  </a:lnTo>
                  <a:lnTo>
                    <a:pt x="15940" y="780022"/>
                  </a:lnTo>
                  <a:lnTo>
                    <a:pt x="28013" y="823109"/>
                  </a:lnTo>
                  <a:lnTo>
                    <a:pt x="43262" y="864996"/>
                  </a:lnTo>
                  <a:lnTo>
                    <a:pt x="61564" y="905574"/>
                  </a:lnTo>
                  <a:lnTo>
                    <a:pt x="82799" y="944733"/>
                  </a:lnTo>
                  <a:lnTo>
                    <a:pt x="106843" y="982365"/>
                  </a:lnTo>
                  <a:lnTo>
                    <a:pt x="133574" y="1018360"/>
                  </a:lnTo>
                  <a:lnTo>
                    <a:pt x="162871" y="1052609"/>
                  </a:lnTo>
                  <a:lnTo>
                    <a:pt x="194611" y="1085003"/>
                  </a:lnTo>
                  <a:lnTo>
                    <a:pt x="228672" y="1115433"/>
                  </a:lnTo>
                  <a:lnTo>
                    <a:pt x="264933" y="1143789"/>
                  </a:lnTo>
                  <a:lnTo>
                    <a:pt x="303270" y="1169963"/>
                  </a:lnTo>
                  <a:lnTo>
                    <a:pt x="343562" y="1193846"/>
                  </a:lnTo>
                  <a:lnTo>
                    <a:pt x="385686" y="1215327"/>
                  </a:lnTo>
                  <a:lnTo>
                    <a:pt x="429521" y="1234299"/>
                  </a:lnTo>
                  <a:lnTo>
                    <a:pt x="474945" y="1250651"/>
                  </a:lnTo>
                  <a:lnTo>
                    <a:pt x="521835" y="1264275"/>
                  </a:lnTo>
                  <a:lnTo>
                    <a:pt x="570068" y="1275061"/>
                  </a:lnTo>
                  <a:lnTo>
                    <a:pt x="619524" y="1282901"/>
                  </a:lnTo>
                  <a:lnTo>
                    <a:pt x="670080" y="1287685"/>
                  </a:lnTo>
                  <a:lnTo>
                    <a:pt x="721614" y="1289303"/>
                  </a:lnTo>
                  <a:lnTo>
                    <a:pt x="773147" y="1287685"/>
                  </a:lnTo>
                  <a:lnTo>
                    <a:pt x="823703" y="1282901"/>
                  </a:lnTo>
                  <a:lnTo>
                    <a:pt x="873159" y="1275061"/>
                  </a:lnTo>
                  <a:lnTo>
                    <a:pt x="921392" y="1264275"/>
                  </a:lnTo>
                  <a:lnTo>
                    <a:pt x="968282" y="1250651"/>
                  </a:lnTo>
                  <a:lnTo>
                    <a:pt x="1013706" y="1234299"/>
                  </a:lnTo>
                  <a:lnTo>
                    <a:pt x="1057541" y="1215327"/>
                  </a:lnTo>
                  <a:lnTo>
                    <a:pt x="1099665" y="1193846"/>
                  </a:lnTo>
                  <a:lnTo>
                    <a:pt x="1139957" y="1169963"/>
                  </a:lnTo>
                  <a:lnTo>
                    <a:pt x="1178294" y="1143789"/>
                  </a:lnTo>
                  <a:lnTo>
                    <a:pt x="1214555" y="1115433"/>
                  </a:lnTo>
                  <a:lnTo>
                    <a:pt x="1248616" y="1085003"/>
                  </a:lnTo>
                  <a:lnTo>
                    <a:pt x="1280356" y="1052609"/>
                  </a:lnTo>
                  <a:lnTo>
                    <a:pt x="1309653" y="1018360"/>
                  </a:lnTo>
                  <a:lnTo>
                    <a:pt x="1336384" y="982365"/>
                  </a:lnTo>
                  <a:lnTo>
                    <a:pt x="1360428" y="944733"/>
                  </a:lnTo>
                  <a:lnTo>
                    <a:pt x="1381663" y="905574"/>
                  </a:lnTo>
                  <a:lnTo>
                    <a:pt x="1399965" y="864996"/>
                  </a:lnTo>
                  <a:lnTo>
                    <a:pt x="1415214" y="823109"/>
                  </a:lnTo>
                  <a:lnTo>
                    <a:pt x="1427287" y="780022"/>
                  </a:lnTo>
                  <a:lnTo>
                    <a:pt x="1436061" y="735844"/>
                  </a:lnTo>
                  <a:lnTo>
                    <a:pt x="1441416" y="690684"/>
                  </a:lnTo>
                  <a:lnTo>
                    <a:pt x="1443227" y="644651"/>
                  </a:lnTo>
                  <a:lnTo>
                    <a:pt x="1441416" y="598619"/>
                  </a:lnTo>
                  <a:lnTo>
                    <a:pt x="1436061" y="553459"/>
                  </a:lnTo>
                  <a:lnTo>
                    <a:pt x="1427287" y="509281"/>
                  </a:lnTo>
                  <a:lnTo>
                    <a:pt x="1415214" y="466194"/>
                  </a:lnTo>
                  <a:lnTo>
                    <a:pt x="1399965" y="424307"/>
                  </a:lnTo>
                  <a:lnTo>
                    <a:pt x="1381663" y="383729"/>
                  </a:lnTo>
                  <a:lnTo>
                    <a:pt x="1360428" y="344570"/>
                  </a:lnTo>
                  <a:lnTo>
                    <a:pt x="1336384" y="306938"/>
                  </a:lnTo>
                  <a:lnTo>
                    <a:pt x="1309653" y="270943"/>
                  </a:lnTo>
                  <a:lnTo>
                    <a:pt x="1280356" y="236694"/>
                  </a:lnTo>
                  <a:lnTo>
                    <a:pt x="1248616" y="204300"/>
                  </a:lnTo>
                  <a:lnTo>
                    <a:pt x="1214555" y="173870"/>
                  </a:lnTo>
                  <a:lnTo>
                    <a:pt x="1178294" y="145514"/>
                  </a:lnTo>
                  <a:lnTo>
                    <a:pt x="1139957" y="119340"/>
                  </a:lnTo>
                  <a:lnTo>
                    <a:pt x="1099665" y="95457"/>
                  </a:lnTo>
                  <a:lnTo>
                    <a:pt x="1057541" y="73976"/>
                  </a:lnTo>
                  <a:lnTo>
                    <a:pt x="1013706" y="55004"/>
                  </a:lnTo>
                  <a:lnTo>
                    <a:pt x="968282" y="38652"/>
                  </a:lnTo>
                  <a:lnTo>
                    <a:pt x="921392" y="25028"/>
                  </a:lnTo>
                  <a:lnTo>
                    <a:pt x="873159" y="14242"/>
                  </a:lnTo>
                  <a:lnTo>
                    <a:pt x="823703" y="6402"/>
                  </a:lnTo>
                  <a:lnTo>
                    <a:pt x="773147" y="1618"/>
                  </a:lnTo>
                  <a:lnTo>
                    <a:pt x="721614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31380" y="77723"/>
              <a:ext cx="1443355" cy="1289685"/>
            </a:xfrm>
            <a:custGeom>
              <a:avLst/>
              <a:gdLst/>
              <a:ahLst/>
              <a:cxnLst/>
              <a:rect l="l" t="t" r="r" b="b"/>
              <a:pathLst>
                <a:path w="1443354" h="1289685">
                  <a:moveTo>
                    <a:pt x="0" y="644651"/>
                  </a:moveTo>
                  <a:lnTo>
                    <a:pt x="1811" y="598619"/>
                  </a:lnTo>
                  <a:lnTo>
                    <a:pt x="7166" y="553459"/>
                  </a:lnTo>
                  <a:lnTo>
                    <a:pt x="15940" y="509281"/>
                  </a:lnTo>
                  <a:lnTo>
                    <a:pt x="28013" y="466194"/>
                  </a:lnTo>
                  <a:lnTo>
                    <a:pt x="43262" y="424307"/>
                  </a:lnTo>
                  <a:lnTo>
                    <a:pt x="61564" y="383729"/>
                  </a:lnTo>
                  <a:lnTo>
                    <a:pt x="82799" y="344570"/>
                  </a:lnTo>
                  <a:lnTo>
                    <a:pt x="106843" y="306938"/>
                  </a:lnTo>
                  <a:lnTo>
                    <a:pt x="133574" y="270943"/>
                  </a:lnTo>
                  <a:lnTo>
                    <a:pt x="162871" y="236694"/>
                  </a:lnTo>
                  <a:lnTo>
                    <a:pt x="194611" y="204300"/>
                  </a:lnTo>
                  <a:lnTo>
                    <a:pt x="228672" y="173870"/>
                  </a:lnTo>
                  <a:lnTo>
                    <a:pt x="264933" y="145514"/>
                  </a:lnTo>
                  <a:lnTo>
                    <a:pt x="303270" y="119340"/>
                  </a:lnTo>
                  <a:lnTo>
                    <a:pt x="343562" y="95457"/>
                  </a:lnTo>
                  <a:lnTo>
                    <a:pt x="385686" y="73976"/>
                  </a:lnTo>
                  <a:lnTo>
                    <a:pt x="429521" y="55004"/>
                  </a:lnTo>
                  <a:lnTo>
                    <a:pt x="474945" y="38652"/>
                  </a:lnTo>
                  <a:lnTo>
                    <a:pt x="521835" y="25028"/>
                  </a:lnTo>
                  <a:lnTo>
                    <a:pt x="570068" y="14242"/>
                  </a:lnTo>
                  <a:lnTo>
                    <a:pt x="619524" y="6402"/>
                  </a:lnTo>
                  <a:lnTo>
                    <a:pt x="670080" y="1618"/>
                  </a:lnTo>
                  <a:lnTo>
                    <a:pt x="721614" y="0"/>
                  </a:lnTo>
                  <a:lnTo>
                    <a:pt x="773147" y="1618"/>
                  </a:lnTo>
                  <a:lnTo>
                    <a:pt x="823703" y="6402"/>
                  </a:lnTo>
                  <a:lnTo>
                    <a:pt x="873159" y="14242"/>
                  </a:lnTo>
                  <a:lnTo>
                    <a:pt x="921392" y="25028"/>
                  </a:lnTo>
                  <a:lnTo>
                    <a:pt x="968282" y="38652"/>
                  </a:lnTo>
                  <a:lnTo>
                    <a:pt x="1013706" y="55004"/>
                  </a:lnTo>
                  <a:lnTo>
                    <a:pt x="1057541" y="73976"/>
                  </a:lnTo>
                  <a:lnTo>
                    <a:pt x="1099665" y="95457"/>
                  </a:lnTo>
                  <a:lnTo>
                    <a:pt x="1139957" y="119340"/>
                  </a:lnTo>
                  <a:lnTo>
                    <a:pt x="1178294" y="145514"/>
                  </a:lnTo>
                  <a:lnTo>
                    <a:pt x="1214555" y="173870"/>
                  </a:lnTo>
                  <a:lnTo>
                    <a:pt x="1248616" y="204300"/>
                  </a:lnTo>
                  <a:lnTo>
                    <a:pt x="1280356" y="236694"/>
                  </a:lnTo>
                  <a:lnTo>
                    <a:pt x="1309653" y="270943"/>
                  </a:lnTo>
                  <a:lnTo>
                    <a:pt x="1336384" y="306938"/>
                  </a:lnTo>
                  <a:lnTo>
                    <a:pt x="1360428" y="344570"/>
                  </a:lnTo>
                  <a:lnTo>
                    <a:pt x="1381663" y="383729"/>
                  </a:lnTo>
                  <a:lnTo>
                    <a:pt x="1399965" y="424307"/>
                  </a:lnTo>
                  <a:lnTo>
                    <a:pt x="1415214" y="466194"/>
                  </a:lnTo>
                  <a:lnTo>
                    <a:pt x="1427287" y="509281"/>
                  </a:lnTo>
                  <a:lnTo>
                    <a:pt x="1436061" y="553459"/>
                  </a:lnTo>
                  <a:lnTo>
                    <a:pt x="1441416" y="598619"/>
                  </a:lnTo>
                  <a:lnTo>
                    <a:pt x="1443227" y="644651"/>
                  </a:lnTo>
                  <a:lnTo>
                    <a:pt x="1441416" y="690684"/>
                  </a:lnTo>
                  <a:lnTo>
                    <a:pt x="1436061" y="735844"/>
                  </a:lnTo>
                  <a:lnTo>
                    <a:pt x="1427287" y="780022"/>
                  </a:lnTo>
                  <a:lnTo>
                    <a:pt x="1415214" y="823109"/>
                  </a:lnTo>
                  <a:lnTo>
                    <a:pt x="1399965" y="864996"/>
                  </a:lnTo>
                  <a:lnTo>
                    <a:pt x="1381663" y="905574"/>
                  </a:lnTo>
                  <a:lnTo>
                    <a:pt x="1360428" y="944733"/>
                  </a:lnTo>
                  <a:lnTo>
                    <a:pt x="1336384" y="982365"/>
                  </a:lnTo>
                  <a:lnTo>
                    <a:pt x="1309653" y="1018360"/>
                  </a:lnTo>
                  <a:lnTo>
                    <a:pt x="1280356" y="1052609"/>
                  </a:lnTo>
                  <a:lnTo>
                    <a:pt x="1248616" y="1085003"/>
                  </a:lnTo>
                  <a:lnTo>
                    <a:pt x="1214555" y="1115433"/>
                  </a:lnTo>
                  <a:lnTo>
                    <a:pt x="1178294" y="1143789"/>
                  </a:lnTo>
                  <a:lnTo>
                    <a:pt x="1139957" y="1169963"/>
                  </a:lnTo>
                  <a:lnTo>
                    <a:pt x="1099665" y="1193846"/>
                  </a:lnTo>
                  <a:lnTo>
                    <a:pt x="1057541" y="1215327"/>
                  </a:lnTo>
                  <a:lnTo>
                    <a:pt x="1013706" y="1234299"/>
                  </a:lnTo>
                  <a:lnTo>
                    <a:pt x="968282" y="1250651"/>
                  </a:lnTo>
                  <a:lnTo>
                    <a:pt x="921392" y="1264275"/>
                  </a:lnTo>
                  <a:lnTo>
                    <a:pt x="873159" y="1275061"/>
                  </a:lnTo>
                  <a:lnTo>
                    <a:pt x="823703" y="1282901"/>
                  </a:lnTo>
                  <a:lnTo>
                    <a:pt x="773147" y="1287685"/>
                  </a:lnTo>
                  <a:lnTo>
                    <a:pt x="721614" y="1289303"/>
                  </a:lnTo>
                  <a:lnTo>
                    <a:pt x="670080" y="1287685"/>
                  </a:lnTo>
                  <a:lnTo>
                    <a:pt x="619524" y="1282901"/>
                  </a:lnTo>
                  <a:lnTo>
                    <a:pt x="570068" y="1275061"/>
                  </a:lnTo>
                  <a:lnTo>
                    <a:pt x="521835" y="1264275"/>
                  </a:lnTo>
                  <a:lnTo>
                    <a:pt x="474945" y="1250651"/>
                  </a:lnTo>
                  <a:lnTo>
                    <a:pt x="429521" y="1234299"/>
                  </a:lnTo>
                  <a:lnTo>
                    <a:pt x="385686" y="1215327"/>
                  </a:lnTo>
                  <a:lnTo>
                    <a:pt x="343562" y="1193846"/>
                  </a:lnTo>
                  <a:lnTo>
                    <a:pt x="303270" y="1169963"/>
                  </a:lnTo>
                  <a:lnTo>
                    <a:pt x="264933" y="1143789"/>
                  </a:lnTo>
                  <a:lnTo>
                    <a:pt x="228672" y="1115433"/>
                  </a:lnTo>
                  <a:lnTo>
                    <a:pt x="194611" y="1085003"/>
                  </a:lnTo>
                  <a:lnTo>
                    <a:pt x="162871" y="1052609"/>
                  </a:lnTo>
                  <a:lnTo>
                    <a:pt x="133574" y="1018360"/>
                  </a:lnTo>
                  <a:lnTo>
                    <a:pt x="106843" y="982365"/>
                  </a:lnTo>
                  <a:lnTo>
                    <a:pt x="82799" y="944733"/>
                  </a:lnTo>
                  <a:lnTo>
                    <a:pt x="61564" y="905574"/>
                  </a:lnTo>
                  <a:lnTo>
                    <a:pt x="43262" y="864996"/>
                  </a:lnTo>
                  <a:lnTo>
                    <a:pt x="28013" y="823109"/>
                  </a:lnTo>
                  <a:lnTo>
                    <a:pt x="15940" y="780022"/>
                  </a:lnTo>
                  <a:lnTo>
                    <a:pt x="7166" y="735844"/>
                  </a:lnTo>
                  <a:lnTo>
                    <a:pt x="1811" y="690684"/>
                  </a:lnTo>
                  <a:lnTo>
                    <a:pt x="0" y="644651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531100" y="384175"/>
            <a:ext cx="84709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Transport- </a:t>
            </a:r>
            <a:r>
              <a:rPr sz="1400" dirty="0">
                <a:solidFill>
                  <a:srgbClr val="5B0E00"/>
                </a:solidFill>
                <a:latin typeface="Arial"/>
                <a:cs typeface="Arial"/>
              </a:rPr>
              <a:t>ation</a:t>
            </a:r>
            <a:r>
              <a:rPr sz="1400" spc="-45" dirty="0">
                <a:solidFill>
                  <a:srgbClr val="5B0E0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B0E00"/>
                </a:solidFill>
                <a:latin typeface="Arial"/>
                <a:cs typeface="Arial"/>
              </a:rPr>
              <a:t>&amp; </a:t>
            </a: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Childcare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657665" y="3823525"/>
            <a:ext cx="1600835" cy="1270000"/>
            <a:chOff x="2657665" y="3823525"/>
            <a:chExt cx="1600835" cy="1270000"/>
          </a:xfrm>
        </p:grpSpPr>
        <p:sp>
          <p:nvSpPr>
            <p:cNvPr id="31" name="object 31"/>
            <p:cNvSpPr/>
            <p:nvPr/>
          </p:nvSpPr>
          <p:spPr>
            <a:xfrm>
              <a:off x="2662427" y="3828288"/>
              <a:ext cx="1591310" cy="1260475"/>
            </a:xfrm>
            <a:custGeom>
              <a:avLst/>
              <a:gdLst/>
              <a:ahLst/>
              <a:cxnLst/>
              <a:rect l="l" t="t" r="r" b="b"/>
              <a:pathLst>
                <a:path w="1591310" h="1260475">
                  <a:moveTo>
                    <a:pt x="795527" y="0"/>
                  </a:moveTo>
                  <a:lnTo>
                    <a:pt x="741054" y="1453"/>
                  </a:lnTo>
                  <a:lnTo>
                    <a:pt x="687566" y="5752"/>
                  </a:lnTo>
                  <a:lnTo>
                    <a:pt x="635183" y="12803"/>
                  </a:lnTo>
                  <a:lnTo>
                    <a:pt x="584023" y="22510"/>
                  </a:lnTo>
                  <a:lnTo>
                    <a:pt x="534205" y="34781"/>
                  </a:lnTo>
                  <a:lnTo>
                    <a:pt x="485846" y="49522"/>
                  </a:lnTo>
                  <a:lnTo>
                    <a:pt x="439066" y="66639"/>
                  </a:lnTo>
                  <a:lnTo>
                    <a:pt x="393982" y="86038"/>
                  </a:lnTo>
                  <a:lnTo>
                    <a:pt x="350713" y="107625"/>
                  </a:lnTo>
                  <a:lnTo>
                    <a:pt x="309378" y="131306"/>
                  </a:lnTo>
                  <a:lnTo>
                    <a:pt x="270094" y="156987"/>
                  </a:lnTo>
                  <a:lnTo>
                    <a:pt x="232981" y="184575"/>
                  </a:lnTo>
                  <a:lnTo>
                    <a:pt x="198156" y="213976"/>
                  </a:lnTo>
                  <a:lnTo>
                    <a:pt x="165739" y="245095"/>
                  </a:lnTo>
                  <a:lnTo>
                    <a:pt x="135847" y="277839"/>
                  </a:lnTo>
                  <a:lnTo>
                    <a:pt x="108599" y="312115"/>
                  </a:lnTo>
                  <a:lnTo>
                    <a:pt x="84113" y="347827"/>
                  </a:lnTo>
                  <a:lnTo>
                    <a:pt x="62507" y="384883"/>
                  </a:lnTo>
                  <a:lnTo>
                    <a:pt x="43901" y="423189"/>
                  </a:lnTo>
                  <a:lnTo>
                    <a:pt x="28412" y="462650"/>
                  </a:lnTo>
                  <a:lnTo>
                    <a:pt x="16159" y="503173"/>
                  </a:lnTo>
                  <a:lnTo>
                    <a:pt x="7261" y="544664"/>
                  </a:lnTo>
                  <a:lnTo>
                    <a:pt x="1834" y="587028"/>
                  </a:lnTo>
                  <a:lnTo>
                    <a:pt x="0" y="630174"/>
                  </a:lnTo>
                  <a:lnTo>
                    <a:pt x="1834" y="673319"/>
                  </a:lnTo>
                  <a:lnTo>
                    <a:pt x="7261" y="715683"/>
                  </a:lnTo>
                  <a:lnTo>
                    <a:pt x="16159" y="757174"/>
                  </a:lnTo>
                  <a:lnTo>
                    <a:pt x="28412" y="797697"/>
                  </a:lnTo>
                  <a:lnTo>
                    <a:pt x="43901" y="837158"/>
                  </a:lnTo>
                  <a:lnTo>
                    <a:pt x="62507" y="875464"/>
                  </a:lnTo>
                  <a:lnTo>
                    <a:pt x="84113" y="912520"/>
                  </a:lnTo>
                  <a:lnTo>
                    <a:pt x="108599" y="948232"/>
                  </a:lnTo>
                  <a:lnTo>
                    <a:pt x="135847" y="982508"/>
                  </a:lnTo>
                  <a:lnTo>
                    <a:pt x="165739" y="1015252"/>
                  </a:lnTo>
                  <a:lnTo>
                    <a:pt x="198156" y="1046371"/>
                  </a:lnTo>
                  <a:lnTo>
                    <a:pt x="232981" y="1075772"/>
                  </a:lnTo>
                  <a:lnTo>
                    <a:pt x="270094" y="1103360"/>
                  </a:lnTo>
                  <a:lnTo>
                    <a:pt x="309378" y="1129041"/>
                  </a:lnTo>
                  <a:lnTo>
                    <a:pt x="350713" y="1152722"/>
                  </a:lnTo>
                  <a:lnTo>
                    <a:pt x="393982" y="1174309"/>
                  </a:lnTo>
                  <a:lnTo>
                    <a:pt x="439066" y="1193708"/>
                  </a:lnTo>
                  <a:lnTo>
                    <a:pt x="485846" y="1210825"/>
                  </a:lnTo>
                  <a:lnTo>
                    <a:pt x="534205" y="1225566"/>
                  </a:lnTo>
                  <a:lnTo>
                    <a:pt x="584023" y="1237837"/>
                  </a:lnTo>
                  <a:lnTo>
                    <a:pt x="635183" y="1247544"/>
                  </a:lnTo>
                  <a:lnTo>
                    <a:pt x="687566" y="1254595"/>
                  </a:lnTo>
                  <a:lnTo>
                    <a:pt x="741054" y="1258894"/>
                  </a:lnTo>
                  <a:lnTo>
                    <a:pt x="795527" y="1260348"/>
                  </a:lnTo>
                  <a:lnTo>
                    <a:pt x="850001" y="1258894"/>
                  </a:lnTo>
                  <a:lnTo>
                    <a:pt x="903489" y="1254595"/>
                  </a:lnTo>
                  <a:lnTo>
                    <a:pt x="955872" y="1247544"/>
                  </a:lnTo>
                  <a:lnTo>
                    <a:pt x="1007032" y="1237837"/>
                  </a:lnTo>
                  <a:lnTo>
                    <a:pt x="1056850" y="1225566"/>
                  </a:lnTo>
                  <a:lnTo>
                    <a:pt x="1105209" y="1210825"/>
                  </a:lnTo>
                  <a:lnTo>
                    <a:pt x="1151989" y="1193708"/>
                  </a:lnTo>
                  <a:lnTo>
                    <a:pt x="1197073" y="1174309"/>
                  </a:lnTo>
                  <a:lnTo>
                    <a:pt x="1240342" y="1152722"/>
                  </a:lnTo>
                  <a:lnTo>
                    <a:pt x="1281677" y="1129041"/>
                  </a:lnTo>
                  <a:lnTo>
                    <a:pt x="1320961" y="1103360"/>
                  </a:lnTo>
                  <a:lnTo>
                    <a:pt x="1358074" y="1075772"/>
                  </a:lnTo>
                  <a:lnTo>
                    <a:pt x="1392899" y="1046371"/>
                  </a:lnTo>
                  <a:lnTo>
                    <a:pt x="1425316" y="1015252"/>
                  </a:lnTo>
                  <a:lnTo>
                    <a:pt x="1455208" y="982508"/>
                  </a:lnTo>
                  <a:lnTo>
                    <a:pt x="1482456" y="948232"/>
                  </a:lnTo>
                  <a:lnTo>
                    <a:pt x="1506942" y="912520"/>
                  </a:lnTo>
                  <a:lnTo>
                    <a:pt x="1528548" y="875464"/>
                  </a:lnTo>
                  <a:lnTo>
                    <a:pt x="1547154" y="837158"/>
                  </a:lnTo>
                  <a:lnTo>
                    <a:pt x="1562643" y="797697"/>
                  </a:lnTo>
                  <a:lnTo>
                    <a:pt x="1574896" y="757174"/>
                  </a:lnTo>
                  <a:lnTo>
                    <a:pt x="1583794" y="715683"/>
                  </a:lnTo>
                  <a:lnTo>
                    <a:pt x="1589221" y="673319"/>
                  </a:lnTo>
                  <a:lnTo>
                    <a:pt x="1591056" y="630174"/>
                  </a:lnTo>
                  <a:lnTo>
                    <a:pt x="1589221" y="587028"/>
                  </a:lnTo>
                  <a:lnTo>
                    <a:pt x="1583794" y="544664"/>
                  </a:lnTo>
                  <a:lnTo>
                    <a:pt x="1574896" y="503173"/>
                  </a:lnTo>
                  <a:lnTo>
                    <a:pt x="1562643" y="462650"/>
                  </a:lnTo>
                  <a:lnTo>
                    <a:pt x="1547154" y="423189"/>
                  </a:lnTo>
                  <a:lnTo>
                    <a:pt x="1528548" y="384883"/>
                  </a:lnTo>
                  <a:lnTo>
                    <a:pt x="1506942" y="347827"/>
                  </a:lnTo>
                  <a:lnTo>
                    <a:pt x="1482456" y="312115"/>
                  </a:lnTo>
                  <a:lnTo>
                    <a:pt x="1455208" y="277839"/>
                  </a:lnTo>
                  <a:lnTo>
                    <a:pt x="1425316" y="245095"/>
                  </a:lnTo>
                  <a:lnTo>
                    <a:pt x="1392899" y="213976"/>
                  </a:lnTo>
                  <a:lnTo>
                    <a:pt x="1358074" y="184575"/>
                  </a:lnTo>
                  <a:lnTo>
                    <a:pt x="1320961" y="156987"/>
                  </a:lnTo>
                  <a:lnTo>
                    <a:pt x="1281677" y="131306"/>
                  </a:lnTo>
                  <a:lnTo>
                    <a:pt x="1240342" y="107625"/>
                  </a:lnTo>
                  <a:lnTo>
                    <a:pt x="1197073" y="86038"/>
                  </a:lnTo>
                  <a:lnTo>
                    <a:pt x="1151989" y="66639"/>
                  </a:lnTo>
                  <a:lnTo>
                    <a:pt x="1105209" y="49522"/>
                  </a:lnTo>
                  <a:lnTo>
                    <a:pt x="1056850" y="34781"/>
                  </a:lnTo>
                  <a:lnTo>
                    <a:pt x="1007032" y="22510"/>
                  </a:lnTo>
                  <a:lnTo>
                    <a:pt x="955872" y="12803"/>
                  </a:lnTo>
                  <a:lnTo>
                    <a:pt x="903489" y="5752"/>
                  </a:lnTo>
                  <a:lnTo>
                    <a:pt x="850001" y="1453"/>
                  </a:lnTo>
                  <a:lnTo>
                    <a:pt x="795527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62427" y="3828288"/>
              <a:ext cx="1591310" cy="1260475"/>
            </a:xfrm>
            <a:custGeom>
              <a:avLst/>
              <a:gdLst/>
              <a:ahLst/>
              <a:cxnLst/>
              <a:rect l="l" t="t" r="r" b="b"/>
              <a:pathLst>
                <a:path w="1591310" h="1260475">
                  <a:moveTo>
                    <a:pt x="0" y="630174"/>
                  </a:moveTo>
                  <a:lnTo>
                    <a:pt x="1834" y="587028"/>
                  </a:lnTo>
                  <a:lnTo>
                    <a:pt x="7261" y="544664"/>
                  </a:lnTo>
                  <a:lnTo>
                    <a:pt x="16159" y="503173"/>
                  </a:lnTo>
                  <a:lnTo>
                    <a:pt x="28412" y="462650"/>
                  </a:lnTo>
                  <a:lnTo>
                    <a:pt x="43901" y="423189"/>
                  </a:lnTo>
                  <a:lnTo>
                    <a:pt x="62507" y="384883"/>
                  </a:lnTo>
                  <a:lnTo>
                    <a:pt x="84113" y="347827"/>
                  </a:lnTo>
                  <a:lnTo>
                    <a:pt x="108599" y="312115"/>
                  </a:lnTo>
                  <a:lnTo>
                    <a:pt x="135847" y="277839"/>
                  </a:lnTo>
                  <a:lnTo>
                    <a:pt x="165739" y="245095"/>
                  </a:lnTo>
                  <a:lnTo>
                    <a:pt x="198156" y="213976"/>
                  </a:lnTo>
                  <a:lnTo>
                    <a:pt x="232981" y="184575"/>
                  </a:lnTo>
                  <a:lnTo>
                    <a:pt x="270094" y="156987"/>
                  </a:lnTo>
                  <a:lnTo>
                    <a:pt x="309378" y="131306"/>
                  </a:lnTo>
                  <a:lnTo>
                    <a:pt x="350713" y="107625"/>
                  </a:lnTo>
                  <a:lnTo>
                    <a:pt x="393982" y="86038"/>
                  </a:lnTo>
                  <a:lnTo>
                    <a:pt x="439066" y="66639"/>
                  </a:lnTo>
                  <a:lnTo>
                    <a:pt x="485846" y="49522"/>
                  </a:lnTo>
                  <a:lnTo>
                    <a:pt x="534205" y="34781"/>
                  </a:lnTo>
                  <a:lnTo>
                    <a:pt x="584023" y="22510"/>
                  </a:lnTo>
                  <a:lnTo>
                    <a:pt x="635183" y="12803"/>
                  </a:lnTo>
                  <a:lnTo>
                    <a:pt x="687566" y="5752"/>
                  </a:lnTo>
                  <a:lnTo>
                    <a:pt x="741054" y="1453"/>
                  </a:lnTo>
                  <a:lnTo>
                    <a:pt x="795527" y="0"/>
                  </a:lnTo>
                  <a:lnTo>
                    <a:pt x="850001" y="1453"/>
                  </a:lnTo>
                  <a:lnTo>
                    <a:pt x="903489" y="5752"/>
                  </a:lnTo>
                  <a:lnTo>
                    <a:pt x="955872" y="12803"/>
                  </a:lnTo>
                  <a:lnTo>
                    <a:pt x="1007032" y="22510"/>
                  </a:lnTo>
                  <a:lnTo>
                    <a:pt x="1056850" y="34781"/>
                  </a:lnTo>
                  <a:lnTo>
                    <a:pt x="1105209" y="49522"/>
                  </a:lnTo>
                  <a:lnTo>
                    <a:pt x="1151989" y="66639"/>
                  </a:lnTo>
                  <a:lnTo>
                    <a:pt x="1197073" y="86038"/>
                  </a:lnTo>
                  <a:lnTo>
                    <a:pt x="1240342" y="107625"/>
                  </a:lnTo>
                  <a:lnTo>
                    <a:pt x="1281677" y="131306"/>
                  </a:lnTo>
                  <a:lnTo>
                    <a:pt x="1320961" y="156987"/>
                  </a:lnTo>
                  <a:lnTo>
                    <a:pt x="1358074" y="184575"/>
                  </a:lnTo>
                  <a:lnTo>
                    <a:pt x="1392899" y="213976"/>
                  </a:lnTo>
                  <a:lnTo>
                    <a:pt x="1425316" y="245095"/>
                  </a:lnTo>
                  <a:lnTo>
                    <a:pt x="1455208" y="277839"/>
                  </a:lnTo>
                  <a:lnTo>
                    <a:pt x="1482456" y="312115"/>
                  </a:lnTo>
                  <a:lnTo>
                    <a:pt x="1506942" y="347827"/>
                  </a:lnTo>
                  <a:lnTo>
                    <a:pt x="1528548" y="384883"/>
                  </a:lnTo>
                  <a:lnTo>
                    <a:pt x="1547154" y="423189"/>
                  </a:lnTo>
                  <a:lnTo>
                    <a:pt x="1562643" y="462650"/>
                  </a:lnTo>
                  <a:lnTo>
                    <a:pt x="1574896" y="503173"/>
                  </a:lnTo>
                  <a:lnTo>
                    <a:pt x="1583794" y="544664"/>
                  </a:lnTo>
                  <a:lnTo>
                    <a:pt x="1589221" y="587028"/>
                  </a:lnTo>
                  <a:lnTo>
                    <a:pt x="1591056" y="630174"/>
                  </a:lnTo>
                  <a:lnTo>
                    <a:pt x="1589221" y="673319"/>
                  </a:lnTo>
                  <a:lnTo>
                    <a:pt x="1583794" y="715683"/>
                  </a:lnTo>
                  <a:lnTo>
                    <a:pt x="1574896" y="757174"/>
                  </a:lnTo>
                  <a:lnTo>
                    <a:pt x="1562643" y="797697"/>
                  </a:lnTo>
                  <a:lnTo>
                    <a:pt x="1547154" y="837158"/>
                  </a:lnTo>
                  <a:lnTo>
                    <a:pt x="1528548" y="875464"/>
                  </a:lnTo>
                  <a:lnTo>
                    <a:pt x="1506942" y="912520"/>
                  </a:lnTo>
                  <a:lnTo>
                    <a:pt x="1482456" y="948232"/>
                  </a:lnTo>
                  <a:lnTo>
                    <a:pt x="1455208" y="982508"/>
                  </a:lnTo>
                  <a:lnTo>
                    <a:pt x="1425316" y="1015252"/>
                  </a:lnTo>
                  <a:lnTo>
                    <a:pt x="1392899" y="1046371"/>
                  </a:lnTo>
                  <a:lnTo>
                    <a:pt x="1358074" y="1075772"/>
                  </a:lnTo>
                  <a:lnTo>
                    <a:pt x="1320961" y="1103360"/>
                  </a:lnTo>
                  <a:lnTo>
                    <a:pt x="1281677" y="1129041"/>
                  </a:lnTo>
                  <a:lnTo>
                    <a:pt x="1240342" y="1152722"/>
                  </a:lnTo>
                  <a:lnTo>
                    <a:pt x="1197073" y="1174309"/>
                  </a:lnTo>
                  <a:lnTo>
                    <a:pt x="1151989" y="1193708"/>
                  </a:lnTo>
                  <a:lnTo>
                    <a:pt x="1105209" y="1210825"/>
                  </a:lnTo>
                  <a:lnTo>
                    <a:pt x="1056850" y="1225566"/>
                  </a:lnTo>
                  <a:lnTo>
                    <a:pt x="1007032" y="1237837"/>
                  </a:lnTo>
                  <a:lnTo>
                    <a:pt x="955872" y="1247544"/>
                  </a:lnTo>
                  <a:lnTo>
                    <a:pt x="903489" y="1254595"/>
                  </a:lnTo>
                  <a:lnTo>
                    <a:pt x="850001" y="1258894"/>
                  </a:lnTo>
                  <a:lnTo>
                    <a:pt x="795527" y="1260348"/>
                  </a:lnTo>
                  <a:lnTo>
                    <a:pt x="741054" y="1258894"/>
                  </a:lnTo>
                  <a:lnTo>
                    <a:pt x="687566" y="1254595"/>
                  </a:lnTo>
                  <a:lnTo>
                    <a:pt x="635183" y="1247544"/>
                  </a:lnTo>
                  <a:lnTo>
                    <a:pt x="584023" y="1237837"/>
                  </a:lnTo>
                  <a:lnTo>
                    <a:pt x="534205" y="1225566"/>
                  </a:lnTo>
                  <a:lnTo>
                    <a:pt x="485846" y="1210825"/>
                  </a:lnTo>
                  <a:lnTo>
                    <a:pt x="439066" y="1193708"/>
                  </a:lnTo>
                  <a:lnTo>
                    <a:pt x="393982" y="1174309"/>
                  </a:lnTo>
                  <a:lnTo>
                    <a:pt x="350713" y="1152722"/>
                  </a:lnTo>
                  <a:lnTo>
                    <a:pt x="309378" y="1129041"/>
                  </a:lnTo>
                  <a:lnTo>
                    <a:pt x="270094" y="1103360"/>
                  </a:lnTo>
                  <a:lnTo>
                    <a:pt x="232981" y="1075772"/>
                  </a:lnTo>
                  <a:lnTo>
                    <a:pt x="198156" y="1046371"/>
                  </a:lnTo>
                  <a:lnTo>
                    <a:pt x="165739" y="1015252"/>
                  </a:lnTo>
                  <a:lnTo>
                    <a:pt x="135847" y="982508"/>
                  </a:lnTo>
                  <a:lnTo>
                    <a:pt x="108599" y="948232"/>
                  </a:lnTo>
                  <a:lnTo>
                    <a:pt x="84113" y="912520"/>
                  </a:lnTo>
                  <a:lnTo>
                    <a:pt x="62507" y="875464"/>
                  </a:lnTo>
                  <a:lnTo>
                    <a:pt x="43901" y="837158"/>
                  </a:lnTo>
                  <a:lnTo>
                    <a:pt x="28412" y="797697"/>
                  </a:lnTo>
                  <a:lnTo>
                    <a:pt x="16159" y="757174"/>
                  </a:lnTo>
                  <a:lnTo>
                    <a:pt x="7261" y="715683"/>
                  </a:lnTo>
                  <a:lnTo>
                    <a:pt x="1834" y="673319"/>
                  </a:lnTo>
                  <a:lnTo>
                    <a:pt x="0" y="630174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268217" y="3907028"/>
            <a:ext cx="382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5B0E00"/>
                </a:solidFill>
                <a:latin typeface="Arial"/>
                <a:cs typeface="Arial"/>
              </a:rPr>
              <a:t>non-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16757" y="4120997"/>
            <a:ext cx="88519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minority </a:t>
            </a:r>
            <a:r>
              <a:rPr sz="1400" dirty="0">
                <a:solidFill>
                  <a:srgbClr val="5B0E00"/>
                </a:solidFill>
                <a:latin typeface="Arial"/>
                <a:cs typeface="Arial"/>
              </a:rPr>
              <a:t>values</a:t>
            </a:r>
            <a:r>
              <a:rPr sz="1400" spc="-45" dirty="0">
                <a:solidFill>
                  <a:srgbClr val="5B0E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B0E00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cultural norms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-4762" y="2837497"/>
            <a:ext cx="7630795" cy="1894839"/>
            <a:chOff x="-4762" y="2837497"/>
            <a:chExt cx="7630795" cy="1894839"/>
          </a:xfrm>
        </p:grpSpPr>
        <p:sp>
          <p:nvSpPr>
            <p:cNvPr id="36" name="object 36"/>
            <p:cNvSpPr/>
            <p:nvPr/>
          </p:nvSpPr>
          <p:spPr>
            <a:xfrm>
              <a:off x="3551682" y="3698367"/>
              <a:ext cx="4074160" cy="1033780"/>
            </a:xfrm>
            <a:custGeom>
              <a:avLst/>
              <a:gdLst/>
              <a:ahLst/>
              <a:cxnLst/>
              <a:rect l="l" t="t" r="r" b="b"/>
              <a:pathLst>
                <a:path w="4074159" h="1033779">
                  <a:moveTo>
                    <a:pt x="115608" y="37016"/>
                  </a:moveTo>
                  <a:lnTo>
                    <a:pt x="106640" y="73985"/>
                  </a:lnTo>
                  <a:lnTo>
                    <a:pt x="4064889" y="1033576"/>
                  </a:lnTo>
                  <a:lnTo>
                    <a:pt x="4073906" y="996556"/>
                  </a:lnTo>
                  <a:lnTo>
                    <a:pt x="115608" y="37016"/>
                  </a:lnTo>
                  <a:close/>
                </a:path>
                <a:path w="4074159" h="1033779">
                  <a:moveTo>
                    <a:pt x="124587" y="0"/>
                  </a:moveTo>
                  <a:lnTo>
                    <a:pt x="0" y="28575"/>
                  </a:lnTo>
                  <a:lnTo>
                    <a:pt x="97662" y="110998"/>
                  </a:lnTo>
                  <a:lnTo>
                    <a:pt x="106640" y="73985"/>
                  </a:lnTo>
                  <a:lnTo>
                    <a:pt x="88010" y="69469"/>
                  </a:lnTo>
                  <a:lnTo>
                    <a:pt x="97027" y="32512"/>
                  </a:lnTo>
                  <a:lnTo>
                    <a:pt x="116700" y="32512"/>
                  </a:lnTo>
                  <a:lnTo>
                    <a:pt x="124587" y="0"/>
                  </a:lnTo>
                  <a:close/>
                </a:path>
                <a:path w="4074159" h="1033779">
                  <a:moveTo>
                    <a:pt x="97027" y="32512"/>
                  </a:moveTo>
                  <a:lnTo>
                    <a:pt x="88010" y="69469"/>
                  </a:lnTo>
                  <a:lnTo>
                    <a:pt x="106640" y="73985"/>
                  </a:lnTo>
                  <a:lnTo>
                    <a:pt x="115608" y="37016"/>
                  </a:lnTo>
                  <a:lnTo>
                    <a:pt x="97027" y="32512"/>
                  </a:lnTo>
                  <a:close/>
                </a:path>
                <a:path w="4074159" h="1033779">
                  <a:moveTo>
                    <a:pt x="116700" y="32512"/>
                  </a:moveTo>
                  <a:lnTo>
                    <a:pt x="97027" y="32512"/>
                  </a:lnTo>
                  <a:lnTo>
                    <a:pt x="115608" y="37016"/>
                  </a:lnTo>
                  <a:lnTo>
                    <a:pt x="116700" y="32512"/>
                  </a:lnTo>
                  <a:close/>
                </a:path>
              </a:pathLst>
            </a:custGeom>
            <a:solidFill>
              <a:srgbClr val="5B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2842260"/>
              <a:ext cx="1481455" cy="1485900"/>
            </a:xfrm>
            <a:custGeom>
              <a:avLst/>
              <a:gdLst/>
              <a:ahLst/>
              <a:cxnLst/>
              <a:rect l="l" t="t" r="r" b="b"/>
              <a:pathLst>
                <a:path w="1481455" h="1485900">
                  <a:moveTo>
                    <a:pt x="706374" y="0"/>
                  </a:moveTo>
                  <a:lnTo>
                    <a:pt x="657365" y="1461"/>
                  </a:lnTo>
                  <a:lnTo>
                    <a:pt x="609166" y="5788"/>
                  </a:lnTo>
                  <a:lnTo>
                    <a:pt x="561868" y="12893"/>
                  </a:lnTo>
                  <a:lnTo>
                    <a:pt x="515561" y="22689"/>
                  </a:lnTo>
                  <a:lnTo>
                    <a:pt x="470337" y="35089"/>
                  </a:lnTo>
                  <a:lnTo>
                    <a:pt x="426286" y="50006"/>
                  </a:lnTo>
                  <a:lnTo>
                    <a:pt x="383499" y="67354"/>
                  </a:lnTo>
                  <a:lnTo>
                    <a:pt x="342066" y="87044"/>
                  </a:lnTo>
                  <a:lnTo>
                    <a:pt x="302079" y="108991"/>
                  </a:lnTo>
                  <a:lnTo>
                    <a:pt x="263628" y="133107"/>
                  </a:lnTo>
                  <a:lnTo>
                    <a:pt x="226804" y="159304"/>
                  </a:lnTo>
                  <a:lnTo>
                    <a:pt x="191698" y="187497"/>
                  </a:lnTo>
                  <a:lnTo>
                    <a:pt x="158400" y="217598"/>
                  </a:lnTo>
                  <a:lnTo>
                    <a:pt x="127002" y="249520"/>
                  </a:lnTo>
                  <a:lnTo>
                    <a:pt x="97594" y="283176"/>
                  </a:lnTo>
                  <a:lnTo>
                    <a:pt x="70267" y="318479"/>
                  </a:lnTo>
                  <a:lnTo>
                    <a:pt x="45111" y="355342"/>
                  </a:lnTo>
                  <a:lnTo>
                    <a:pt x="22219" y="393677"/>
                  </a:lnTo>
                  <a:lnTo>
                    <a:pt x="1679" y="433399"/>
                  </a:lnTo>
                  <a:lnTo>
                    <a:pt x="0" y="437206"/>
                  </a:lnTo>
                  <a:lnTo>
                    <a:pt x="0" y="1048687"/>
                  </a:lnTo>
                  <a:lnTo>
                    <a:pt x="22219" y="1092216"/>
                  </a:lnTo>
                  <a:lnTo>
                    <a:pt x="45111" y="1130552"/>
                  </a:lnTo>
                  <a:lnTo>
                    <a:pt x="70267" y="1167415"/>
                  </a:lnTo>
                  <a:lnTo>
                    <a:pt x="97594" y="1202718"/>
                  </a:lnTo>
                  <a:lnTo>
                    <a:pt x="127002" y="1236374"/>
                  </a:lnTo>
                  <a:lnTo>
                    <a:pt x="158400" y="1268296"/>
                  </a:lnTo>
                  <a:lnTo>
                    <a:pt x="191698" y="1298397"/>
                  </a:lnTo>
                  <a:lnTo>
                    <a:pt x="226804" y="1326591"/>
                  </a:lnTo>
                  <a:lnTo>
                    <a:pt x="263628" y="1352789"/>
                  </a:lnTo>
                  <a:lnTo>
                    <a:pt x="302079" y="1376905"/>
                  </a:lnTo>
                  <a:lnTo>
                    <a:pt x="342066" y="1398852"/>
                  </a:lnTo>
                  <a:lnTo>
                    <a:pt x="383499" y="1418543"/>
                  </a:lnTo>
                  <a:lnTo>
                    <a:pt x="426286" y="1435891"/>
                  </a:lnTo>
                  <a:lnTo>
                    <a:pt x="470337" y="1450809"/>
                  </a:lnTo>
                  <a:lnTo>
                    <a:pt x="515561" y="1463209"/>
                  </a:lnTo>
                  <a:lnTo>
                    <a:pt x="561868" y="1473006"/>
                  </a:lnTo>
                  <a:lnTo>
                    <a:pt x="609166" y="1480111"/>
                  </a:lnTo>
                  <a:lnTo>
                    <a:pt x="657365" y="1484438"/>
                  </a:lnTo>
                  <a:lnTo>
                    <a:pt x="706374" y="1485899"/>
                  </a:lnTo>
                  <a:lnTo>
                    <a:pt x="755382" y="1484438"/>
                  </a:lnTo>
                  <a:lnTo>
                    <a:pt x="803581" y="1480111"/>
                  </a:lnTo>
                  <a:lnTo>
                    <a:pt x="850879" y="1473006"/>
                  </a:lnTo>
                  <a:lnTo>
                    <a:pt x="897186" y="1463209"/>
                  </a:lnTo>
                  <a:lnTo>
                    <a:pt x="942410" y="1450809"/>
                  </a:lnTo>
                  <a:lnTo>
                    <a:pt x="986461" y="1435891"/>
                  </a:lnTo>
                  <a:lnTo>
                    <a:pt x="1029248" y="1418543"/>
                  </a:lnTo>
                  <a:lnTo>
                    <a:pt x="1070681" y="1398852"/>
                  </a:lnTo>
                  <a:lnTo>
                    <a:pt x="1110668" y="1376905"/>
                  </a:lnTo>
                  <a:lnTo>
                    <a:pt x="1149119" y="1352789"/>
                  </a:lnTo>
                  <a:lnTo>
                    <a:pt x="1185943" y="1326591"/>
                  </a:lnTo>
                  <a:lnTo>
                    <a:pt x="1221049" y="1298397"/>
                  </a:lnTo>
                  <a:lnTo>
                    <a:pt x="1254347" y="1268296"/>
                  </a:lnTo>
                  <a:lnTo>
                    <a:pt x="1285745" y="1236374"/>
                  </a:lnTo>
                  <a:lnTo>
                    <a:pt x="1315153" y="1202718"/>
                  </a:lnTo>
                  <a:lnTo>
                    <a:pt x="1342480" y="1167415"/>
                  </a:lnTo>
                  <a:lnTo>
                    <a:pt x="1367636" y="1130552"/>
                  </a:lnTo>
                  <a:lnTo>
                    <a:pt x="1390528" y="1092216"/>
                  </a:lnTo>
                  <a:lnTo>
                    <a:pt x="1411068" y="1052494"/>
                  </a:lnTo>
                  <a:lnTo>
                    <a:pt x="1429164" y="1011474"/>
                  </a:lnTo>
                  <a:lnTo>
                    <a:pt x="1444724" y="969242"/>
                  </a:lnTo>
                  <a:lnTo>
                    <a:pt x="1457659" y="925885"/>
                  </a:lnTo>
                  <a:lnTo>
                    <a:pt x="1467878" y="881490"/>
                  </a:lnTo>
                  <a:lnTo>
                    <a:pt x="1475289" y="836144"/>
                  </a:lnTo>
                  <a:lnTo>
                    <a:pt x="1479803" y="789935"/>
                  </a:lnTo>
                  <a:lnTo>
                    <a:pt x="1481328" y="742949"/>
                  </a:lnTo>
                  <a:lnTo>
                    <a:pt x="1479803" y="695962"/>
                  </a:lnTo>
                  <a:lnTo>
                    <a:pt x="1475289" y="649752"/>
                  </a:lnTo>
                  <a:lnTo>
                    <a:pt x="1467878" y="604406"/>
                  </a:lnTo>
                  <a:lnTo>
                    <a:pt x="1457659" y="560010"/>
                  </a:lnTo>
                  <a:lnTo>
                    <a:pt x="1444724" y="516653"/>
                  </a:lnTo>
                  <a:lnTo>
                    <a:pt x="1429164" y="474420"/>
                  </a:lnTo>
                  <a:lnTo>
                    <a:pt x="1411068" y="433399"/>
                  </a:lnTo>
                  <a:lnTo>
                    <a:pt x="1390528" y="393677"/>
                  </a:lnTo>
                  <a:lnTo>
                    <a:pt x="1367636" y="355342"/>
                  </a:lnTo>
                  <a:lnTo>
                    <a:pt x="1342480" y="318479"/>
                  </a:lnTo>
                  <a:lnTo>
                    <a:pt x="1315153" y="283176"/>
                  </a:lnTo>
                  <a:lnTo>
                    <a:pt x="1285745" y="249520"/>
                  </a:lnTo>
                  <a:lnTo>
                    <a:pt x="1254347" y="217598"/>
                  </a:lnTo>
                  <a:lnTo>
                    <a:pt x="1221049" y="187497"/>
                  </a:lnTo>
                  <a:lnTo>
                    <a:pt x="1185943" y="159304"/>
                  </a:lnTo>
                  <a:lnTo>
                    <a:pt x="1149119" y="133107"/>
                  </a:lnTo>
                  <a:lnTo>
                    <a:pt x="1110668" y="108991"/>
                  </a:lnTo>
                  <a:lnTo>
                    <a:pt x="1070681" y="87044"/>
                  </a:lnTo>
                  <a:lnTo>
                    <a:pt x="1029248" y="67354"/>
                  </a:lnTo>
                  <a:lnTo>
                    <a:pt x="986461" y="50006"/>
                  </a:lnTo>
                  <a:lnTo>
                    <a:pt x="942410" y="35089"/>
                  </a:lnTo>
                  <a:lnTo>
                    <a:pt x="897186" y="22689"/>
                  </a:lnTo>
                  <a:lnTo>
                    <a:pt x="850879" y="12893"/>
                  </a:lnTo>
                  <a:lnTo>
                    <a:pt x="803581" y="5788"/>
                  </a:lnTo>
                  <a:lnTo>
                    <a:pt x="755382" y="1461"/>
                  </a:lnTo>
                  <a:lnTo>
                    <a:pt x="706374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2842260"/>
              <a:ext cx="1481455" cy="1485900"/>
            </a:xfrm>
            <a:custGeom>
              <a:avLst/>
              <a:gdLst/>
              <a:ahLst/>
              <a:cxnLst/>
              <a:rect l="l" t="t" r="r" b="b"/>
              <a:pathLst>
                <a:path w="1481455" h="1485900">
                  <a:moveTo>
                    <a:pt x="0" y="437206"/>
                  </a:moveTo>
                  <a:lnTo>
                    <a:pt x="22219" y="393677"/>
                  </a:lnTo>
                  <a:lnTo>
                    <a:pt x="45111" y="355342"/>
                  </a:lnTo>
                  <a:lnTo>
                    <a:pt x="70267" y="318479"/>
                  </a:lnTo>
                  <a:lnTo>
                    <a:pt x="97594" y="283176"/>
                  </a:lnTo>
                  <a:lnTo>
                    <a:pt x="127002" y="249520"/>
                  </a:lnTo>
                  <a:lnTo>
                    <a:pt x="158400" y="217598"/>
                  </a:lnTo>
                  <a:lnTo>
                    <a:pt x="191698" y="187497"/>
                  </a:lnTo>
                  <a:lnTo>
                    <a:pt x="226804" y="159304"/>
                  </a:lnTo>
                  <a:lnTo>
                    <a:pt x="263628" y="133107"/>
                  </a:lnTo>
                  <a:lnTo>
                    <a:pt x="302079" y="108991"/>
                  </a:lnTo>
                  <a:lnTo>
                    <a:pt x="342066" y="87044"/>
                  </a:lnTo>
                  <a:lnTo>
                    <a:pt x="383499" y="67354"/>
                  </a:lnTo>
                  <a:lnTo>
                    <a:pt x="426286" y="50006"/>
                  </a:lnTo>
                  <a:lnTo>
                    <a:pt x="470337" y="35089"/>
                  </a:lnTo>
                  <a:lnTo>
                    <a:pt x="515561" y="22689"/>
                  </a:lnTo>
                  <a:lnTo>
                    <a:pt x="561868" y="12893"/>
                  </a:lnTo>
                  <a:lnTo>
                    <a:pt x="609166" y="5788"/>
                  </a:lnTo>
                  <a:lnTo>
                    <a:pt x="657365" y="1461"/>
                  </a:lnTo>
                  <a:lnTo>
                    <a:pt x="706374" y="0"/>
                  </a:lnTo>
                  <a:lnTo>
                    <a:pt x="755382" y="1461"/>
                  </a:lnTo>
                  <a:lnTo>
                    <a:pt x="803581" y="5788"/>
                  </a:lnTo>
                  <a:lnTo>
                    <a:pt x="850879" y="12893"/>
                  </a:lnTo>
                  <a:lnTo>
                    <a:pt x="897186" y="22689"/>
                  </a:lnTo>
                  <a:lnTo>
                    <a:pt x="942410" y="35089"/>
                  </a:lnTo>
                  <a:lnTo>
                    <a:pt x="986461" y="50006"/>
                  </a:lnTo>
                  <a:lnTo>
                    <a:pt x="1029248" y="67354"/>
                  </a:lnTo>
                  <a:lnTo>
                    <a:pt x="1070681" y="87044"/>
                  </a:lnTo>
                  <a:lnTo>
                    <a:pt x="1110668" y="108991"/>
                  </a:lnTo>
                  <a:lnTo>
                    <a:pt x="1149119" y="133107"/>
                  </a:lnTo>
                  <a:lnTo>
                    <a:pt x="1185943" y="159304"/>
                  </a:lnTo>
                  <a:lnTo>
                    <a:pt x="1221049" y="187497"/>
                  </a:lnTo>
                  <a:lnTo>
                    <a:pt x="1254347" y="217598"/>
                  </a:lnTo>
                  <a:lnTo>
                    <a:pt x="1285745" y="249520"/>
                  </a:lnTo>
                  <a:lnTo>
                    <a:pt x="1315153" y="283176"/>
                  </a:lnTo>
                  <a:lnTo>
                    <a:pt x="1342480" y="318479"/>
                  </a:lnTo>
                  <a:lnTo>
                    <a:pt x="1367636" y="355342"/>
                  </a:lnTo>
                  <a:lnTo>
                    <a:pt x="1390528" y="393677"/>
                  </a:lnTo>
                  <a:lnTo>
                    <a:pt x="1411068" y="433399"/>
                  </a:lnTo>
                  <a:lnTo>
                    <a:pt x="1429164" y="474420"/>
                  </a:lnTo>
                  <a:lnTo>
                    <a:pt x="1444724" y="516653"/>
                  </a:lnTo>
                  <a:lnTo>
                    <a:pt x="1457659" y="560010"/>
                  </a:lnTo>
                  <a:lnTo>
                    <a:pt x="1467878" y="604406"/>
                  </a:lnTo>
                  <a:lnTo>
                    <a:pt x="1475289" y="649752"/>
                  </a:lnTo>
                  <a:lnTo>
                    <a:pt x="1479803" y="695962"/>
                  </a:lnTo>
                  <a:lnTo>
                    <a:pt x="1481328" y="742949"/>
                  </a:lnTo>
                  <a:lnTo>
                    <a:pt x="1479803" y="789935"/>
                  </a:lnTo>
                  <a:lnTo>
                    <a:pt x="1475289" y="836144"/>
                  </a:lnTo>
                  <a:lnTo>
                    <a:pt x="1467878" y="881490"/>
                  </a:lnTo>
                  <a:lnTo>
                    <a:pt x="1457659" y="925885"/>
                  </a:lnTo>
                  <a:lnTo>
                    <a:pt x="1444724" y="969242"/>
                  </a:lnTo>
                  <a:lnTo>
                    <a:pt x="1429164" y="1011474"/>
                  </a:lnTo>
                  <a:lnTo>
                    <a:pt x="1411068" y="1052494"/>
                  </a:lnTo>
                  <a:lnTo>
                    <a:pt x="1390528" y="1092216"/>
                  </a:lnTo>
                  <a:lnTo>
                    <a:pt x="1367636" y="1130552"/>
                  </a:lnTo>
                  <a:lnTo>
                    <a:pt x="1342480" y="1167415"/>
                  </a:lnTo>
                  <a:lnTo>
                    <a:pt x="1315153" y="1202718"/>
                  </a:lnTo>
                  <a:lnTo>
                    <a:pt x="1285745" y="1236374"/>
                  </a:lnTo>
                  <a:lnTo>
                    <a:pt x="1254347" y="1268296"/>
                  </a:lnTo>
                  <a:lnTo>
                    <a:pt x="1221049" y="1298397"/>
                  </a:lnTo>
                  <a:lnTo>
                    <a:pt x="1185943" y="1326591"/>
                  </a:lnTo>
                  <a:lnTo>
                    <a:pt x="1149119" y="1352789"/>
                  </a:lnTo>
                  <a:lnTo>
                    <a:pt x="1110668" y="1376905"/>
                  </a:lnTo>
                  <a:lnTo>
                    <a:pt x="1070681" y="1398852"/>
                  </a:lnTo>
                  <a:lnTo>
                    <a:pt x="1029248" y="1418543"/>
                  </a:lnTo>
                  <a:lnTo>
                    <a:pt x="986461" y="1435891"/>
                  </a:lnTo>
                  <a:lnTo>
                    <a:pt x="942410" y="1450809"/>
                  </a:lnTo>
                  <a:lnTo>
                    <a:pt x="897186" y="1463209"/>
                  </a:lnTo>
                  <a:lnTo>
                    <a:pt x="850879" y="1473006"/>
                  </a:lnTo>
                  <a:lnTo>
                    <a:pt x="803581" y="1480111"/>
                  </a:lnTo>
                  <a:lnTo>
                    <a:pt x="755382" y="1484438"/>
                  </a:lnTo>
                  <a:lnTo>
                    <a:pt x="706374" y="1485899"/>
                  </a:lnTo>
                  <a:lnTo>
                    <a:pt x="657365" y="1484438"/>
                  </a:lnTo>
                  <a:lnTo>
                    <a:pt x="609166" y="1480111"/>
                  </a:lnTo>
                  <a:lnTo>
                    <a:pt x="561868" y="1473006"/>
                  </a:lnTo>
                  <a:lnTo>
                    <a:pt x="515561" y="1463209"/>
                  </a:lnTo>
                  <a:lnTo>
                    <a:pt x="470337" y="1450809"/>
                  </a:lnTo>
                  <a:lnTo>
                    <a:pt x="426286" y="1435891"/>
                  </a:lnTo>
                  <a:lnTo>
                    <a:pt x="383499" y="1418543"/>
                  </a:lnTo>
                  <a:lnTo>
                    <a:pt x="342066" y="1398852"/>
                  </a:lnTo>
                  <a:lnTo>
                    <a:pt x="302079" y="1376905"/>
                  </a:lnTo>
                  <a:lnTo>
                    <a:pt x="263628" y="1352789"/>
                  </a:lnTo>
                  <a:lnTo>
                    <a:pt x="226804" y="1326591"/>
                  </a:lnTo>
                  <a:lnTo>
                    <a:pt x="191698" y="1298397"/>
                  </a:lnTo>
                  <a:lnTo>
                    <a:pt x="158400" y="1268296"/>
                  </a:lnTo>
                  <a:lnTo>
                    <a:pt x="127002" y="1236374"/>
                  </a:lnTo>
                  <a:lnTo>
                    <a:pt x="97594" y="1202718"/>
                  </a:lnTo>
                  <a:lnTo>
                    <a:pt x="70267" y="1167415"/>
                  </a:lnTo>
                  <a:lnTo>
                    <a:pt x="45111" y="1130552"/>
                  </a:lnTo>
                  <a:lnTo>
                    <a:pt x="22219" y="1092216"/>
                  </a:lnTo>
                  <a:lnTo>
                    <a:pt x="1679" y="1052494"/>
                  </a:lnTo>
                  <a:lnTo>
                    <a:pt x="0" y="1048687"/>
                  </a:lnTo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36931" y="3034030"/>
            <a:ext cx="935990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B0E00"/>
                </a:solidFill>
                <a:latin typeface="Arial"/>
                <a:cs typeface="Arial"/>
              </a:rPr>
              <a:t>Stigma</a:t>
            </a:r>
            <a:r>
              <a:rPr sz="1400" spc="-40" dirty="0">
                <a:solidFill>
                  <a:srgbClr val="5B0E00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B0E00"/>
                </a:solidFill>
                <a:latin typeface="Arial"/>
                <a:cs typeface="Arial"/>
              </a:rPr>
              <a:t>in </a:t>
            </a: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minority populations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93585" y="3745801"/>
            <a:ext cx="1431925" cy="1312545"/>
            <a:chOff x="493585" y="3745801"/>
            <a:chExt cx="1431925" cy="1312545"/>
          </a:xfrm>
        </p:grpSpPr>
        <p:sp>
          <p:nvSpPr>
            <p:cNvPr id="41" name="object 41"/>
            <p:cNvSpPr/>
            <p:nvPr/>
          </p:nvSpPr>
          <p:spPr>
            <a:xfrm>
              <a:off x="498348" y="3750564"/>
              <a:ext cx="1422400" cy="1303020"/>
            </a:xfrm>
            <a:custGeom>
              <a:avLst/>
              <a:gdLst/>
              <a:ahLst/>
              <a:cxnLst/>
              <a:rect l="l" t="t" r="r" b="b"/>
              <a:pathLst>
                <a:path w="1422400" h="1303020">
                  <a:moveTo>
                    <a:pt x="710946" y="0"/>
                  </a:moveTo>
                  <a:lnTo>
                    <a:pt x="660172" y="1635"/>
                  </a:lnTo>
                  <a:lnTo>
                    <a:pt x="610363" y="6469"/>
                  </a:lnTo>
                  <a:lnTo>
                    <a:pt x="561637" y="14391"/>
                  </a:lnTo>
                  <a:lnTo>
                    <a:pt x="514116" y="25291"/>
                  </a:lnTo>
                  <a:lnTo>
                    <a:pt x="467919" y="39058"/>
                  </a:lnTo>
                  <a:lnTo>
                    <a:pt x="423167" y="55582"/>
                  </a:lnTo>
                  <a:lnTo>
                    <a:pt x="379979" y="74753"/>
                  </a:lnTo>
                  <a:lnTo>
                    <a:pt x="338478" y="96461"/>
                  </a:lnTo>
                  <a:lnTo>
                    <a:pt x="298781" y="120596"/>
                  </a:lnTo>
                  <a:lnTo>
                    <a:pt x="261011" y="147046"/>
                  </a:lnTo>
                  <a:lnTo>
                    <a:pt x="225287" y="175702"/>
                  </a:lnTo>
                  <a:lnTo>
                    <a:pt x="191730" y="206454"/>
                  </a:lnTo>
                  <a:lnTo>
                    <a:pt x="160459" y="239192"/>
                  </a:lnTo>
                  <a:lnTo>
                    <a:pt x="131596" y="273805"/>
                  </a:lnTo>
                  <a:lnTo>
                    <a:pt x="105260" y="310182"/>
                  </a:lnTo>
                  <a:lnTo>
                    <a:pt x="81572" y="348214"/>
                  </a:lnTo>
                  <a:lnTo>
                    <a:pt x="60652" y="387791"/>
                  </a:lnTo>
                  <a:lnTo>
                    <a:pt x="42621" y="428802"/>
                  </a:lnTo>
                  <a:lnTo>
                    <a:pt x="27598" y="471136"/>
                  </a:lnTo>
                  <a:lnTo>
                    <a:pt x="15704" y="514685"/>
                  </a:lnTo>
                  <a:lnTo>
                    <a:pt x="7060" y="559337"/>
                  </a:lnTo>
                  <a:lnTo>
                    <a:pt x="1785" y="604982"/>
                  </a:lnTo>
                  <a:lnTo>
                    <a:pt x="0" y="651510"/>
                  </a:lnTo>
                  <a:lnTo>
                    <a:pt x="1785" y="698037"/>
                  </a:lnTo>
                  <a:lnTo>
                    <a:pt x="7060" y="743682"/>
                  </a:lnTo>
                  <a:lnTo>
                    <a:pt x="15704" y="788334"/>
                  </a:lnTo>
                  <a:lnTo>
                    <a:pt x="27598" y="831883"/>
                  </a:lnTo>
                  <a:lnTo>
                    <a:pt x="42621" y="874217"/>
                  </a:lnTo>
                  <a:lnTo>
                    <a:pt x="60652" y="915228"/>
                  </a:lnTo>
                  <a:lnTo>
                    <a:pt x="81572" y="954805"/>
                  </a:lnTo>
                  <a:lnTo>
                    <a:pt x="105260" y="992837"/>
                  </a:lnTo>
                  <a:lnTo>
                    <a:pt x="131596" y="1029214"/>
                  </a:lnTo>
                  <a:lnTo>
                    <a:pt x="160459" y="1063827"/>
                  </a:lnTo>
                  <a:lnTo>
                    <a:pt x="191730" y="1096565"/>
                  </a:lnTo>
                  <a:lnTo>
                    <a:pt x="225287" y="1127317"/>
                  </a:lnTo>
                  <a:lnTo>
                    <a:pt x="261011" y="1155973"/>
                  </a:lnTo>
                  <a:lnTo>
                    <a:pt x="298781" y="1182423"/>
                  </a:lnTo>
                  <a:lnTo>
                    <a:pt x="338478" y="1206558"/>
                  </a:lnTo>
                  <a:lnTo>
                    <a:pt x="379979" y="1228266"/>
                  </a:lnTo>
                  <a:lnTo>
                    <a:pt x="423167" y="1247437"/>
                  </a:lnTo>
                  <a:lnTo>
                    <a:pt x="467919" y="1263961"/>
                  </a:lnTo>
                  <a:lnTo>
                    <a:pt x="514116" y="1277728"/>
                  </a:lnTo>
                  <a:lnTo>
                    <a:pt x="561637" y="1288628"/>
                  </a:lnTo>
                  <a:lnTo>
                    <a:pt x="610363" y="1296550"/>
                  </a:lnTo>
                  <a:lnTo>
                    <a:pt x="660172" y="1301384"/>
                  </a:lnTo>
                  <a:lnTo>
                    <a:pt x="710946" y="1303020"/>
                  </a:lnTo>
                  <a:lnTo>
                    <a:pt x="761723" y="1301384"/>
                  </a:lnTo>
                  <a:lnTo>
                    <a:pt x="811536" y="1296550"/>
                  </a:lnTo>
                  <a:lnTo>
                    <a:pt x="860265" y="1288628"/>
                  </a:lnTo>
                  <a:lnTo>
                    <a:pt x="907789" y="1277728"/>
                  </a:lnTo>
                  <a:lnTo>
                    <a:pt x="953987" y="1263961"/>
                  </a:lnTo>
                  <a:lnTo>
                    <a:pt x="998741" y="1247437"/>
                  </a:lnTo>
                  <a:lnTo>
                    <a:pt x="1041928" y="1228266"/>
                  </a:lnTo>
                  <a:lnTo>
                    <a:pt x="1083430" y="1206558"/>
                  </a:lnTo>
                  <a:lnTo>
                    <a:pt x="1123126" y="1182423"/>
                  </a:lnTo>
                  <a:lnTo>
                    <a:pt x="1160896" y="1155973"/>
                  </a:lnTo>
                  <a:lnTo>
                    <a:pt x="1196619" y="1127317"/>
                  </a:lnTo>
                  <a:lnTo>
                    <a:pt x="1230175" y="1096565"/>
                  </a:lnTo>
                  <a:lnTo>
                    <a:pt x="1261444" y="1063827"/>
                  </a:lnTo>
                  <a:lnTo>
                    <a:pt x="1290305" y="1029214"/>
                  </a:lnTo>
                  <a:lnTo>
                    <a:pt x="1316640" y="992837"/>
                  </a:lnTo>
                  <a:lnTo>
                    <a:pt x="1340326" y="954805"/>
                  </a:lnTo>
                  <a:lnTo>
                    <a:pt x="1361244" y="915228"/>
                  </a:lnTo>
                  <a:lnTo>
                    <a:pt x="1379274" y="874217"/>
                  </a:lnTo>
                  <a:lnTo>
                    <a:pt x="1394296" y="831883"/>
                  </a:lnTo>
                  <a:lnTo>
                    <a:pt x="1406189" y="788334"/>
                  </a:lnTo>
                  <a:lnTo>
                    <a:pt x="1414832" y="743682"/>
                  </a:lnTo>
                  <a:lnTo>
                    <a:pt x="1420107" y="698037"/>
                  </a:lnTo>
                  <a:lnTo>
                    <a:pt x="1421891" y="651510"/>
                  </a:lnTo>
                  <a:lnTo>
                    <a:pt x="1420107" y="604982"/>
                  </a:lnTo>
                  <a:lnTo>
                    <a:pt x="1414832" y="559337"/>
                  </a:lnTo>
                  <a:lnTo>
                    <a:pt x="1406189" y="514685"/>
                  </a:lnTo>
                  <a:lnTo>
                    <a:pt x="1394296" y="471136"/>
                  </a:lnTo>
                  <a:lnTo>
                    <a:pt x="1379274" y="428802"/>
                  </a:lnTo>
                  <a:lnTo>
                    <a:pt x="1361244" y="387791"/>
                  </a:lnTo>
                  <a:lnTo>
                    <a:pt x="1340326" y="348214"/>
                  </a:lnTo>
                  <a:lnTo>
                    <a:pt x="1316640" y="310182"/>
                  </a:lnTo>
                  <a:lnTo>
                    <a:pt x="1290305" y="273805"/>
                  </a:lnTo>
                  <a:lnTo>
                    <a:pt x="1261444" y="239192"/>
                  </a:lnTo>
                  <a:lnTo>
                    <a:pt x="1230175" y="206454"/>
                  </a:lnTo>
                  <a:lnTo>
                    <a:pt x="1196619" y="175702"/>
                  </a:lnTo>
                  <a:lnTo>
                    <a:pt x="1160896" y="147046"/>
                  </a:lnTo>
                  <a:lnTo>
                    <a:pt x="1123126" y="120596"/>
                  </a:lnTo>
                  <a:lnTo>
                    <a:pt x="1083430" y="96461"/>
                  </a:lnTo>
                  <a:lnTo>
                    <a:pt x="1041928" y="74753"/>
                  </a:lnTo>
                  <a:lnTo>
                    <a:pt x="998741" y="55582"/>
                  </a:lnTo>
                  <a:lnTo>
                    <a:pt x="953987" y="39058"/>
                  </a:lnTo>
                  <a:lnTo>
                    <a:pt x="907789" y="25291"/>
                  </a:lnTo>
                  <a:lnTo>
                    <a:pt x="860265" y="14391"/>
                  </a:lnTo>
                  <a:lnTo>
                    <a:pt x="811536" y="6469"/>
                  </a:lnTo>
                  <a:lnTo>
                    <a:pt x="761723" y="1635"/>
                  </a:lnTo>
                  <a:lnTo>
                    <a:pt x="710946" y="0"/>
                  </a:lnTo>
                  <a:close/>
                </a:path>
              </a:pathLst>
            </a:custGeom>
            <a:solidFill>
              <a:srgbClr val="6AA8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98348" y="3750564"/>
              <a:ext cx="1422400" cy="1303020"/>
            </a:xfrm>
            <a:custGeom>
              <a:avLst/>
              <a:gdLst/>
              <a:ahLst/>
              <a:cxnLst/>
              <a:rect l="l" t="t" r="r" b="b"/>
              <a:pathLst>
                <a:path w="1422400" h="1303020">
                  <a:moveTo>
                    <a:pt x="0" y="651510"/>
                  </a:moveTo>
                  <a:lnTo>
                    <a:pt x="1785" y="604982"/>
                  </a:lnTo>
                  <a:lnTo>
                    <a:pt x="7060" y="559337"/>
                  </a:lnTo>
                  <a:lnTo>
                    <a:pt x="15704" y="514685"/>
                  </a:lnTo>
                  <a:lnTo>
                    <a:pt x="27598" y="471136"/>
                  </a:lnTo>
                  <a:lnTo>
                    <a:pt x="42621" y="428802"/>
                  </a:lnTo>
                  <a:lnTo>
                    <a:pt x="60652" y="387791"/>
                  </a:lnTo>
                  <a:lnTo>
                    <a:pt x="81572" y="348214"/>
                  </a:lnTo>
                  <a:lnTo>
                    <a:pt x="105260" y="310182"/>
                  </a:lnTo>
                  <a:lnTo>
                    <a:pt x="131596" y="273805"/>
                  </a:lnTo>
                  <a:lnTo>
                    <a:pt x="160459" y="239192"/>
                  </a:lnTo>
                  <a:lnTo>
                    <a:pt x="191730" y="206454"/>
                  </a:lnTo>
                  <a:lnTo>
                    <a:pt x="225287" y="175702"/>
                  </a:lnTo>
                  <a:lnTo>
                    <a:pt x="261011" y="147046"/>
                  </a:lnTo>
                  <a:lnTo>
                    <a:pt x="298781" y="120596"/>
                  </a:lnTo>
                  <a:lnTo>
                    <a:pt x="338478" y="96461"/>
                  </a:lnTo>
                  <a:lnTo>
                    <a:pt x="379979" y="74753"/>
                  </a:lnTo>
                  <a:lnTo>
                    <a:pt x="423167" y="55582"/>
                  </a:lnTo>
                  <a:lnTo>
                    <a:pt x="467919" y="39058"/>
                  </a:lnTo>
                  <a:lnTo>
                    <a:pt x="514116" y="25291"/>
                  </a:lnTo>
                  <a:lnTo>
                    <a:pt x="561637" y="14391"/>
                  </a:lnTo>
                  <a:lnTo>
                    <a:pt x="610363" y="6469"/>
                  </a:lnTo>
                  <a:lnTo>
                    <a:pt x="660172" y="1635"/>
                  </a:lnTo>
                  <a:lnTo>
                    <a:pt x="710946" y="0"/>
                  </a:lnTo>
                  <a:lnTo>
                    <a:pt x="761723" y="1635"/>
                  </a:lnTo>
                  <a:lnTo>
                    <a:pt x="811536" y="6469"/>
                  </a:lnTo>
                  <a:lnTo>
                    <a:pt x="860265" y="14391"/>
                  </a:lnTo>
                  <a:lnTo>
                    <a:pt x="907789" y="25291"/>
                  </a:lnTo>
                  <a:lnTo>
                    <a:pt x="953987" y="39058"/>
                  </a:lnTo>
                  <a:lnTo>
                    <a:pt x="998741" y="55582"/>
                  </a:lnTo>
                  <a:lnTo>
                    <a:pt x="1041928" y="74753"/>
                  </a:lnTo>
                  <a:lnTo>
                    <a:pt x="1083430" y="96461"/>
                  </a:lnTo>
                  <a:lnTo>
                    <a:pt x="1123126" y="120596"/>
                  </a:lnTo>
                  <a:lnTo>
                    <a:pt x="1160896" y="147046"/>
                  </a:lnTo>
                  <a:lnTo>
                    <a:pt x="1196619" y="175702"/>
                  </a:lnTo>
                  <a:lnTo>
                    <a:pt x="1230175" y="206454"/>
                  </a:lnTo>
                  <a:lnTo>
                    <a:pt x="1261444" y="239192"/>
                  </a:lnTo>
                  <a:lnTo>
                    <a:pt x="1290305" y="273805"/>
                  </a:lnTo>
                  <a:lnTo>
                    <a:pt x="1316640" y="310182"/>
                  </a:lnTo>
                  <a:lnTo>
                    <a:pt x="1340326" y="348214"/>
                  </a:lnTo>
                  <a:lnTo>
                    <a:pt x="1361244" y="387791"/>
                  </a:lnTo>
                  <a:lnTo>
                    <a:pt x="1379274" y="428802"/>
                  </a:lnTo>
                  <a:lnTo>
                    <a:pt x="1394296" y="471136"/>
                  </a:lnTo>
                  <a:lnTo>
                    <a:pt x="1406189" y="514685"/>
                  </a:lnTo>
                  <a:lnTo>
                    <a:pt x="1414832" y="559337"/>
                  </a:lnTo>
                  <a:lnTo>
                    <a:pt x="1420107" y="604982"/>
                  </a:lnTo>
                  <a:lnTo>
                    <a:pt x="1421891" y="651510"/>
                  </a:lnTo>
                  <a:lnTo>
                    <a:pt x="1420107" y="698037"/>
                  </a:lnTo>
                  <a:lnTo>
                    <a:pt x="1414832" y="743682"/>
                  </a:lnTo>
                  <a:lnTo>
                    <a:pt x="1406189" y="788334"/>
                  </a:lnTo>
                  <a:lnTo>
                    <a:pt x="1394296" y="831883"/>
                  </a:lnTo>
                  <a:lnTo>
                    <a:pt x="1379274" y="874217"/>
                  </a:lnTo>
                  <a:lnTo>
                    <a:pt x="1361244" y="915228"/>
                  </a:lnTo>
                  <a:lnTo>
                    <a:pt x="1340326" y="954805"/>
                  </a:lnTo>
                  <a:lnTo>
                    <a:pt x="1316640" y="992837"/>
                  </a:lnTo>
                  <a:lnTo>
                    <a:pt x="1290305" y="1029214"/>
                  </a:lnTo>
                  <a:lnTo>
                    <a:pt x="1261444" y="1063827"/>
                  </a:lnTo>
                  <a:lnTo>
                    <a:pt x="1230175" y="1096565"/>
                  </a:lnTo>
                  <a:lnTo>
                    <a:pt x="1196619" y="1127317"/>
                  </a:lnTo>
                  <a:lnTo>
                    <a:pt x="1160896" y="1155973"/>
                  </a:lnTo>
                  <a:lnTo>
                    <a:pt x="1123126" y="1182423"/>
                  </a:lnTo>
                  <a:lnTo>
                    <a:pt x="1083430" y="1206558"/>
                  </a:lnTo>
                  <a:lnTo>
                    <a:pt x="1041928" y="1228266"/>
                  </a:lnTo>
                  <a:lnTo>
                    <a:pt x="998741" y="1247437"/>
                  </a:lnTo>
                  <a:lnTo>
                    <a:pt x="953987" y="1263961"/>
                  </a:lnTo>
                  <a:lnTo>
                    <a:pt x="907789" y="1277728"/>
                  </a:lnTo>
                  <a:lnTo>
                    <a:pt x="860265" y="1288628"/>
                  </a:lnTo>
                  <a:lnTo>
                    <a:pt x="811536" y="1296550"/>
                  </a:lnTo>
                  <a:lnTo>
                    <a:pt x="761723" y="1301384"/>
                  </a:lnTo>
                  <a:lnTo>
                    <a:pt x="710946" y="1303020"/>
                  </a:lnTo>
                  <a:lnTo>
                    <a:pt x="660172" y="1301384"/>
                  </a:lnTo>
                  <a:lnTo>
                    <a:pt x="610363" y="1296550"/>
                  </a:lnTo>
                  <a:lnTo>
                    <a:pt x="561637" y="1288628"/>
                  </a:lnTo>
                  <a:lnTo>
                    <a:pt x="514116" y="1277728"/>
                  </a:lnTo>
                  <a:lnTo>
                    <a:pt x="467919" y="1263961"/>
                  </a:lnTo>
                  <a:lnTo>
                    <a:pt x="423167" y="1247437"/>
                  </a:lnTo>
                  <a:lnTo>
                    <a:pt x="379979" y="1228266"/>
                  </a:lnTo>
                  <a:lnTo>
                    <a:pt x="338478" y="1206558"/>
                  </a:lnTo>
                  <a:lnTo>
                    <a:pt x="298781" y="1182423"/>
                  </a:lnTo>
                  <a:lnTo>
                    <a:pt x="261011" y="1155973"/>
                  </a:lnTo>
                  <a:lnTo>
                    <a:pt x="225287" y="1127317"/>
                  </a:lnTo>
                  <a:lnTo>
                    <a:pt x="191730" y="1096565"/>
                  </a:lnTo>
                  <a:lnTo>
                    <a:pt x="160459" y="1063827"/>
                  </a:lnTo>
                  <a:lnTo>
                    <a:pt x="131596" y="1029214"/>
                  </a:lnTo>
                  <a:lnTo>
                    <a:pt x="105260" y="992837"/>
                  </a:lnTo>
                  <a:lnTo>
                    <a:pt x="81572" y="954805"/>
                  </a:lnTo>
                  <a:lnTo>
                    <a:pt x="60652" y="915228"/>
                  </a:lnTo>
                  <a:lnTo>
                    <a:pt x="42621" y="874217"/>
                  </a:lnTo>
                  <a:lnTo>
                    <a:pt x="27598" y="831883"/>
                  </a:lnTo>
                  <a:lnTo>
                    <a:pt x="15704" y="788334"/>
                  </a:lnTo>
                  <a:lnTo>
                    <a:pt x="7060" y="743682"/>
                  </a:lnTo>
                  <a:lnTo>
                    <a:pt x="1785" y="698037"/>
                  </a:lnTo>
                  <a:lnTo>
                    <a:pt x="0" y="651510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801420" y="4171289"/>
            <a:ext cx="8185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5B0E00"/>
                </a:solidFill>
                <a:latin typeface="Arial"/>
                <a:cs typeface="Arial"/>
              </a:rPr>
              <a:t>Language barriers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956172" y="1936242"/>
            <a:ext cx="207010" cy="744855"/>
          </a:xfrm>
          <a:custGeom>
            <a:avLst/>
            <a:gdLst/>
            <a:ahLst/>
            <a:cxnLst/>
            <a:rect l="l" t="t" r="r" b="b"/>
            <a:pathLst>
              <a:path w="207010" h="744855">
                <a:moveTo>
                  <a:pt x="132470" y="107918"/>
                </a:moveTo>
                <a:lnTo>
                  <a:pt x="0" y="736472"/>
                </a:lnTo>
                <a:lnTo>
                  <a:pt x="37337" y="744346"/>
                </a:lnTo>
                <a:lnTo>
                  <a:pt x="169696" y="115735"/>
                </a:lnTo>
                <a:lnTo>
                  <a:pt x="132470" y="107918"/>
                </a:lnTo>
                <a:close/>
              </a:path>
              <a:path w="207010" h="744855">
                <a:moveTo>
                  <a:pt x="198023" y="89281"/>
                </a:moveTo>
                <a:lnTo>
                  <a:pt x="136398" y="89281"/>
                </a:lnTo>
                <a:lnTo>
                  <a:pt x="173609" y="97155"/>
                </a:lnTo>
                <a:lnTo>
                  <a:pt x="169696" y="115735"/>
                </a:lnTo>
                <a:lnTo>
                  <a:pt x="207010" y="123570"/>
                </a:lnTo>
                <a:lnTo>
                  <a:pt x="198023" y="89281"/>
                </a:lnTo>
                <a:close/>
              </a:path>
              <a:path w="207010" h="744855">
                <a:moveTo>
                  <a:pt x="136398" y="89281"/>
                </a:moveTo>
                <a:lnTo>
                  <a:pt x="132470" y="107918"/>
                </a:lnTo>
                <a:lnTo>
                  <a:pt x="169696" y="115735"/>
                </a:lnTo>
                <a:lnTo>
                  <a:pt x="173609" y="97155"/>
                </a:lnTo>
                <a:lnTo>
                  <a:pt x="136398" y="89281"/>
                </a:lnTo>
                <a:close/>
              </a:path>
              <a:path w="207010" h="744855">
                <a:moveTo>
                  <a:pt x="174625" y="0"/>
                </a:moveTo>
                <a:lnTo>
                  <a:pt x="95123" y="100075"/>
                </a:lnTo>
                <a:lnTo>
                  <a:pt x="132470" y="107918"/>
                </a:lnTo>
                <a:lnTo>
                  <a:pt x="136398" y="89281"/>
                </a:lnTo>
                <a:lnTo>
                  <a:pt x="198023" y="89281"/>
                </a:lnTo>
                <a:lnTo>
                  <a:pt x="174625" y="0"/>
                </a:lnTo>
                <a:close/>
              </a:path>
            </a:pathLst>
          </a:custGeom>
          <a:solidFill>
            <a:srgbClr val="3C8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659345" y="525526"/>
            <a:ext cx="7181850" cy="4351655"/>
            <a:chOff x="659345" y="525526"/>
            <a:chExt cx="7181850" cy="4351655"/>
          </a:xfrm>
        </p:grpSpPr>
        <p:sp>
          <p:nvSpPr>
            <p:cNvPr id="46" name="object 46"/>
            <p:cNvSpPr/>
            <p:nvPr/>
          </p:nvSpPr>
          <p:spPr>
            <a:xfrm>
              <a:off x="659345" y="2021585"/>
              <a:ext cx="680720" cy="1759585"/>
            </a:xfrm>
            <a:custGeom>
              <a:avLst/>
              <a:gdLst/>
              <a:ahLst/>
              <a:cxnLst/>
              <a:rect l="l" t="t" r="r" b="b"/>
              <a:pathLst>
                <a:path w="680719" h="1759585">
                  <a:moveTo>
                    <a:pt x="166941" y="554736"/>
                  </a:moveTo>
                  <a:lnTo>
                    <a:pt x="160909" y="512572"/>
                  </a:lnTo>
                  <a:lnTo>
                    <a:pt x="148869" y="428244"/>
                  </a:lnTo>
                  <a:lnTo>
                    <a:pt x="58508" y="518668"/>
                  </a:lnTo>
                  <a:lnTo>
                    <a:pt x="94627" y="530694"/>
                  </a:lnTo>
                  <a:lnTo>
                    <a:pt x="0" y="814578"/>
                  </a:lnTo>
                  <a:lnTo>
                    <a:pt x="36144" y="826643"/>
                  </a:lnTo>
                  <a:lnTo>
                    <a:pt x="130797" y="542721"/>
                  </a:lnTo>
                  <a:lnTo>
                    <a:pt x="166941" y="554736"/>
                  </a:lnTo>
                  <a:close/>
                </a:path>
                <a:path w="680719" h="1759585">
                  <a:moveTo>
                    <a:pt x="680250" y="115824"/>
                  </a:moveTo>
                  <a:lnTo>
                    <a:pt x="670420" y="94742"/>
                  </a:lnTo>
                  <a:lnTo>
                    <a:pt x="626275" y="0"/>
                  </a:lnTo>
                  <a:lnTo>
                    <a:pt x="565975" y="112649"/>
                  </a:lnTo>
                  <a:lnTo>
                    <a:pt x="604050" y="113715"/>
                  </a:lnTo>
                  <a:lnTo>
                    <a:pt x="558342" y="1758061"/>
                  </a:lnTo>
                  <a:lnTo>
                    <a:pt x="596417" y="1759077"/>
                  </a:lnTo>
                  <a:lnTo>
                    <a:pt x="642124" y="114769"/>
                  </a:lnTo>
                  <a:lnTo>
                    <a:pt x="680250" y="115824"/>
                  </a:lnTo>
                  <a:close/>
                </a:path>
              </a:pathLst>
            </a:custGeom>
            <a:solidFill>
              <a:srgbClr val="387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254245" y="4616246"/>
              <a:ext cx="3587115" cy="260985"/>
            </a:xfrm>
            <a:custGeom>
              <a:avLst/>
              <a:gdLst/>
              <a:ahLst/>
              <a:cxnLst/>
              <a:rect l="l" t="t" r="r" b="b"/>
              <a:pathLst>
                <a:path w="3587115" h="260985">
                  <a:moveTo>
                    <a:pt x="115188" y="38045"/>
                  </a:moveTo>
                  <a:lnTo>
                    <a:pt x="113156" y="76094"/>
                  </a:lnTo>
                  <a:lnTo>
                    <a:pt x="3584575" y="260527"/>
                  </a:lnTo>
                  <a:lnTo>
                    <a:pt x="3586606" y="222478"/>
                  </a:lnTo>
                  <a:lnTo>
                    <a:pt x="115188" y="38045"/>
                  </a:lnTo>
                  <a:close/>
                </a:path>
                <a:path w="3587115" h="260985">
                  <a:moveTo>
                    <a:pt x="117220" y="0"/>
                  </a:moveTo>
                  <a:lnTo>
                    <a:pt x="0" y="51003"/>
                  </a:lnTo>
                  <a:lnTo>
                    <a:pt x="111125" y="114134"/>
                  </a:lnTo>
                  <a:lnTo>
                    <a:pt x="113156" y="76094"/>
                  </a:lnTo>
                  <a:lnTo>
                    <a:pt x="94106" y="75082"/>
                  </a:lnTo>
                  <a:lnTo>
                    <a:pt x="96138" y="37033"/>
                  </a:lnTo>
                  <a:lnTo>
                    <a:pt x="115243" y="37033"/>
                  </a:lnTo>
                  <a:lnTo>
                    <a:pt x="117220" y="0"/>
                  </a:lnTo>
                  <a:close/>
                </a:path>
                <a:path w="3587115" h="260985">
                  <a:moveTo>
                    <a:pt x="96138" y="37033"/>
                  </a:moveTo>
                  <a:lnTo>
                    <a:pt x="94106" y="75082"/>
                  </a:lnTo>
                  <a:lnTo>
                    <a:pt x="113156" y="76094"/>
                  </a:lnTo>
                  <a:lnTo>
                    <a:pt x="115188" y="38045"/>
                  </a:lnTo>
                  <a:lnTo>
                    <a:pt x="96138" y="37033"/>
                  </a:lnTo>
                  <a:close/>
                </a:path>
                <a:path w="3587115" h="260985">
                  <a:moveTo>
                    <a:pt x="115243" y="37033"/>
                  </a:moveTo>
                  <a:lnTo>
                    <a:pt x="96138" y="37033"/>
                  </a:lnTo>
                  <a:lnTo>
                    <a:pt x="115188" y="38045"/>
                  </a:lnTo>
                  <a:lnTo>
                    <a:pt x="115243" y="37033"/>
                  </a:lnTo>
                  <a:close/>
                </a:path>
              </a:pathLst>
            </a:custGeom>
            <a:solidFill>
              <a:srgbClr val="5B0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934581" y="525526"/>
              <a:ext cx="432434" cy="187325"/>
            </a:xfrm>
            <a:custGeom>
              <a:avLst/>
              <a:gdLst/>
              <a:ahLst/>
              <a:cxnLst/>
              <a:rect l="l" t="t" r="r" b="b"/>
              <a:pathLst>
                <a:path w="432434" h="187325">
                  <a:moveTo>
                    <a:pt x="318194" y="35862"/>
                  </a:moveTo>
                  <a:lnTo>
                    <a:pt x="0" y="151384"/>
                  </a:lnTo>
                  <a:lnTo>
                    <a:pt x="12953" y="187198"/>
                  </a:lnTo>
                  <a:lnTo>
                    <a:pt x="331186" y="71662"/>
                  </a:lnTo>
                  <a:lnTo>
                    <a:pt x="318194" y="35862"/>
                  </a:lnTo>
                  <a:close/>
                </a:path>
                <a:path w="432434" h="187325">
                  <a:moveTo>
                    <a:pt x="418316" y="29337"/>
                  </a:moveTo>
                  <a:lnTo>
                    <a:pt x="336169" y="29337"/>
                  </a:lnTo>
                  <a:lnTo>
                    <a:pt x="349123" y="65150"/>
                  </a:lnTo>
                  <a:lnTo>
                    <a:pt x="331186" y="71662"/>
                  </a:lnTo>
                  <a:lnTo>
                    <a:pt x="344170" y="107441"/>
                  </a:lnTo>
                  <a:lnTo>
                    <a:pt x="418316" y="29337"/>
                  </a:lnTo>
                  <a:close/>
                </a:path>
                <a:path w="432434" h="187325">
                  <a:moveTo>
                    <a:pt x="336169" y="29337"/>
                  </a:moveTo>
                  <a:lnTo>
                    <a:pt x="318194" y="35862"/>
                  </a:lnTo>
                  <a:lnTo>
                    <a:pt x="331186" y="71662"/>
                  </a:lnTo>
                  <a:lnTo>
                    <a:pt x="349123" y="65150"/>
                  </a:lnTo>
                  <a:lnTo>
                    <a:pt x="336169" y="29337"/>
                  </a:lnTo>
                  <a:close/>
                </a:path>
                <a:path w="432434" h="187325">
                  <a:moveTo>
                    <a:pt x="305180" y="0"/>
                  </a:moveTo>
                  <a:lnTo>
                    <a:pt x="318194" y="35862"/>
                  </a:lnTo>
                  <a:lnTo>
                    <a:pt x="336169" y="29337"/>
                  </a:lnTo>
                  <a:lnTo>
                    <a:pt x="418316" y="29337"/>
                  </a:lnTo>
                  <a:lnTo>
                    <a:pt x="432180" y="14732"/>
                  </a:lnTo>
                  <a:lnTo>
                    <a:pt x="305180" y="0"/>
                  </a:lnTo>
                  <a:close/>
                </a:path>
              </a:pathLst>
            </a:custGeom>
            <a:solidFill>
              <a:srgbClr val="0A52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535174" y="4072890"/>
              <a:ext cx="212090" cy="318770"/>
            </a:xfrm>
            <a:custGeom>
              <a:avLst/>
              <a:gdLst/>
              <a:ahLst/>
              <a:cxnLst/>
              <a:rect l="l" t="t" r="r" b="b"/>
              <a:pathLst>
                <a:path w="212089" h="318770">
                  <a:moveTo>
                    <a:pt x="77364" y="86243"/>
                  </a:moveTo>
                  <a:lnTo>
                    <a:pt x="45130" y="106703"/>
                  </a:lnTo>
                  <a:lnTo>
                    <a:pt x="179577" y="318490"/>
                  </a:lnTo>
                  <a:lnTo>
                    <a:pt x="211836" y="298069"/>
                  </a:lnTo>
                  <a:lnTo>
                    <a:pt x="77364" y="86243"/>
                  </a:lnTo>
                  <a:close/>
                </a:path>
                <a:path w="212089" h="318770">
                  <a:moveTo>
                    <a:pt x="0" y="0"/>
                  </a:moveTo>
                  <a:lnTo>
                    <a:pt x="12953" y="127127"/>
                  </a:lnTo>
                  <a:lnTo>
                    <a:pt x="45130" y="106703"/>
                  </a:lnTo>
                  <a:lnTo>
                    <a:pt x="34925" y="90627"/>
                  </a:lnTo>
                  <a:lnTo>
                    <a:pt x="67182" y="70205"/>
                  </a:lnTo>
                  <a:lnTo>
                    <a:pt x="102631" y="70205"/>
                  </a:lnTo>
                  <a:lnTo>
                    <a:pt x="109474" y="65862"/>
                  </a:lnTo>
                  <a:lnTo>
                    <a:pt x="0" y="0"/>
                  </a:lnTo>
                  <a:close/>
                </a:path>
                <a:path w="212089" h="318770">
                  <a:moveTo>
                    <a:pt x="67182" y="70205"/>
                  </a:moveTo>
                  <a:lnTo>
                    <a:pt x="34925" y="90627"/>
                  </a:lnTo>
                  <a:lnTo>
                    <a:pt x="45130" y="106703"/>
                  </a:lnTo>
                  <a:lnTo>
                    <a:pt x="77364" y="86243"/>
                  </a:lnTo>
                  <a:lnTo>
                    <a:pt x="67182" y="70205"/>
                  </a:lnTo>
                  <a:close/>
                </a:path>
                <a:path w="212089" h="318770">
                  <a:moveTo>
                    <a:pt x="102631" y="70205"/>
                  </a:moveTo>
                  <a:lnTo>
                    <a:pt x="67182" y="70205"/>
                  </a:lnTo>
                  <a:lnTo>
                    <a:pt x="77364" y="86243"/>
                  </a:lnTo>
                  <a:lnTo>
                    <a:pt x="102631" y="70205"/>
                  </a:lnTo>
                  <a:close/>
                </a:path>
              </a:pathLst>
            </a:custGeom>
            <a:solidFill>
              <a:srgbClr val="F0C2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6880098" y="1117853"/>
            <a:ext cx="888365" cy="1929130"/>
          </a:xfrm>
          <a:custGeom>
            <a:avLst/>
            <a:gdLst/>
            <a:ahLst/>
            <a:cxnLst/>
            <a:rect l="l" t="t" r="r" b="b"/>
            <a:pathLst>
              <a:path w="888365" h="1929130">
                <a:moveTo>
                  <a:pt x="888111" y="127000"/>
                </a:moveTo>
                <a:lnTo>
                  <a:pt x="883272" y="82677"/>
                </a:lnTo>
                <a:lnTo>
                  <a:pt x="874268" y="0"/>
                </a:lnTo>
                <a:lnTo>
                  <a:pt x="780923" y="87249"/>
                </a:lnTo>
                <a:lnTo>
                  <a:pt x="816698" y="100533"/>
                </a:lnTo>
                <a:lnTo>
                  <a:pt x="328295" y="1414780"/>
                </a:lnTo>
                <a:lnTo>
                  <a:pt x="107683" y="1281709"/>
                </a:lnTo>
                <a:lnTo>
                  <a:pt x="113588" y="1271905"/>
                </a:lnTo>
                <a:lnTo>
                  <a:pt x="127381" y="1249045"/>
                </a:lnTo>
                <a:lnTo>
                  <a:pt x="0" y="1239012"/>
                </a:lnTo>
                <a:lnTo>
                  <a:pt x="68326" y="1346962"/>
                </a:lnTo>
                <a:lnTo>
                  <a:pt x="87998" y="1314348"/>
                </a:lnTo>
                <a:lnTo>
                  <a:pt x="314794" y="1451102"/>
                </a:lnTo>
                <a:lnTo>
                  <a:pt x="142113" y="1915795"/>
                </a:lnTo>
                <a:lnTo>
                  <a:pt x="177927" y="1929003"/>
                </a:lnTo>
                <a:lnTo>
                  <a:pt x="348043" y="1471142"/>
                </a:lnTo>
                <a:lnTo>
                  <a:pt x="696087" y="1680972"/>
                </a:lnTo>
                <a:lnTo>
                  <a:pt x="715772" y="1648460"/>
                </a:lnTo>
                <a:lnTo>
                  <a:pt x="361530" y="1434820"/>
                </a:lnTo>
                <a:lnTo>
                  <a:pt x="852385" y="113753"/>
                </a:lnTo>
                <a:lnTo>
                  <a:pt x="888111" y="127000"/>
                </a:lnTo>
                <a:close/>
              </a:path>
            </a:pathLst>
          </a:custGeom>
          <a:solidFill>
            <a:srgbClr val="3C8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42965" y="2765805"/>
            <a:ext cx="478790" cy="210185"/>
          </a:xfrm>
          <a:custGeom>
            <a:avLst/>
            <a:gdLst/>
            <a:ahLst/>
            <a:cxnLst/>
            <a:rect l="l" t="t" r="r" b="b"/>
            <a:pathLst>
              <a:path w="478789" h="210185">
                <a:moveTo>
                  <a:pt x="86613" y="102869"/>
                </a:moveTo>
                <a:lnTo>
                  <a:pt x="0" y="196850"/>
                </a:lnTo>
                <a:lnTo>
                  <a:pt x="127126" y="209676"/>
                </a:lnTo>
                <a:lnTo>
                  <a:pt x="116191" y="180848"/>
                </a:lnTo>
                <a:lnTo>
                  <a:pt x="95758" y="180848"/>
                </a:lnTo>
                <a:lnTo>
                  <a:pt x="82296" y="145287"/>
                </a:lnTo>
                <a:lnTo>
                  <a:pt x="100133" y="138512"/>
                </a:lnTo>
                <a:lnTo>
                  <a:pt x="86613" y="102869"/>
                </a:lnTo>
                <a:close/>
              </a:path>
              <a:path w="478789" h="210185">
                <a:moveTo>
                  <a:pt x="100133" y="138512"/>
                </a:moveTo>
                <a:lnTo>
                  <a:pt x="82296" y="145287"/>
                </a:lnTo>
                <a:lnTo>
                  <a:pt x="95758" y="180848"/>
                </a:lnTo>
                <a:lnTo>
                  <a:pt x="113619" y="174066"/>
                </a:lnTo>
                <a:lnTo>
                  <a:pt x="100133" y="138512"/>
                </a:lnTo>
                <a:close/>
              </a:path>
              <a:path w="478789" h="210185">
                <a:moveTo>
                  <a:pt x="113619" y="174066"/>
                </a:moveTo>
                <a:lnTo>
                  <a:pt x="95758" y="180848"/>
                </a:lnTo>
                <a:lnTo>
                  <a:pt x="116191" y="180848"/>
                </a:lnTo>
                <a:lnTo>
                  <a:pt x="113619" y="174066"/>
                </a:lnTo>
                <a:close/>
              </a:path>
              <a:path w="478789" h="210185">
                <a:moveTo>
                  <a:pt x="464820" y="0"/>
                </a:moveTo>
                <a:lnTo>
                  <a:pt x="100133" y="138512"/>
                </a:lnTo>
                <a:lnTo>
                  <a:pt x="113619" y="174066"/>
                </a:lnTo>
                <a:lnTo>
                  <a:pt x="478409" y="35560"/>
                </a:lnTo>
                <a:lnTo>
                  <a:pt x="464820" y="0"/>
                </a:lnTo>
                <a:close/>
              </a:path>
            </a:pathLst>
          </a:custGeom>
          <a:solidFill>
            <a:srgbClr val="3C85C5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550" y="363677"/>
            <a:ext cx="4907280" cy="78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Resiliency</a:t>
            </a:r>
            <a:r>
              <a:rPr sz="25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2500"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BIPOC</a:t>
            </a:r>
            <a:r>
              <a:rPr sz="2500"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spc="-10" dirty="0">
                <a:solidFill>
                  <a:srgbClr val="000000"/>
                </a:solidFill>
                <a:latin typeface="Arial"/>
                <a:cs typeface="Arial"/>
              </a:rPr>
              <a:t>Communities: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Strengths</a:t>
            </a:r>
            <a:r>
              <a:rPr sz="2500" b="0" spc="-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500"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dirty="0">
                <a:solidFill>
                  <a:srgbClr val="000000"/>
                </a:solidFill>
                <a:latin typeface="Arial"/>
                <a:cs typeface="Arial"/>
              </a:rPr>
              <a:t>Protective</a:t>
            </a:r>
            <a:r>
              <a:rPr sz="2500" b="0" spc="-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500" b="0" spc="-10" dirty="0">
                <a:solidFill>
                  <a:srgbClr val="000000"/>
                </a:solidFill>
                <a:latin typeface="Arial"/>
                <a:cs typeface="Arial"/>
              </a:rPr>
              <a:t>Factors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0550" y="1313510"/>
            <a:ext cx="56521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533900" algn="l"/>
              </a:tabLst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community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	In</a:t>
            </a:r>
            <a:r>
              <a:rPr sz="1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system: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0758" y="1680438"/>
            <a:ext cx="2821940" cy="12528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350"/>
              </a:spcBef>
              <a:buChar char="●"/>
              <a:tabLst>
                <a:tab pos="329565" algn="l"/>
                <a:tab pos="330200" algn="l"/>
              </a:tabLst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Social</a:t>
            </a:r>
            <a:r>
              <a:rPr sz="1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Connectedness</a:t>
            </a:r>
            <a:endParaRPr sz="14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250"/>
              </a:spcBef>
              <a:buChar char="●"/>
              <a:tabLst>
                <a:tab pos="329565" algn="l"/>
                <a:tab pos="330200" algn="l"/>
              </a:tabLst>
            </a:pP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Religion</a:t>
            </a:r>
            <a:endParaRPr sz="14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254"/>
              </a:spcBef>
              <a:buChar char="●"/>
              <a:tabLst>
                <a:tab pos="329565" algn="l"/>
                <a:tab pos="330200" algn="l"/>
              </a:tabLst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Indigenous</a:t>
            </a:r>
            <a:r>
              <a:rPr sz="1400" spc="-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1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Cultural</a:t>
            </a:r>
            <a:r>
              <a:rPr sz="14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Practices</a:t>
            </a:r>
            <a:endParaRPr sz="14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254"/>
              </a:spcBef>
              <a:buChar char="●"/>
              <a:tabLst>
                <a:tab pos="329565" algn="l"/>
                <a:tab pos="330200" algn="l"/>
              </a:tabLst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Strength</a:t>
            </a:r>
            <a:r>
              <a:rPr sz="14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4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Families</a:t>
            </a:r>
            <a:endParaRPr sz="14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250"/>
              </a:spcBef>
              <a:buChar char="●"/>
              <a:tabLst>
                <a:tab pos="329565" algn="l"/>
                <a:tab pos="330200" algn="l"/>
              </a:tabLst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Cultural</a:t>
            </a:r>
            <a:r>
              <a:rPr sz="14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Pride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52186" y="1680438"/>
            <a:ext cx="3515360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151130" indent="-317500">
              <a:lnSpc>
                <a:spcPct val="114999"/>
              </a:lnSpc>
              <a:spcBef>
                <a:spcPts val="100"/>
              </a:spcBef>
              <a:buChar char="●"/>
              <a:tabLst>
                <a:tab pos="329565" algn="l"/>
                <a:tab pos="330200" algn="l"/>
              </a:tabLst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4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clinical</a:t>
            </a:r>
            <a:r>
              <a:rPr sz="14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model</a:t>
            </a:r>
            <a:r>
              <a:rPr sz="1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is</a:t>
            </a:r>
            <a:r>
              <a:rPr sz="1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well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supported</a:t>
            </a:r>
            <a:r>
              <a:rPr sz="14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by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research</a:t>
            </a:r>
            <a:r>
              <a:rPr sz="14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financially.</a:t>
            </a:r>
            <a:endParaRPr sz="1400">
              <a:latin typeface="Arial"/>
              <a:cs typeface="Arial"/>
            </a:endParaRPr>
          </a:p>
          <a:p>
            <a:pPr marL="329565" marR="71755" indent="-317500">
              <a:lnSpc>
                <a:spcPts val="1939"/>
              </a:lnSpc>
              <a:spcBef>
                <a:spcPts val="100"/>
              </a:spcBef>
              <a:buChar char="●"/>
              <a:tabLst>
                <a:tab pos="329565" algn="l"/>
                <a:tab pos="330200" algn="l"/>
              </a:tabLst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Increasingly</a:t>
            </a:r>
            <a:r>
              <a:rPr sz="14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imbedded</a:t>
            </a:r>
            <a:r>
              <a:rPr sz="14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within</a:t>
            </a:r>
            <a:r>
              <a:rPr sz="1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4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health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care</a:t>
            </a:r>
            <a:r>
              <a:rPr sz="14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system.</a:t>
            </a:r>
            <a:endParaRPr sz="1400">
              <a:latin typeface="Arial"/>
              <a:cs typeface="Arial"/>
            </a:endParaRPr>
          </a:p>
          <a:p>
            <a:pPr marL="329565" indent="-317500">
              <a:lnSpc>
                <a:spcPct val="100000"/>
              </a:lnSpc>
              <a:spcBef>
                <a:spcPts val="135"/>
              </a:spcBef>
              <a:buChar char="●"/>
              <a:tabLst>
                <a:tab pos="329565" algn="l"/>
                <a:tab pos="330200" algn="l"/>
              </a:tabLst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Well</a:t>
            </a:r>
            <a:r>
              <a:rPr sz="14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connected</a:t>
            </a:r>
            <a:r>
              <a:rPr sz="1400" spc="-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1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other</a:t>
            </a:r>
            <a:r>
              <a:rPr sz="14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resources</a:t>
            </a:r>
            <a:r>
              <a:rPr sz="14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endParaRPr sz="14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  <a:spcBef>
                <a:spcPts val="254"/>
              </a:spcBef>
            </a:pP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community.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267" y="3064764"/>
            <a:ext cx="2619756" cy="17434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8903" y="3208020"/>
            <a:ext cx="25527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850" y="365201"/>
            <a:ext cx="72263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●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Historical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communal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approaches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indigenous pops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Central/South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America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health,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wellness,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connection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675" y="1275588"/>
            <a:ext cx="2953512" cy="15529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7144" y="3179064"/>
            <a:ext cx="3029711" cy="15148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77384" y="1208532"/>
            <a:ext cx="2619756" cy="17419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831" y="3064764"/>
            <a:ext cx="2618232" cy="17434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84976" y="3064764"/>
            <a:ext cx="2618231" cy="17434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312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274E12"/>
                </a:solidFill>
              </a:rPr>
              <a:t>The</a:t>
            </a:r>
            <a:r>
              <a:rPr sz="2800" spc="-75" dirty="0">
                <a:solidFill>
                  <a:srgbClr val="274E12"/>
                </a:solidFill>
              </a:rPr>
              <a:t> </a:t>
            </a:r>
            <a:r>
              <a:rPr sz="2800" dirty="0">
                <a:solidFill>
                  <a:srgbClr val="274E12"/>
                </a:solidFill>
              </a:rPr>
              <a:t>Peer</a:t>
            </a:r>
            <a:r>
              <a:rPr sz="2800" spc="-80" dirty="0">
                <a:solidFill>
                  <a:srgbClr val="274E12"/>
                </a:solidFill>
              </a:rPr>
              <a:t> </a:t>
            </a:r>
            <a:r>
              <a:rPr sz="2800" dirty="0">
                <a:solidFill>
                  <a:srgbClr val="274E12"/>
                </a:solidFill>
              </a:rPr>
              <a:t>Recovery</a:t>
            </a:r>
            <a:r>
              <a:rPr sz="2800" spc="-55" dirty="0">
                <a:solidFill>
                  <a:srgbClr val="274E12"/>
                </a:solidFill>
              </a:rPr>
              <a:t> </a:t>
            </a:r>
            <a:r>
              <a:rPr sz="2800" spc="-10" dirty="0">
                <a:solidFill>
                  <a:srgbClr val="274E12"/>
                </a:solidFill>
              </a:rPr>
              <a:t>Model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79780" y="1179068"/>
            <a:ext cx="25666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How</a:t>
            </a: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does</a:t>
            </a:r>
            <a:r>
              <a:rPr sz="14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peer</a:t>
            </a:r>
            <a:r>
              <a:rPr sz="14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model</a:t>
            </a:r>
            <a:r>
              <a:rPr sz="1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Arial"/>
                <a:cs typeface="Arial"/>
              </a:rPr>
              <a:t>work?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0340" y="1147673"/>
            <a:ext cx="3128645" cy="76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How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does</a:t>
            </a:r>
            <a:r>
              <a:rPr sz="1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peer</a:t>
            </a:r>
            <a:r>
              <a:rPr sz="14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model</a:t>
            </a: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work </a:t>
            </a: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for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marginalized</a:t>
            </a:r>
            <a:r>
              <a:rPr sz="14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populations</a:t>
            </a:r>
            <a:r>
              <a:rPr sz="14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like</a:t>
            </a:r>
            <a:r>
              <a:rPr sz="1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4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Latinx community?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436" y="1528572"/>
            <a:ext cx="3709416" cy="224332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4232" y="1991867"/>
            <a:ext cx="3369564" cy="2596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85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B190E4D7AFC14E98965610088EB58A" ma:contentTypeVersion="16" ma:contentTypeDescription="Create a new document." ma:contentTypeScope="" ma:versionID="fd2c75defd56830777d77b489ec63708">
  <xsd:schema xmlns:xsd="http://www.w3.org/2001/XMLSchema" xmlns:xs="http://www.w3.org/2001/XMLSchema" xmlns:p="http://schemas.microsoft.com/office/2006/metadata/properties" xmlns:ns2="02ed1d5f-b16f-4bdf-9f06-23d39fdf3545" xmlns:ns3="3c32135c-34d0-4cd6-90fe-2e397e7fb3db" targetNamespace="http://schemas.microsoft.com/office/2006/metadata/properties" ma:root="true" ma:fieldsID="8dd1c7c7458a66764253068e3b15a54d" ns2:_="" ns3:_="">
    <xsd:import namespace="02ed1d5f-b16f-4bdf-9f06-23d39fdf3545"/>
    <xsd:import namespace="3c32135c-34d0-4cd6-90fe-2e397e7fb3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ed1d5f-b16f-4bdf-9f06-23d39fdf35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284f765-accd-402e-9198-0ba84deeda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2135c-34d0-4cd6-90fe-2e397e7fb3d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76d13ca-1015-4966-a039-4e5da12b56a2}" ma:internalName="TaxCatchAll" ma:showField="CatchAllData" ma:web="3c32135c-34d0-4cd6-90fe-2e397e7fb3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7270EA-C03A-4C22-8341-C7F500B5BEBD}"/>
</file>

<file path=customXml/itemProps2.xml><?xml version="1.0" encoding="utf-8"?>
<ds:datastoreItem xmlns:ds="http://schemas.openxmlformats.org/officeDocument/2006/customXml" ds:itemID="{83BD3FE1-B77F-402E-A887-892024DD51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467</Words>
  <Application>Microsoft Macintosh PowerPoint</Application>
  <PresentationFormat>On-screen Show (16:9)</PresentationFormat>
  <Paragraphs>77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Montserrat</vt:lpstr>
      <vt:lpstr>Open Sans</vt:lpstr>
      <vt:lpstr>Open Sans Light</vt:lpstr>
      <vt:lpstr>Open Sans Semibold</vt:lpstr>
      <vt:lpstr>Times New Roman</vt:lpstr>
      <vt:lpstr>Office Theme</vt:lpstr>
      <vt:lpstr>WELCOME</vt:lpstr>
      <vt:lpstr>PowerPoint Presentation</vt:lpstr>
      <vt:lpstr>Learning Objectives:</vt:lpstr>
      <vt:lpstr>Disparities in the Latinx Community</vt:lpstr>
      <vt:lpstr>The COVID-19 Pandemic</vt:lpstr>
      <vt:lpstr>Disparities in Access to Care</vt:lpstr>
      <vt:lpstr>Resiliency in BIPOC Communities: Strengths and Protective Factors</vt:lpstr>
      <vt:lpstr>PowerPoint Presentation</vt:lpstr>
      <vt:lpstr>The Peer Recovery Model</vt:lpstr>
      <vt:lpstr>Integrating the Peer Model (with the clinical model &amp; Social connectedness) for Health Equity</vt:lpstr>
      <vt:lpstr>PowerPoint Presentation</vt:lpstr>
      <vt:lpstr>Contacts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Oliver Books</cp:lastModifiedBy>
  <cp:revision>1</cp:revision>
  <dcterms:created xsi:type="dcterms:W3CDTF">2023-06-02T15:23:40Z</dcterms:created>
  <dcterms:modified xsi:type="dcterms:W3CDTF">2023-06-02T15:26:13Z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2023-06-02T00:00:00Z</vt:filetime>
  </property>
  <property fmtid="{D5CDD505-2E9C-101B-9397-08002B2CF9AE}" pid="5" name="Producer">
    <vt:lpwstr>Microsoft® PowerPoint® for Microsoft 365</vt:lpwstr>
  </property>
</Properties>
</file>