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74" r:id="rId4"/>
    <p:sldMasterId id="2147483687" r:id="rId5"/>
  </p:sldMasterIdLst>
  <p:notesMasterIdLst>
    <p:notesMasterId r:id="rId39"/>
  </p:notesMasterIdLst>
  <p:handoutMasterIdLst>
    <p:handoutMasterId r:id="rId40"/>
  </p:handoutMasterIdLst>
  <p:sldIdLst>
    <p:sldId id="257" r:id="rId6"/>
    <p:sldId id="318" r:id="rId7"/>
    <p:sldId id="504" r:id="rId8"/>
    <p:sldId id="505" r:id="rId9"/>
    <p:sldId id="503" r:id="rId10"/>
    <p:sldId id="10178" r:id="rId11"/>
    <p:sldId id="10202" r:id="rId12"/>
    <p:sldId id="7631" r:id="rId13"/>
    <p:sldId id="10185" r:id="rId14"/>
    <p:sldId id="10181" r:id="rId15"/>
    <p:sldId id="10193" r:id="rId16"/>
    <p:sldId id="10198" r:id="rId17"/>
    <p:sldId id="10186" r:id="rId18"/>
    <p:sldId id="10203" r:id="rId19"/>
    <p:sldId id="508" r:id="rId20"/>
    <p:sldId id="509" r:id="rId21"/>
    <p:sldId id="510" r:id="rId22"/>
    <p:sldId id="512" r:id="rId23"/>
    <p:sldId id="511" r:id="rId24"/>
    <p:sldId id="507" r:id="rId25"/>
    <p:sldId id="513" r:id="rId26"/>
    <p:sldId id="514" r:id="rId27"/>
    <p:sldId id="261" r:id="rId28"/>
    <p:sldId id="262" r:id="rId29"/>
    <p:sldId id="263" r:id="rId30"/>
    <p:sldId id="264" r:id="rId31"/>
    <p:sldId id="10204" r:id="rId32"/>
    <p:sldId id="495" r:id="rId33"/>
    <p:sldId id="496" r:id="rId34"/>
    <p:sldId id="497" r:id="rId35"/>
    <p:sldId id="498" r:id="rId36"/>
    <p:sldId id="499" r:id="rId37"/>
    <p:sldId id="268" r:id="rId3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7F944-D9C8-5E45-86FC-ED8E916A6D56}" v="3" dt="2023-06-02T16:12:1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17" d="100"/>
          <a:sy n="117" d="100"/>
        </p:scale>
        <p:origin x="192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252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Books" userId="7991137f-4da1-4869-a2a7-1122a540ee33" providerId="ADAL" clId="{7207F944-D9C8-5E45-86FC-ED8E916A6D56}"/>
    <pc:docChg chg="modSld">
      <pc:chgData name="Oliver Books" userId="7991137f-4da1-4869-a2a7-1122a540ee33" providerId="ADAL" clId="{7207F944-D9C8-5E45-86FC-ED8E916A6D56}" dt="2023-06-02T16:12:31.145" v="10" actId="14100"/>
      <pc:docMkLst>
        <pc:docMk/>
      </pc:docMkLst>
      <pc:sldChg chg="addSp modSp mod">
        <pc:chgData name="Oliver Books" userId="7991137f-4da1-4869-a2a7-1122a540ee33" providerId="ADAL" clId="{7207F944-D9C8-5E45-86FC-ED8E916A6D56}" dt="2023-06-02T16:12:31.145" v="10" actId="14100"/>
        <pc:sldMkLst>
          <pc:docMk/>
          <pc:sldMk cId="3374975332" sldId="257"/>
        </pc:sldMkLst>
        <pc:spChg chg="add mod">
          <ac:chgData name="Oliver Books" userId="7991137f-4da1-4869-a2a7-1122a540ee33" providerId="ADAL" clId="{7207F944-D9C8-5E45-86FC-ED8E916A6D56}" dt="2023-06-02T16:12:21.381" v="6" actId="1036"/>
          <ac:spMkLst>
            <pc:docMk/>
            <pc:sldMk cId="3374975332" sldId="257"/>
            <ac:spMk id="2" creationId="{2619E062-E275-4031-3513-B8465AD397CD}"/>
          </ac:spMkLst>
        </pc:spChg>
        <pc:spChg chg="add mod">
          <ac:chgData name="Oliver Books" userId="7991137f-4da1-4869-a2a7-1122a540ee33" providerId="ADAL" clId="{7207F944-D9C8-5E45-86FC-ED8E916A6D56}" dt="2023-06-02T16:12:24.408" v="9" actId="1036"/>
          <ac:spMkLst>
            <pc:docMk/>
            <pc:sldMk cId="3374975332" sldId="257"/>
            <ac:spMk id="3" creationId="{4E516A8A-3908-E36C-50A8-4F4CE592D3D9}"/>
          </ac:spMkLst>
        </pc:spChg>
        <pc:picChg chg="mod">
          <ac:chgData name="Oliver Books" userId="7991137f-4da1-4869-a2a7-1122a540ee33" providerId="ADAL" clId="{7207F944-D9C8-5E45-86FC-ED8E916A6D56}" dt="2023-06-02T16:12:31.145" v="10" actId="14100"/>
          <ac:picMkLst>
            <pc:docMk/>
            <pc:sldMk cId="3374975332" sldId="257"/>
            <ac:picMk id="9" creationId="{95759D0E-7B5C-75D3-F417-A3DDCEBDED3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4FEC4ED-4B76-BCA5-B99A-C51CE182F368}"/>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163843" name="Rectangle 3">
            <a:extLst>
              <a:ext uri="{FF2B5EF4-FFF2-40B4-BE49-F238E27FC236}">
                <a16:creationId xmlns:a16="http://schemas.microsoft.com/office/drawing/2014/main" id="{0FFAA878-5B5B-1376-992F-31AE21139690}"/>
              </a:ext>
            </a:extLst>
          </p:cNvPr>
          <p:cNvSpPr>
            <a:spLocks noGrp="1" noChangeArrowheads="1"/>
          </p:cNvSpPr>
          <p:nvPr>
            <p:ph type="dt" sz="quarter"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63844" name="Rectangle 4">
            <a:extLst>
              <a:ext uri="{FF2B5EF4-FFF2-40B4-BE49-F238E27FC236}">
                <a16:creationId xmlns:a16="http://schemas.microsoft.com/office/drawing/2014/main" id="{4861C410-0DC9-ED9E-19AF-E90E5C4B070C}"/>
              </a:ext>
            </a:extLst>
          </p:cNvPr>
          <p:cNvSpPr>
            <a:spLocks noGrp="1" noChangeArrowheads="1"/>
          </p:cNvSpPr>
          <p:nvPr>
            <p:ph type="ftr" sz="quarter" idx="2"/>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163845" name="Rectangle 5">
            <a:extLst>
              <a:ext uri="{FF2B5EF4-FFF2-40B4-BE49-F238E27FC236}">
                <a16:creationId xmlns:a16="http://schemas.microsoft.com/office/drawing/2014/main" id="{2A766813-86BD-8E1B-48C1-CA49F7856EF9}"/>
              </a:ext>
            </a:extLst>
          </p:cNvPr>
          <p:cNvSpPr>
            <a:spLocks noGrp="1" noChangeArrowheads="1"/>
          </p:cNvSpPr>
          <p:nvPr>
            <p:ph type="sldNum" sz="quarter" idx="3"/>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A35744EF-6B66-9341-8B66-A55785A3E3B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F7E5D27-EFBB-E879-7ED0-C2CBD2F93AA5}"/>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4099" name="Rectangle 3">
            <a:extLst>
              <a:ext uri="{FF2B5EF4-FFF2-40B4-BE49-F238E27FC236}">
                <a16:creationId xmlns:a16="http://schemas.microsoft.com/office/drawing/2014/main" id="{D5D7C381-981D-EE1A-2982-F73B4360F85D}"/>
              </a:ext>
            </a:extLst>
          </p:cNvPr>
          <p:cNvSpPr>
            <a:spLocks noGrp="1" noChangeArrowheads="1"/>
          </p:cNvSpPr>
          <p:nvPr>
            <p:ph type="dt"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FB0BE52E-ADBE-181A-3978-4935951977F1}"/>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08546490-B1B6-6EB0-6951-704502D5FD9E}"/>
              </a:ext>
            </a:extLst>
          </p:cNvPr>
          <p:cNvSpPr>
            <a:spLocks noGrp="1" noChangeArrowheads="1"/>
          </p:cNvSpPr>
          <p:nvPr>
            <p:ph type="body" sz="quarter" idx="3"/>
          </p:nvPr>
        </p:nvSpPr>
        <p:spPr bwMode="auto">
          <a:xfrm>
            <a:off x="731838" y="4560888"/>
            <a:ext cx="5851525" cy="4319587"/>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1B08AB48-D08A-9E5A-DFF8-0267ED9F31CE}"/>
              </a:ext>
            </a:extLst>
          </p:cNvPr>
          <p:cNvSpPr>
            <a:spLocks noGrp="1" noChangeArrowheads="1"/>
          </p:cNvSpPr>
          <p:nvPr>
            <p:ph type="ftr" sz="quarter" idx="4"/>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4103" name="Rectangle 7">
            <a:extLst>
              <a:ext uri="{FF2B5EF4-FFF2-40B4-BE49-F238E27FC236}">
                <a16:creationId xmlns:a16="http://schemas.microsoft.com/office/drawing/2014/main" id="{15A58F8F-5DC1-70C8-B82C-E0DC61DFAE2F}"/>
              </a:ext>
            </a:extLst>
          </p:cNvPr>
          <p:cNvSpPr>
            <a:spLocks noGrp="1" noChangeArrowheads="1"/>
          </p:cNvSpPr>
          <p:nvPr>
            <p:ph type="sldNum" sz="quarter" idx="5"/>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3473FF3-5246-A44F-8431-3C1AF989C5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21CFF92-2AB3-200A-2341-F7FF92CF8511}"/>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3637CD4A-785D-10F2-0998-9369780401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220" name="Slide Number Placeholder 3">
            <a:extLst>
              <a:ext uri="{FF2B5EF4-FFF2-40B4-BE49-F238E27FC236}">
                <a16:creationId xmlns:a16="http://schemas.microsoft.com/office/drawing/2014/main" id="{9D4FF165-B88E-9B48-9F33-6E0158D566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114744-9454-C245-8F44-82AA1D005A72}" type="slidenum">
              <a:rPr lang="en-US" altLang="en-US" smtClean="0"/>
              <a:pPr/>
              <a:t>5</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9E9F877-32AF-9582-54B7-76DFD120461F}"/>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DE1058D8-3683-FE5D-0BE3-4A8B88C0D3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Some experts say that people with alcoholism have a smaller hippocampus -- the area important for learning and memory -- than those who don’t drink often.</a:t>
            </a:r>
          </a:p>
        </p:txBody>
      </p:sp>
      <p:sp>
        <p:nvSpPr>
          <p:cNvPr id="44036" name="Slide Number Placeholder 3">
            <a:extLst>
              <a:ext uri="{FF2B5EF4-FFF2-40B4-BE49-F238E27FC236}">
                <a16:creationId xmlns:a16="http://schemas.microsoft.com/office/drawing/2014/main" id="{18FA08AE-32A8-DEAF-3DD5-92FF066D056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6F05808-1805-784A-90BB-B8C3F00E5AD9}" type="slidenum">
              <a:rPr lang="en-US" altLang="en-US" smtClean="0"/>
              <a:pPr/>
              <a:t>30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2252162-1184-777A-6575-E9B5EB000E71}"/>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1FE5F475-DA33-4F58-3A0D-AD2C37D8F8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This mind-body practice eases stress and boosts mental health. Now, research reveals that it may actually change your brain. One study found that meditating for 2 months increased gray matter in parts of the brain that control emotions and learning. Meditation also strengthens the connection between brain cells. It may also ease inflammation in the brain and protect against Alzheimer’s disease.</a:t>
            </a:r>
          </a:p>
        </p:txBody>
      </p:sp>
      <p:sp>
        <p:nvSpPr>
          <p:cNvPr id="46084" name="Slide Number Placeholder 3">
            <a:extLst>
              <a:ext uri="{FF2B5EF4-FFF2-40B4-BE49-F238E27FC236}">
                <a16:creationId xmlns:a16="http://schemas.microsoft.com/office/drawing/2014/main" id="{824D10E0-4D57-05EE-339C-937C3694C19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29CC72A-6AED-BF4A-B32E-6346097D841D}" type="slidenum">
              <a:rPr lang="en-US" altLang="en-US" smtClean="0"/>
              <a:pPr/>
              <a:t>31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5EBD5EE-4F49-70EC-14EA-B6CB180D70DA}"/>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FECEFCD0-1D6B-F101-65CE-FE4F241F96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Getting moving is good for the body and brain. Exercise pumps blood to the brain, which delivers oxygen and nutrients. It also stimulates the release of proteins that keep brain cells healthy and help grow new ones. Research shows that exercise may grow the areas of your brain that control thinking and memory.</a:t>
            </a:r>
          </a:p>
        </p:txBody>
      </p:sp>
      <p:sp>
        <p:nvSpPr>
          <p:cNvPr id="48132" name="Slide Number Placeholder 3">
            <a:extLst>
              <a:ext uri="{FF2B5EF4-FFF2-40B4-BE49-F238E27FC236}">
                <a16:creationId xmlns:a16="http://schemas.microsoft.com/office/drawing/2014/main" id="{C31A5775-9FB5-AAEF-4617-3E45CC21AD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623EAF-45EC-D04C-8826-25A643FAF7D8}" type="slidenum">
              <a:rPr lang="en-US" altLang="en-US" smtClean="0"/>
              <a:pPr/>
              <a:t>32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AA54EE6-1B77-7E77-4683-E7F79FA6D2FF}"/>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61186D6E-7680-91C9-2FF1-42A694D542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268" name="Slide Number Placeholder 3">
            <a:extLst>
              <a:ext uri="{FF2B5EF4-FFF2-40B4-BE49-F238E27FC236}">
                <a16:creationId xmlns:a16="http://schemas.microsoft.com/office/drawing/2014/main" id="{ACA53BDB-2DDC-154F-3331-BC8E41F2EA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59417D-96EE-1444-A7BA-0616E3689DB3}" type="slidenum">
              <a:rPr lang="en-US" altLang="en-US" smtClean="0"/>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D8188D7-4F8F-8F07-7637-16F7BBF650B6}"/>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A0A07523-02E3-B432-6C7C-AE5D4993C6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800">
                <a:latin typeface="CharisSIL"/>
                <a:ea typeface="ＭＳ Ｐゴシック" panose="020B0600070205080204" pitchFamily="34" charset="-128"/>
              </a:rPr>
              <a:t>EEG is a direct measure of neuronal activity, provides millisecond time precision </a:t>
            </a:r>
            <a:endParaRPr lang="en-US" altLang="en-US">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DB6B4FB5-94E0-8B81-002E-A141827B3E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FDFAD8-971C-E74D-89AC-495384774260}" type="slidenum">
              <a:rPr lang="en-US" altLang="en-US" smtClean="0"/>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A4343C8-B1DE-A781-E06B-1500EE2C2D8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2D1A72E-1B20-286B-F6DC-C0BEAE404CD5}"/>
              </a:ext>
            </a:extLst>
          </p:cNvPr>
          <p:cNvSpPr>
            <a:spLocks noGrp="1"/>
          </p:cNvSpPr>
          <p:nvPr>
            <p:ph type="body" idx="1"/>
          </p:nvPr>
        </p:nvSpPr>
        <p:spPr/>
        <p:txBody>
          <a:bodyPr/>
          <a:lstStyle/>
          <a:p>
            <a:pPr eaLnBrk="1" fontAlgn="auto" hangingPunct="1">
              <a:spcBef>
                <a:spcPts val="0"/>
              </a:spcBef>
              <a:spcAft>
                <a:spcPts val="0"/>
              </a:spcAft>
              <a:defRPr/>
            </a:pPr>
            <a:r>
              <a:rPr lang="en-US" b="1" dirty="0">
                <a:solidFill>
                  <a:srgbClr val="C00000"/>
                </a:solidFill>
                <a:latin typeface="Arial" panose="020B0604020202020204" pitchFamily="34" charset="0"/>
                <a:ea typeface="+mn-ea"/>
                <a:cs typeface="Arial" panose="020B0604020202020204" pitchFamily="34" charset="0"/>
              </a:rPr>
              <a:t>Wearable biosensors for heart rate (HR), HR variability, sleep/wake cycles, and physical activity</a:t>
            </a:r>
          </a:p>
        </p:txBody>
      </p:sp>
      <p:sp>
        <p:nvSpPr>
          <p:cNvPr id="18436" name="Slide Number Placeholder 3">
            <a:extLst>
              <a:ext uri="{FF2B5EF4-FFF2-40B4-BE49-F238E27FC236}">
                <a16:creationId xmlns:a16="http://schemas.microsoft.com/office/drawing/2014/main" id="{E186EA7B-EF61-59DE-D111-484CCC34C8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C861C7-2E24-8741-A7A0-59C418A73BCE}" type="slidenum">
              <a:rPr lang="en-US" altLang="en-US" smtClean="0"/>
              <a:pPr/>
              <a:t>11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BF6F569-0989-65C3-07BB-C10EE22DA5E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8C8B549-900B-6A1B-58A2-D7346CFB2B68}"/>
              </a:ext>
            </a:extLst>
          </p:cNvPr>
          <p:cNvSpPr>
            <a:spLocks noGrp="1"/>
          </p:cNvSpPr>
          <p:nvPr>
            <p:ph type="body" idx="1"/>
          </p:nvPr>
        </p:nvSpPr>
        <p:spPr/>
        <p:txBody>
          <a:bodyPr/>
          <a:lstStyle/>
          <a:p>
            <a:pPr>
              <a:defRPr/>
            </a:pPr>
            <a:r>
              <a:rPr lang="en-US" b="1" dirty="0">
                <a:solidFill>
                  <a:srgbClr val="ED7D31"/>
                </a:solidFill>
                <a:latin typeface="Arial" panose="020B0604020202020204" pitchFamily="34" charset="0"/>
                <a:ea typeface="+mn-ea"/>
                <a:cs typeface="Arial" panose="020B0604020202020204" pitchFamily="34" charset="0"/>
              </a:rPr>
              <a:t>substance use, genomic, epigenomics, nutrition, toxins, and COVID-19</a:t>
            </a:r>
            <a:endParaRPr lang="en-US" dirty="0"/>
          </a:p>
        </p:txBody>
      </p:sp>
      <p:sp>
        <p:nvSpPr>
          <p:cNvPr id="20484" name="Slide Number Placeholder 3">
            <a:extLst>
              <a:ext uri="{FF2B5EF4-FFF2-40B4-BE49-F238E27FC236}">
                <a16:creationId xmlns:a16="http://schemas.microsoft.com/office/drawing/2014/main" id="{9141859E-EDB5-8476-31E7-221860D89D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450F1B-33EB-C340-9959-53ECE8E5C051}" type="slidenum">
              <a:rPr lang="en-US" altLang="en-US" smtClean="0"/>
              <a:pPr/>
              <a:t>12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A6967DD-D5ED-9EA0-D004-2B6C3E37ADD8}"/>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60A61737-B920-18AC-745F-1CA3FEB94A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8ED2625F-EE25-FD3D-1617-1DDF4E4F293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B5D247-5FD5-E84E-9DC2-0685FB7A6A36}" type="slidenum">
              <a:rPr lang="en-US" altLang="en-US" smtClean="0"/>
              <a:pPr/>
              <a:t>24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93D069E-4E89-F3C3-2E00-5FD6904EEC3C}"/>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9B79AF82-7757-0459-9E5F-5E1B3707E6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DA63EE94-8B7A-62B0-B6B4-ED7B910E03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AD50FF-F3F4-E348-ABA7-FA692BB985DF}" type="slidenum">
              <a:rPr lang="en-US" altLang="en-US" smtClean="0"/>
              <a:pPr/>
              <a:t>26</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344B49D-4929-014F-1F40-0ACF7BD3336B}"/>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217A6946-5355-FDFB-DFB8-BFB7DED207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When you go through something traumatic, your brain triggers a “flight-or-fight” response. but some get posttraumatic stress disorder. PTSD causes your amygdala -- the part of the brain that controls emotions -- to be overactive. And it lowers activity in your prefrontal cortex, a decision-making area. It can also shrink your hippocampus, which forms memories.</a:t>
            </a:r>
          </a:p>
        </p:txBody>
      </p:sp>
      <p:sp>
        <p:nvSpPr>
          <p:cNvPr id="39940" name="Slide Number Placeholder 3">
            <a:extLst>
              <a:ext uri="{FF2B5EF4-FFF2-40B4-BE49-F238E27FC236}">
                <a16:creationId xmlns:a16="http://schemas.microsoft.com/office/drawing/2014/main" id="{17610C1E-E17E-740F-DA65-598998C6460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DE29D8-C00E-0D4A-9765-751DBBCA1FB7}" type="slidenum">
              <a:rPr lang="en-US" altLang="en-US" smtClean="0"/>
              <a:pPr/>
              <a:t>28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2F6B198-EDBE-E949-8B2D-7E1B2932B388}"/>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14CDF878-D290-6E1C-D949-3156393DEB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ea typeface="ＭＳ Ｐゴシック" panose="020B0600070205080204" pitchFamily="34" charset="-128"/>
              </a:rPr>
              <a:t>Depression doesn’t affect just your mood. The disorder can change your brain. Experts say it lessens activity in some brain areas, including your prefrontal lobes, which are involved with things like reasoning, personality, and judgment. One study found that people who were depressed for more than a decade had about 30% more brain inflammation. This may lead to brain cell loss, which would make memory problems and dementia more likely. </a:t>
            </a:r>
          </a:p>
        </p:txBody>
      </p:sp>
      <p:sp>
        <p:nvSpPr>
          <p:cNvPr id="41988" name="Slide Number Placeholder 3">
            <a:extLst>
              <a:ext uri="{FF2B5EF4-FFF2-40B4-BE49-F238E27FC236}">
                <a16:creationId xmlns:a16="http://schemas.microsoft.com/office/drawing/2014/main" id="{B52A6584-64DD-51DB-3EAD-9460DA415ED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01B5B0-8BE6-794B-82C5-8A8C25F63864}" type="slidenum">
              <a:rPr lang="en-US" altLang="en-US" smtClean="0"/>
              <a:pPr/>
              <a:t>29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ABCCB9-31B7-4658-699E-6AA08541C2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6CA32B-EE06-8EA0-7BE2-9F5C286B9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15D9AA-9046-2BD9-4BDE-7F69ED82CB6C}"/>
              </a:ext>
            </a:extLst>
          </p:cNvPr>
          <p:cNvSpPr>
            <a:spLocks noGrp="1" noChangeArrowheads="1"/>
          </p:cNvSpPr>
          <p:nvPr>
            <p:ph type="sldNum" sz="quarter" idx="12"/>
          </p:nvPr>
        </p:nvSpPr>
        <p:spPr>
          <a:ln/>
        </p:spPr>
        <p:txBody>
          <a:bodyPr/>
          <a:lstStyle>
            <a:lvl1pPr>
              <a:defRPr/>
            </a:lvl1pPr>
          </a:lstStyle>
          <a:p>
            <a:pPr>
              <a:defRPr/>
            </a:pPr>
            <a:fld id="{436AD185-9B4D-0C49-BF3E-D9342C0C5BD3}" type="slidenum">
              <a:rPr lang="en-US" altLang="en-US"/>
              <a:pPr>
                <a:defRPr/>
              </a:pPr>
              <a:t>‹#›</a:t>
            </a:fld>
            <a:endParaRPr lang="en-US" altLang="en-US"/>
          </a:p>
        </p:txBody>
      </p:sp>
    </p:spTree>
    <p:extLst>
      <p:ext uri="{BB962C8B-B14F-4D97-AF65-F5344CB8AC3E}">
        <p14:creationId xmlns:p14="http://schemas.microsoft.com/office/powerpoint/2010/main" val="360269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3FEDC2-AED0-A28A-DA42-C147FBFE53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A9F485-F96B-BBD3-3EB6-D794A1233E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7033DC-CD79-F03F-FF10-0CB94F3DD1C9}"/>
              </a:ext>
            </a:extLst>
          </p:cNvPr>
          <p:cNvSpPr>
            <a:spLocks noGrp="1" noChangeArrowheads="1"/>
          </p:cNvSpPr>
          <p:nvPr>
            <p:ph type="sldNum" sz="quarter" idx="12"/>
          </p:nvPr>
        </p:nvSpPr>
        <p:spPr>
          <a:ln/>
        </p:spPr>
        <p:txBody>
          <a:bodyPr/>
          <a:lstStyle>
            <a:lvl1pPr>
              <a:defRPr/>
            </a:lvl1pPr>
          </a:lstStyle>
          <a:p>
            <a:pPr>
              <a:defRPr/>
            </a:pPr>
            <a:fld id="{9780FCF6-FF72-9949-AEF6-88E051E2BBB1}" type="slidenum">
              <a:rPr lang="en-US" altLang="en-US"/>
              <a:pPr>
                <a:defRPr/>
              </a:pPr>
              <a:t>‹#›</a:t>
            </a:fld>
            <a:endParaRPr lang="en-US" altLang="en-US"/>
          </a:p>
        </p:txBody>
      </p:sp>
    </p:spTree>
    <p:extLst>
      <p:ext uri="{BB962C8B-B14F-4D97-AF65-F5344CB8AC3E}">
        <p14:creationId xmlns:p14="http://schemas.microsoft.com/office/powerpoint/2010/main" val="350365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693044-5E74-A9CA-C4AB-79AD7F8FDC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2CED5D-5062-E330-D737-3E4677AA6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C844B-22C3-6E72-F37A-3C9FCDFBA97D}"/>
              </a:ext>
            </a:extLst>
          </p:cNvPr>
          <p:cNvSpPr>
            <a:spLocks noGrp="1" noChangeArrowheads="1"/>
          </p:cNvSpPr>
          <p:nvPr>
            <p:ph type="sldNum" sz="quarter" idx="12"/>
          </p:nvPr>
        </p:nvSpPr>
        <p:spPr>
          <a:ln/>
        </p:spPr>
        <p:txBody>
          <a:bodyPr/>
          <a:lstStyle>
            <a:lvl1pPr>
              <a:defRPr/>
            </a:lvl1pPr>
          </a:lstStyle>
          <a:p>
            <a:pPr>
              <a:defRPr/>
            </a:pPr>
            <a:fld id="{1F9ABBB5-E910-D841-BA24-3E3FB6620EDB}" type="slidenum">
              <a:rPr lang="en-US" altLang="en-US"/>
              <a:pPr>
                <a:defRPr/>
              </a:pPr>
              <a:t>‹#›</a:t>
            </a:fld>
            <a:endParaRPr lang="en-US" altLang="en-US"/>
          </a:p>
        </p:txBody>
      </p:sp>
    </p:spTree>
    <p:extLst>
      <p:ext uri="{BB962C8B-B14F-4D97-AF65-F5344CB8AC3E}">
        <p14:creationId xmlns:p14="http://schemas.microsoft.com/office/powerpoint/2010/main" val="4231496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A0EE7FD2-E3DC-2130-867F-BD5F7FE9B1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 t="16977" r="79202" b="6691"/>
          <a:stretch>
            <a:fillRect/>
          </a:stretch>
        </p:blipFill>
        <p:spPr bwMode="auto">
          <a:xfrm>
            <a:off x="0" y="11113"/>
            <a:ext cx="11414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F60A90D-FD9E-0107-FE6B-3470358633AE}"/>
              </a:ext>
            </a:extLst>
          </p:cNvPr>
          <p:cNvSpPr/>
          <p:nvPr userDrawn="1"/>
        </p:nvSpPr>
        <p:spPr>
          <a:xfrm>
            <a:off x="0" y="1101725"/>
            <a:ext cx="9144000" cy="46038"/>
          </a:xfrm>
          <a:prstGeom prst="rect">
            <a:avLst/>
          </a:prstGeom>
          <a:solidFill>
            <a:srgbClr val="BE07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a:extLst>
              <a:ext uri="{FF2B5EF4-FFF2-40B4-BE49-F238E27FC236}">
                <a16:creationId xmlns:a16="http://schemas.microsoft.com/office/drawing/2014/main" id="{65B8A39E-7068-8A6E-647B-24942117EF97}"/>
              </a:ext>
            </a:extLst>
          </p:cNvPr>
          <p:cNvSpPr txBox="1"/>
          <p:nvPr userDrawn="1"/>
        </p:nvSpPr>
        <p:spPr>
          <a:xfrm>
            <a:off x="1665288" y="352425"/>
            <a:ext cx="5751512" cy="300038"/>
          </a:xfrm>
          <a:prstGeom prst="rect">
            <a:avLst/>
          </a:prstGeom>
          <a:noFill/>
        </p:spPr>
        <p:txBody>
          <a:bodyPr lIns="0" tIns="0" rIns="0" bIns="0">
            <a:spAutoFit/>
          </a:bodyPr>
          <a:lstStyle/>
          <a:p>
            <a:pPr>
              <a:defRPr/>
            </a:pPr>
            <a:r>
              <a:rPr lang="en-US" sz="1950" b="1" spc="75" dirty="0">
                <a:solidFill>
                  <a:srgbClr val="BE074C"/>
                </a:solidFill>
                <a:cs typeface="Arial" panose="020B0604020202020204" pitchFamily="34" charset="0"/>
              </a:rPr>
              <a:t>HEAL</a:t>
            </a:r>
            <a:r>
              <a:rPr lang="en-US" sz="1950" b="1" spc="75" dirty="0">
                <a:cs typeface="Arial" panose="020B0604020202020204" pitchFamily="34" charset="0"/>
              </a:rPr>
              <a:t>thy Brain and Child Development Study</a:t>
            </a:r>
          </a:p>
        </p:txBody>
      </p:sp>
      <p:pic>
        <p:nvPicPr>
          <p:cNvPr id="5" name="FA22C529-7E9F-4E8B-BE7C-B397D155893A">
            <a:extLst>
              <a:ext uri="{FF2B5EF4-FFF2-40B4-BE49-F238E27FC236}">
                <a16:creationId xmlns:a16="http://schemas.microsoft.com/office/drawing/2014/main" id="{E4B79474-E7AE-7EDE-BEEE-33CD148088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820" t="5762" r="4346"/>
          <a:stretch>
            <a:fillRect/>
          </a:stretch>
        </p:blipFill>
        <p:spPr bwMode="auto">
          <a:xfrm>
            <a:off x="7550150" y="30163"/>
            <a:ext cx="15271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13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4034882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39519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60927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875104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62243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67679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95378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D7659A-9D5B-DFD3-22BE-AC794889CD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3ADB16-E15A-DE01-8F83-4D8BCDF523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1F9D0D-65FB-C874-C97E-56327C0EF7D9}"/>
              </a:ext>
            </a:extLst>
          </p:cNvPr>
          <p:cNvSpPr>
            <a:spLocks noGrp="1" noChangeArrowheads="1"/>
          </p:cNvSpPr>
          <p:nvPr>
            <p:ph type="sldNum" sz="quarter" idx="12"/>
          </p:nvPr>
        </p:nvSpPr>
        <p:spPr>
          <a:ln/>
        </p:spPr>
        <p:txBody>
          <a:bodyPr/>
          <a:lstStyle>
            <a:lvl1pPr>
              <a:defRPr/>
            </a:lvl1pPr>
          </a:lstStyle>
          <a:p>
            <a:pPr>
              <a:defRPr/>
            </a:pPr>
            <a:fld id="{FFAC861A-89C7-324A-9D07-A58ABE8419B1}" type="slidenum">
              <a:rPr lang="en-US" altLang="en-US"/>
              <a:pPr>
                <a:defRPr/>
              </a:pPr>
              <a:t>‹#›</a:t>
            </a:fld>
            <a:endParaRPr lang="en-US" altLang="en-US"/>
          </a:p>
        </p:txBody>
      </p:sp>
    </p:spTree>
    <p:extLst>
      <p:ext uri="{BB962C8B-B14F-4D97-AF65-F5344CB8AC3E}">
        <p14:creationId xmlns:p14="http://schemas.microsoft.com/office/powerpoint/2010/main" val="583260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62851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108784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3762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796331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9"/>
            <a:ext cx="9144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452179"/>
            <a:ext cx="43815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153790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9"/>
            <a:ext cx="9144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452179"/>
            <a:ext cx="43815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82481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9144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a:srcRect t="86064"/>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2334343" y="509597"/>
            <a:ext cx="4475315"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745773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628650" y="211565"/>
            <a:ext cx="78867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682876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3052762" y="1868488"/>
            <a:ext cx="5462587" cy="461474"/>
          </a:xfrm>
        </p:spPr>
        <p:txBody>
          <a:bodyPr/>
          <a:lstStyle>
            <a:lvl1pPr marL="0" indent="0">
              <a:buNone/>
              <a:defRPr/>
            </a:lvl1pPr>
            <a:lvl2pPr marL="7144" indent="0">
              <a:buNone/>
              <a:tabLst/>
              <a:defRPr/>
            </a:lvl2pPr>
            <a:lvl3pPr marL="6858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628651" y="2329962"/>
            <a:ext cx="2101361"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3052762" y="2347915"/>
            <a:ext cx="5462587" cy="365126"/>
          </a:xfrm>
        </p:spPr>
        <p:txBody>
          <a:bodyPr>
            <a:normAutofit/>
          </a:bodyPr>
          <a:lstStyle>
            <a:lvl1pPr marL="0" indent="0">
              <a:buNone/>
              <a:defRPr sz="1350" b="0"/>
            </a:lvl1pPr>
            <a:lvl2pPr marL="7144" indent="0">
              <a:buNone/>
              <a:tabLst/>
              <a:defRPr/>
            </a:lvl2pPr>
            <a:lvl3pPr marL="6858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3052762" y="2887090"/>
            <a:ext cx="5462588" cy="2796160"/>
          </a:xfrm>
        </p:spPr>
        <p:txBody>
          <a:bodyPr>
            <a:normAutofit/>
          </a:bodyPr>
          <a:lstStyle>
            <a:lvl1pPr marL="0" indent="0">
              <a:buNone/>
              <a:defRPr sz="1350" b="0"/>
            </a:lvl1pPr>
            <a:lvl2pPr marL="7144" indent="0">
              <a:buNone/>
              <a:tabLst/>
              <a:defRPr/>
            </a:lvl2pPr>
            <a:lvl3pPr marL="6858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628650" y="211565"/>
            <a:ext cx="78867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25156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128321" y="1784729"/>
            <a:ext cx="2887358"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628650" y="211565"/>
            <a:ext cx="78867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25702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C0E2FB-7101-8013-8997-BA66C86CF4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C9336A-A83E-6AEE-2F6A-83C8DAC57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7A9CFF-AD52-E3D8-CC5B-7B1CD8F150B8}"/>
              </a:ext>
            </a:extLst>
          </p:cNvPr>
          <p:cNvSpPr>
            <a:spLocks noGrp="1" noChangeArrowheads="1"/>
          </p:cNvSpPr>
          <p:nvPr>
            <p:ph type="sldNum" sz="quarter" idx="12"/>
          </p:nvPr>
        </p:nvSpPr>
        <p:spPr>
          <a:ln/>
        </p:spPr>
        <p:txBody>
          <a:bodyPr/>
          <a:lstStyle>
            <a:lvl1pPr>
              <a:defRPr/>
            </a:lvl1pPr>
          </a:lstStyle>
          <a:p>
            <a:pPr>
              <a:defRPr/>
            </a:pPr>
            <a:fld id="{EC2CDC47-82F4-334B-9A48-A03599B2CA84}" type="slidenum">
              <a:rPr lang="en-US" altLang="en-US"/>
              <a:pPr>
                <a:defRPr/>
              </a:pPr>
              <a:t>‹#›</a:t>
            </a:fld>
            <a:endParaRPr lang="en-US" altLang="en-US"/>
          </a:p>
        </p:txBody>
      </p:sp>
    </p:spTree>
    <p:extLst>
      <p:ext uri="{BB962C8B-B14F-4D97-AF65-F5344CB8AC3E}">
        <p14:creationId xmlns:p14="http://schemas.microsoft.com/office/powerpoint/2010/main" val="945135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5365377" y="1966302"/>
            <a:ext cx="2650938"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127687" y="1966302"/>
            <a:ext cx="2650938"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628650" y="211565"/>
            <a:ext cx="78867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419726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253777" y="2399642"/>
            <a:ext cx="1543382"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253777" y="4543548"/>
            <a:ext cx="1543382" cy="432898"/>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7374217" y="2389647"/>
            <a:ext cx="1543382"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5594107" y="2399642"/>
            <a:ext cx="1543382"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3813997" y="2389647"/>
            <a:ext cx="1543382"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033887" y="2389647"/>
            <a:ext cx="1543382"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033886" y="4543548"/>
            <a:ext cx="1543382" cy="432898"/>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3800309" y="4543548"/>
            <a:ext cx="1543382" cy="432898"/>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5583283" y="4543548"/>
            <a:ext cx="1543382" cy="432898"/>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7374217" y="4562664"/>
            <a:ext cx="1543382" cy="432898"/>
          </a:xfrm>
          <a:ln>
            <a:noFill/>
          </a:ln>
        </p:spPr>
        <p:txBody>
          <a:bodyPr>
            <a:normAutofit/>
          </a:bodyPr>
          <a:lstStyle>
            <a:lvl1pPr marL="0" indent="0" algn="ctr">
              <a:buNone/>
              <a:defRPr sz="13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628650" y="211565"/>
            <a:ext cx="78867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771408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628651" y="1855558"/>
            <a:ext cx="2359163"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3185014" y="1855558"/>
            <a:ext cx="5330336" cy="2777989"/>
          </a:xfrm>
        </p:spPr>
        <p:txBody>
          <a:bodyPr>
            <a:normAutofit/>
          </a:bodyPr>
          <a:lstStyle>
            <a:lvl1pPr marL="0" indent="0">
              <a:buNone/>
              <a:defRPr sz="1350" b="0"/>
            </a:lvl1pPr>
            <a:lvl2pPr marL="7144" indent="0">
              <a:buNone/>
              <a:tabLst/>
              <a:defRPr/>
            </a:lvl2pPr>
            <a:lvl3pPr marL="6858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628650" y="211565"/>
            <a:ext cx="78867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296569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628650" y="2766219"/>
            <a:ext cx="78867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513572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11350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F0C9CE-6F9E-2C4F-F0C7-43FFA62640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B42907-2AFC-F3D1-8223-0B84D1C4B9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21B0F8-E19E-7E16-083D-61054933AE48}"/>
              </a:ext>
            </a:extLst>
          </p:cNvPr>
          <p:cNvSpPr>
            <a:spLocks noGrp="1" noChangeArrowheads="1"/>
          </p:cNvSpPr>
          <p:nvPr>
            <p:ph type="sldNum" sz="quarter" idx="12"/>
          </p:nvPr>
        </p:nvSpPr>
        <p:spPr>
          <a:ln/>
        </p:spPr>
        <p:txBody>
          <a:bodyPr/>
          <a:lstStyle>
            <a:lvl1pPr>
              <a:defRPr/>
            </a:lvl1pPr>
          </a:lstStyle>
          <a:p>
            <a:pPr>
              <a:defRPr/>
            </a:pPr>
            <a:fld id="{EC66C82F-941D-5D41-AC2E-3D0505E0F92A}" type="slidenum">
              <a:rPr lang="en-US" altLang="en-US"/>
              <a:pPr>
                <a:defRPr/>
              </a:pPr>
              <a:t>‹#›</a:t>
            </a:fld>
            <a:endParaRPr lang="en-US" altLang="en-US"/>
          </a:p>
        </p:txBody>
      </p:sp>
    </p:spTree>
    <p:extLst>
      <p:ext uri="{BB962C8B-B14F-4D97-AF65-F5344CB8AC3E}">
        <p14:creationId xmlns:p14="http://schemas.microsoft.com/office/powerpoint/2010/main" val="21565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FA03CD-8A33-8122-0601-B1F810869D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02784E-47D0-7E15-4FA7-43F5485AFD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3942A9-D92C-7DF9-1A6F-DC9A2331513F}"/>
              </a:ext>
            </a:extLst>
          </p:cNvPr>
          <p:cNvSpPr>
            <a:spLocks noGrp="1" noChangeArrowheads="1"/>
          </p:cNvSpPr>
          <p:nvPr>
            <p:ph type="sldNum" sz="quarter" idx="12"/>
          </p:nvPr>
        </p:nvSpPr>
        <p:spPr>
          <a:ln/>
        </p:spPr>
        <p:txBody>
          <a:bodyPr/>
          <a:lstStyle>
            <a:lvl1pPr>
              <a:defRPr/>
            </a:lvl1pPr>
          </a:lstStyle>
          <a:p>
            <a:pPr>
              <a:defRPr/>
            </a:pPr>
            <a:fld id="{078DFC02-BFAD-2748-B2C6-5624EA673E05}" type="slidenum">
              <a:rPr lang="en-US" altLang="en-US"/>
              <a:pPr>
                <a:defRPr/>
              </a:pPr>
              <a:t>‹#›</a:t>
            </a:fld>
            <a:endParaRPr lang="en-US" altLang="en-US"/>
          </a:p>
        </p:txBody>
      </p:sp>
    </p:spTree>
    <p:extLst>
      <p:ext uri="{BB962C8B-B14F-4D97-AF65-F5344CB8AC3E}">
        <p14:creationId xmlns:p14="http://schemas.microsoft.com/office/powerpoint/2010/main" val="118751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F977CD-558B-78EE-F57F-FE831942A6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E8AE4DD-A93B-B4C4-DFE4-34AA6F3B75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F62B09-9F56-8A66-6BB8-EF853D4A5602}"/>
              </a:ext>
            </a:extLst>
          </p:cNvPr>
          <p:cNvSpPr>
            <a:spLocks noGrp="1" noChangeArrowheads="1"/>
          </p:cNvSpPr>
          <p:nvPr>
            <p:ph type="sldNum" sz="quarter" idx="12"/>
          </p:nvPr>
        </p:nvSpPr>
        <p:spPr>
          <a:ln/>
        </p:spPr>
        <p:txBody>
          <a:bodyPr/>
          <a:lstStyle>
            <a:lvl1pPr>
              <a:defRPr/>
            </a:lvl1pPr>
          </a:lstStyle>
          <a:p>
            <a:pPr>
              <a:defRPr/>
            </a:pPr>
            <a:fld id="{B60AA851-9EB4-224B-A401-175BA9BF4385}" type="slidenum">
              <a:rPr lang="en-US" altLang="en-US"/>
              <a:pPr>
                <a:defRPr/>
              </a:pPr>
              <a:t>‹#›</a:t>
            </a:fld>
            <a:endParaRPr lang="en-US" altLang="en-US"/>
          </a:p>
        </p:txBody>
      </p:sp>
    </p:spTree>
    <p:extLst>
      <p:ext uri="{BB962C8B-B14F-4D97-AF65-F5344CB8AC3E}">
        <p14:creationId xmlns:p14="http://schemas.microsoft.com/office/powerpoint/2010/main" val="67880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98F13B-0B8B-04A0-15B4-14DA28D2D9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3DEB88-7AA9-4041-9B89-134B2628BA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413B800-85EA-DBFE-6A2A-6410D2272682}"/>
              </a:ext>
            </a:extLst>
          </p:cNvPr>
          <p:cNvSpPr>
            <a:spLocks noGrp="1" noChangeArrowheads="1"/>
          </p:cNvSpPr>
          <p:nvPr>
            <p:ph type="sldNum" sz="quarter" idx="12"/>
          </p:nvPr>
        </p:nvSpPr>
        <p:spPr>
          <a:ln/>
        </p:spPr>
        <p:txBody>
          <a:bodyPr/>
          <a:lstStyle>
            <a:lvl1pPr>
              <a:defRPr/>
            </a:lvl1pPr>
          </a:lstStyle>
          <a:p>
            <a:pPr>
              <a:defRPr/>
            </a:pPr>
            <a:fld id="{4001905C-EE40-254F-868D-48869CF81231}" type="slidenum">
              <a:rPr lang="en-US" altLang="en-US"/>
              <a:pPr>
                <a:defRPr/>
              </a:pPr>
              <a:t>‹#›</a:t>
            </a:fld>
            <a:endParaRPr lang="en-US" altLang="en-US"/>
          </a:p>
        </p:txBody>
      </p:sp>
    </p:spTree>
    <p:extLst>
      <p:ext uri="{BB962C8B-B14F-4D97-AF65-F5344CB8AC3E}">
        <p14:creationId xmlns:p14="http://schemas.microsoft.com/office/powerpoint/2010/main" val="427409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B23AAD-4942-2CEF-B1C4-C735B89895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BF0721-CE2D-9139-FBE3-74A4C3518D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DA117B-8C19-10DF-E92E-789CC86E3356}"/>
              </a:ext>
            </a:extLst>
          </p:cNvPr>
          <p:cNvSpPr>
            <a:spLocks noGrp="1" noChangeArrowheads="1"/>
          </p:cNvSpPr>
          <p:nvPr>
            <p:ph type="sldNum" sz="quarter" idx="12"/>
          </p:nvPr>
        </p:nvSpPr>
        <p:spPr>
          <a:ln/>
        </p:spPr>
        <p:txBody>
          <a:bodyPr/>
          <a:lstStyle>
            <a:lvl1pPr>
              <a:defRPr/>
            </a:lvl1pPr>
          </a:lstStyle>
          <a:p>
            <a:pPr>
              <a:defRPr/>
            </a:pPr>
            <a:fld id="{57A97A68-5718-DA48-A44B-73F8E466E0F8}" type="slidenum">
              <a:rPr lang="en-US" altLang="en-US"/>
              <a:pPr>
                <a:defRPr/>
              </a:pPr>
              <a:t>‹#›</a:t>
            </a:fld>
            <a:endParaRPr lang="en-US" altLang="en-US"/>
          </a:p>
        </p:txBody>
      </p:sp>
    </p:spTree>
    <p:extLst>
      <p:ext uri="{BB962C8B-B14F-4D97-AF65-F5344CB8AC3E}">
        <p14:creationId xmlns:p14="http://schemas.microsoft.com/office/powerpoint/2010/main" val="300004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F2014F-D1E3-534D-74EB-EC0A743F2C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F2C080-4E21-4F3B-A3A2-D899174C25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37E9D3-8434-F80B-FFFA-5FD481404822}"/>
              </a:ext>
            </a:extLst>
          </p:cNvPr>
          <p:cNvSpPr>
            <a:spLocks noGrp="1" noChangeArrowheads="1"/>
          </p:cNvSpPr>
          <p:nvPr>
            <p:ph type="sldNum" sz="quarter" idx="12"/>
          </p:nvPr>
        </p:nvSpPr>
        <p:spPr>
          <a:ln/>
        </p:spPr>
        <p:txBody>
          <a:bodyPr/>
          <a:lstStyle>
            <a:lvl1pPr>
              <a:defRPr/>
            </a:lvl1pPr>
          </a:lstStyle>
          <a:p>
            <a:pPr>
              <a:defRPr/>
            </a:pPr>
            <a:fld id="{98FFD76A-E824-3C42-8880-31BE68E07DFC}" type="slidenum">
              <a:rPr lang="en-US" altLang="en-US"/>
              <a:pPr>
                <a:defRPr/>
              </a:pPr>
              <a:t>‹#›</a:t>
            </a:fld>
            <a:endParaRPr lang="en-US" altLang="en-US"/>
          </a:p>
        </p:txBody>
      </p:sp>
    </p:spTree>
    <p:extLst>
      <p:ext uri="{BB962C8B-B14F-4D97-AF65-F5344CB8AC3E}">
        <p14:creationId xmlns:p14="http://schemas.microsoft.com/office/powerpoint/2010/main" val="3579982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5AA100-B579-D746-1C74-4B4F1EB6D5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7035332-CC43-0AC5-9672-6CD349F1C1D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B71DEA4-9DC1-01CE-1561-C9DEB192D19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528E873-04FA-C541-B62B-820B80CEEB4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C0E95C3-D094-5F08-20EC-AF2511ADF18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A0CDC37-B23A-B34B-88B0-F84560B8733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15543992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2632537" y="6186675"/>
            <a:ext cx="3878927" cy="365126"/>
          </a:xfrm>
          <a:prstGeom prst="rect">
            <a:avLst/>
          </a:prstGeom>
        </p:spPr>
        <p:txBody>
          <a:bodyPr vert="horz" lIns="91440" tIns="45720" rIns="91440" bIns="45720" rtlCol="0" anchor="ctr"/>
          <a:lstStyle>
            <a:lvl1pPr algn="l">
              <a:defRPr sz="9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1635112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685800" rtl="0" eaLnBrk="1" latinLnBrk="0" hangingPunct="1">
        <a:lnSpc>
          <a:spcPct val="90000"/>
        </a:lnSpc>
        <a:spcBef>
          <a:spcPct val="0"/>
        </a:spcBef>
        <a:buNone/>
        <a:defRPr sz="33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07%2Fs11126-022-09971-w" TargetMode="External"/><Relationship Id="rId2" Type="http://schemas.openxmlformats.org/officeDocument/2006/relationships/hyperlink" Target="https://www.ncbi.nlm.nih.gov/pmc/articles/PMC885502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34.xml"/><Relationship Id="rId5" Type="http://schemas.openxmlformats.org/officeDocument/2006/relationships/hyperlink" Target="rls_slide_loop.pptx" TargetMode="External"/><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B165C253-8541-4966-E65B-E51B7949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9177866" cy="6934200"/>
          </a:xfrm>
          <a:prstGeom prst="rect">
            <a:avLst/>
          </a:prstGeom>
        </p:spPr>
      </p:pic>
      <p:sp>
        <p:nvSpPr>
          <p:cNvPr id="2" name="Rectangle 1">
            <a:extLst>
              <a:ext uri="{FF2B5EF4-FFF2-40B4-BE49-F238E27FC236}">
                <a16:creationId xmlns:a16="http://schemas.microsoft.com/office/drawing/2014/main" id="{2619E062-E275-4031-3513-B8465AD397CD}"/>
              </a:ext>
            </a:extLst>
          </p:cNvPr>
          <p:cNvSpPr/>
          <p:nvPr/>
        </p:nvSpPr>
        <p:spPr>
          <a:xfrm>
            <a:off x="978408" y="0"/>
            <a:ext cx="7187184" cy="1219200"/>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16A8A-3908-E36C-50A8-4F4CE592D3D9}"/>
              </a:ext>
            </a:extLst>
          </p:cNvPr>
          <p:cNvSpPr/>
          <p:nvPr/>
        </p:nvSpPr>
        <p:spPr>
          <a:xfrm>
            <a:off x="1295400" y="0"/>
            <a:ext cx="6553200" cy="1219200"/>
          </a:xfrm>
          <a:prstGeom prst="rect">
            <a:avLst/>
          </a:prstGeom>
          <a:solidFill>
            <a:srgbClr val="E4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759D0E-7B5C-75D3-F417-A3DDCEBDED3A}"/>
              </a:ext>
            </a:extLst>
          </p:cNvPr>
          <p:cNvPicPr>
            <a:picLocks noChangeAspect="1"/>
          </p:cNvPicPr>
          <p:nvPr/>
        </p:nvPicPr>
        <p:blipFill>
          <a:blip r:embed="rId3"/>
          <a:stretch>
            <a:fillRect/>
          </a:stretch>
        </p:blipFill>
        <p:spPr>
          <a:xfrm>
            <a:off x="-8467" y="890587"/>
            <a:ext cx="9152467" cy="5153026"/>
          </a:xfrm>
          <a:prstGeom prst="rect">
            <a:avLst/>
          </a:prstGeom>
        </p:spPr>
      </p:pic>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D1BB6666-3C97-7BEB-8EFC-71B04707669D}"/>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pic>
        <p:nvPicPr>
          <p:cNvPr id="15363" name="Picture 2" descr="Current Studies — Infancy Studies Lab">
            <a:extLst>
              <a:ext uri="{FF2B5EF4-FFF2-40B4-BE49-F238E27FC236}">
                <a16:creationId xmlns:a16="http://schemas.microsoft.com/office/drawing/2014/main" id="{075CBBF6-5991-F8A7-1337-9262A247C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966913"/>
            <a:ext cx="1668462"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0A301FE-CCE5-E1B5-E703-7C6C8E0B4301}"/>
              </a:ext>
            </a:extLst>
          </p:cNvPr>
          <p:cNvSpPr txBox="1"/>
          <p:nvPr/>
        </p:nvSpPr>
        <p:spPr>
          <a:xfrm>
            <a:off x="1846263" y="1901825"/>
            <a:ext cx="4570412" cy="1878013"/>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3600" b="1" dirty="0">
                <a:solidFill>
                  <a:srgbClr val="BE074C"/>
                </a:solidFill>
                <a:cs typeface="Arial" panose="020B0604020202020204" pitchFamily="34" charset="0"/>
              </a:rPr>
              <a:t>EEG</a:t>
            </a:r>
          </a:p>
          <a:p>
            <a:pPr algn="ctr">
              <a:lnSpc>
                <a:spcPct val="107000"/>
              </a:lnSpc>
              <a:spcBef>
                <a:spcPts val="0"/>
              </a:spcBef>
              <a:spcAft>
                <a:spcPts val="0"/>
              </a:spcAft>
              <a:defRPr/>
            </a:pPr>
            <a:r>
              <a:rPr lang="en-US" sz="1500" b="1" dirty="0">
                <a:cs typeface="Arial" panose="020B0604020202020204" pitchFamily="34" charset="0"/>
              </a:rPr>
              <a:t>Baseline</a:t>
            </a:r>
          </a:p>
          <a:p>
            <a:pPr algn="ctr">
              <a:lnSpc>
                <a:spcPct val="107000"/>
              </a:lnSpc>
              <a:spcBef>
                <a:spcPts val="0"/>
              </a:spcBef>
              <a:spcAft>
                <a:spcPts val="0"/>
              </a:spcAft>
              <a:defRPr/>
            </a:pPr>
            <a:r>
              <a:rPr lang="en-US" sz="1500" b="1" dirty="0">
                <a:cs typeface="Arial" panose="020B0604020202020204" pitchFamily="34" charset="0"/>
              </a:rPr>
              <a:t>Auditory Oddball</a:t>
            </a:r>
          </a:p>
          <a:p>
            <a:pPr algn="ctr">
              <a:lnSpc>
                <a:spcPct val="107000"/>
              </a:lnSpc>
              <a:spcBef>
                <a:spcPts val="0"/>
              </a:spcBef>
              <a:spcAft>
                <a:spcPts val="0"/>
              </a:spcAft>
              <a:defRPr/>
            </a:pPr>
            <a:r>
              <a:rPr lang="en-US" sz="1500" b="1" dirty="0">
                <a:cs typeface="Arial" panose="020B0604020202020204" pitchFamily="34" charset="0"/>
              </a:rPr>
              <a:t>Visual Evoked Potentials</a:t>
            </a:r>
          </a:p>
          <a:p>
            <a:pPr algn="ctr">
              <a:lnSpc>
                <a:spcPct val="107000"/>
              </a:lnSpc>
              <a:spcBef>
                <a:spcPts val="0"/>
              </a:spcBef>
              <a:spcAft>
                <a:spcPts val="0"/>
              </a:spcAft>
              <a:defRPr/>
            </a:pPr>
            <a:r>
              <a:rPr lang="en-US" sz="1500" b="1" dirty="0">
                <a:cs typeface="Arial" panose="020B0604020202020204" pitchFamily="34" charset="0"/>
              </a:rPr>
              <a:t>Response to Faces</a:t>
            </a:r>
          </a:p>
        </p:txBody>
      </p:sp>
      <p:pic>
        <p:nvPicPr>
          <p:cNvPr id="15365" name="Picture 24" descr="Timeline&#10;&#10;Description automatically generated">
            <a:extLst>
              <a:ext uri="{FF2B5EF4-FFF2-40B4-BE49-F238E27FC236}">
                <a16:creationId xmlns:a16="http://schemas.microsoft.com/office/drawing/2014/main" id="{12E2B195-EDB9-B832-B816-338B3458C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626" t="35745" r="4189" b="16330"/>
          <a:stretch>
            <a:fillRect/>
          </a:stretch>
        </p:blipFill>
        <p:spPr bwMode="auto">
          <a:xfrm>
            <a:off x="2181225" y="3943350"/>
            <a:ext cx="39004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Target detection in healthy 4-week old piglets from a passive two-tone auditory  oddball paradigm | BMC Neuroscience | Full Text">
            <a:extLst>
              <a:ext uri="{FF2B5EF4-FFF2-40B4-BE49-F238E27FC236}">
                <a16:creationId xmlns:a16="http://schemas.microsoft.com/office/drawing/2014/main" id="{53937862-8BF2-70FA-53F1-920B2E5C1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475" y="2271713"/>
            <a:ext cx="28543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07314264-21C9-3D3B-A9AC-89FB9D83D81A}"/>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sp>
        <p:nvSpPr>
          <p:cNvPr id="2" name="TextBox 1">
            <a:extLst>
              <a:ext uri="{FF2B5EF4-FFF2-40B4-BE49-F238E27FC236}">
                <a16:creationId xmlns:a16="http://schemas.microsoft.com/office/drawing/2014/main" id="{586BEEB1-601F-7340-DF89-410C05FC6D87}"/>
              </a:ext>
            </a:extLst>
          </p:cNvPr>
          <p:cNvSpPr txBox="1"/>
          <p:nvPr/>
        </p:nvSpPr>
        <p:spPr>
          <a:xfrm>
            <a:off x="1974850" y="1609725"/>
            <a:ext cx="5194300" cy="2617788"/>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3600" b="1" dirty="0">
                <a:solidFill>
                  <a:srgbClr val="BE074C"/>
                </a:solidFill>
                <a:cs typeface="Arial" panose="020B0604020202020204" pitchFamily="34" charset="0"/>
              </a:rPr>
              <a:t>Wearable Biosensors</a:t>
            </a:r>
          </a:p>
          <a:p>
            <a:pPr algn="ctr">
              <a:lnSpc>
                <a:spcPct val="107000"/>
              </a:lnSpc>
              <a:defRPr/>
            </a:pPr>
            <a:endParaRPr lang="en-US" sz="1500" b="1" dirty="0">
              <a:ea typeface="Calibri" panose="020F0502020204030204" pitchFamily="34" charset="0"/>
              <a:cs typeface="Arial" panose="020B0604020202020204" pitchFamily="34" charset="0"/>
            </a:endParaRPr>
          </a:p>
          <a:p>
            <a:pPr algn="ctr">
              <a:lnSpc>
                <a:spcPct val="107000"/>
              </a:lnSpc>
              <a:defRPr/>
            </a:pPr>
            <a:r>
              <a:rPr lang="en-US" sz="1500" b="1" dirty="0">
                <a:ea typeface="Calibri" panose="020F0502020204030204" pitchFamily="34" charset="0"/>
                <a:cs typeface="Arial" panose="020B0604020202020204" pitchFamily="34" charset="0"/>
              </a:rPr>
              <a:t>Measurement of heart rate, heart rate variability, sleep/wake cycles, and physical activity</a:t>
            </a:r>
          </a:p>
          <a:p>
            <a:pPr algn="ctr">
              <a:lnSpc>
                <a:spcPct val="107000"/>
              </a:lnSpc>
              <a:defRPr/>
            </a:pPr>
            <a:endParaRPr lang="en-US" sz="1500" b="1" dirty="0">
              <a:ea typeface="Calibri" panose="020F0502020204030204" pitchFamily="34" charset="0"/>
              <a:cs typeface="Arial" panose="020B0604020202020204" pitchFamily="34" charset="0"/>
            </a:endParaRPr>
          </a:p>
          <a:p>
            <a:pPr algn="ctr">
              <a:lnSpc>
                <a:spcPct val="107000"/>
              </a:lnSpc>
              <a:defRPr/>
            </a:pPr>
            <a:r>
              <a:rPr lang="en-US" sz="1500" b="1" dirty="0">
                <a:ea typeface="Calibri" panose="020F0502020204030204" pitchFamily="34" charset="0"/>
                <a:cs typeface="Arial" panose="020B0604020202020204" pitchFamily="34" charset="0"/>
              </a:rPr>
              <a:t>Devices are sent home with the caregiver</a:t>
            </a:r>
          </a:p>
          <a:p>
            <a:pPr algn="ctr">
              <a:lnSpc>
                <a:spcPct val="107000"/>
              </a:lnSpc>
              <a:defRPr/>
            </a:pPr>
            <a:r>
              <a:rPr lang="en-US" sz="1500" b="1" dirty="0">
                <a:ea typeface="Calibri" panose="020F0502020204030204" pitchFamily="34" charset="0"/>
                <a:cs typeface="Arial" panose="020B0604020202020204" pitchFamily="34" charset="0"/>
              </a:rPr>
              <a:t>Data are collected from the infant for 72 hours</a:t>
            </a:r>
          </a:p>
          <a:p>
            <a:pPr algn="ctr">
              <a:lnSpc>
                <a:spcPct val="107000"/>
              </a:lnSpc>
              <a:defRPr/>
            </a:pPr>
            <a:r>
              <a:rPr lang="en-US" sz="1500" b="1" dirty="0">
                <a:ea typeface="Calibri" panose="020F0502020204030204" pitchFamily="34" charset="0"/>
                <a:cs typeface="Arial" panose="020B0604020202020204" pitchFamily="34" charset="0"/>
              </a:rPr>
              <a:t>Caregiver completes a very short survey once a day</a:t>
            </a:r>
          </a:p>
        </p:txBody>
      </p:sp>
      <p:pic>
        <p:nvPicPr>
          <p:cNvPr id="17412" name="Picture 11" descr="Timeline&#10;&#10;Description automatically generated">
            <a:extLst>
              <a:ext uri="{FF2B5EF4-FFF2-40B4-BE49-F238E27FC236}">
                <a16:creationId xmlns:a16="http://schemas.microsoft.com/office/drawing/2014/main" id="{3456C8EC-ADA5-E368-EC57-1A6920946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34" t="39775" r="41302" b="17242"/>
          <a:stretch>
            <a:fillRect/>
          </a:stretch>
        </p:blipFill>
        <p:spPr bwMode="auto">
          <a:xfrm>
            <a:off x="3489325" y="4349750"/>
            <a:ext cx="2165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MC10's BioStamp nPoint Biometric Recording System Cleared by FDA">
            <a:extLst>
              <a:ext uri="{FF2B5EF4-FFF2-40B4-BE49-F238E27FC236}">
                <a16:creationId xmlns:a16="http://schemas.microsoft.com/office/drawing/2014/main" id="{348215D2-43B2-7B34-74D6-92B222448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349750"/>
            <a:ext cx="32194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3ACCB17F-DDA0-3B54-8583-BF9DE0E6B50C}"/>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sp>
        <p:nvSpPr>
          <p:cNvPr id="2" name="TextBox 1">
            <a:extLst>
              <a:ext uri="{FF2B5EF4-FFF2-40B4-BE49-F238E27FC236}">
                <a16:creationId xmlns:a16="http://schemas.microsoft.com/office/drawing/2014/main" id="{A6BB7501-C933-C98B-4D5E-1050C3D41443}"/>
              </a:ext>
            </a:extLst>
          </p:cNvPr>
          <p:cNvSpPr txBox="1"/>
          <p:nvPr/>
        </p:nvSpPr>
        <p:spPr>
          <a:xfrm>
            <a:off x="2089150" y="1547813"/>
            <a:ext cx="4965700" cy="865187"/>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3600" b="1" dirty="0">
                <a:solidFill>
                  <a:srgbClr val="BE074C"/>
                </a:solidFill>
                <a:cs typeface="Arial" panose="020B0604020202020204" pitchFamily="34" charset="0"/>
              </a:rPr>
              <a:t>Biospecimens</a:t>
            </a:r>
          </a:p>
        </p:txBody>
      </p:sp>
      <p:sp>
        <p:nvSpPr>
          <p:cNvPr id="19460" name="TextBox 9">
            <a:extLst>
              <a:ext uri="{FF2B5EF4-FFF2-40B4-BE49-F238E27FC236}">
                <a16:creationId xmlns:a16="http://schemas.microsoft.com/office/drawing/2014/main" id="{52F498CC-72E6-3A7F-8B7D-032894AFA59A}"/>
              </a:ext>
            </a:extLst>
          </p:cNvPr>
          <p:cNvSpPr txBox="1">
            <a:spLocks noChangeArrowheads="1"/>
          </p:cNvSpPr>
          <p:nvPr/>
        </p:nvSpPr>
        <p:spPr bwMode="auto">
          <a:xfrm>
            <a:off x="188913" y="2598738"/>
            <a:ext cx="540226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500" b="1">
                <a:cs typeface="Arial" panose="020B0604020202020204" pitchFamily="34" charset="0"/>
              </a:rPr>
              <a:t>Birth Parent saliva, blood, and urine (V1)</a:t>
            </a:r>
          </a:p>
          <a:p>
            <a:endParaRPr lang="en-US" altLang="en-US" sz="1500" b="1">
              <a:cs typeface="Arial" panose="020B0604020202020204" pitchFamily="34" charset="0"/>
            </a:endParaRPr>
          </a:p>
          <a:p>
            <a:r>
              <a:rPr lang="en-US" altLang="en-US" sz="1500" b="1">
                <a:cs typeface="Arial" panose="020B0604020202020204" pitchFamily="34" charset="0"/>
              </a:rPr>
              <a:t>Birth Parent nails (V2)</a:t>
            </a:r>
          </a:p>
          <a:p>
            <a:endParaRPr lang="en-US" altLang="en-US" sz="1500" b="1">
              <a:cs typeface="Arial" panose="020B0604020202020204" pitchFamily="34" charset="0"/>
            </a:endParaRPr>
          </a:p>
          <a:p>
            <a:r>
              <a:rPr lang="en-US" altLang="en-US" sz="1500" b="1">
                <a:cs typeface="Arial" panose="020B0604020202020204" pitchFamily="34" charset="0"/>
              </a:rPr>
              <a:t>Birth Parent saliva (V2, V3, V5, V7)</a:t>
            </a:r>
          </a:p>
        </p:txBody>
      </p:sp>
      <p:sp>
        <p:nvSpPr>
          <p:cNvPr id="19461" name="TextBox 10">
            <a:extLst>
              <a:ext uri="{FF2B5EF4-FFF2-40B4-BE49-F238E27FC236}">
                <a16:creationId xmlns:a16="http://schemas.microsoft.com/office/drawing/2014/main" id="{E20247B8-5375-833E-B52C-FE08E23D966B}"/>
              </a:ext>
            </a:extLst>
          </p:cNvPr>
          <p:cNvSpPr txBox="1">
            <a:spLocks noChangeArrowheads="1"/>
          </p:cNvSpPr>
          <p:nvPr/>
        </p:nvSpPr>
        <p:spPr bwMode="auto">
          <a:xfrm>
            <a:off x="4260850" y="2598738"/>
            <a:ext cx="457041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07000"/>
              </a:lnSpc>
            </a:pPr>
            <a:r>
              <a:rPr lang="en-US" altLang="en-US" sz="1500" b="1">
                <a:cs typeface="Arial" panose="020B0604020202020204" pitchFamily="34" charset="0"/>
              </a:rPr>
              <a:t>Child saliva, urine, and stool (V2, V3, V5, V7)</a:t>
            </a:r>
          </a:p>
          <a:p>
            <a:pPr>
              <a:lnSpc>
                <a:spcPct val="107000"/>
              </a:lnSpc>
            </a:pPr>
            <a:endParaRPr lang="en-US" altLang="en-US" sz="1500" b="1">
              <a:cs typeface="Arial" panose="020B0604020202020204" pitchFamily="34" charset="0"/>
            </a:endParaRPr>
          </a:p>
          <a:p>
            <a:pPr>
              <a:lnSpc>
                <a:spcPct val="107000"/>
              </a:lnSpc>
            </a:pPr>
            <a:r>
              <a:rPr lang="en-US" altLang="en-US" sz="1500" b="1">
                <a:cs typeface="Arial" panose="020B0604020202020204" pitchFamily="34" charset="0"/>
              </a:rPr>
              <a:t>Child height, weight, head circumference </a:t>
            </a:r>
          </a:p>
          <a:p>
            <a:pPr>
              <a:lnSpc>
                <a:spcPct val="107000"/>
              </a:lnSpc>
            </a:pPr>
            <a:r>
              <a:rPr lang="en-US" altLang="en-US" sz="1500" b="1">
                <a:cs typeface="Arial" panose="020B0604020202020204" pitchFamily="34" charset="0"/>
              </a:rPr>
              <a:t>(V2, V3, V5, V7)</a:t>
            </a:r>
          </a:p>
        </p:txBody>
      </p:sp>
      <p:pic>
        <p:nvPicPr>
          <p:cNvPr id="19462" name="Picture 11" descr="Timeline&#10;&#10;Description automatically generated">
            <a:extLst>
              <a:ext uri="{FF2B5EF4-FFF2-40B4-BE49-F238E27FC236}">
                <a16:creationId xmlns:a16="http://schemas.microsoft.com/office/drawing/2014/main" id="{C723F5D0-23C8-92AD-7882-FE6C1CEBA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1" t="36067" r="3008" b="17242"/>
          <a:stretch>
            <a:fillRect/>
          </a:stretch>
        </p:blipFill>
        <p:spPr bwMode="auto">
          <a:xfrm>
            <a:off x="1824038" y="4375150"/>
            <a:ext cx="54959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descr="Blood Samples | Geneticist Inc - World&amp;#39;s Premier Biorepository">
            <a:extLst>
              <a:ext uri="{FF2B5EF4-FFF2-40B4-BE49-F238E27FC236}">
                <a16:creationId xmlns:a16="http://schemas.microsoft.com/office/drawing/2014/main" id="{789B1277-41B4-F2DF-9417-9391B7413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4978400"/>
            <a:ext cx="1157287"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217C71B-DED9-F0FC-39B7-C4A4ACB64657}"/>
              </a:ext>
            </a:extLst>
          </p:cNvPr>
          <p:cNvPicPr>
            <a:picLocks noChangeAspect="1"/>
          </p:cNvPicPr>
          <p:nvPr/>
        </p:nvPicPr>
        <p:blipFill>
          <a:blip r:embed="rId5"/>
          <a:stretch>
            <a:fillRect/>
          </a:stretch>
        </p:blipFill>
        <p:spPr>
          <a:xfrm>
            <a:off x="7734167" y="4430872"/>
            <a:ext cx="987066" cy="1144526"/>
          </a:xfrm>
          <a:prstGeom prst="rect">
            <a:avLst/>
          </a:prstGeom>
          <a:effectLst>
            <a:softEdge rad="203200"/>
          </a:effectLst>
        </p:spPr>
      </p:pic>
      <p:pic>
        <p:nvPicPr>
          <p:cNvPr id="19465" name="Picture 6" descr="612 Urinalysis Illustrations &amp;amp; Clip Art - iStock">
            <a:extLst>
              <a:ext uri="{FF2B5EF4-FFF2-40B4-BE49-F238E27FC236}">
                <a16:creationId xmlns:a16="http://schemas.microsoft.com/office/drawing/2014/main" id="{A5A82C72-4351-E779-0C01-2BAAD857F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38" y="3932238"/>
            <a:ext cx="10874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3CF7690F-9740-CCCD-F08D-97F254B67041}"/>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pic>
        <p:nvPicPr>
          <p:cNvPr id="21507" name="Picture 1" descr="Timeline&#10;&#10;Description automatically generated">
            <a:extLst>
              <a:ext uri="{FF2B5EF4-FFF2-40B4-BE49-F238E27FC236}">
                <a16:creationId xmlns:a16="http://schemas.microsoft.com/office/drawing/2014/main" id="{EFADEFFC-727D-AB92-A5F9-8D6AD5A6D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1" t="35905" r="3732" b="6682"/>
          <a:stretch>
            <a:fillRect/>
          </a:stretch>
        </p:blipFill>
        <p:spPr bwMode="auto">
          <a:xfrm>
            <a:off x="998538" y="2470150"/>
            <a:ext cx="674052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1FFEF75-3341-E8D7-954D-A431162E48E1}"/>
              </a:ext>
            </a:extLst>
          </p:cNvPr>
          <p:cNvSpPr txBox="1"/>
          <p:nvPr/>
        </p:nvSpPr>
        <p:spPr>
          <a:xfrm>
            <a:off x="1963738" y="1604963"/>
            <a:ext cx="4568825" cy="727075"/>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2700" b="1" dirty="0">
                <a:solidFill>
                  <a:srgbClr val="BE074C"/>
                </a:solidFill>
                <a:cs typeface="Arial" panose="020B0604020202020204" pitchFamily="34" charset="0"/>
              </a:rPr>
              <a:t>Questionnaires</a:t>
            </a:r>
          </a:p>
        </p:txBody>
      </p:sp>
      <p:sp>
        <p:nvSpPr>
          <p:cNvPr id="7" name="TextBox 6">
            <a:extLst>
              <a:ext uri="{FF2B5EF4-FFF2-40B4-BE49-F238E27FC236}">
                <a16:creationId xmlns:a16="http://schemas.microsoft.com/office/drawing/2014/main" id="{6636EDD9-5D59-1439-52F1-2F980AFD66F2}"/>
              </a:ext>
            </a:extLst>
          </p:cNvPr>
          <p:cNvSpPr txBox="1"/>
          <p:nvPr/>
        </p:nvSpPr>
        <p:spPr>
          <a:xfrm>
            <a:off x="2162175" y="4887913"/>
            <a:ext cx="4570413" cy="727075"/>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2700" b="1" dirty="0">
                <a:solidFill>
                  <a:srgbClr val="BE074C"/>
                </a:solidFill>
                <a:cs typeface="Arial" panose="020B0604020202020204" pitchFamily="34" charset="0"/>
              </a:rPr>
              <a:t>Annual EHR Review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293AEF3D-85CF-4F4C-4413-EB3F59C8F7FB}"/>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sp>
        <p:nvSpPr>
          <p:cNvPr id="2" name="Google Shape;164;p5">
            <a:extLst>
              <a:ext uri="{FF2B5EF4-FFF2-40B4-BE49-F238E27FC236}">
                <a16:creationId xmlns:a16="http://schemas.microsoft.com/office/drawing/2014/main" id="{33F39BDD-6B59-AE90-937E-86D95B14CCCE}"/>
              </a:ext>
            </a:extLst>
          </p:cNvPr>
          <p:cNvSpPr txBox="1"/>
          <p:nvPr/>
        </p:nvSpPr>
        <p:spPr>
          <a:xfrm>
            <a:off x="15875" y="1689100"/>
            <a:ext cx="5021263" cy="4229100"/>
          </a:xfrm>
          <a:prstGeom prst="rect">
            <a:avLst/>
          </a:prstGeom>
          <a:noFill/>
          <a:ln>
            <a:noFill/>
          </a:ln>
        </p:spPr>
        <p:txBody>
          <a:bodyPr spcFirstLastPara="1" lIns="68569" tIns="34275" rIns="68569" bIns="34275" anchor="ctr">
            <a:normAutofit fontScale="92500" lnSpcReduction="10000"/>
          </a:bodyPr>
          <a:lstStyle/>
          <a:p>
            <a:pPr marL="171450" indent="-171450">
              <a:lnSpc>
                <a:spcPct val="90000"/>
              </a:lnSpc>
              <a:spcBef>
                <a:spcPts val="0"/>
              </a:spcBef>
              <a:spcAft>
                <a:spcPts val="0"/>
              </a:spcAft>
              <a:buClr>
                <a:schemeClr val="dk2"/>
              </a:buClr>
              <a:buSzPts val="2400"/>
              <a:buFont typeface="Arial"/>
              <a:buChar char="•"/>
              <a:defRPr/>
            </a:pPr>
            <a:r>
              <a:rPr lang="en-US" dirty="0">
                <a:latin typeface="Calibri"/>
                <a:ea typeface="Calibri"/>
                <a:cs typeface="Calibri"/>
                <a:sym typeface="Calibri"/>
              </a:rPr>
              <a:t>Nationwide multi-modal study</a:t>
            </a:r>
            <a:endParaRPr dirty="0"/>
          </a:p>
          <a:p>
            <a:pPr marL="514350" lvl="1" indent="-171450">
              <a:lnSpc>
                <a:spcPct val="90000"/>
              </a:lnSpc>
              <a:spcBef>
                <a:spcPts val="375"/>
              </a:spcBef>
              <a:spcAft>
                <a:spcPts val="0"/>
              </a:spcAft>
              <a:buClr>
                <a:schemeClr val="dk2"/>
              </a:buClr>
              <a:buSzPts val="2400"/>
              <a:buFont typeface="Arial"/>
              <a:buChar char="•"/>
              <a:defRPr/>
            </a:pPr>
            <a:r>
              <a:rPr lang="en-US" b="1" dirty="0">
                <a:latin typeface="Calibri"/>
                <a:ea typeface="Calibri"/>
                <a:cs typeface="Calibri"/>
                <a:sym typeface="Calibri"/>
              </a:rPr>
              <a:t>Characterize brain, cognitive, behavioral, physiological, and social emotional development from 0-10 years in a population-based sample</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7,500 sample size in first 5-years</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Some babies are substance-exposed (e.g. opioids, marijuana, tobacco, alcohol, </a:t>
            </a:r>
            <a:r>
              <a:rPr lang="en-US" dirty="0" err="1">
                <a:latin typeface="Calibri"/>
                <a:ea typeface="Calibri"/>
                <a:cs typeface="Calibri"/>
                <a:sym typeface="Calibri"/>
              </a:rPr>
              <a:t>etc</a:t>
            </a:r>
            <a:r>
              <a:rPr lang="en-US" dirty="0">
                <a:latin typeface="Calibri"/>
                <a:ea typeface="Calibri"/>
                <a:cs typeface="Calibri"/>
                <a:sym typeface="Calibri"/>
              </a:rPr>
              <a:t>…)</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Some babies are non-exposed, share some risks</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Some babies have fewer risks</a:t>
            </a:r>
            <a:endParaRPr dirty="0"/>
          </a:p>
          <a:p>
            <a:pPr marL="514350" lvl="1" indent="-171450">
              <a:lnSpc>
                <a:spcPct val="90000"/>
              </a:lnSpc>
              <a:spcBef>
                <a:spcPts val="375"/>
              </a:spcBef>
              <a:spcAft>
                <a:spcPts val="0"/>
              </a:spcAft>
              <a:buClr>
                <a:schemeClr val="dk2"/>
              </a:buClr>
              <a:buSzPts val="2400"/>
              <a:buFont typeface="Arial"/>
              <a:buChar char="•"/>
              <a:defRPr/>
            </a:pPr>
            <a:r>
              <a:rPr lang="en-US" b="1" dirty="0">
                <a:latin typeface="Calibri"/>
                <a:ea typeface="Calibri"/>
                <a:cs typeface="Calibri"/>
                <a:sym typeface="Calibri"/>
              </a:rPr>
              <a:t>How environments affect brain and behavior development</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Longitudinal data collection: MRI, EEG, behavioral/cognitive assessments, biospecimens, questionnaires, wearables</a:t>
            </a:r>
            <a:endParaRPr dirty="0"/>
          </a:p>
          <a:p>
            <a:pPr marL="857250" lvl="2" indent="-171450">
              <a:lnSpc>
                <a:spcPct val="90000"/>
              </a:lnSpc>
              <a:spcBef>
                <a:spcPts val="375"/>
              </a:spcBef>
              <a:spcAft>
                <a:spcPts val="0"/>
              </a:spcAft>
              <a:buClr>
                <a:schemeClr val="dk2"/>
              </a:buClr>
              <a:buSzPts val="2400"/>
              <a:buFont typeface="Arial"/>
              <a:buChar char="•"/>
              <a:defRPr/>
            </a:pPr>
            <a:r>
              <a:rPr lang="en-US" dirty="0">
                <a:latin typeface="Calibri"/>
                <a:ea typeface="Calibri"/>
                <a:cs typeface="Calibri"/>
                <a:sym typeface="Calibri"/>
              </a:rPr>
              <a:t>Emphasis on more frequent assessments in first two years of life</a:t>
            </a:r>
            <a:endParaRPr dirty="0"/>
          </a:p>
        </p:txBody>
      </p:sp>
      <p:pic>
        <p:nvPicPr>
          <p:cNvPr id="22532" name="Google Shape;116;p2">
            <a:extLst>
              <a:ext uri="{FF2B5EF4-FFF2-40B4-BE49-F238E27FC236}">
                <a16:creationId xmlns:a16="http://schemas.microsoft.com/office/drawing/2014/main" id="{8444FFAD-72C0-191D-C2E6-FD32E543246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0052" t="24628" r="3307" b="20743"/>
          <a:stretch>
            <a:fillRect/>
          </a:stretch>
        </p:blipFill>
        <p:spPr bwMode="auto">
          <a:xfrm>
            <a:off x="4949825" y="2495550"/>
            <a:ext cx="40322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3ECCE65-ABCB-CAE0-7076-543E81B9B285}"/>
              </a:ext>
            </a:extLst>
          </p:cNvPr>
          <p:cNvSpPr>
            <a:spLocks noGrp="1" noChangeArrowheads="1"/>
          </p:cNvSpPr>
          <p:nvPr>
            <p:ph type="title"/>
          </p:nvPr>
        </p:nvSpPr>
        <p:spPr/>
        <p:txBody>
          <a:bodyPr/>
          <a:lstStyle/>
          <a:p>
            <a:r>
              <a:rPr lang="en-US" altLang="en-US">
                <a:ea typeface="ＭＳ Ｐゴシック" panose="020B0600070205080204" pitchFamily="34" charset="-128"/>
              </a:rPr>
              <a:t>What is a Peer Support Navigator?</a:t>
            </a:r>
          </a:p>
        </p:txBody>
      </p:sp>
      <p:sp>
        <p:nvSpPr>
          <p:cNvPr id="3" name="Content Placeholder 2">
            <a:extLst>
              <a:ext uri="{FF2B5EF4-FFF2-40B4-BE49-F238E27FC236}">
                <a16:creationId xmlns:a16="http://schemas.microsoft.com/office/drawing/2014/main" id="{83937416-E6D5-8DCE-2F7B-6CFD770557E3}"/>
              </a:ext>
            </a:extLst>
          </p:cNvPr>
          <p:cNvSpPr>
            <a:spLocks noGrp="1"/>
          </p:cNvSpPr>
          <p:nvPr>
            <p:ph idx="1"/>
          </p:nvPr>
        </p:nvSpPr>
        <p:spPr/>
        <p:txBody>
          <a:bodyPr/>
          <a:lstStyle/>
          <a:p>
            <a:pPr marL="0">
              <a:spcBef>
                <a:spcPts val="0"/>
              </a:spcBef>
              <a:spcAft>
                <a:spcPts val="0"/>
              </a:spcAft>
              <a:defRPr/>
            </a:pPr>
            <a:r>
              <a:rPr lang="en-US" sz="2400" dirty="0">
                <a:latin typeface="Calibri" panose="020F0502020204030204" pitchFamily="34" charset="0"/>
                <a:ea typeface="Times New Roman" panose="02020603050405020304" pitchFamily="18" charset="0"/>
              </a:rPr>
              <a:t>A PSN is a person who has been successful in their own recovery process and helps others experiencing addiction to stay safe and progress toward remission and recovery. Through shared lived experience, understanding, respect, and mutual empowerment, the PSN helps their clients (‘peers’) become and/or stay engaged in the recovery process, reducing the likelihood of returning to use, and preventing accidental overdose. </a:t>
            </a:r>
            <a:endParaRPr lang="en-US" sz="2400" dirty="0">
              <a:latin typeface="Times New Roman" panose="02020603050405020304" pitchFamily="18" charset="0"/>
              <a:ea typeface="Times New Roman" panose="02020603050405020304" pitchFamily="18" charset="0"/>
            </a:endParaRPr>
          </a:p>
          <a:p>
            <a:pPr marL="857250" algn="r">
              <a:spcBef>
                <a:spcPts val="0"/>
              </a:spcBef>
              <a:spcAft>
                <a:spcPts val="0"/>
              </a:spcAft>
              <a:defRPr/>
            </a:pPr>
            <a:r>
              <a:rPr lang="en-US" sz="2400" dirty="0">
                <a:latin typeface="Calibri" panose="020F0502020204030204" pitchFamily="34" charset="0"/>
                <a:ea typeface="Times New Roman" panose="02020603050405020304" pitchFamily="18" charset="0"/>
              </a:rPr>
              <a:t>(adapted from the SAMSHA’s definition, “Who Are Peer Workers,” at </a:t>
            </a:r>
            <a:r>
              <a:rPr lang="en-US" sz="1800" u="sng" dirty="0">
                <a:solidFill>
                  <a:srgbClr val="000000"/>
                </a:solidFill>
                <a:latin typeface="Calibri" panose="020F0502020204030204" pitchFamily="34" charset="0"/>
                <a:ea typeface="Times New Roman" panose="02020603050405020304" pitchFamily="18" charset="0"/>
                <a:hlinkClick r:id="rId2"/>
              </a:rPr>
              <a:t>https://www.samhsa.gov/brss-tacs/recovery-support-tools/peers</a:t>
            </a:r>
            <a:r>
              <a:rPr lang="en-US" sz="2800" u="sng" dirty="0">
                <a:latin typeface="Calibri" panose="020F0502020204030204" pitchFamily="34"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6A3ACDB-FA78-21B2-3F3A-1C776B178229}"/>
              </a:ext>
            </a:extLst>
          </p:cNvPr>
          <p:cNvSpPr>
            <a:spLocks noGrp="1" noChangeArrowheads="1"/>
          </p:cNvSpPr>
          <p:nvPr>
            <p:ph type="title"/>
          </p:nvPr>
        </p:nvSpPr>
        <p:spPr/>
        <p:txBody>
          <a:bodyPr/>
          <a:lstStyle/>
          <a:p>
            <a:r>
              <a:rPr lang="en-US" altLang="en-US">
                <a:ea typeface="ＭＳ Ｐゴシック" panose="020B0600070205080204" pitchFamily="34" charset="-128"/>
              </a:rPr>
              <a:t>Areas of Growth</a:t>
            </a:r>
          </a:p>
        </p:txBody>
      </p:sp>
      <p:pic>
        <p:nvPicPr>
          <p:cNvPr id="24579" name="Content Placeholder 4">
            <a:extLst>
              <a:ext uri="{FF2B5EF4-FFF2-40B4-BE49-F238E27FC236}">
                <a16:creationId xmlns:a16="http://schemas.microsoft.com/office/drawing/2014/main" id="{38F5B243-4789-AB2E-548F-697053D7AF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76400"/>
            <a:ext cx="5638800" cy="42672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3A59084-4084-0C11-C19C-5347EDA002E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5603" name="Content Placeholder 2">
            <a:extLst>
              <a:ext uri="{FF2B5EF4-FFF2-40B4-BE49-F238E27FC236}">
                <a16:creationId xmlns:a16="http://schemas.microsoft.com/office/drawing/2014/main" id="{65827F45-911F-C8D4-C7E5-A069BDC21455}"/>
              </a:ext>
            </a:extLst>
          </p:cNvPr>
          <p:cNvSpPr>
            <a:spLocks noGrp="1" noChangeArrowheads="1"/>
          </p:cNvSpPr>
          <p:nvPr>
            <p:ph idx="1"/>
          </p:nvPr>
        </p:nvSpPr>
        <p:spPr>
          <a:xfrm>
            <a:off x="457200" y="762000"/>
            <a:ext cx="8229600" cy="5364163"/>
          </a:xfrm>
        </p:spPr>
        <p:txBody>
          <a:bodyPr/>
          <a:lstStyle/>
          <a:p>
            <a:r>
              <a:rPr lang="en-US" altLang="en-US" sz="2400">
                <a:ea typeface="ＭＳ Ｐゴシック" panose="020B0600070205080204" pitchFamily="34" charset="-128"/>
              </a:rPr>
              <a:t>Improved relationship with treatment providers </a:t>
            </a:r>
          </a:p>
          <a:p>
            <a:endParaRPr lang="da-DK" altLang="en-US" sz="2400">
              <a:ea typeface="ＭＳ Ｐゴシック" panose="020B0600070205080204" pitchFamily="34" charset="-128"/>
            </a:endParaRPr>
          </a:p>
          <a:p>
            <a:r>
              <a:rPr lang="da-DK" altLang="en-US" sz="2400">
                <a:ea typeface="ＭＳ Ｐゴシック" panose="020B0600070205080204" pitchFamily="34" charset="-128"/>
              </a:rPr>
              <a:t>Increased treatment retention </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Improved access to social supports Decreased criminal justice involvement </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Reduced relapse rates Reduced re-hospitalization rates</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Reduced substance use</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Greater housing stability</a:t>
            </a:r>
          </a:p>
        </p:txBody>
      </p:sp>
      <p:pic>
        <p:nvPicPr>
          <p:cNvPr id="25604" name="Picture 4" descr="High Five Bee">
            <a:extLst>
              <a:ext uri="{FF2B5EF4-FFF2-40B4-BE49-F238E27FC236}">
                <a16:creationId xmlns:a16="http://schemas.microsoft.com/office/drawing/2014/main" id="{8525B686-E1DD-651C-E0F5-6D5C0CA38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267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0D635B8-2AEE-0001-E8FA-820FECF5A53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181AF9AF-731C-609E-F40C-6EA1B1C6C887}"/>
              </a:ext>
            </a:extLst>
          </p:cNvPr>
          <p:cNvSpPr>
            <a:spLocks noGrp="1"/>
          </p:cNvSpPr>
          <p:nvPr>
            <p:ph idx="1"/>
          </p:nvPr>
        </p:nvSpPr>
        <p:spPr>
          <a:xfrm>
            <a:off x="457200" y="990600"/>
            <a:ext cx="8229600" cy="6096000"/>
          </a:xfrm>
        </p:spPr>
        <p:txBody>
          <a:bodyPr/>
          <a:lstStyle/>
          <a:p>
            <a:pPr>
              <a:defRPr/>
            </a:pPr>
            <a:r>
              <a:rPr lang="en-US" dirty="0"/>
              <a:t>Peer Support &amp; Peer-supported Services: </a:t>
            </a:r>
          </a:p>
          <a:p>
            <a:pPr>
              <a:defRPr/>
            </a:pPr>
            <a:endParaRPr lang="en-US" sz="1600" u="sng" dirty="0">
              <a:solidFill>
                <a:srgbClr val="66CCFF"/>
              </a:solidFill>
              <a:latin typeface="Helvetica Neue"/>
              <a:hlinkClick r:id="rId2"/>
            </a:endParaRPr>
          </a:p>
          <a:p>
            <a:pPr marL="0" indent="0">
              <a:buFontTx/>
              <a:buNone/>
              <a:defRPr/>
            </a:pPr>
            <a:r>
              <a:rPr lang="en-US" dirty="0">
                <a:latin typeface="Cambria" panose="02040503050406030204" pitchFamily="18" charset="0"/>
              </a:rPr>
              <a:t>Can be found across the world</a:t>
            </a:r>
          </a:p>
          <a:p>
            <a:pPr>
              <a:defRPr/>
            </a:pPr>
            <a:endParaRPr lang="en-US" sz="2800" dirty="0">
              <a:solidFill>
                <a:srgbClr val="212121"/>
              </a:solidFill>
              <a:latin typeface="Cambria" panose="02040503050406030204" pitchFamily="18" charset="0"/>
            </a:endParaRPr>
          </a:p>
          <a:p>
            <a:pPr>
              <a:defRPr/>
            </a:pPr>
            <a:r>
              <a:rPr lang="en-US" sz="2800" dirty="0">
                <a:latin typeface="Cambria" panose="02040503050406030204" pitchFamily="18" charset="0"/>
              </a:rPr>
              <a:t>More than 30,000 peer support specialists (peer providers, peers, peer specialists, peer supporters, peer mentors, peer navigators, certified peer support specialists) </a:t>
            </a:r>
            <a:r>
              <a:rPr lang="en-US" sz="2800" dirty="0">
                <a:solidFill>
                  <a:srgbClr val="FFFF00"/>
                </a:solidFill>
                <a:latin typeface="Cambria" panose="02040503050406030204" pitchFamily="18" charset="0"/>
              </a:rPr>
              <a:t>in the United States </a:t>
            </a:r>
            <a:r>
              <a:rPr lang="en-US" sz="2800" dirty="0">
                <a:latin typeface="Cambria" panose="02040503050406030204" pitchFamily="18" charset="0"/>
              </a:rPr>
              <a:t>offer Medicaid reimbursable services in 43 states </a:t>
            </a:r>
          </a:p>
          <a:p>
            <a:pPr>
              <a:defRPr/>
            </a:pPr>
            <a:endParaRPr lang="en-US" sz="2800" u="sng" dirty="0">
              <a:latin typeface="Helvetica Neue"/>
              <a:hlinkClick r:id="rId2"/>
            </a:endParaRPr>
          </a:p>
          <a:p>
            <a:pPr>
              <a:defRPr/>
            </a:pPr>
            <a:endParaRPr lang="en-US" sz="1400" u="sng" dirty="0">
              <a:latin typeface="Helvetica Neue"/>
              <a:hlinkClick r:id="rId2"/>
            </a:endParaRPr>
          </a:p>
          <a:p>
            <a:pPr>
              <a:defRPr/>
            </a:pPr>
            <a:r>
              <a:rPr lang="en-US" sz="1400" u="sng" dirty="0" err="1">
                <a:solidFill>
                  <a:srgbClr val="66CCFF"/>
                </a:solidFill>
                <a:latin typeface="Helvetica Neue"/>
                <a:hlinkClick r:id="rId2"/>
              </a:rPr>
              <a:t>Psychiatr</a:t>
            </a:r>
            <a:r>
              <a:rPr lang="en-US" sz="1400" u="sng" dirty="0">
                <a:latin typeface="Helvetica Neue"/>
                <a:hlinkClick r:id="rId2"/>
              </a:rPr>
              <a:t> Q.</a:t>
            </a:r>
            <a:r>
              <a:rPr lang="en-US" sz="1400" dirty="0">
                <a:latin typeface="Helvetica Neue"/>
              </a:rPr>
              <a:t> 2022; 93(2): 571–586.</a:t>
            </a:r>
          </a:p>
          <a:p>
            <a:pPr>
              <a:defRPr/>
            </a:pPr>
            <a:r>
              <a:rPr lang="en-US" sz="1400" dirty="0">
                <a:latin typeface="Helvetica Neue"/>
              </a:rPr>
              <a:t>Published online 2022 Feb 18. </a:t>
            </a:r>
            <a:r>
              <a:rPr lang="en-US" sz="1400" dirty="0" err="1">
                <a:latin typeface="Helvetica Neue"/>
              </a:rPr>
              <a:t>doi</a:t>
            </a:r>
            <a:r>
              <a:rPr lang="en-US" sz="1400" dirty="0">
                <a:latin typeface="Helvetica Neue"/>
              </a:rPr>
              <a:t>: </a:t>
            </a:r>
            <a:r>
              <a:rPr lang="en-US" sz="1400" u="sng" dirty="0">
                <a:latin typeface="Helvetica Neue"/>
                <a:hlinkClick r:id="rId3"/>
              </a:rPr>
              <a:t>10.1007/s11126-022-09971-w</a:t>
            </a:r>
            <a:r>
              <a:rPr lang="en-US" sz="1400" u="sng" dirty="0">
                <a:latin typeface="Helvetica Neue"/>
              </a:rPr>
              <a:t>  PUB Med Central</a:t>
            </a:r>
            <a:endParaRPr lang="en-US" sz="1400" dirty="0">
              <a:latin typeface="Helvetica Neue"/>
            </a:endParaRPr>
          </a:p>
          <a:p>
            <a:pPr>
              <a:defRPr/>
            </a:pPr>
            <a:endParaRPr lang="en-US" sz="1600" u="sng" dirty="0">
              <a:solidFill>
                <a:srgbClr val="66CCFF"/>
              </a:solidFill>
              <a:latin typeface="Helvetica Neue"/>
              <a:hlinkClick r:id="rId2"/>
            </a:endParaRPr>
          </a:p>
          <a:p>
            <a:pPr>
              <a:defRPr/>
            </a:pPr>
            <a:endParaRPr lang="en-US" sz="1600" u="sng" dirty="0">
              <a:solidFill>
                <a:srgbClr val="66CCFF"/>
              </a:solidFill>
              <a:latin typeface="Helvetica Neue"/>
              <a:hlinkClick r:id="rId2"/>
            </a:endParaRPr>
          </a:p>
          <a:p>
            <a:pPr>
              <a:defRPr/>
            </a:pPr>
            <a:endParaRPr lang="en-US" sz="1600" u="sng" dirty="0">
              <a:solidFill>
                <a:srgbClr val="66CCFF"/>
              </a:solidFill>
              <a:latin typeface="Helvetica Neue"/>
              <a:hlinkClick r:id="rId2"/>
            </a:endParaRPr>
          </a:p>
          <a:p>
            <a:pPr>
              <a:defRPr/>
            </a:pPr>
            <a:endParaRPr lang="en-US" sz="1600" u="sng" dirty="0">
              <a:solidFill>
                <a:srgbClr val="66CCFF"/>
              </a:solidFill>
              <a:latin typeface="Helvetica Neue"/>
              <a:hlinkClick r:id="rId2"/>
            </a:endParaRPr>
          </a:p>
          <a:p>
            <a:pPr>
              <a:defRPr/>
            </a:pPr>
            <a:endParaRPr lang="en-US" sz="1600" u="sng" dirty="0">
              <a:solidFill>
                <a:srgbClr val="66CCFF"/>
              </a:solidFill>
              <a:latin typeface="Helvetica Neue"/>
              <a:hlinkClick r:id="rId2"/>
            </a:endParaRPr>
          </a:p>
          <a:p>
            <a:pPr>
              <a:defRPr/>
            </a:pPr>
            <a:endParaRPr lang="en-US" sz="1600" u="sng" dirty="0">
              <a:solidFill>
                <a:srgbClr val="66CCFF"/>
              </a:solidFill>
              <a:latin typeface="Helvetica Neue"/>
              <a:hlinkClick r:id="rId2"/>
            </a:endParaRPr>
          </a:p>
          <a:p>
            <a:pPr>
              <a:defRPr/>
            </a:pPr>
            <a:r>
              <a:rPr lang="en-US" sz="1600" u="sng" dirty="0" err="1">
                <a:solidFill>
                  <a:srgbClr val="66CCFF"/>
                </a:solidFill>
                <a:latin typeface="Helvetica Neue"/>
                <a:hlinkClick r:id="rId2"/>
              </a:rPr>
              <a:t>Psychiatr</a:t>
            </a:r>
            <a:r>
              <a:rPr lang="en-US" sz="1600" u="sng" dirty="0">
                <a:latin typeface="Helvetica Neue"/>
                <a:hlinkClick r:id="rId2"/>
              </a:rPr>
              <a:t> Q.</a:t>
            </a:r>
            <a:r>
              <a:rPr lang="en-US" sz="1600" dirty="0">
                <a:latin typeface="Helvetica Neue"/>
              </a:rPr>
              <a:t> 2022; 93(2): 571–586.</a:t>
            </a:r>
          </a:p>
          <a:p>
            <a:pPr>
              <a:defRPr/>
            </a:pPr>
            <a:r>
              <a:rPr lang="en-US" sz="1600" dirty="0">
                <a:latin typeface="Helvetica Neue"/>
              </a:rPr>
              <a:t>Published online 2022 Feb 18. </a:t>
            </a:r>
            <a:r>
              <a:rPr lang="en-US" sz="1600" dirty="0" err="1">
                <a:latin typeface="Helvetica Neue"/>
              </a:rPr>
              <a:t>doi</a:t>
            </a:r>
            <a:r>
              <a:rPr lang="en-US" sz="1600" dirty="0">
                <a:latin typeface="Helvetica Neue"/>
              </a:rPr>
              <a:t>: </a:t>
            </a:r>
            <a:r>
              <a:rPr lang="en-US" sz="1600" u="sng" dirty="0">
                <a:latin typeface="Helvetica Neue"/>
                <a:hlinkClick r:id="rId3"/>
              </a:rPr>
              <a:t>10.1007/s11126-022-09971-w</a:t>
            </a:r>
            <a:endParaRPr lang="en-US" sz="1600" dirty="0">
              <a:latin typeface="Helvetica Neue"/>
            </a:endParaRPr>
          </a:p>
          <a:p>
            <a:pPr marL="457200" lvl="1" indent="0">
              <a:buFontTx/>
              <a:buNone/>
              <a:defRP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C5FB22C-6482-087F-3AEE-29D54C8983A6}"/>
              </a:ext>
            </a:extLst>
          </p:cNvPr>
          <p:cNvSpPr>
            <a:spLocks noGrp="1" noChangeArrowheads="1"/>
          </p:cNvSpPr>
          <p:nvPr>
            <p:ph type="title"/>
          </p:nvPr>
        </p:nvSpPr>
        <p:spPr/>
        <p:txBody>
          <a:bodyPr/>
          <a:lstStyle/>
          <a:p>
            <a:r>
              <a:rPr lang="en-US" altLang="en-US">
                <a:ea typeface="ＭＳ Ｐゴシック" panose="020B0600070205080204" pitchFamily="34" charset="-128"/>
              </a:rPr>
              <a:t>Biggest Research Challenges</a:t>
            </a:r>
          </a:p>
        </p:txBody>
      </p:sp>
      <p:sp>
        <p:nvSpPr>
          <p:cNvPr id="27651" name="Content Placeholder 2">
            <a:extLst>
              <a:ext uri="{FF2B5EF4-FFF2-40B4-BE49-F238E27FC236}">
                <a16:creationId xmlns:a16="http://schemas.microsoft.com/office/drawing/2014/main" id="{013D319C-7480-E15A-693B-BC2024E7189E}"/>
              </a:ext>
            </a:extLst>
          </p:cNvPr>
          <p:cNvSpPr>
            <a:spLocks noGrp="1" noChangeArrowheads="1"/>
          </p:cNvSpPr>
          <p:nvPr>
            <p:ph idx="1"/>
          </p:nvPr>
        </p:nvSpPr>
        <p:spPr/>
        <p:txBody>
          <a:bodyPr/>
          <a:lstStyle/>
          <a:p>
            <a:r>
              <a:rPr lang="en-US" altLang="en-US">
                <a:ea typeface="ＭＳ Ｐゴシック" panose="020B0600070205080204" pitchFamily="34" charset="-128"/>
              </a:rPr>
              <a:t>Recruiting participants to sign up! </a:t>
            </a:r>
          </a:p>
          <a:p>
            <a:endParaRPr lang="en-US" altLang="en-US">
              <a:ea typeface="ＭＳ Ｐゴシック" panose="020B0600070205080204" pitchFamily="34" charset="-128"/>
            </a:endParaRPr>
          </a:p>
          <a:p>
            <a:r>
              <a:rPr lang="en-US" altLang="en-US">
                <a:ea typeface="ＭＳ Ｐゴシック" panose="020B0600070205080204" pitchFamily="34" charset="-128"/>
              </a:rPr>
              <a:t>Retaining them once they start!</a:t>
            </a:r>
          </a:p>
          <a:p>
            <a:endParaRPr lang="en-US" altLang="en-US">
              <a:ea typeface="ＭＳ Ｐゴシック" panose="020B0600070205080204" pitchFamily="34" charset="-128"/>
            </a:endParaRPr>
          </a:p>
          <a:p>
            <a:pPr algn="ctr"/>
            <a:r>
              <a:rPr lang="en-US" altLang="en-US">
                <a:solidFill>
                  <a:srgbClr val="FF0000"/>
                </a:solidFill>
                <a:ea typeface="ＭＳ Ｐゴシック" panose="020B0600070205080204" pitchFamily="34" charset="-128"/>
              </a:rPr>
              <a:t>This is Where Peer Support Can Be Invaluable!</a:t>
            </a:r>
          </a:p>
          <a:p>
            <a:r>
              <a:rPr lang="en-US" altLang="en-US">
                <a:ea typeface="ＭＳ Ｐゴシック" panose="020B0600070205080204" pitchFamily="34" charset="-128"/>
              </a:rPr>
              <a:t>But NIDA, NIH has never hired Peer Support Navigators for their studies!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C0DF83-446E-2601-890F-5374A5930A6A}"/>
              </a:ext>
            </a:extLst>
          </p:cNvPr>
          <p:cNvSpPr>
            <a:spLocks noGrp="1" noChangeArrowheads="1"/>
          </p:cNvSpPr>
          <p:nvPr>
            <p:ph type="ctrTitle"/>
          </p:nvPr>
        </p:nvSpPr>
        <p:spPr>
          <a:xfrm>
            <a:off x="533400" y="998538"/>
            <a:ext cx="7848600" cy="2895600"/>
          </a:xfrm>
        </p:spPr>
        <p:txBody>
          <a:bodyPr/>
          <a:lstStyle/>
          <a:p>
            <a:pPr eaLnBrk="1" hangingPunct="1">
              <a:defRPr/>
            </a:pPr>
            <a:r>
              <a:rPr lang="en-US" sz="4000" dirty="0">
                <a:solidFill>
                  <a:schemeClr val="folHlink"/>
                </a:solidFill>
                <a:cs typeface="+mj-cs"/>
              </a:rPr>
              <a:t>Nothing About Us Without Us</a:t>
            </a:r>
            <a:br>
              <a:rPr lang="en-US" sz="4000" dirty="0">
                <a:solidFill>
                  <a:schemeClr val="folHlink"/>
                </a:solidFill>
                <a:cs typeface="+mj-cs"/>
              </a:rPr>
            </a:br>
            <a:r>
              <a:rPr lang="en-US" sz="4000" dirty="0">
                <a:solidFill>
                  <a:schemeClr val="folHlink"/>
                </a:solidFill>
                <a:cs typeface="+mj-cs"/>
              </a:rPr>
              <a:t>Integrating Peers In Research</a:t>
            </a:r>
            <a:br>
              <a:rPr lang="en-US" sz="4000" dirty="0">
                <a:solidFill>
                  <a:schemeClr val="folHlink"/>
                </a:solidFill>
                <a:cs typeface="+mj-cs"/>
              </a:rPr>
            </a:br>
            <a:r>
              <a:rPr lang="en-US" sz="2400" dirty="0">
                <a:solidFill>
                  <a:schemeClr val="folHlink"/>
                </a:solidFill>
                <a:cs typeface="+mj-cs"/>
              </a:rPr>
              <a:t>Flo Hilliard</a:t>
            </a:r>
            <a:br>
              <a:rPr lang="en-US" sz="2400" dirty="0">
                <a:solidFill>
                  <a:schemeClr val="folHlink"/>
                </a:solidFill>
                <a:cs typeface="+mj-cs"/>
              </a:rPr>
            </a:br>
            <a:r>
              <a:rPr lang="en-US" sz="2400" dirty="0">
                <a:solidFill>
                  <a:schemeClr val="folHlink"/>
                </a:solidFill>
                <a:cs typeface="+mj-cs"/>
              </a:rPr>
              <a:t>University of Wisconsin-Madison</a:t>
            </a:r>
          </a:p>
        </p:txBody>
      </p:sp>
      <p:sp>
        <p:nvSpPr>
          <p:cNvPr id="5123" name="Subtitle 1">
            <a:extLst>
              <a:ext uri="{FF2B5EF4-FFF2-40B4-BE49-F238E27FC236}">
                <a16:creationId xmlns:a16="http://schemas.microsoft.com/office/drawing/2014/main" id="{958F9948-8A0D-4B5E-6FAB-341B6AE3B6E1}"/>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701ED45-C912-853E-CC12-9C781F23C285}"/>
              </a:ext>
            </a:extLst>
          </p:cNvPr>
          <p:cNvSpPr>
            <a:spLocks noGrp="1" noChangeArrowheads="1"/>
          </p:cNvSpPr>
          <p:nvPr>
            <p:ph type="title"/>
          </p:nvPr>
        </p:nvSpPr>
        <p:spPr>
          <a:xfrm>
            <a:off x="487363" y="533400"/>
            <a:ext cx="8229600" cy="1874838"/>
          </a:xfrm>
        </p:spPr>
        <p:txBody>
          <a:bodyPr/>
          <a:lstStyle/>
          <a:p>
            <a:br>
              <a:rPr lang="en-US" altLang="en-US" sz="2400">
                <a:solidFill>
                  <a:schemeClr val="tx1"/>
                </a:solidFill>
                <a:ea typeface="Calibri" panose="020F0502020204030204" pitchFamily="34" charset="0"/>
                <a:cs typeface="Times New Roman" panose="02020603050405020304" pitchFamily="18" charset="0"/>
              </a:rPr>
            </a:br>
            <a:br>
              <a:rPr lang="en-US" altLang="en-US" sz="2400">
                <a:solidFill>
                  <a:schemeClr val="tx1"/>
                </a:solidFill>
                <a:ea typeface="Calibri" panose="020F0502020204030204" pitchFamily="34" charset="0"/>
                <a:cs typeface="Times New Roman" panose="02020603050405020304" pitchFamily="18" charset="0"/>
              </a:rPr>
            </a:br>
            <a:r>
              <a:rPr lang="en-US" altLang="en-US" sz="2400">
                <a:solidFill>
                  <a:schemeClr val="tx1"/>
                </a:solidFill>
                <a:ea typeface="Calibri" panose="020F0502020204030204" pitchFamily="34" charset="0"/>
                <a:cs typeface="Times New Roman" panose="02020603050405020304" pitchFamily="18" charset="0"/>
              </a:rPr>
              <a:t>Voices of women with lived experience of substance use during pregnancy: A qualitative study of motivators and barriers to recruitment and retention in research</a:t>
            </a:r>
            <a:r>
              <a:rPr lang="en-US" altLang="en-US" sz="1800">
                <a:solidFill>
                  <a:schemeClr val="tx1"/>
                </a:solidFill>
                <a:ea typeface="Calibri" panose="020F0502020204030204" pitchFamily="34" charset="0"/>
                <a:cs typeface="Times New Roman" panose="02020603050405020304" pitchFamily="18" charset="0"/>
              </a:rPr>
              <a:t> </a:t>
            </a:r>
            <a:br>
              <a:rPr lang="en-US" altLang="en-US" sz="1800">
                <a:latin typeface="Calibri" panose="020F0502020204030204" pitchFamily="34" charset="0"/>
                <a:ea typeface="Calibri" panose="020F0502020204030204" pitchFamily="34" charset="0"/>
                <a:cs typeface="Times New Roman" panose="02020603050405020304" pitchFamily="18" charset="0"/>
              </a:rPr>
            </a:br>
            <a:r>
              <a:rPr lang="en-US" altLang="en-US" sz="1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200">
                <a:solidFill>
                  <a:schemeClr val="tx1"/>
                </a:solidFill>
                <a:ea typeface="Calibri" panose="020F0502020204030204" pitchFamily="34" charset="0"/>
                <a:cs typeface="Times New Roman" panose="02020603050405020304" pitchFamily="18" charset="0"/>
              </a:rPr>
              <a:t>Florence Hilliard, MS,</a:t>
            </a:r>
            <a:r>
              <a:rPr lang="en-US" altLang="en-US" sz="1200" baseline="30000">
                <a:solidFill>
                  <a:schemeClr val="tx1"/>
                </a:solidFill>
                <a:ea typeface="Calibri" panose="020F0502020204030204" pitchFamily="34" charset="0"/>
                <a:cs typeface="Times New Roman" panose="02020603050405020304" pitchFamily="18" charset="0"/>
              </a:rPr>
              <a:t>a</a:t>
            </a:r>
            <a:r>
              <a:rPr lang="en-US" altLang="en-US" sz="1200">
                <a:solidFill>
                  <a:schemeClr val="tx1"/>
                </a:solidFill>
                <a:ea typeface="Calibri" panose="020F0502020204030204" pitchFamily="34" charset="0"/>
                <a:cs typeface="Times New Roman" panose="02020603050405020304" pitchFamily="18" charset="0"/>
              </a:rPr>
              <a:t> Ellen Goldstein, MFT, PhD,</a:t>
            </a:r>
            <a:r>
              <a:rPr lang="en-US" altLang="en-US" sz="1200" baseline="30000">
                <a:solidFill>
                  <a:schemeClr val="tx1"/>
                </a:solidFill>
                <a:ea typeface="Calibri" panose="020F0502020204030204" pitchFamily="34" charset="0"/>
                <a:cs typeface="Times New Roman" panose="02020603050405020304" pitchFamily="18" charset="0"/>
              </a:rPr>
              <a:t>a</a:t>
            </a:r>
            <a:r>
              <a:rPr lang="en-US" altLang="en-US" sz="1200">
                <a:solidFill>
                  <a:schemeClr val="tx1"/>
                </a:solidFill>
                <a:ea typeface="Calibri" panose="020F0502020204030204" pitchFamily="34" charset="0"/>
                <a:cs typeface="Times New Roman" panose="02020603050405020304" pitchFamily="18" charset="0"/>
              </a:rPr>
              <a:t> Kendra Nervik, PhD(c),</a:t>
            </a:r>
            <a:r>
              <a:rPr lang="en-US" altLang="en-US" sz="1200" baseline="30000">
                <a:solidFill>
                  <a:schemeClr val="tx1"/>
                </a:solidFill>
                <a:ea typeface="Calibri" panose="020F0502020204030204" pitchFamily="34" charset="0"/>
                <a:cs typeface="Times New Roman" panose="02020603050405020304" pitchFamily="18" charset="0"/>
              </a:rPr>
              <a:t>b</a:t>
            </a:r>
            <a:r>
              <a:rPr lang="en-US" altLang="en-US" sz="1200">
                <a:solidFill>
                  <a:schemeClr val="tx1"/>
                </a:solidFill>
                <a:ea typeface="Calibri" panose="020F0502020204030204" pitchFamily="34" charset="0"/>
                <a:cs typeface="Times New Roman" panose="02020603050405020304" pitchFamily="18" charset="0"/>
              </a:rPr>
              <a:t> Kenneth Croes, PhD,</a:t>
            </a:r>
            <a:r>
              <a:rPr lang="en-US" altLang="en-US" sz="1200" baseline="30000">
                <a:solidFill>
                  <a:schemeClr val="tx1"/>
                </a:solidFill>
                <a:ea typeface="Calibri" panose="020F0502020204030204" pitchFamily="34" charset="0"/>
                <a:cs typeface="Times New Roman" panose="02020603050405020304" pitchFamily="18" charset="0"/>
              </a:rPr>
              <a:t>c</a:t>
            </a:r>
            <a:r>
              <a:rPr lang="en-US" altLang="en-US" sz="1200">
                <a:solidFill>
                  <a:schemeClr val="tx1"/>
                </a:solidFill>
                <a:ea typeface="Calibri" panose="020F0502020204030204" pitchFamily="34" charset="0"/>
                <a:cs typeface="Times New Roman" panose="02020603050405020304" pitchFamily="18" charset="0"/>
              </a:rPr>
              <a:t> Pilar N. Ossorio,</a:t>
            </a:r>
            <a:r>
              <a:rPr lang="en-US" altLang="en-US" sz="1200" baseline="30000">
                <a:solidFill>
                  <a:schemeClr val="tx1"/>
                </a:solidFill>
                <a:ea typeface="Calibri" panose="020F0502020204030204" pitchFamily="34" charset="0"/>
                <a:cs typeface="Times New Roman" panose="02020603050405020304" pitchFamily="18" charset="0"/>
              </a:rPr>
              <a:t>de</a:t>
            </a:r>
            <a:r>
              <a:rPr lang="en-US" altLang="en-US" sz="1200">
                <a:solidFill>
                  <a:schemeClr val="tx1"/>
                </a:solidFill>
                <a:ea typeface="Calibri" panose="020F0502020204030204" pitchFamily="34" charset="0"/>
                <a:cs typeface="Times New Roman" panose="02020603050405020304" pitchFamily="18" charset="0"/>
              </a:rPr>
              <a:t> Aleksandra E. Zgierska, MD, PhD, </a:t>
            </a:r>
            <a:r>
              <a:rPr lang="en-US" altLang="en-US" sz="1800">
                <a:solidFill>
                  <a:srgbClr val="201F1E"/>
                </a:solidFill>
                <a:latin typeface="Times New Roman" panose="02020603050405020304" pitchFamily="18" charset="0"/>
                <a:ea typeface="Calibri" panose="020F0502020204030204" pitchFamily="34" charset="0"/>
                <a:cs typeface="Times New Roman" panose="02020603050405020304" pitchFamily="18" charset="0"/>
              </a:rPr>
              <a:t>DFASAM</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f</a:t>
            </a:r>
            <a:br>
              <a:rPr lang="en-US" altLang="en-US" sz="1800">
                <a:latin typeface="Calibri" panose="020F0502020204030204" pitchFamily="34" charset="0"/>
                <a:ea typeface="Calibri" panose="020F0502020204030204" pitchFamily="34" charset="0"/>
                <a:cs typeface="Times New Roman" panose="02020603050405020304" pitchFamily="18" charset="0"/>
              </a:rPr>
            </a:br>
            <a:r>
              <a:rPr lang="en-US" altLang="en-US" sz="1800" b="1">
                <a:latin typeface="Times New Roman" panose="02020603050405020304" pitchFamily="18" charset="0"/>
                <a:ea typeface="Calibri" panose="020F0502020204030204" pitchFamily="34" charset="0"/>
                <a:cs typeface="Times New Roman" panose="02020603050405020304" pitchFamily="18" charset="0"/>
              </a:rPr>
              <a:t> </a:t>
            </a:r>
            <a:br>
              <a:rPr lang="en-US" altLang="en-US" sz="1800">
                <a:latin typeface="Calibri" panose="020F0502020204030204" pitchFamily="34" charset="0"/>
                <a:ea typeface="Calibri" panose="020F0502020204030204" pitchFamily="34" charset="0"/>
                <a:cs typeface="Times New Roman" panose="02020603050405020304" pitchFamily="18" charset="0"/>
              </a:rPr>
            </a:br>
            <a:endParaRPr lang="en-US" altLang="en-US">
              <a:ea typeface="ＭＳ Ｐゴシック" panose="020B0600070205080204" pitchFamily="34" charset="-128"/>
              <a:cs typeface="Times New Roman" panose="02020603050405020304" pitchFamily="18" charset="0"/>
            </a:endParaRPr>
          </a:p>
        </p:txBody>
      </p:sp>
      <p:sp>
        <p:nvSpPr>
          <p:cNvPr id="28675" name="Content Placeholder 2">
            <a:extLst>
              <a:ext uri="{FF2B5EF4-FFF2-40B4-BE49-F238E27FC236}">
                <a16:creationId xmlns:a16="http://schemas.microsoft.com/office/drawing/2014/main" id="{2B6DF660-A994-6EA9-3D6B-EF8B74104CA5}"/>
              </a:ext>
            </a:extLst>
          </p:cNvPr>
          <p:cNvSpPr>
            <a:spLocks noGrp="1" noChangeArrowheads="1"/>
          </p:cNvSpPr>
          <p:nvPr>
            <p:ph idx="1"/>
          </p:nvPr>
        </p:nvSpPr>
        <p:spPr/>
        <p:txBody>
          <a:bodyPr/>
          <a:lstStyle/>
          <a:p>
            <a:endParaRPr lang="en-US" altLang="en-US">
              <a:ea typeface="ＭＳ Ｐゴシック" panose="020B0600070205080204" pitchFamily="34" charset="-128"/>
              <a:cs typeface="Arial" panose="020B0604020202020204" pitchFamily="34" charset="0"/>
            </a:endParaRPr>
          </a:p>
          <a:p>
            <a:pPr marL="457200" lvl="1" indent="0">
              <a:buFontTx/>
              <a:buNone/>
            </a:pPr>
            <a:endParaRPr lang="en-US" altLang="en-US">
              <a:ea typeface="ＭＳ Ｐゴシック" panose="020B0600070205080204" pitchFamily="34" charset="-128"/>
            </a:endParaRPr>
          </a:p>
        </p:txBody>
      </p:sp>
      <p:pic>
        <p:nvPicPr>
          <p:cNvPr id="28676" name="Picture 4" descr="Multi-ethnic women in formal attire">
            <a:extLst>
              <a:ext uri="{FF2B5EF4-FFF2-40B4-BE49-F238E27FC236}">
                <a16:creationId xmlns:a16="http://schemas.microsoft.com/office/drawing/2014/main" id="{EED00C46-14E5-74CB-37CA-84486D2A1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95588"/>
            <a:ext cx="548640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F182B9D-271B-2DEE-7617-0A0010CB083F}"/>
              </a:ext>
            </a:extLst>
          </p:cNvPr>
          <p:cNvSpPr>
            <a:spLocks noGrp="1" noChangeArrowheads="1"/>
          </p:cNvSpPr>
          <p:nvPr>
            <p:ph type="title"/>
          </p:nvPr>
        </p:nvSpPr>
        <p:spPr/>
        <p:txBody>
          <a:bodyPr/>
          <a:lstStyle/>
          <a:p>
            <a:r>
              <a:rPr lang="en-US" altLang="en-US">
                <a:ea typeface="ＭＳ Ｐゴシック" panose="020B0600070205080204" pitchFamily="34" charset="-128"/>
              </a:rPr>
              <a:t>Breaking Ground</a:t>
            </a:r>
          </a:p>
        </p:txBody>
      </p:sp>
      <p:sp>
        <p:nvSpPr>
          <p:cNvPr id="29699" name="Content Placeholder 2">
            <a:extLst>
              <a:ext uri="{FF2B5EF4-FFF2-40B4-BE49-F238E27FC236}">
                <a16:creationId xmlns:a16="http://schemas.microsoft.com/office/drawing/2014/main" id="{E7CD3133-3A04-9467-F455-CFCC7A86679D}"/>
              </a:ext>
            </a:extLst>
          </p:cNvPr>
          <p:cNvSpPr>
            <a:spLocks noGrp="1" noChangeArrowheads="1"/>
          </p:cNvSpPr>
          <p:nvPr>
            <p:ph idx="1"/>
          </p:nvPr>
        </p:nvSpPr>
        <p:spPr/>
        <p:txBody>
          <a:bodyPr/>
          <a:lstStyle/>
          <a:p>
            <a:r>
              <a:rPr lang="en-US" altLang="en-US" sz="2400">
                <a:ea typeface="ＭＳ Ｐゴシック" panose="020B0600070205080204" pitchFamily="34" charset="-128"/>
                <a:cs typeface="Arial" panose="020B0604020202020204" pitchFamily="34" charset="0"/>
              </a:rPr>
              <a:t>Promoting Research Engagement Among Women with Addiction: Impact of Recovery Peer Support in a Pilot Randomized Mixed-Methods Study </a:t>
            </a:r>
            <a:endParaRPr lang="en-US" altLang="en-US" sz="2400">
              <a:latin typeface="Calibri" panose="020F0502020204030204" pitchFamily="34" charset="0"/>
              <a:ea typeface="ＭＳ Ｐゴシック" panose="020B0600070205080204" pitchFamily="34" charset="-128"/>
              <a:cs typeface="Calibri" panose="020F0502020204030204" pitchFamily="34" charset="0"/>
            </a:endParaRPr>
          </a:p>
          <a:p>
            <a:pPr lvl="1"/>
            <a:r>
              <a:rPr lang="en-US" altLang="en-US" sz="1200">
                <a:ea typeface="ＭＳ Ｐゴシック" panose="020B0600070205080204" pitchFamily="34" charset="-128"/>
                <a:cs typeface="Arial" panose="020B0604020202020204" pitchFamily="34" charset="0"/>
              </a:rPr>
              <a:t>Aleksandra E. Zgierska, MD, PhD</a:t>
            </a:r>
            <a:r>
              <a:rPr lang="en-US" altLang="en-US" sz="1200" baseline="30000">
                <a:ea typeface="ＭＳ Ｐゴシック" panose="020B0600070205080204" pitchFamily="34" charset="-128"/>
                <a:cs typeface="Arial" panose="020B0604020202020204" pitchFamily="34" charset="0"/>
              </a:rPr>
              <a:t>1</a:t>
            </a:r>
            <a:r>
              <a:rPr lang="en-US" altLang="en-US" sz="1200">
                <a:ea typeface="ＭＳ Ｐゴシック" panose="020B0600070205080204" pitchFamily="34" charset="-128"/>
                <a:cs typeface="Arial" panose="020B0604020202020204" pitchFamily="34" charset="0"/>
              </a:rPr>
              <a:t>, Florence Hilliard</a:t>
            </a:r>
            <a:r>
              <a:rPr lang="en-US" altLang="en-US" sz="1200" baseline="30000">
                <a:ea typeface="ＭＳ Ｐゴシック" panose="020B0600070205080204" pitchFamily="34" charset="-128"/>
                <a:cs typeface="Arial" panose="020B0604020202020204" pitchFamily="34" charset="0"/>
              </a:rPr>
              <a:t>2</a:t>
            </a:r>
            <a:r>
              <a:rPr lang="en-US" altLang="en-US" sz="1200">
                <a:ea typeface="ＭＳ Ｐゴシック" panose="020B0600070205080204" pitchFamily="34" charset="-128"/>
                <a:cs typeface="Arial" panose="020B0604020202020204" pitchFamily="34" charset="0"/>
              </a:rPr>
              <a:t>, Shelbey Hagen</a:t>
            </a:r>
            <a:r>
              <a:rPr lang="en-US" altLang="en-US" sz="1200" baseline="30000">
                <a:ea typeface="ＭＳ Ｐゴシック" panose="020B0600070205080204" pitchFamily="34" charset="-128"/>
                <a:cs typeface="Arial" panose="020B0604020202020204" pitchFamily="34" charset="0"/>
              </a:rPr>
              <a:t>2</a:t>
            </a:r>
            <a:r>
              <a:rPr lang="en-US" altLang="en-US" sz="1200">
                <a:ea typeface="ＭＳ Ｐゴシック" panose="020B0600070205080204" pitchFamily="34" charset="-128"/>
                <a:cs typeface="Arial" panose="020B0604020202020204" pitchFamily="34" charset="0"/>
              </a:rPr>
              <a:t>, Alyssa Turnquist</a:t>
            </a:r>
            <a:r>
              <a:rPr lang="en-US" altLang="en-US" sz="1200" baseline="30000">
                <a:ea typeface="ＭＳ Ｐゴシック" panose="020B0600070205080204" pitchFamily="34" charset="-128"/>
                <a:cs typeface="Arial" panose="020B0604020202020204" pitchFamily="34" charset="0"/>
              </a:rPr>
              <a:t>2</a:t>
            </a:r>
            <a:r>
              <a:rPr lang="en-US" altLang="en-US" sz="1200">
                <a:ea typeface="ＭＳ Ｐゴシック" panose="020B0600070205080204" pitchFamily="34" charset="-128"/>
                <a:cs typeface="Arial" panose="020B0604020202020204" pitchFamily="34" charset="0"/>
              </a:rPr>
              <a:t>, Ellen Goldstein, PhD, MFT</a:t>
            </a:r>
            <a:r>
              <a:rPr lang="en-US" altLang="en-US" sz="1200" baseline="30000">
                <a:ea typeface="ＭＳ Ｐゴシック" panose="020B0600070205080204" pitchFamily="34" charset="-128"/>
                <a:cs typeface="Arial" panose="020B0604020202020204" pitchFamily="34" charset="0"/>
              </a:rPr>
              <a:t>3</a:t>
            </a:r>
            <a:endParaRPr lang="en-US" altLang="en-US" sz="1200">
              <a:latin typeface="Calibri" panose="020F0502020204030204" pitchFamily="34" charset="0"/>
              <a:ea typeface="ＭＳ Ｐゴシック" panose="020B0600070205080204" pitchFamily="34" charset="-128"/>
              <a:cs typeface="Calibri" panose="020F0502020204030204" pitchFamily="34" charset="0"/>
            </a:endParaRPr>
          </a:p>
          <a:p>
            <a:pPr lvl="1"/>
            <a:r>
              <a:rPr lang="en-US" altLang="en-US">
                <a:ea typeface="ＭＳ Ｐゴシック" panose="020B0600070205080204" pitchFamily="34" charset="-128"/>
              </a:rPr>
              <a:t>Pilot Project using a Certified Peer Support Navigator and Research Assistants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ED228CA-10D4-07AB-620D-D035166AB55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0723" name="Content Placeholder 9">
            <a:extLst>
              <a:ext uri="{FF2B5EF4-FFF2-40B4-BE49-F238E27FC236}">
                <a16:creationId xmlns:a16="http://schemas.microsoft.com/office/drawing/2014/main" id="{C9117B52-10BE-3A54-9160-2C4910C1A0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85800"/>
            <a:ext cx="8229600" cy="51054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77DC-8C51-AA10-C07C-70CEA36AED49}"/>
              </a:ext>
            </a:extLst>
          </p:cNvPr>
          <p:cNvSpPr>
            <a:spLocks noGrp="1"/>
          </p:cNvSpPr>
          <p:nvPr>
            <p:ph type="title"/>
          </p:nvPr>
        </p:nvSpPr>
        <p:spPr>
          <a:xfrm>
            <a:off x="533400" y="609600"/>
            <a:ext cx="7886700" cy="609600"/>
          </a:xfrm>
        </p:spPr>
        <p:txBody>
          <a:bodyPr>
            <a:noAutofit/>
          </a:bodyPr>
          <a:lstStyle/>
          <a:p>
            <a:pPr>
              <a:defRPr/>
            </a:pPr>
            <a:r>
              <a:rPr lang="en-US" sz="3600" dirty="0">
                <a:solidFill>
                  <a:schemeClr val="tx1"/>
                </a:solidFill>
                <a:latin typeface="+mn-lt"/>
              </a:rPr>
              <a:t>What Is Overarching Role/Goal As A Study Navigator?</a:t>
            </a:r>
          </a:p>
        </p:txBody>
      </p:sp>
      <p:sp>
        <p:nvSpPr>
          <p:cNvPr id="3" name="Content Placeholder 2">
            <a:extLst>
              <a:ext uri="{FF2B5EF4-FFF2-40B4-BE49-F238E27FC236}">
                <a16:creationId xmlns:a16="http://schemas.microsoft.com/office/drawing/2014/main" id="{93F5A64A-8AA6-0E1E-DAFD-C73948E64B14}"/>
              </a:ext>
            </a:extLst>
          </p:cNvPr>
          <p:cNvSpPr>
            <a:spLocks noGrp="1"/>
          </p:cNvSpPr>
          <p:nvPr>
            <p:ph idx="1"/>
          </p:nvPr>
        </p:nvSpPr>
        <p:spPr>
          <a:xfrm>
            <a:off x="304800" y="1905000"/>
            <a:ext cx="8229600" cy="4525963"/>
          </a:xfrm>
        </p:spPr>
        <p:txBody>
          <a:bodyPr>
            <a:normAutofit fontScale="85000" lnSpcReduction="10000"/>
          </a:bodyPr>
          <a:lstStyle/>
          <a:p>
            <a:pPr>
              <a:defRPr/>
            </a:pPr>
            <a:r>
              <a:rPr lang="en-US" sz="2475" dirty="0"/>
              <a:t>Overall Role: </a:t>
            </a:r>
            <a:r>
              <a:rPr lang="en-US" sz="2475" dirty="0">
                <a:solidFill>
                  <a:srgbClr val="FFFF00"/>
                </a:solidFill>
              </a:rPr>
              <a:t>Recruiting </a:t>
            </a:r>
            <a:r>
              <a:rPr lang="en-US" sz="2475" dirty="0"/>
              <a:t>and </a:t>
            </a:r>
            <a:r>
              <a:rPr lang="en-US" sz="2475" dirty="0">
                <a:solidFill>
                  <a:srgbClr val="FFFF00"/>
                </a:solidFill>
              </a:rPr>
              <a:t>Retaining</a:t>
            </a:r>
            <a:r>
              <a:rPr lang="en-US" sz="2475" dirty="0"/>
              <a:t> Participants for the HBCD study</a:t>
            </a:r>
          </a:p>
          <a:p>
            <a:pPr lvl="1">
              <a:defRPr/>
            </a:pPr>
            <a:endParaRPr lang="en-US" sz="2250" dirty="0"/>
          </a:p>
          <a:p>
            <a:pPr lvl="1">
              <a:defRPr/>
            </a:pPr>
            <a:r>
              <a:rPr lang="en-US" sz="2400" dirty="0"/>
              <a:t>Bridge the participants needs with the study requirements. </a:t>
            </a:r>
          </a:p>
          <a:p>
            <a:pPr marL="342900" lvl="1" indent="0">
              <a:buFontTx/>
              <a:buNone/>
              <a:defRPr/>
            </a:pPr>
            <a:endParaRPr lang="en-US" sz="2400" dirty="0"/>
          </a:p>
          <a:p>
            <a:pPr lvl="1">
              <a:defRPr/>
            </a:pPr>
            <a:r>
              <a:rPr lang="en-US" sz="2400" dirty="0"/>
              <a:t>Build a trusting </a:t>
            </a:r>
            <a:r>
              <a:rPr lang="en-US" sz="2400" i="1" dirty="0">
                <a:solidFill>
                  <a:srgbClr val="FFFF00"/>
                </a:solidFill>
              </a:rPr>
              <a:t>and ongoing </a:t>
            </a:r>
            <a:r>
              <a:rPr lang="en-US" sz="2400" dirty="0"/>
              <a:t>relationship with your participants.</a:t>
            </a:r>
          </a:p>
          <a:p>
            <a:pPr lvl="1">
              <a:defRPr/>
            </a:pPr>
            <a:endParaRPr lang="en-US" sz="2400" dirty="0"/>
          </a:p>
          <a:p>
            <a:pPr lvl="1">
              <a:defRPr/>
            </a:pPr>
            <a:r>
              <a:rPr lang="en-US" sz="2400" dirty="0"/>
              <a:t>Be a voice for the participant when needed. </a:t>
            </a:r>
          </a:p>
          <a:p>
            <a:pPr lvl="1">
              <a:defRPr/>
            </a:pPr>
            <a:endParaRPr lang="en-US" sz="2400" dirty="0"/>
          </a:p>
          <a:p>
            <a:pPr lvl="1">
              <a:defRPr/>
            </a:pPr>
            <a:r>
              <a:rPr lang="en-US" sz="2400" dirty="0"/>
              <a:t>Help participants feel comfortable with the different elements of the study. </a:t>
            </a:r>
          </a:p>
          <a:p>
            <a:pPr>
              <a:defRPr/>
            </a:pPr>
            <a:endParaRPr lang="en-US" dirty="0"/>
          </a:p>
          <a:p>
            <a:pPr marL="0" indent="0">
              <a:buFontTx/>
              <a:buNone/>
              <a:defRPr/>
            </a:pPr>
            <a:r>
              <a:rPr lang="en-US"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305E-31A6-0B07-19CB-E7616FE425FA}"/>
              </a:ext>
            </a:extLst>
          </p:cNvPr>
          <p:cNvSpPr>
            <a:spLocks noGrp="1"/>
          </p:cNvSpPr>
          <p:nvPr>
            <p:ph type="title"/>
          </p:nvPr>
        </p:nvSpPr>
        <p:spPr>
          <a:xfrm>
            <a:off x="628650" y="1131888"/>
            <a:ext cx="7886700" cy="436562"/>
          </a:xfrm>
        </p:spPr>
        <p:txBody>
          <a:bodyPr>
            <a:normAutofit fontScale="90000"/>
          </a:bodyPr>
          <a:lstStyle/>
          <a:p>
            <a:pPr>
              <a:defRPr/>
            </a:pPr>
            <a:endParaRPr lang="en-US" sz="2400" dirty="0">
              <a:latin typeface="+mn-lt"/>
            </a:endParaRPr>
          </a:p>
        </p:txBody>
      </p:sp>
      <p:sp>
        <p:nvSpPr>
          <p:cNvPr id="3" name="Content Placeholder 2">
            <a:extLst>
              <a:ext uri="{FF2B5EF4-FFF2-40B4-BE49-F238E27FC236}">
                <a16:creationId xmlns:a16="http://schemas.microsoft.com/office/drawing/2014/main" id="{0D3BD4D3-BCB7-F62C-2536-B7B06BC20059}"/>
              </a:ext>
            </a:extLst>
          </p:cNvPr>
          <p:cNvSpPr>
            <a:spLocks noGrp="1"/>
          </p:cNvSpPr>
          <p:nvPr>
            <p:ph idx="1"/>
          </p:nvPr>
        </p:nvSpPr>
        <p:spPr/>
        <p:txBody>
          <a:bodyPr>
            <a:normAutofit fontScale="92500" lnSpcReduction="20000"/>
          </a:bodyPr>
          <a:lstStyle/>
          <a:p>
            <a:pPr>
              <a:defRPr/>
            </a:pPr>
            <a:r>
              <a:rPr lang="en-US" sz="3000" dirty="0"/>
              <a:t>Help participants feel safe putting their babies in the study.</a:t>
            </a:r>
          </a:p>
          <a:p>
            <a:pPr>
              <a:defRPr/>
            </a:pPr>
            <a:endParaRPr lang="en-US" sz="3000" dirty="0"/>
          </a:p>
          <a:p>
            <a:pPr>
              <a:defRPr/>
            </a:pPr>
            <a:r>
              <a:rPr lang="en-US" sz="3000" dirty="0"/>
              <a:t>Help participants not feel intimidated.</a:t>
            </a:r>
          </a:p>
          <a:p>
            <a:pPr>
              <a:defRPr/>
            </a:pPr>
            <a:endParaRPr lang="en-US" sz="3000" dirty="0"/>
          </a:p>
          <a:p>
            <a:pPr>
              <a:defRPr/>
            </a:pPr>
            <a:r>
              <a:rPr lang="en-US" sz="3000" dirty="0"/>
              <a:t>Being a reliable and consistent support. </a:t>
            </a:r>
          </a:p>
          <a:p>
            <a:pPr>
              <a:defRPr/>
            </a:pPr>
            <a:endParaRPr lang="en-US" sz="3000" dirty="0"/>
          </a:p>
          <a:p>
            <a:pPr>
              <a:defRPr/>
            </a:pPr>
            <a:r>
              <a:rPr lang="en-US" sz="3000" dirty="0"/>
              <a:t>Helping motivate them to “stay the course”. </a:t>
            </a:r>
          </a:p>
          <a:p>
            <a:pPr>
              <a:defRPr/>
            </a:pPr>
            <a:endParaRPr lang="en-US" sz="3000" dirty="0"/>
          </a:p>
          <a:p>
            <a:pPr marL="0" indent="0">
              <a:buFontTx/>
              <a:buNone/>
              <a:defRPr/>
            </a:pPr>
            <a:r>
              <a:rPr lang="en-US" sz="3000" dirty="0"/>
              <a:t>Small Group Activity – Trusting Ourselves </a:t>
            </a:r>
          </a:p>
          <a:p>
            <a:pPr>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61C07A6-4B20-058E-6442-D14519681069}"/>
              </a:ext>
            </a:extLst>
          </p:cNvPr>
          <p:cNvSpPr>
            <a:spLocks noGrp="1" noChangeArrowheads="1"/>
          </p:cNvSpPr>
          <p:nvPr>
            <p:ph type="title"/>
          </p:nvPr>
        </p:nvSpPr>
        <p:spPr>
          <a:xfrm>
            <a:off x="619125" y="381000"/>
            <a:ext cx="7886700" cy="604838"/>
          </a:xfrm>
        </p:spPr>
        <p:txBody>
          <a:bodyPr/>
          <a:lstStyle/>
          <a:p>
            <a:r>
              <a:rPr lang="en-US" altLang="en-US" sz="3000" b="1">
                <a:ea typeface="ＭＳ Ｐゴシック" panose="020B0600070205080204" pitchFamily="34" charset="-128"/>
              </a:rPr>
              <a:t>Building Relationships </a:t>
            </a:r>
          </a:p>
        </p:txBody>
      </p:sp>
      <p:sp>
        <p:nvSpPr>
          <p:cNvPr id="34819" name="Content Placeholder 2">
            <a:extLst>
              <a:ext uri="{FF2B5EF4-FFF2-40B4-BE49-F238E27FC236}">
                <a16:creationId xmlns:a16="http://schemas.microsoft.com/office/drawing/2014/main" id="{010FE9EB-173B-6587-3333-B35DCCB24464}"/>
              </a:ext>
            </a:extLst>
          </p:cNvPr>
          <p:cNvSpPr>
            <a:spLocks noGrp="1" noChangeArrowheads="1"/>
          </p:cNvSpPr>
          <p:nvPr>
            <p:ph idx="1"/>
          </p:nvPr>
        </p:nvSpPr>
        <p:spPr>
          <a:xfrm>
            <a:off x="628650" y="1762125"/>
            <a:ext cx="7886700" cy="3836988"/>
          </a:xfrm>
        </p:spPr>
        <p:txBody>
          <a:bodyPr/>
          <a:lstStyle/>
          <a:p>
            <a:r>
              <a:rPr lang="en-US" altLang="en-US" sz="2000">
                <a:ea typeface="ＭＳ Ｐゴシック" panose="020B0600070205080204" pitchFamily="34" charset="-128"/>
              </a:rPr>
              <a:t>Similarities to certified peer support role: </a:t>
            </a:r>
          </a:p>
          <a:p>
            <a:pPr lvl="1"/>
            <a:r>
              <a:rPr lang="en-US" altLang="en-US" sz="2000">
                <a:ea typeface="ＭＳ Ｐゴシック" panose="020B0600070205080204" pitchFamily="34" charset="-128"/>
              </a:rPr>
              <a:t>Share lived experiences with SUD and recovery</a:t>
            </a:r>
          </a:p>
          <a:p>
            <a:pPr lvl="1"/>
            <a:endParaRPr lang="en-US" altLang="en-US" sz="2000">
              <a:ea typeface="ＭＳ Ｐゴシック" panose="020B0600070205080204" pitchFamily="34" charset="-128"/>
            </a:endParaRPr>
          </a:p>
          <a:p>
            <a:pPr lvl="1"/>
            <a:r>
              <a:rPr lang="en-US" altLang="en-US" sz="2000">
                <a:ea typeface="ＭＳ Ｐゴシック" panose="020B0600070205080204" pitchFamily="34" charset="-128"/>
              </a:rPr>
              <a:t>Role model hope and reality of long-term recovery</a:t>
            </a:r>
          </a:p>
          <a:p>
            <a:pPr lvl="1"/>
            <a:endParaRPr lang="en-US" altLang="en-US" sz="2000">
              <a:ea typeface="ＭＳ Ｐゴシック" panose="020B0600070205080204" pitchFamily="34" charset="-128"/>
            </a:endParaRPr>
          </a:p>
          <a:p>
            <a:pPr lvl="1"/>
            <a:r>
              <a:rPr lang="en-US" altLang="en-US" sz="2000">
                <a:ea typeface="ＭＳ Ｐゴシック" panose="020B0600070205080204" pitchFamily="34" charset="-128"/>
              </a:rPr>
              <a:t>Provide resources to stabilize/further long-term recovery</a:t>
            </a:r>
          </a:p>
          <a:p>
            <a:pPr lvl="1"/>
            <a:endParaRPr lang="en-US" altLang="en-US" sz="2000">
              <a:ea typeface="ＭＳ Ｐゴシック" panose="020B0600070205080204" pitchFamily="34" charset="-128"/>
            </a:endParaRPr>
          </a:p>
          <a:p>
            <a:pPr lvl="1"/>
            <a:r>
              <a:rPr lang="en-US" altLang="en-US" sz="2000">
                <a:ea typeface="ＭＳ Ｐゴシック" panose="020B0600070205080204" pitchFamily="34" charset="-128"/>
              </a:rPr>
              <a:t>Come from “person first” position</a:t>
            </a:r>
          </a:p>
          <a:p>
            <a:pPr lvl="1"/>
            <a:endParaRPr lang="en-US" altLang="en-US" sz="2000">
              <a:ea typeface="ＭＳ Ｐゴシック" panose="020B0600070205080204" pitchFamily="34" charset="-128"/>
            </a:endParaRPr>
          </a:p>
          <a:p>
            <a:pPr lvl="1"/>
            <a:r>
              <a:rPr lang="en-US" altLang="en-US" sz="2000">
                <a:ea typeface="ＭＳ Ｐゴシック" panose="020B0600070205080204" pitchFamily="34" charset="-128"/>
              </a:rPr>
              <a:t>Be available to the participant in between “office hours” </a:t>
            </a:r>
          </a:p>
          <a:p>
            <a:pPr lvl="1"/>
            <a:endParaRPr lang="en-US" altLang="en-US" sz="2000">
              <a:ea typeface="ＭＳ Ｐゴシック" panose="020B0600070205080204" pitchFamily="34" charset="-128"/>
            </a:endParaRPr>
          </a:p>
          <a:p>
            <a:pPr lvl="1"/>
            <a:r>
              <a:rPr lang="en-US" altLang="en-US" sz="2000">
                <a:ea typeface="ＭＳ Ｐゴシック" panose="020B0600070205080204" pitchFamily="34" charset="-128"/>
              </a:rPr>
              <a:t>Give them resources to help challenges they may be experiencing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92E5B16-1B06-5566-F5AE-B725F17C2AB4}"/>
              </a:ext>
            </a:extLst>
          </p:cNvPr>
          <p:cNvSpPr>
            <a:spLocks noGrp="1" noChangeArrowheads="1"/>
          </p:cNvSpPr>
          <p:nvPr>
            <p:ph type="title"/>
          </p:nvPr>
        </p:nvSpPr>
        <p:spPr>
          <a:xfrm>
            <a:off x="628650" y="228600"/>
            <a:ext cx="7886700" cy="993775"/>
          </a:xfrm>
        </p:spPr>
        <p:txBody>
          <a:bodyPr/>
          <a:lstStyle/>
          <a:p>
            <a:r>
              <a:rPr lang="en-US" altLang="en-US" sz="3000" b="1">
                <a:ea typeface="ＭＳ Ｐゴシック" panose="020B0600070205080204" pitchFamily="34" charset="-128"/>
              </a:rPr>
              <a:t>Building Relationships</a:t>
            </a:r>
          </a:p>
        </p:txBody>
      </p:sp>
      <p:sp>
        <p:nvSpPr>
          <p:cNvPr id="3" name="Content Placeholder 2">
            <a:extLst>
              <a:ext uri="{FF2B5EF4-FFF2-40B4-BE49-F238E27FC236}">
                <a16:creationId xmlns:a16="http://schemas.microsoft.com/office/drawing/2014/main" id="{1A8F34F4-7A7D-BDC3-E0BA-C639F10CAAE0}"/>
              </a:ext>
            </a:extLst>
          </p:cNvPr>
          <p:cNvSpPr>
            <a:spLocks noGrp="1"/>
          </p:cNvSpPr>
          <p:nvPr>
            <p:ph idx="1"/>
          </p:nvPr>
        </p:nvSpPr>
        <p:spPr>
          <a:xfrm>
            <a:off x="628650" y="1447800"/>
            <a:ext cx="7886700" cy="3644900"/>
          </a:xfrm>
        </p:spPr>
        <p:txBody>
          <a:bodyPr>
            <a:normAutofit fontScale="25000" lnSpcReduction="20000"/>
          </a:bodyPr>
          <a:lstStyle/>
          <a:p>
            <a:pPr>
              <a:defRPr/>
            </a:pPr>
            <a:r>
              <a:rPr lang="en-US" sz="7200" u="sng" dirty="0"/>
              <a:t>Differences </a:t>
            </a:r>
            <a:r>
              <a:rPr lang="en-US" sz="7200" dirty="0"/>
              <a:t>from </a:t>
            </a:r>
            <a:r>
              <a:rPr lang="en-US" sz="7200" u="sng" dirty="0"/>
              <a:t>traditional</a:t>
            </a:r>
            <a:r>
              <a:rPr lang="en-US" sz="7200" dirty="0"/>
              <a:t> peer support role:</a:t>
            </a:r>
          </a:p>
          <a:p>
            <a:pPr lvl="1">
              <a:defRPr/>
            </a:pPr>
            <a:r>
              <a:rPr lang="en-US" sz="7200" i="1" dirty="0"/>
              <a:t>Getting </a:t>
            </a:r>
            <a:r>
              <a:rPr lang="en-US" sz="7200" dirty="0"/>
              <a:t>participants into treatment</a:t>
            </a:r>
          </a:p>
          <a:p>
            <a:pPr lvl="2">
              <a:defRPr/>
            </a:pPr>
            <a:r>
              <a:rPr lang="en-US" sz="7200" i="1" dirty="0"/>
              <a:t>Ex: Can help them talk through the decision making process</a:t>
            </a:r>
          </a:p>
          <a:p>
            <a:pPr lvl="1">
              <a:defRPr/>
            </a:pPr>
            <a:endParaRPr lang="en-US" sz="7200" i="1" dirty="0"/>
          </a:p>
          <a:p>
            <a:pPr lvl="1">
              <a:defRPr/>
            </a:pPr>
            <a:r>
              <a:rPr lang="en-US" sz="7200" i="1" dirty="0"/>
              <a:t>Setting up </a:t>
            </a:r>
            <a:r>
              <a:rPr lang="en-US" sz="7200" dirty="0"/>
              <a:t>recovery goals</a:t>
            </a:r>
          </a:p>
          <a:p>
            <a:pPr lvl="2">
              <a:defRPr/>
            </a:pPr>
            <a:r>
              <a:rPr lang="en-US" sz="7200" i="1" dirty="0"/>
              <a:t>Ex. “Here are some things other recovering people have done”</a:t>
            </a:r>
          </a:p>
          <a:p>
            <a:pPr lvl="2">
              <a:defRPr/>
            </a:pPr>
            <a:endParaRPr lang="en-US" sz="7200" i="1" dirty="0"/>
          </a:p>
          <a:p>
            <a:pPr lvl="1">
              <a:defRPr/>
            </a:pPr>
            <a:endParaRPr lang="en-US" sz="7200" i="1" dirty="0"/>
          </a:p>
          <a:p>
            <a:pPr lvl="1">
              <a:defRPr/>
            </a:pPr>
            <a:r>
              <a:rPr lang="en-US" sz="7200" i="1" dirty="0"/>
              <a:t>Finding</a:t>
            </a:r>
            <a:r>
              <a:rPr lang="en-US" sz="7200" dirty="0"/>
              <a:t> housing for participants</a:t>
            </a:r>
            <a:r>
              <a:rPr lang="en-US" sz="7200" i="1" dirty="0"/>
              <a:t> if they lose theirs</a:t>
            </a:r>
          </a:p>
          <a:p>
            <a:pPr lvl="2">
              <a:defRPr/>
            </a:pPr>
            <a:r>
              <a:rPr lang="en-US" sz="7200" i="1" dirty="0"/>
              <a:t>How could you support?</a:t>
            </a:r>
          </a:p>
          <a:p>
            <a:pPr lvl="1">
              <a:defRPr/>
            </a:pPr>
            <a:endParaRPr lang="en-US" sz="7200" i="1" dirty="0"/>
          </a:p>
          <a:p>
            <a:pPr lvl="1">
              <a:defRPr/>
            </a:pPr>
            <a:r>
              <a:rPr lang="en-US" sz="7200" i="1" dirty="0"/>
              <a:t>Visiting </a:t>
            </a:r>
            <a:r>
              <a:rPr lang="en-US" sz="7200" dirty="0"/>
              <a:t>participant in the Emergency Room</a:t>
            </a:r>
          </a:p>
          <a:p>
            <a:pPr lvl="2">
              <a:defRPr/>
            </a:pPr>
            <a:r>
              <a:rPr lang="en-US" sz="7200" dirty="0"/>
              <a:t>How could you support?</a:t>
            </a:r>
            <a:endParaRPr lang="en-US" sz="7200" i="1" dirty="0"/>
          </a:p>
          <a:p>
            <a:pPr lvl="1">
              <a:defRPr/>
            </a:pPr>
            <a:endParaRPr lang="en-US" sz="7200" i="1" dirty="0"/>
          </a:p>
          <a:p>
            <a:pPr lvl="1">
              <a:defRPr/>
            </a:pPr>
            <a:r>
              <a:rPr lang="en-US" sz="7200" i="1" dirty="0"/>
              <a:t>Taking </a:t>
            </a:r>
            <a:r>
              <a:rPr lang="en-US" sz="7200" dirty="0"/>
              <a:t>participant to self-help recovery meetings</a:t>
            </a:r>
          </a:p>
          <a:p>
            <a:pPr lvl="2">
              <a:defRPr/>
            </a:pPr>
            <a:r>
              <a:rPr lang="en-US" sz="7200" i="1" dirty="0"/>
              <a:t>How could you support?</a:t>
            </a:r>
          </a:p>
          <a:p>
            <a:pPr lvl="1">
              <a:defRPr/>
            </a:pPr>
            <a:endParaRPr lang="en-US" sz="7200" i="1" dirty="0"/>
          </a:p>
          <a:p>
            <a:pPr lvl="2">
              <a:defRPr/>
            </a:pPr>
            <a:endParaRPr lang="en-US" sz="7200" i="1" dirty="0"/>
          </a:p>
          <a:p>
            <a:pPr marL="685800" lvl="2" indent="0">
              <a:buFontTx/>
              <a:buNone/>
              <a:defRPr/>
            </a:pPr>
            <a:endParaRPr lang="en-US" sz="2100"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50C2213-BC85-8F31-2EB9-C7A61383EC0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37891" name="Content Placeholder 2">
            <a:extLst>
              <a:ext uri="{FF2B5EF4-FFF2-40B4-BE49-F238E27FC236}">
                <a16:creationId xmlns:a16="http://schemas.microsoft.com/office/drawing/2014/main" id="{BF737C7F-2E82-9CC2-EB41-5874D794B3D5}"/>
              </a:ext>
            </a:extLst>
          </p:cNvPr>
          <p:cNvSpPr>
            <a:spLocks noGrp="1" noChangeArrowheads="1"/>
          </p:cNvSpPr>
          <p:nvPr>
            <p:ph idx="1"/>
          </p:nvPr>
        </p:nvSpPr>
        <p:spPr/>
        <p:txBody>
          <a:bodyPr/>
          <a:lstStyle/>
          <a:p>
            <a:r>
              <a:rPr lang="en-US" altLang="en-US" sz="4800">
                <a:ea typeface="ＭＳ Ｐゴシック" panose="020B0600070205080204" pitchFamily="34" charset="-128"/>
              </a:rPr>
              <a:t>SCIENCE AND RESEARCH IS REALLY COOL…….</a:t>
            </a:r>
          </a:p>
          <a:p>
            <a:r>
              <a:rPr lang="en-US" altLang="en-US" sz="4800">
                <a:ea typeface="ＭＳ Ｐゴシック" panose="020B0600070205080204" pitchFamily="34" charset="-128"/>
              </a:rPr>
              <a:t>And Peer Support will become an integral part of it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6B6E270-071A-0449-757F-6C928A08F75C}"/>
              </a:ext>
            </a:extLst>
          </p:cNvPr>
          <p:cNvSpPr>
            <a:spLocks noGrp="1" noChangeArrowheads="1"/>
          </p:cNvSpPr>
          <p:nvPr>
            <p:ph type="title"/>
          </p:nvPr>
        </p:nvSpPr>
        <p:spPr/>
        <p:txBody>
          <a:bodyPr/>
          <a:lstStyle/>
          <a:p>
            <a:r>
              <a:rPr lang="en-US" altLang="en-US" sz="3600">
                <a:ea typeface="ＭＳ Ｐゴシック" panose="020B0600070205080204" pitchFamily="34" charset="-128"/>
              </a:rPr>
              <a:t>Trauma’s Effect on the Brain</a:t>
            </a:r>
          </a:p>
        </p:txBody>
      </p:sp>
      <p:pic>
        <p:nvPicPr>
          <p:cNvPr id="38915" name="Picture 2" descr="normal vs ptsd brain scans">
            <a:extLst>
              <a:ext uri="{FF2B5EF4-FFF2-40B4-BE49-F238E27FC236}">
                <a16:creationId xmlns:a16="http://schemas.microsoft.com/office/drawing/2014/main" id="{0ACA9D3C-64B2-5250-42D0-01668CBC49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801813"/>
            <a:ext cx="6781800" cy="4294187"/>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BF32D82-95E1-BE49-D065-98A30E1C1792}"/>
              </a:ext>
            </a:extLst>
          </p:cNvPr>
          <p:cNvSpPr>
            <a:spLocks noGrp="1" noChangeArrowheads="1"/>
          </p:cNvSpPr>
          <p:nvPr>
            <p:ph type="title"/>
          </p:nvPr>
        </p:nvSpPr>
        <p:spPr/>
        <p:txBody>
          <a:bodyPr/>
          <a:lstStyle/>
          <a:p>
            <a:r>
              <a:rPr lang="en-US" altLang="en-US">
                <a:ea typeface="ＭＳ Ｐゴシック" panose="020B0600070205080204" pitchFamily="34" charset="-128"/>
              </a:rPr>
              <a:t>The Brain and Depression</a:t>
            </a:r>
          </a:p>
        </p:txBody>
      </p:sp>
      <p:pic>
        <p:nvPicPr>
          <p:cNvPr id="40963" name="Picture 2" descr="depression brain scan">
            <a:extLst>
              <a:ext uri="{FF2B5EF4-FFF2-40B4-BE49-F238E27FC236}">
                <a16:creationId xmlns:a16="http://schemas.microsoft.com/office/drawing/2014/main" id="{52E5CDB6-DB3E-02B7-AC1F-6D962B1E33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801813"/>
            <a:ext cx="6191250" cy="41243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CC37D49-1C73-A511-7434-D9078B17EF6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7" name="Content Placeholder 2">
            <a:extLst>
              <a:ext uri="{FF2B5EF4-FFF2-40B4-BE49-F238E27FC236}">
                <a16:creationId xmlns:a16="http://schemas.microsoft.com/office/drawing/2014/main" id="{3A452F4F-A7FA-4A1E-154B-2DF192DFDAA7}"/>
              </a:ext>
            </a:extLst>
          </p:cNvPr>
          <p:cNvSpPr>
            <a:spLocks noGrp="1" noChangeArrowheads="1"/>
          </p:cNvSpPr>
          <p:nvPr>
            <p:ph idx="1"/>
          </p:nvPr>
        </p:nvSpPr>
        <p:spPr/>
        <p:txBody>
          <a:bodyPr/>
          <a:lstStyle/>
          <a:p>
            <a:pPr algn="ctr"/>
            <a:r>
              <a:rPr lang="en-US" altLang="en-US" sz="4000">
                <a:ea typeface="ＭＳ Ｐゴシック" panose="020B0600070205080204" pitchFamily="34" charset="-128"/>
              </a:rPr>
              <a:t>WELCOME!</a:t>
            </a:r>
          </a:p>
          <a:p>
            <a:pPr algn="ctr"/>
            <a:endParaRPr lang="en-US" altLang="en-US" sz="4000">
              <a:ea typeface="ＭＳ Ｐゴシック" panose="020B0600070205080204" pitchFamily="34" charset="-128"/>
            </a:endParaRPr>
          </a:p>
          <a:p>
            <a:pPr algn="ctr"/>
            <a:r>
              <a:rPr lang="en-US" altLang="en-US" sz="4000">
                <a:ea typeface="ＭＳ Ｐゴシック" panose="020B0600070205080204" pitchFamily="34" charset="-128"/>
              </a:rPr>
              <a:t>INTRODUCTIONS</a:t>
            </a:r>
          </a:p>
        </p:txBody>
      </p:sp>
      <p:pic>
        <p:nvPicPr>
          <p:cNvPr id="6148" name="Picture 4" descr="People in a meeting">
            <a:extLst>
              <a:ext uri="{FF2B5EF4-FFF2-40B4-BE49-F238E27FC236}">
                <a16:creationId xmlns:a16="http://schemas.microsoft.com/office/drawing/2014/main" id="{1B38D2BA-06F2-8970-3FDB-DCEB879AA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946525"/>
            <a:ext cx="36655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C2D63C3-B8F8-1C2C-AC46-B985D777FF04}"/>
              </a:ext>
            </a:extLst>
          </p:cNvPr>
          <p:cNvSpPr>
            <a:spLocks noGrp="1" noChangeArrowheads="1"/>
          </p:cNvSpPr>
          <p:nvPr>
            <p:ph type="title"/>
          </p:nvPr>
        </p:nvSpPr>
        <p:spPr/>
        <p:txBody>
          <a:bodyPr/>
          <a:lstStyle/>
          <a:p>
            <a:r>
              <a:rPr lang="en-US" altLang="en-US">
                <a:ea typeface="ＭＳ Ｐゴシック" panose="020B0600070205080204" pitchFamily="34" charset="-128"/>
              </a:rPr>
              <a:t>Alcohol Use Disorder</a:t>
            </a:r>
          </a:p>
        </p:txBody>
      </p:sp>
      <p:pic>
        <p:nvPicPr>
          <p:cNvPr id="43011" name="Picture 2" descr="normal vs alcoholic brain scans">
            <a:extLst>
              <a:ext uri="{FF2B5EF4-FFF2-40B4-BE49-F238E27FC236}">
                <a16:creationId xmlns:a16="http://schemas.microsoft.com/office/drawing/2014/main" id="{49E5A2AA-400A-B7CA-027A-DFAE03423F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801813"/>
            <a:ext cx="6191250" cy="41243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0B15515-C12B-F895-B8FC-C657F6236DB2}"/>
              </a:ext>
            </a:extLst>
          </p:cNvPr>
          <p:cNvSpPr>
            <a:spLocks noGrp="1" noChangeArrowheads="1"/>
          </p:cNvSpPr>
          <p:nvPr>
            <p:ph type="title"/>
          </p:nvPr>
        </p:nvSpPr>
        <p:spPr/>
        <p:txBody>
          <a:bodyPr/>
          <a:lstStyle/>
          <a:p>
            <a:r>
              <a:rPr lang="en-US" altLang="en-US">
                <a:ea typeface="ＭＳ Ｐゴシック" panose="020B0600070205080204" pitchFamily="34" charset="-128"/>
              </a:rPr>
              <a:t>Meditation</a:t>
            </a:r>
          </a:p>
        </p:txBody>
      </p:sp>
      <p:pic>
        <p:nvPicPr>
          <p:cNvPr id="45059" name="Picture 2" descr="areas of the brain changed by meditation">
            <a:extLst>
              <a:ext uri="{FF2B5EF4-FFF2-40B4-BE49-F238E27FC236}">
                <a16:creationId xmlns:a16="http://schemas.microsoft.com/office/drawing/2014/main" id="{B16B0657-C1E2-B452-137E-B8F365768A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801813"/>
            <a:ext cx="6191250" cy="41243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B32E344-13A0-B0CB-F61F-F15A5C59E352}"/>
              </a:ext>
            </a:extLst>
          </p:cNvPr>
          <p:cNvSpPr>
            <a:spLocks noGrp="1" noChangeArrowheads="1"/>
          </p:cNvSpPr>
          <p:nvPr>
            <p:ph type="title"/>
          </p:nvPr>
        </p:nvSpPr>
        <p:spPr/>
        <p:txBody>
          <a:bodyPr/>
          <a:lstStyle/>
          <a:p>
            <a:r>
              <a:rPr lang="en-US" altLang="en-US">
                <a:ea typeface="ＭＳ Ｐゴシック" panose="020B0600070205080204" pitchFamily="34" charset="-128"/>
              </a:rPr>
              <a:t>Exercise</a:t>
            </a:r>
          </a:p>
        </p:txBody>
      </p:sp>
      <p:pic>
        <p:nvPicPr>
          <p:cNvPr id="47107" name="Picture 2" descr="areas of the brain stimulated by exercise">
            <a:extLst>
              <a:ext uri="{FF2B5EF4-FFF2-40B4-BE49-F238E27FC236}">
                <a16:creationId xmlns:a16="http://schemas.microsoft.com/office/drawing/2014/main" id="{018BB553-5EEE-0232-E85C-ACD2D590BF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801813"/>
            <a:ext cx="6191250" cy="41243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74F1E802-3ABE-7B17-81E5-7AF40B070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 y="0"/>
            <a:ext cx="9177866" cy="6934200"/>
          </a:xfrm>
          <a:prstGeom prst="rect">
            <a:avLst/>
          </a:prstGeom>
        </p:spPr>
      </p:pic>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5046798"/>
            <a:ext cx="2501153" cy="847165"/>
          </a:xfrm>
        </p:spPr>
        <p:txBody>
          <a:bodyPr/>
          <a:lstStyle/>
          <a:p>
            <a:pPr defTabSz="685800" eaLnBrk="1" fontAlgn="auto" hangingPunct="1">
              <a:spcBef>
                <a:spcPts val="0"/>
              </a:spcBef>
              <a:spcAft>
                <a:spcPts val="0"/>
              </a:spcAft>
            </a:pPr>
            <a:r>
              <a:rPr lang="en-US" sz="1350" dirty="0">
                <a:solidFill>
                  <a:srgbClr val="FFFFFF"/>
                </a:solidFill>
              </a:rPr>
              <a:t>Please complete our feedback survey</a:t>
            </a:r>
          </a:p>
          <a:p>
            <a:pPr defTabSz="685800" eaLnBrk="1" fontAlgn="auto" hangingPunct="1">
              <a:spcBef>
                <a:spcPts val="0"/>
              </a:spcBef>
              <a:spcAft>
                <a:spcPts val="0"/>
              </a:spcAft>
            </a:pPr>
            <a:r>
              <a:rPr lang="en-US" sz="1350" dirty="0">
                <a:solidFill>
                  <a:srgbClr val="FFFFFF"/>
                </a:solidFill>
              </a:rPr>
              <a:t>by scanning this QR Code</a:t>
            </a:r>
          </a:p>
          <a:p>
            <a:pPr defTabSz="685800" eaLnBrk="1" fontAlgn="auto" hangingPunct="1">
              <a:spcBef>
                <a:spcPts val="0"/>
              </a:spcBef>
              <a:spcAft>
                <a:spcPts val="0"/>
              </a:spcAft>
            </a:pPr>
            <a:r>
              <a:rPr lang="en-US" sz="1350" dirty="0">
                <a:solidFill>
                  <a:srgbClr val="FFFFFF"/>
                </a:solidFill>
              </a:rPr>
              <a:t>or go to </a:t>
            </a:r>
            <a:r>
              <a:rPr lang="en-US" sz="1350" u="sng" dirty="0" err="1">
                <a:solidFill>
                  <a:srgbClr val="FFFFFF"/>
                </a:solidFill>
              </a:rPr>
              <a:t>faces.ly</a:t>
            </a:r>
            <a:r>
              <a:rPr lang="en-US" sz="1350" u="sng" dirty="0">
                <a:solidFill>
                  <a:srgbClr val="FFFFFF"/>
                </a:solidFill>
              </a:rPr>
              <a:t>/eval</a:t>
            </a: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3"/>
          <a:srcRect b="10275"/>
          <a:stretch/>
        </p:blipFill>
        <p:spPr>
          <a:xfrm>
            <a:off x="3078333" y="4660440"/>
            <a:ext cx="1222037" cy="1233523"/>
          </a:xfrm>
          <a:prstGeom prst="rect">
            <a:avLst/>
          </a:prstGeom>
        </p:spPr>
      </p:pic>
      <p:pic>
        <p:nvPicPr>
          <p:cNvPr id="4" name="Picture 3">
            <a:extLst>
              <a:ext uri="{FF2B5EF4-FFF2-40B4-BE49-F238E27FC236}">
                <a16:creationId xmlns:a16="http://schemas.microsoft.com/office/drawing/2014/main" id="{42EBC166-3F78-8709-4DB3-20D3171C69BF}"/>
              </a:ext>
            </a:extLst>
          </p:cNvPr>
          <p:cNvPicPr>
            <a:picLocks noChangeAspect="1"/>
          </p:cNvPicPr>
          <p:nvPr/>
        </p:nvPicPr>
        <p:blipFill>
          <a:blip r:embed="rId4"/>
          <a:stretch>
            <a:fillRect/>
          </a:stretch>
        </p:blipFill>
        <p:spPr>
          <a:xfrm>
            <a:off x="-18626" y="847725"/>
            <a:ext cx="9177866" cy="5162550"/>
          </a:xfrm>
          <a:prstGeom prst="rect">
            <a:avLst/>
          </a:prstGeom>
        </p:spPr>
      </p:pic>
      <p:sp>
        <p:nvSpPr>
          <p:cNvPr id="3" name="Chevron 2">
            <a:hlinkClick r:id="rId5"/>
            <a:extLst>
              <a:ext uri="{FF2B5EF4-FFF2-40B4-BE49-F238E27FC236}">
                <a16:creationId xmlns:a16="http://schemas.microsoft.com/office/drawing/2014/main" id="{4DD9E8D4-9B3B-A9D2-8893-15A0F9297A93}"/>
              </a:ext>
            </a:extLst>
          </p:cNvPr>
          <p:cNvSpPr/>
          <p:nvPr/>
        </p:nvSpPr>
        <p:spPr>
          <a:xfrm>
            <a:off x="8710552" y="3057154"/>
            <a:ext cx="290945" cy="96635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0416B"/>
              </a:solidFill>
              <a:latin typeface="Calibri" panose="020F0502020204030204"/>
            </a:endParaRPr>
          </a:p>
        </p:txBody>
      </p:sp>
    </p:spTree>
    <p:extLst>
      <p:ext uri="{BB962C8B-B14F-4D97-AF65-F5344CB8AC3E}">
        <p14:creationId xmlns:p14="http://schemas.microsoft.com/office/powerpoint/2010/main" val="251187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04B8A49-3127-9EE3-C77A-8C64B9278FFF}"/>
              </a:ext>
            </a:extLst>
          </p:cNvPr>
          <p:cNvSpPr>
            <a:spLocks noGrp="1" noChangeArrowheads="1"/>
          </p:cNvSpPr>
          <p:nvPr>
            <p:ph type="title"/>
          </p:nvPr>
        </p:nvSpPr>
        <p:spPr/>
        <p:txBody>
          <a:bodyPr/>
          <a:lstStyle/>
          <a:p>
            <a:r>
              <a:rPr lang="en-US" altLang="en-US">
                <a:ea typeface="ＭＳ Ｐゴシック" panose="020B0600070205080204" pitchFamily="34" charset="-128"/>
              </a:rPr>
              <a:t>Peer Support in Research</a:t>
            </a:r>
          </a:p>
        </p:txBody>
      </p:sp>
      <p:sp>
        <p:nvSpPr>
          <p:cNvPr id="7171" name="Content Placeholder 2">
            <a:extLst>
              <a:ext uri="{FF2B5EF4-FFF2-40B4-BE49-F238E27FC236}">
                <a16:creationId xmlns:a16="http://schemas.microsoft.com/office/drawing/2014/main" id="{707BC53F-58EA-00FB-19B5-97992BBC74A0}"/>
              </a:ext>
            </a:extLst>
          </p:cNvPr>
          <p:cNvSpPr>
            <a:spLocks noGrp="1" noChangeArrowheads="1"/>
          </p:cNvSpPr>
          <p:nvPr>
            <p:ph idx="1"/>
          </p:nvPr>
        </p:nvSpPr>
        <p:spPr/>
        <p:txBody>
          <a:bodyPr/>
          <a:lstStyle/>
          <a:p>
            <a:r>
              <a:rPr lang="en-US" altLang="en-US">
                <a:ea typeface="ＭＳ Ｐゴシック" panose="020B0600070205080204" pitchFamily="34" charset="-128"/>
              </a:rPr>
              <a:t>Objectives: </a:t>
            </a:r>
          </a:p>
          <a:p>
            <a:r>
              <a:rPr lang="en-US" altLang="en-US">
                <a:ea typeface="ＭＳ Ｐゴシック" panose="020B0600070205080204" pitchFamily="34" charset="-128"/>
              </a:rPr>
              <a:t>Peer Support Areas of Growth</a:t>
            </a:r>
          </a:p>
          <a:p>
            <a:r>
              <a:rPr lang="en-US" altLang="en-US">
                <a:ea typeface="ＭＳ Ｐゴシック" panose="020B0600070205080204" pitchFamily="34" charset="-128"/>
              </a:rPr>
              <a:t>Why Peer Support in Research is Important</a:t>
            </a:r>
          </a:p>
          <a:p>
            <a:r>
              <a:rPr lang="en-US" altLang="en-US">
                <a:ea typeface="ＭＳ Ｐゴシック" panose="020B0600070205080204" pitchFamily="34" charset="-128"/>
              </a:rPr>
              <a:t>Role of Peer Support in Research</a:t>
            </a:r>
          </a:p>
          <a:p>
            <a:r>
              <a:rPr lang="en-US" altLang="en-US">
                <a:ea typeface="ＭＳ Ｐゴシック" panose="020B0600070205080204" pitchFamily="34" charset="-128"/>
              </a:rPr>
              <a:t>Unconscious and Implicit Bias in the Research World</a:t>
            </a:r>
          </a:p>
          <a:p>
            <a:r>
              <a:rPr lang="en-US" altLang="en-US">
                <a:ea typeface="ＭＳ Ｐゴシック" panose="020B0600070205080204" pitchFamily="34" charset="-128"/>
              </a:rPr>
              <a:t>Intro To Research Basics</a:t>
            </a:r>
          </a:p>
          <a:p>
            <a:endParaRPr lang="en-US" altLang="en-US">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EA57E4A-0DED-3D07-5209-16E20266B03D}"/>
              </a:ext>
            </a:extLst>
          </p:cNvPr>
          <p:cNvSpPr>
            <a:spLocks noGrp="1" noChangeArrowheads="1"/>
          </p:cNvSpPr>
          <p:nvPr>
            <p:ph type="title"/>
          </p:nvPr>
        </p:nvSpPr>
        <p:spPr>
          <a:xfrm>
            <a:off x="381000" y="-914400"/>
            <a:ext cx="8229600" cy="5029200"/>
          </a:xfrm>
        </p:spPr>
        <p:txBody>
          <a:bodyPr/>
          <a:lstStyle/>
          <a:p>
            <a:r>
              <a:rPr lang="en-US" altLang="en-US">
                <a:ea typeface="ＭＳ Ｐゴシック" panose="020B0600070205080204" pitchFamily="34" charset="-128"/>
              </a:rPr>
              <a:t>My Story</a:t>
            </a:r>
          </a:p>
        </p:txBody>
      </p:sp>
      <p:pic>
        <p:nvPicPr>
          <p:cNvPr id="8195" name="Content Placeholder 4" descr="A person with long brown hair wearing a black turtleneck&#10;&#10;Description automatically generated with low confidence">
            <a:extLst>
              <a:ext uri="{FF2B5EF4-FFF2-40B4-BE49-F238E27FC236}">
                <a16:creationId xmlns:a16="http://schemas.microsoft.com/office/drawing/2014/main" id="{386D1779-0600-4B6F-CCC6-42E834C568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40075" y="2362200"/>
            <a:ext cx="2862263" cy="28622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a:extLst>
              <a:ext uri="{FF2B5EF4-FFF2-40B4-BE49-F238E27FC236}">
                <a16:creationId xmlns:a16="http://schemas.microsoft.com/office/drawing/2014/main" id="{F35B2B25-66E0-D9B8-6DD5-BE77AC882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 t="620" r="-2" b="369"/>
          <a:stretch>
            <a:fillRect/>
          </a:stretch>
        </p:blipFill>
        <p:spPr bwMode="auto">
          <a:xfrm>
            <a:off x="3705225" y="857250"/>
            <a:ext cx="54371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74A39AA-529C-2908-52D7-91D451F400E4}"/>
              </a:ext>
            </a:extLst>
          </p:cNvPr>
          <p:cNvSpPr/>
          <p:nvPr/>
        </p:nvSpPr>
        <p:spPr>
          <a:xfrm>
            <a:off x="3705225" y="5072063"/>
            <a:ext cx="5438775" cy="931862"/>
          </a:xfrm>
          <a:prstGeom prst="rect">
            <a:avLst/>
          </a:prstGeom>
          <a:gradFill>
            <a:gsLst>
              <a:gs pos="0">
                <a:srgbClr val="1A7CA9"/>
              </a:gs>
              <a:gs pos="79000">
                <a:srgbClr val="0A875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10244" name="TextBox 2">
            <a:extLst>
              <a:ext uri="{FF2B5EF4-FFF2-40B4-BE49-F238E27FC236}">
                <a16:creationId xmlns:a16="http://schemas.microsoft.com/office/drawing/2014/main" id="{ED93C3D7-E4C5-BD4F-97DE-FFBD7B96FE06}"/>
              </a:ext>
            </a:extLst>
          </p:cNvPr>
          <p:cNvSpPr txBox="1">
            <a:spLocks noChangeArrowheads="1"/>
          </p:cNvSpPr>
          <p:nvPr/>
        </p:nvSpPr>
        <p:spPr bwMode="auto">
          <a:xfrm>
            <a:off x="295275" y="4122738"/>
            <a:ext cx="325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FFFFFF"/>
                </a:solidFill>
                <a:cs typeface="Arial" panose="020B0604020202020204" pitchFamily="34" charset="0"/>
              </a:rPr>
              <a:t>Doug Dean</a:t>
            </a:r>
          </a:p>
          <a:p>
            <a:pPr eaLnBrk="1" hangingPunct="1"/>
            <a:r>
              <a:rPr lang="en-US" altLang="en-US">
                <a:solidFill>
                  <a:srgbClr val="FFFFFF"/>
                </a:solidFill>
                <a:cs typeface="Arial" panose="020B0604020202020204" pitchFamily="34" charset="0"/>
              </a:rPr>
              <a:t>Julie Poehlman</a:t>
            </a:r>
          </a:p>
          <a:p>
            <a:pPr eaLnBrk="1" hangingPunct="1"/>
            <a:r>
              <a:rPr lang="en-US" altLang="en-US">
                <a:solidFill>
                  <a:srgbClr val="FFFFFF"/>
                </a:solidFill>
                <a:cs typeface="Arial" panose="020B0604020202020204" pitchFamily="34" charset="0"/>
              </a:rPr>
              <a:t>Florence Hilliard</a:t>
            </a:r>
          </a:p>
          <a:p>
            <a:pPr eaLnBrk="1" hangingPunct="1"/>
            <a:endParaRPr lang="en-US" altLang="en-US">
              <a:solidFill>
                <a:srgbClr val="FFFFFF"/>
              </a:solidFill>
              <a:cs typeface="Arial" panose="020B0604020202020204" pitchFamily="34" charset="0"/>
            </a:endParaRPr>
          </a:p>
        </p:txBody>
      </p:sp>
      <p:sp>
        <p:nvSpPr>
          <p:cNvPr id="10245" name="TextBox 3">
            <a:extLst>
              <a:ext uri="{FF2B5EF4-FFF2-40B4-BE49-F238E27FC236}">
                <a16:creationId xmlns:a16="http://schemas.microsoft.com/office/drawing/2014/main" id="{4C6D4975-9AB5-83AB-2647-B5EF26356002}"/>
              </a:ext>
            </a:extLst>
          </p:cNvPr>
          <p:cNvSpPr txBox="1">
            <a:spLocks noChangeArrowheads="1"/>
          </p:cNvSpPr>
          <p:nvPr/>
        </p:nvSpPr>
        <p:spPr bwMode="auto">
          <a:xfrm>
            <a:off x="295275" y="1420813"/>
            <a:ext cx="34877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ea typeface="ＭＳ Ｐゴシック" panose="020B0600070205080204" pitchFamily="34" charset="-128"/>
              </a:defRPr>
            </a:lvl1pPr>
            <a:lvl2pPr marL="742950" indent="-285750"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700">
                <a:solidFill>
                  <a:srgbClr val="FFFFFF"/>
                </a:solidFill>
                <a:cs typeface="Arial" panose="020B0604020202020204" pitchFamily="34" charset="0"/>
              </a:rPr>
              <a:t>The Healthy Brain and Child Development (HBCD) Study</a:t>
            </a:r>
          </a:p>
        </p:txBody>
      </p:sp>
      <p:pic>
        <p:nvPicPr>
          <p:cNvPr id="10246" name="Picture 4" descr="Seamless Childs Color Hand Prints Stock Illustration - Download Image Now - Finger  Painting, Child, Handprint - iStock">
            <a:extLst>
              <a:ext uri="{FF2B5EF4-FFF2-40B4-BE49-F238E27FC236}">
                <a16:creationId xmlns:a16="http://schemas.microsoft.com/office/drawing/2014/main" id="{5777396A-652A-35D3-ABD0-7414D6085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100" y="5165725"/>
            <a:ext cx="738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12048E23-4772-DE94-B92C-126D1DB8B398}"/>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grpSp>
        <p:nvGrpSpPr>
          <p:cNvPr id="12291" name="Group">
            <a:extLst>
              <a:ext uri="{FF2B5EF4-FFF2-40B4-BE49-F238E27FC236}">
                <a16:creationId xmlns:a16="http://schemas.microsoft.com/office/drawing/2014/main" id="{25BAA865-12F5-407D-F216-E8CF580EDCDA}"/>
              </a:ext>
            </a:extLst>
          </p:cNvPr>
          <p:cNvGrpSpPr>
            <a:grpSpLocks/>
          </p:cNvGrpSpPr>
          <p:nvPr/>
        </p:nvGrpSpPr>
        <p:grpSpPr bwMode="auto">
          <a:xfrm>
            <a:off x="95250" y="2925763"/>
            <a:ext cx="5568950" cy="3746500"/>
            <a:chOff x="-52832" y="0"/>
            <a:chExt cx="7426439" cy="4996668"/>
          </a:xfrm>
        </p:grpSpPr>
        <p:sp>
          <p:nvSpPr>
            <p:cNvPr id="12300" name="Stages of Behavioral Development">
              <a:extLst>
                <a:ext uri="{FF2B5EF4-FFF2-40B4-BE49-F238E27FC236}">
                  <a16:creationId xmlns:a16="http://schemas.microsoft.com/office/drawing/2014/main" id="{576822F2-997B-7B98-80DA-AEED4F5AEE5A}"/>
                </a:ext>
              </a:extLst>
            </p:cNvPr>
            <p:cNvSpPr txBox="1">
              <a:spLocks noChangeArrowheads="1"/>
            </p:cNvSpPr>
            <p:nvPr/>
          </p:nvSpPr>
          <p:spPr bwMode="auto">
            <a:xfrm>
              <a:off x="62200" y="0"/>
              <a:ext cx="5921542" cy="6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latin typeface="Helvetica" pitchFamily="2" charset="0"/>
                  <a:sym typeface="Helvetica" pitchFamily="2" charset="0"/>
                </a:rPr>
                <a:t>Stages of Behavioral Development</a:t>
              </a:r>
            </a:p>
          </p:txBody>
        </p:sp>
        <p:graphicFrame>
          <p:nvGraphicFramePr>
            <p:cNvPr id="45" name="Table">
              <a:extLst>
                <a:ext uri="{FF2B5EF4-FFF2-40B4-BE49-F238E27FC236}">
                  <a16:creationId xmlns:a16="http://schemas.microsoft.com/office/drawing/2014/main" id="{DCBC74C9-1671-2F11-C3F5-45484B9CE4B0}"/>
                </a:ext>
              </a:extLst>
            </p:cNvPr>
            <p:cNvGraphicFramePr/>
            <p:nvPr/>
          </p:nvGraphicFramePr>
          <p:xfrm>
            <a:off x="-52832" y="702377"/>
            <a:ext cx="7374255" cy="4294291"/>
          </p:xfrm>
          <a:graphic>
            <a:graphicData uri="http://schemas.openxmlformats.org/drawingml/2006/table">
              <a:tbl>
                <a:tblPr/>
                <a:tblGrid>
                  <a:gridCol w="2521798">
                    <a:extLst>
                      <a:ext uri="{9D8B030D-6E8A-4147-A177-3AD203B41FA5}">
                        <a16:colId xmlns:a16="http://schemas.microsoft.com/office/drawing/2014/main" val="20000"/>
                      </a:ext>
                    </a:extLst>
                  </a:gridCol>
                  <a:gridCol w="429717">
                    <a:extLst>
                      <a:ext uri="{9D8B030D-6E8A-4147-A177-3AD203B41FA5}">
                        <a16:colId xmlns:a16="http://schemas.microsoft.com/office/drawing/2014/main" val="20001"/>
                      </a:ext>
                    </a:extLst>
                  </a:gridCol>
                  <a:gridCol w="429717">
                    <a:extLst>
                      <a:ext uri="{9D8B030D-6E8A-4147-A177-3AD203B41FA5}">
                        <a16:colId xmlns:a16="http://schemas.microsoft.com/office/drawing/2014/main" val="20002"/>
                      </a:ext>
                    </a:extLst>
                  </a:gridCol>
                  <a:gridCol w="429717">
                    <a:extLst>
                      <a:ext uri="{9D8B030D-6E8A-4147-A177-3AD203B41FA5}">
                        <a16:colId xmlns:a16="http://schemas.microsoft.com/office/drawing/2014/main" val="20003"/>
                      </a:ext>
                    </a:extLst>
                  </a:gridCol>
                  <a:gridCol w="429717">
                    <a:extLst>
                      <a:ext uri="{9D8B030D-6E8A-4147-A177-3AD203B41FA5}">
                        <a16:colId xmlns:a16="http://schemas.microsoft.com/office/drawing/2014/main" val="20004"/>
                      </a:ext>
                    </a:extLst>
                  </a:gridCol>
                  <a:gridCol w="429717">
                    <a:extLst>
                      <a:ext uri="{9D8B030D-6E8A-4147-A177-3AD203B41FA5}">
                        <a16:colId xmlns:a16="http://schemas.microsoft.com/office/drawing/2014/main" val="20005"/>
                      </a:ext>
                    </a:extLst>
                  </a:gridCol>
                  <a:gridCol w="429717">
                    <a:extLst>
                      <a:ext uri="{9D8B030D-6E8A-4147-A177-3AD203B41FA5}">
                        <a16:colId xmlns:a16="http://schemas.microsoft.com/office/drawing/2014/main" val="20006"/>
                      </a:ext>
                    </a:extLst>
                  </a:gridCol>
                  <a:gridCol w="429717">
                    <a:extLst>
                      <a:ext uri="{9D8B030D-6E8A-4147-A177-3AD203B41FA5}">
                        <a16:colId xmlns:a16="http://schemas.microsoft.com/office/drawing/2014/main" val="20007"/>
                      </a:ext>
                    </a:extLst>
                  </a:gridCol>
                </a:tblGrid>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Vision Development</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0"/>
                    </a:ext>
                  </a:extLst>
                </a:tr>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Speech Development</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1"/>
                    </a:ext>
                  </a:extLst>
                </a:tr>
                <a:tr h="375819">
                  <a:tc>
                    <a:txBody>
                      <a:bodyPr/>
                      <a:lstStyle/>
                      <a:p>
                        <a:pPr algn="l">
                          <a:defRPr sz="1800">
                            <a:solidFill>
                              <a:srgbClr val="000000"/>
                            </a:solidFill>
                          </a:defRPr>
                        </a:pPr>
                        <a:r>
                          <a:rPr sz="1600" b="1" dirty="0">
                            <a:solidFill>
                              <a:srgbClr val="53585F"/>
                            </a:solidFill>
                            <a:latin typeface="Helvetica"/>
                            <a:ea typeface="Helvetica"/>
                            <a:cs typeface="Helvetica"/>
                            <a:sym typeface="Helvetica"/>
                          </a:rPr>
                          <a:t>Emotional Development</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2"/>
                    </a:ext>
                  </a:extLst>
                </a:tr>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Math / Logic</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3"/>
                    </a:ext>
                  </a:extLst>
                </a:tr>
                <a:tr h="589122">
                  <a:tc>
                    <a:txBody>
                      <a:bodyPr/>
                      <a:lstStyle/>
                      <a:p>
                        <a:pPr algn="l">
                          <a:defRPr sz="1800">
                            <a:solidFill>
                              <a:srgbClr val="000000"/>
                            </a:solidFill>
                          </a:defRPr>
                        </a:pPr>
                        <a:r>
                          <a:rPr sz="1600" b="1">
                            <a:solidFill>
                              <a:srgbClr val="53585F"/>
                            </a:solidFill>
                            <a:latin typeface="Helvetica"/>
                            <a:ea typeface="Helvetica"/>
                            <a:cs typeface="Helvetica"/>
                            <a:sym typeface="Helvetica"/>
                          </a:rPr>
                          <a:t>Social Attachment and Skills</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4"/>
                    </a:ext>
                  </a:extLst>
                </a:tr>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Motor Development</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5"/>
                    </a:ext>
                  </a:extLst>
                </a:tr>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Peer Social Skills</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6"/>
                    </a:ext>
                  </a:extLst>
                </a:tr>
                <a:tr h="375819">
                  <a:tc>
                    <a:txBody>
                      <a:bodyPr/>
                      <a:lstStyle/>
                      <a:p>
                        <a:pPr algn="l">
                          <a:defRPr sz="1800">
                            <a:solidFill>
                              <a:srgbClr val="000000"/>
                            </a:solidFill>
                          </a:defRPr>
                        </a:pPr>
                        <a:r>
                          <a:rPr sz="1600" b="1">
                            <a:solidFill>
                              <a:srgbClr val="53585F"/>
                            </a:solidFill>
                            <a:latin typeface="Helvetica"/>
                            <a:ea typeface="Helvetica"/>
                            <a:cs typeface="Helvetica"/>
                            <a:sym typeface="Helvetica"/>
                          </a:rPr>
                          <a:t>Language</a:t>
                        </a:r>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tc>
                    <a:txBody>
                      <a:bodyPr/>
                      <a:lstStyle/>
                      <a:p>
                        <a:pPr algn="l">
                          <a:defRPr sz="1800">
                            <a:solidFill>
                              <a:srgbClr val="DCDEE0"/>
                            </a:solidFill>
                            <a:latin typeface="Helvetica Neue"/>
                            <a:ea typeface="Helvetica Neue"/>
                            <a:cs typeface="Helvetica Neue"/>
                            <a:sym typeface="Helvetica Neue"/>
                          </a:defRPr>
                        </a:pPr>
                        <a:endParaRPr sz="1800" dirty="0"/>
                      </a:p>
                    </a:txBody>
                    <a:tcPr marL="50792" marR="50792" marT="50786" marB="50786" anchor="ctr" horzOverflow="overflow">
                      <a:lnL w="12700">
                        <a:solidFill>
                          <a:srgbClr val="B4B4B4"/>
                        </a:solidFill>
                        <a:miter lim="400000"/>
                      </a:lnL>
                      <a:lnR w="12700">
                        <a:solidFill>
                          <a:srgbClr val="B4B4B4"/>
                        </a:solidFill>
                        <a:miter lim="400000"/>
                      </a:lnR>
                      <a:lnT w="12700">
                        <a:solidFill>
                          <a:srgbClr val="B4B4B4"/>
                        </a:solidFill>
                        <a:miter lim="400000"/>
                      </a:lnT>
                      <a:lnB w="12700">
                        <a:solidFill>
                          <a:srgbClr val="B4B4B4"/>
                        </a:solidFill>
                        <a:miter lim="400000"/>
                      </a:lnB>
                    </a:tcPr>
                  </a:tc>
                  <a:extLst>
                    <a:ext uri="{0D108BD9-81ED-4DB2-BD59-A6C34878D82A}">
                      <a16:rowId xmlns:a16="http://schemas.microsoft.com/office/drawing/2014/main" val="10007"/>
                    </a:ext>
                  </a:extLst>
                </a:tr>
              </a:tbl>
            </a:graphicData>
          </a:graphic>
        </p:graphicFrame>
        <p:graphicFrame>
          <p:nvGraphicFramePr>
            <p:cNvPr id="46" name="Table">
              <a:extLst>
                <a:ext uri="{FF2B5EF4-FFF2-40B4-BE49-F238E27FC236}">
                  <a16:creationId xmlns:a16="http://schemas.microsoft.com/office/drawing/2014/main" id="{37BB473A-3CD8-F5B2-AB06-C5363EA0111B}"/>
                </a:ext>
              </a:extLst>
            </p:cNvPr>
            <p:cNvGraphicFramePr/>
            <p:nvPr/>
          </p:nvGraphicFramePr>
          <p:xfrm>
            <a:off x="2754100" y="617250"/>
            <a:ext cx="4619509" cy="585572"/>
          </p:xfrm>
          <a:graphic>
            <a:graphicData uri="http://schemas.openxmlformats.org/drawingml/2006/table">
              <a:tbl>
                <a:tblPr/>
                <a:tblGrid>
                  <a:gridCol w="433011">
                    <a:extLst>
                      <a:ext uri="{9D8B030D-6E8A-4147-A177-3AD203B41FA5}">
                        <a16:colId xmlns:a16="http://schemas.microsoft.com/office/drawing/2014/main" val="20000"/>
                      </a:ext>
                    </a:extLst>
                  </a:gridCol>
                  <a:gridCol w="433011">
                    <a:extLst>
                      <a:ext uri="{9D8B030D-6E8A-4147-A177-3AD203B41FA5}">
                        <a16:colId xmlns:a16="http://schemas.microsoft.com/office/drawing/2014/main" val="20001"/>
                      </a:ext>
                    </a:extLst>
                  </a:gridCol>
                  <a:gridCol w="433011">
                    <a:extLst>
                      <a:ext uri="{9D8B030D-6E8A-4147-A177-3AD203B41FA5}">
                        <a16:colId xmlns:a16="http://schemas.microsoft.com/office/drawing/2014/main" val="20002"/>
                      </a:ext>
                    </a:extLst>
                  </a:gridCol>
                  <a:gridCol w="433011">
                    <a:extLst>
                      <a:ext uri="{9D8B030D-6E8A-4147-A177-3AD203B41FA5}">
                        <a16:colId xmlns:a16="http://schemas.microsoft.com/office/drawing/2014/main" val="20003"/>
                      </a:ext>
                    </a:extLst>
                  </a:gridCol>
                  <a:gridCol w="433011">
                    <a:extLst>
                      <a:ext uri="{9D8B030D-6E8A-4147-A177-3AD203B41FA5}">
                        <a16:colId xmlns:a16="http://schemas.microsoft.com/office/drawing/2014/main" val="20004"/>
                      </a:ext>
                    </a:extLst>
                  </a:gridCol>
                  <a:gridCol w="433011">
                    <a:extLst>
                      <a:ext uri="{9D8B030D-6E8A-4147-A177-3AD203B41FA5}">
                        <a16:colId xmlns:a16="http://schemas.microsoft.com/office/drawing/2014/main" val="20005"/>
                      </a:ext>
                    </a:extLst>
                  </a:gridCol>
                  <a:gridCol w="433011">
                    <a:extLst>
                      <a:ext uri="{9D8B030D-6E8A-4147-A177-3AD203B41FA5}">
                        <a16:colId xmlns:a16="http://schemas.microsoft.com/office/drawing/2014/main" val="20006"/>
                      </a:ext>
                    </a:extLst>
                  </a:gridCol>
                  <a:gridCol w="433011">
                    <a:extLst>
                      <a:ext uri="{9D8B030D-6E8A-4147-A177-3AD203B41FA5}">
                        <a16:colId xmlns:a16="http://schemas.microsoft.com/office/drawing/2014/main" val="20007"/>
                      </a:ext>
                    </a:extLst>
                  </a:gridCol>
                </a:tblGrid>
                <a:tr h="439062">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0</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1</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2</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3</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4</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5</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6</a:t>
                        </a:r>
                      </a:p>
                    </a:txBody>
                    <a:tcPr marL="50792" marR="50792" marT="50786" marB="50786" anchor="ctr" horzOverflow="overflow">
                      <a:lnL w="0">
                        <a:miter lim="400000"/>
                      </a:lnL>
                      <a:lnR w="0">
                        <a:miter lim="400000"/>
                      </a:lnR>
                      <a:lnT w="0">
                        <a:miter lim="400000"/>
                      </a:lnT>
                      <a:lnB w="0">
                        <a:miter lim="400000"/>
                      </a:lnB>
                    </a:tcPr>
                  </a:tc>
                  <a:tc>
                    <a:txBody>
                      <a:bodyPr/>
                      <a:lstStyle/>
                      <a:p>
                        <a:pPr>
                          <a:defRPr sz="1800">
                            <a:solidFill>
                              <a:srgbClr val="000000"/>
                            </a:solidFill>
                          </a:defRPr>
                        </a:pPr>
                        <a:r>
                          <a:rPr sz="1200">
                            <a:solidFill>
                              <a:srgbClr val="53585F"/>
                            </a:solidFill>
                            <a:latin typeface="Times New Roman"/>
                            <a:ea typeface="Times New Roman"/>
                            <a:cs typeface="Times New Roman"/>
                            <a:sym typeface="Times New Roman"/>
                          </a:rPr>
                          <a:t>7</a:t>
                        </a:r>
                      </a:p>
                    </a:txBody>
                    <a:tcPr marL="50792" marR="50792" marT="50786" marB="50786"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
          <p:nvSpPr>
            <p:cNvPr id="12303" name="Age (Years)">
              <a:extLst>
                <a:ext uri="{FF2B5EF4-FFF2-40B4-BE49-F238E27FC236}">
                  <a16:creationId xmlns:a16="http://schemas.microsoft.com/office/drawing/2014/main" id="{DD41C2F0-B7B5-353C-B67D-7919C34B7F8B}"/>
                </a:ext>
              </a:extLst>
            </p:cNvPr>
            <p:cNvSpPr txBox="1">
              <a:spLocks noChangeArrowheads="1"/>
            </p:cNvSpPr>
            <p:nvPr/>
          </p:nvSpPr>
          <p:spPr bwMode="auto">
            <a:xfrm>
              <a:off x="2956246" y="357544"/>
              <a:ext cx="3260963" cy="4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a:solidFill>
                    <a:srgbClr val="53585F"/>
                  </a:solidFill>
                  <a:latin typeface="Helvetica" pitchFamily="2" charset="0"/>
                  <a:sym typeface="Helvetica" pitchFamily="2" charset="0"/>
                </a:rPr>
                <a:t>Age (Years)</a:t>
              </a:r>
            </a:p>
          </p:txBody>
        </p:sp>
        <p:sp>
          <p:nvSpPr>
            <p:cNvPr id="12304" name="Rectangle">
              <a:extLst>
                <a:ext uri="{FF2B5EF4-FFF2-40B4-BE49-F238E27FC236}">
                  <a16:creationId xmlns:a16="http://schemas.microsoft.com/office/drawing/2014/main" id="{255147B2-A9DD-BE05-0C8A-1425FD8628B5}"/>
                </a:ext>
              </a:extLst>
            </p:cNvPr>
            <p:cNvSpPr>
              <a:spLocks noChangeArrowheads="1"/>
            </p:cNvSpPr>
            <p:nvPr/>
          </p:nvSpPr>
          <p:spPr bwMode="auto">
            <a:xfrm>
              <a:off x="3015784" y="1009101"/>
              <a:ext cx="341017"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05" name="Rectangle">
              <a:extLst>
                <a:ext uri="{FF2B5EF4-FFF2-40B4-BE49-F238E27FC236}">
                  <a16:creationId xmlns:a16="http://schemas.microsoft.com/office/drawing/2014/main" id="{EFA6B610-48F6-79F9-7EAD-EC2F00707FC6}"/>
                </a:ext>
              </a:extLst>
            </p:cNvPr>
            <p:cNvSpPr>
              <a:spLocks noChangeArrowheads="1"/>
            </p:cNvSpPr>
            <p:nvPr/>
          </p:nvSpPr>
          <p:spPr bwMode="auto">
            <a:xfrm>
              <a:off x="3015784" y="1360973"/>
              <a:ext cx="1289467"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06" name="Rectangle">
              <a:extLst>
                <a:ext uri="{FF2B5EF4-FFF2-40B4-BE49-F238E27FC236}">
                  <a16:creationId xmlns:a16="http://schemas.microsoft.com/office/drawing/2014/main" id="{CBF53894-3532-1F47-B4A2-D6F3A128A40E}"/>
                </a:ext>
              </a:extLst>
            </p:cNvPr>
            <p:cNvSpPr>
              <a:spLocks noChangeArrowheads="1"/>
            </p:cNvSpPr>
            <p:nvPr/>
          </p:nvSpPr>
          <p:spPr bwMode="auto">
            <a:xfrm>
              <a:off x="3015784" y="1739576"/>
              <a:ext cx="852540"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07" name="Rectangle">
              <a:extLst>
                <a:ext uri="{FF2B5EF4-FFF2-40B4-BE49-F238E27FC236}">
                  <a16:creationId xmlns:a16="http://schemas.microsoft.com/office/drawing/2014/main" id="{1ECA0AEF-1A41-46C2-0E16-C31AC6A32EC8}"/>
                </a:ext>
              </a:extLst>
            </p:cNvPr>
            <p:cNvSpPr>
              <a:spLocks noChangeArrowheads="1"/>
            </p:cNvSpPr>
            <p:nvPr/>
          </p:nvSpPr>
          <p:spPr bwMode="auto">
            <a:xfrm>
              <a:off x="3015784" y="2129545"/>
              <a:ext cx="1023048"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08" name="Rectangle">
              <a:extLst>
                <a:ext uri="{FF2B5EF4-FFF2-40B4-BE49-F238E27FC236}">
                  <a16:creationId xmlns:a16="http://schemas.microsoft.com/office/drawing/2014/main" id="{0F844566-6F12-9737-571F-75E002906746}"/>
                </a:ext>
              </a:extLst>
            </p:cNvPr>
            <p:cNvSpPr>
              <a:spLocks noChangeArrowheads="1"/>
            </p:cNvSpPr>
            <p:nvPr/>
          </p:nvSpPr>
          <p:spPr bwMode="auto">
            <a:xfrm>
              <a:off x="3000957" y="2496260"/>
              <a:ext cx="1737050"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09" name="Rectangle">
              <a:extLst>
                <a:ext uri="{FF2B5EF4-FFF2-40B4-BE49-F238E27FC236}">
                  <a16:creationId xmlns:a16="http://schemas.microsoft.com/office/drawing/2014/main" id="{31A09B8E-BD04-EFDA-D118-77A5F1B5BB5B}"/>
                </a:ext>
              </a:extLst>
            </p:cNvPr>
            <p:cNvSpPr>
              <a:spLocks noChangeArrowheads="1"/>
            </p:cNvSpPr>
            <p:nvPr/>
          </p:nvSpPr>
          <p:spPr bwMode="auto">
            <a:xfrm>
              <a:off x="2791992" y="2897393"/>
              <a:ext cx="2152663" cy="270173"/>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10" name="Rectangle">
              <a:extLst>
                <a:ext uri="{FF2B5EF4-FFF2-40B4-BE49-F238E27FC236}">
                  <a16:creationId xmlns:a16="http://schemas.microsoft.com/office/drawing/2014/main" id="{3EA5149B-4D59-0451-5FDF-AA7B5CA7C553}"/>
                </a:ext>
              </a:extLst>
            </p:cNvPr>
            <p:cNvSpPr>
              <a:spLocks noChangeArrowheads="1"/>
            </p:cNvSpPr>
            <p:nvPr/>
          </p:nvSpPr>
          <p:spPr bwMode="auto">
            <a:xfrm>
              <a:off x="4305250" y="3248832"/>
              <a:ext cx="1523915"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sp>
          <p:nvSpPr>
            <p:cNvPr id="12311" name="Rectangle">
              <a:extLst>
                <a:ext uri="{FF2B5EF4-FFF2-40B4-BE49-F238E27FC236}">
                  <a16:creationId xmlns:a16="http://schemas.microsoft.com/office/drawing/2014/main" id="{DB5C736B-F3C8-28FC-EDEC-61C86F5CAACE}"/>
                </a:ext>
              </a:extLst>
            </p:cNvPr>
            <p:cNvSpPr>
              <a:spLocks noChangeArrowheads="1"/>
            </p:cNvSpPr>
            <p:nvPr/>
          </p:nvSpPr>
          <p:spPr bwMode="auto">
            <a:xfrm>
              <a:off x="3015784" y="3637042"/>
              <a:ext cx="1641139" cy="270174"/>
            </a:xfrm>
            <a:prstGeom prst="rect">
              <a:avLst/>
            </a:prstGeom>
            <a:gradFill rotWithShape="1">
              <a:gsLst>
                <a:gs pos="0">
                  <a:srgbClr val="941100"/>
                </a:gs>
                <a:gs pos="100000">
                  <a:srgbClr val="E34547">
                    <a:alpha val="42000"/>
                  </a:srgbClr>
                </a:gs>
              </a:gsLst>
              <a:lin ang="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latin typeface="Gill Sans Light" panose="020B0302020104020203" pitchFamily="34" charset="-79"/>
                <a:ea typeface="Gill Sans Light" panose="020B0302020104020203" pitchFamily="34" charset="-79"/>
                <a:cs typeface="Gill Sans Light" panose="020B0302020104020203" pitchFamily="34" charset="-79"/>
                <a:sym typeface="Gill Sans Light" panose="020B0302020104020203" pitchFamily="34" charset="-79"/>
              </a:endParaRPr>
            </a:p>
          </p:txBody>
        </p:sp>
      </p:grpSp>
      <p:pic>
        <p:nvPicPr>
          <p:cNvPr id="12292" name="IMG_0145.jpg" descr="IMG_0145.jpg">
            <a:extLst>
              <a:ext uri="{FF2B5EF4-FFF2-40B4-BE49-F238E27FC236}">
                <a16:creationId xmlns:a16="http://schemas.microsoft.com/office/drawing/2014/main" id="{6358EF68-BEBC-63D9-997A-BFC2E3511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1882775"/>
            <a:ext cx="13636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3" name="IMG_0400.jpeg" descr="IMG_0400.jpeg">
            <a:extLst>
              <a:ext uri="{FF2B5EF4-FFF2-40B4-BE49-F238E27FC236}">
                <a16:creationId xmlns:a16="http://schemas.microsoft.com/office/drawing/2014/main" id="{6794EAB5-1BDC-D55F-BAB3-1831BF35D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83" t="11299" r="6883" b="16974"/>
          <a:stretch>
            <a:fillRect/>
          </a:stretch>
        </p:blipFill>
        <p:spPr bwMode="auto">
          <a:xfrm>
            <a:off x="5124450" y="2806700"/>
            <a:ext cx="13636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4" name="IMG_1567.jpeg" descr="IMG_1567.jpeg">
            <a:extLst>
              <a:ext uri="{FF2B5EF4-FFF2-40B4-BE49-F238E27FC236}">
                <a16:creationId xmlns:a16="http://schemas.microsoft.com/office/drawing/2014/main" id="{42B003F1-38CF-4B41-C3B0-0772503E0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05" t="20702" r="12607" b="14798"/>
          <a:stretch>
            <a:fillRect/>
          </a:stretch>
        </p:blipFill>
        <p:spPr bwMode="auto">
          <a:xfrm>
            <a:off x="5557838" y="3695700"/>
            <a:ext cx="13620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5" name="Picture 59" descr="A group of children posing for a photo&#10;&#10;Description automatically generated with medium confidence">
            <a:extLst>
              <a:ext uri="{FF2B5EF4-FFF2-40B4-BE49-F238E27FC236}">
                <a16:creationId xmlns:a16="http://schemas.microsoft.com/office/drawing/2014/main" id="{081E3436-8108-0482-8AB1-36A2F9DDF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078" t="22395" r="18892" b="22261"/>
          <a:stretch>
            <a:fillRect/>
          </a:stretch>
        </p:blipFill>
        <p:spPr bwMode="auto">
          <a:xfrm>
            <a:off x="6219825" y="4432300"/>
            <a:ext cx="13620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ur First Years Last the Rest of our Lives”">
            <a:extLst>
              <a:ext uri="{FF2B5EF4-FFF2-40B4-BE49-F238E27FC236}">
                <a16:creationId xmlns:a16="http://schemas.microsoft.com/office/drawing/2014/main" id="{092CCBF8-23DE-B3F0-1E0E-AA1BE8DEE429}"/>
              </a:ext>
            </a:extLst>
          </p:cNvPr>
          <p:cNvSpPr txBox="1">
            <a:spLocks noChangeArrowheads="1"/>
          </p:cNvSpPr>
          <p:nvPr/>
        </p:nvSpPr>
        <p:spPr bwMode="auto">
          <a:xfrm>
            <a:off x="134938" y="1863725"/>
            <a:ext cx="45751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700">
                <a:latin typeface="Helvetica" pitchFamily="2" charset="0"/>
                <a:sym typeface="Helvetica" pitchFamily="2" charset="0"/>
              </a:rPr>
              <a:t>“Our First Years Last the Rest of our Lives”</a:t>
            </a:r>
          </a:p>
        </p:txBody>
      </p:sp>
      <p:pic>
        <p:nvPicPr>
          <p:cNvPr id="12297" name="3months.png" descr="3months.png">
            <a:extLst>
              <a:ext uri="{FF2B5EF4-FFF2-40B4-BE49-F238E27FC236}">
                <a16:creationId xmlns:a16="http://schemas.microsoft.com/office/drawing/2014/main" id="{76994244-BCBC-B841-5FC5-CEA0B38D9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93" t="9412" r="2184" b="6862"/>
          <a:stretch>
            <a:fillRect/>
          </a:stretch>
        </p:blipFill>
        <p:spPr bwMode="auto">
          <a:xfrm>
            <a:off x="6627813" y="1887538"/>
            <a:ext cx="11620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8" name="7months.png" descr="7months.png">
            <a:extLst>
              <a:ext uri="{FF2B5EF4-FFF2-40B4-BE49-F238E27FC236}">
                <a16:creationId xmlns:a16="http://schemas.microsoft.com/office/drawing/2014/main" id="{9A047CA7-5B89-0B61-4CEF-3C1F9C2428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84" t="10393" r="2402" b="7059"/>
          <a:stretch>
            <a:fillRect/>
          </a:stretch>
        </p:blipFill>
        <p:spPr bwMode="auto">
          <a:xfrm>
            <a:off x="7059613" y="2776538"/>
            <a:ext cx="11620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2299" name="15months.png" descr="15months.png">
            <a:extLst>
              <a:ext uri="{FF2B5EF4-FFF2-40B4-BE49-F238E27FC236}">
                <a16:creationId xmlns:a16="http://schemas.microsoft.com/office/drawing/2014/main" id="{21CA0C16-058A-FDA8-46FA-007C013533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168" t="9920" r="3394" b="6274"/>
          <a:stretch>
            <a:fillRect/>
          </a:stretch>
        </p:blipFill>
        <p:spPr bwMode="auto">
          <a:xfrm>
            <a:off x="7626350" y="3646488"/>
            <a:ext cx="11890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B1656C6E-A542-81C9-9273-D808148AB59E}"/>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pic>
        <p:nvPicPr>
          <p:cNvPr id="13315" name="Picture 1" descr="Timeline&#10;&#10;Description automatically generated">
            <a:extLst>
              <a:ext uri="{FF2B5EF4-FFF2-40B4-BE49-F238E27FC236}">
                <a16:creationId xmlns:a16="http://schemas.microsoft.com/office/drawing/2014/main" id="{7E88C760-E9E2-B0EA-0C72-92B281B91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54200"/>
            <a:ext cx="72009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15A44606-01A3-74BA-FFA3-59848A94A44D}"/>
              </a:ext>
            </a:extLst>
          </p:cNvPr>
          <p:cNvSpPr>
            <a:spLocks noChangeArrowheads="1"/>
          </p:cNvSpPr>
          <p:nvPr/>
        </p:nvSpPr>
        <p:spPr bwMode="auto">
          <a:xfrm>
            <a:off x="322263" y="2252663"/>
            <a:ext cx="770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endParaRPr lang="en-US" altLang="en-US"/>
          </a:p>
          <a:p>
            <a:pPr lvl="1"/>
            <a:endParaRPr lang="en-US" altLang="en-US"/>
          </a:p>
        </p:txBody>
      </p:sp>
      <p:sp>
        <p:nvSpPr>
          <p:cNvPr id="23" name="TextBox 22">
            <a:extLst>
              <a:ext uri="{FF2B5EF4-FFF2-40B4-BE49-F238E27FC236}">
                <a16:creationId xmlns:a16="http://schemas.microsoft.com/office/drawing/2014/main" id="{3EEB7644-8709-0509-5CAB-617E05ADE51C}"/>
              </a:ext>
            </a:extLst>
          </p:cNvPr>
          <p:cNvSpPr txBox="1"/>
          <p:nvPr/>
        </p:nvSpPr>
        <p:spPr>
          <a:xfrm>
            <a:off x="2454275" y="1971675"/>
            <a:ext cx="4570413" cy="1878013"/>
          </a:xfrm>
          <a:prstGeom prst="rect">
            <a:avLst/>
          </a:prstGeom>
          <a:noFill/>
        </p:spPr>
        <p:txBody>
          <a:bodyPr>
            <a:spAutoFit/>
          </a:bodyPr>
          <a:lstStyle/>
          <a:p>
            <a:pPr algn="just">
              <a:lnSpc>
                <a:spcPct val="107000"/>
              </a:lnSpc>
              <a:spcBef>
                <a:spcPts val="0"/>
              </a:spcBef>
              <a:spcAft>
                <a:spcPts val="0"/>
              </a:spcAft>
              <a:defRPr/>
            </a:pPr>
            <a:endParaRPr lang="en-US" sz="1350" dirty="0">
              <a:cs typeface="Arial" panose="020B0604020202020204" pitchFamily="34" charset="0"/>
            </a:endParaRPr>
          </a:p>
          <a:p>
            <a:pPr algn="ctr">
              <a:lnSpc>
                <a:spcPct val="107000"/>
              </a:lnSpc>
              <a:spcBef>
                <a:spcPts val="0"/>
              </a:spcBef>
              <a:spcAft>
                <a:spcPts val="0"/>
              </a:spcAft>
              <a:defRPr/>
            </a:pPr>
            <a:r>
              <a:rPr lang="en-US" sz="3600" b="1" dirty="0">
                <a:solidFill>
                  <a:srgbClr val="BE074C"/>
                </a:solidFill>
                <a:cs typeface="Arial" panose="020B0604020202020204" pitchFamily="34" charset="0"/>
              </a:rPr>
              <a:t>MRI</a:t>
            </a:r>
          </a:p>
          <a:p>
            <a:pPr algn="ctr">
              <a:lnSpc>
                <a:spcPct val="107000"/>
              </a:lnSpc>
              <a:spcBef>
                <a:spcPts val="0"/>
              </a:spcBef>
              <a:spcAft>
                <a:spcPts val="0"/>
              </a:spcAft>
              <a:defRPr/>
            </a:pPr>
            <a:endParaRPr lang="en-US" sz="1500" b="1" dirty="0">
              <a:cs typeface="Arial" panose="020B0604020202020204" pitchFamily="34" charset="0"/>
            </a:endParaRPr>
          </a:p>
          <a:p>
            <a:pPr algn="ctr">
              <a:lnSpc>
                <a:spcPct val="107000"/>
              </a:lnSpc>
              <a:spcBef>
                <a:spcPts val="0"/>
              </a:spcBef>
              <a:spcAft>
                <a:spcPts val="0"/>
              </a:spcAft>
              <a:defRPr/>
            </a:pPr>
            <a:r>
              <a:rPr lang="en-US" sz="1500" b="1" dirty="0">
                <a:cs typeface="Arial" panose="020B0604020202020204" pitchFamily="34" charset="0"/>
              </a:rPr>
              <a:t>Structural MRI T1/T2</a:t>
            </a:r>
          </a:p>
          <a:p>
            <a:pPr algn="ctr">
              <a:lnSpc>
                <a:spcPct val="107000"/>
              </a:lnSpc>
              <a:spcBef>
                <a:spcPts val="0"/>
              </a:spcBef>
              <a:spcAft>
                <a:spcPts val="0"/>
              </a:spcAft>
              <a:defRPr/>
            </a:pPr>
            <a:r>
              <a:rPr lang="en-US" sz="1500" b="1" dirty="0">
                <a:cs typeface="Arial" panose="020B0604020202020204" pitchFamily="34" charset="0"/>
              </a:rPr>
              <a:t>Diffusion MRI</a:t>
            </a:r>
          </a:p>
          <a:p>
            <a:pPr algn="ctr">
              <a:lnSpc>
                <a:spcPct val="107000"/>
              </a:lnSpc>
              <a:spcBef>
                <a:spcPts val="0"/>
              </a:spcBef>
              <a:spcAft>
                <a:spcPts val="0"/>
              </a:spcAft>
              <a:defRPr/>
            </a:pPr>
            <a:r>
              <a:rPr lang="en-US" sz="1500" b="1" dirty="0">
                <a:cs typeface="Arial" panose="020B0604020202020204" pitchFamily="34" charset="0"/>
              </a:rPr>
              <a:t>MR Spectroscopy</a:t>
            </a:r>
          </a:p>
        </p:txBody>
      </p:sp>
      <p:pic>
        <p:nvPicPr>
          <p:cNvPr id="14340" name="Picture 4" descr="Banz carewear for Kids - Sensitive care. Sensible choice.">
            <a:extLst>
              <a:ext uri="{FF2B5EF4-FFF2-40B4-BE49-F238E27FC236}">
                <a16:creationId xmlns:a16="http://schemas.microsoft.com/office/drawing/2014/main" id="{A48E42F6-094B-1151-8953-B0AE484C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041525"/>
            <a:ext cx="2571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Timeline&#10;&#10;Description automatically generated">
            <a:extLst>
              <a:ext uri="{FF2B5EF4-FFF2-40B4-BE49-F238E27FC236}">
                <a16:creationId xmlns:a16="http://schemas.microsoft.com/office/drawing/2014/main" id="{0F9B2FE2-E318-3C88-A44D-67A43D974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119" t="36871" r="4578" b="16975"/>
          <a:stretch>
            <a:fillRect/>
          </a:stretch>
        </p:blipFill>
        <p:spPr bwMode="auto">
          <a:xfrm>
            <a:off x="2381250" y="4121150"/>
            <a:ext cx="471646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PDF) MRI Findings at Term-Corrected Age and Neurodevelopmental Outcomes in  a Large Cohort of Very Preterm Infants">
            <a:extLst>
              <a:ext uri="{FF2B5EF4-FFF2-40B4-BE49-F238E27FC236}">
                <a16:creationId xmlns:a16="http://schemas.microsoft.com/office/drawing/2014/main" id="{ADCEA7A9-4CB4-713C-F542-6DC609448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204152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
</p:tagLst>
</file>

<file path=ppt/tags/tag2.xml><?xml version="1.0" encoding="utf-8"?>
<p:tagLst xmlns:a="http://schemas.openxmlformats.org/drawingml/2006/main" xmlns:r="http://schemas.openxmlformats.org/officeDocument/2006/relationships" xmlns:p="http://schemas.openxmlformats.org/presentationml/2006/main">
  <p:tag name="TIMING" val="|4.9"/>
</p:tagLst>
</file>

<file path=ppt/tags/tag3.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5070C-BB04-40DB-A126-4AD21F97C9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73A65D-FA31-4E8D-A174-FE096C13AC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4192</TotalTime>
  <Words>1396</Words>
  <Application>Microsoft Macintosh PowerPoint</Application>
  <PresentationFormat>On-screen Show (4:3)</PresentationFormat>
  <Paragraphs>205</Paragraphs>
  <Slides>33</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Arial</vt:lpstr>
      <vt:lpstr>Calibri</vt:lpstr>
      <vt:lpstr>Calibri Light</vt:lpstr>
      <vt:lpstr>Cambria</vt:lpstr>
      <vt:lpstr>CharisSIL</vt:lpstr>
      <vt:lpstr>Gill Sans Light</vt:lpstr>
      <vt:lpstr>Helvetica</vt:lpstr>
      <vt:lpstr>Helvetica Neue</vt:lpstr>
      <vt:lpstr>Open Sans</vt:lpstr>
      <vt:lpstr>Open Sans Semibold</vt:lpstr>
      <vt:lpstr>Times New Roman</vt:lpstr>
      <vt:lpstr>Default Design</vt:lpstr>
      <vt:lpstr>Office Theme</vt:lpstr>
      <vt:lpstr>RLS</vt:lpstr>
      <vt:lpstr>PowerPoint Presentation</vt:lpstr>
      <vt:lpstr>Nothing About Us Without Us Integrating Peers In Research Flo Hilliard University of Wisconsin-Madison</vt:lpstr>
      <vt:lpstr>PowerPoint Presentation</vt:lpstr>
      <vt:lpstr>Peer Support in Research</vt:lpstr>
      <vt:lpstr>My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Peer Support Navigator?</vt:lpstr>
      <vt:lpstr>Areas of Growth</vt:lpstr>
      <vt:lpstr>PowerPoint Presentation</vt:lpstr>
      <vt:lpstr>PowerPoint Presentation</vt:lpstr>
      <vt:lpstr>Biggest Research Challenges</vt:lpstr>
      <vt:lpstr>  Voices of women with lived experience of substance use during pregnancy: A qualitative study of motivators and barriers to recruitment and retention in research   Florence Hilliard, MS,a Ellen Goldstein, MFT, PhD,a Kendra Nervik, PhD(c),b Kenneth Croes, PhD,c Pilar N. Ossorio,de Aleksandra E. Zgierska, MD, PhD, DFASAMf   </vt:lpstr>
      <vt:lpstr>Breaking Ground</vt:lpstr>
      <vt:lpstr>PowerPoint Presentation</vt:lpstr>
      <vt:lpstr>What Is Overarching Role/Goal As A Study Navigator?</vt:lpstr>
      <vt:lpstr>PowerPoint Presentation</vt:lpstr>
      <vt:lpstr>Building Relationships </vt:lpstr>
      <vt:lpstr>Building Relationships</vt:lpstr>
      <vt:lpstr>PowerPoint Presentation</vt:lpstr>
      <vt:lpstr>Trauma’s Effect on the Brain</vt:lpstr>
      <vt:lpstr>The Brain and Depression</vt:lpstr>
      <vt:lpstr>Alcohol Use Disorder</vt:lpstr>
      <vt:lpstr>Meditation</vt:lpstr>
      <vt:lpstr>Exercise</vt:lpstr>
      <vt:lpstr>PowerPoint Presentation</vt:lpstr>
    </vt:vector>
  </TitlesOfParts>
  <Company>DCS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fhilliard</dc:creator>
  <cp:lastModifiedBy>Oliver Books</cp:lastModifiedBy>
  <cp:revision>143</cp:revision>
  <dcterms:created xsi:type="dcterms:W3CDTF">2009-08-31T20:46:55Z</dcterms:created>
  <dcterms:modified xsi:type="dcterms:W3CDTF">2023-06-02T16:12:39Z</dcterms:modified>
</cp:coreProperties>
</file>