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 id="2147483765" r:id="rId5"/>
    <p:sldMasterId id="2147483778" r:id="rId6"/>
  </p:sldMasterIdLst>
  <p:notesMasterIdLst>
    <p:notesMasterId r:id="rId55"/>
  </p:notesMasterIdLst>
  <p:sldIdLst>
    <p:sldId id="257" r:id="rId7"/>
    <p:sldId id="258" r:id="rId8"/>
    <p:sldId id="263" r:id="rId9"/>
    <p:sldId id="265" r:id="rId10"/>
    <p:sldId id="331" r:id="rId11"/>
    <p:sldId id="326" r:id="rId12"/>
    <p:sldId id="327" r:id="rId13"/>
    <p:sldId id="266" r:id="rId14"/>
    <p:sldId id="328" r:id="rId15"/>
    <p:sldId id="329" r:id="rId16"/>
    <p:sldId id="325" r:id="rId17"/>
    <p:sldId id="330" r:id="rId18"/>
    <p:sldId id="332" r:id="rId19"/>
    <p:sldId id="288" r:id="rId20"/>
    <p:sldId id="300" r:id="rId21"/>
    <p:sldId id="301" r:id="rId22"/>
    <p:sldId id="302" r:id="rId23"/>
    <p:sldId id="303" r:id="rId24"/>
    <p:sldId id="304" r:id="rId25"/>
    <p:sldId id="305" r:id="rId26"/>
    <p:sldId id="277" r:id="rId27"/>
    <p:sldId id="278" r:id="rId28"/>
    <p:sldId id="281" r:id="rId29"/>
    <p:sldId id="284" r:id="rId30"/>
    <p:sldId id="333" r:id="rId31"/>
    <p:sldId id="285" r:id="rId32"/>
    <p:sldId id="279" r:id="rId33"/>
    <p:sldId id="287" r:id="rId34"/>
    <p:sldId id="280" r:id="rId35"/>
    <p:sldId id="289" r:id="rId36"/>
    <p:sldId id="290" r:id="rId37"/>
    <p:sldId id="291" r:id="rId38"/>
    <p:sldId id="286" r:id="rId39"/>
    <p:sldId id="296" r:id="rId40"/>
    <p:sldId id="298" r:id="rId41"/>
    <p:sldId id="297" r:id="rId42"/>
    <p:sldId id="334" r:id="rId43"/>
    <p:sldId id="299" r:id="rId44"/>
    <p:sldId id="307" r:id="rId45"/>
    <p:sldId id="308" r:id="rId46"/>
    <p:sldId id="309" r:id="rId47"/>
    <p:sldId id="310" r:id="rId48"/>
    <p:sldId id="311" r:id="rId49"/>
    <p:sldId id="314" r:id="rId50"/>
    <p:sldId id="319" r:id="rId51"/>
    <p:sldId id="320" r:id="rId52"/>
    <p:sldId id="321" r:id="rId53"/>
    <p:sldId id="268"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BDCF91-5CFB-4D49-8133-8405462E1F0D}" v="5" dt="2023-06-02T15:30:57.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4" d="100"/>
          <a:sy n="124" d="100"/>
        </p:scale>
        <p:origin x="5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D0EAB-EC16-42A0-A812-E466785648A4}" type="datetimeFigureOut">
              <a:rPr lang="en-US" smtClean="0"/>
              <a:t>6/2/23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26BC5-4074-4125-9AD9-B028473F6491}" type="slidenum">
              <a:rPr lang="en-US" smtClean="0"/>
              <a:t>‹#›</a:t>
            </a:fld>
            <a:endParaRPr lang="en-US"/>
          </a:p>
        </p:txBody>
      </p:sp>
    </p:spTree>
    <p:extLst>
      <p:ext uri="{BB962C8B-B14F-4D97-AF65-F5344CB8AC3E}">
        <p14:creationId xmlns:p14="http://schemas.microsoft.com/office/powerpoint/2010/main" val="3919122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Behavioral health providers are on the frontlines of our current mental health crisis and social justice issues. This workshop will explore how providers can intervene around the impact of socio-political factors with their clients and integrate social justice into their clinical work. We will review the liberation health framework which merges clinical and macro work into a unified way of working with individuals, families, and communities. We will review the concepts of liberation psychology which acknowledges the confluence of clients’ internal world with the systemic social political forces affecting health and well being. </a:t>
            </a:r>
            <a:endParaRPr lang="en-US" sz="1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0D0CFA-1190-485B-AAF6-E1CA10D19CD6}" type="slidenum">
              <a:rPr lang="en-US" smtClean="0"/>
              <a:t>3</a:t>
            </a:fld>
            <a:endParaRPr lang="en-US"/>
          </a:p>
        </p:txBody>
      </p:sp>
    </p:spTree>
    <p:extLst>
      <p:ext uri="{BB962C8B-B14F-4D97-AF65-F5344CB8AC3E}">
        <p14:creationId xmlns:p14="http://schemas.microsoft.com/office/powerpoint/2010/main" val="3072243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ctr"/>
            <a:r>
              <a:rPr lang="en-US" b="0" i="0" dirty="0">
                <a:solidFill>
                  <a:srgbClr val="FFFFFF"/>
                </a:solidFill>
                <a:effectLst/>
                <a:latin typeface="halyard-display"/>
              </a:rPr>
              <a:t>To begin a Liberation Health assessment, the first step is to see the problem or situation in its totality. In doing so, we can begin to dismantle dominant ideologies about individualism and “personal responsibility” which cause people to blame themselves or family members for problems that are caused by sociopolitical factors.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15</a:t>
            </a:fld>
            <a:endParaRPr lang="en-US"/>
          </a:p>
        </p:txBody>
      </p:sp>
    </p:spTree>
    <p:extLst>
      <p:ext uri="{BB962C8B-B14F-4D97-AF65-F5344CB8AC3E}">
        <p14:creationId xmlns:p14="http://schemas.microsoft.com/office/powerpoint/2010/main" val="31803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In the next few slides we will explore how as clinicians we can support our clients during these times and the most critical factor being that of the </a:t>
            </a:r>
            <a:r>
              <a:rPr lang="en-US" dirty="0" err="1"/>
              <a:t>thereaputic</a:t>
            </a:r>
            <a:r>
              <a:rPr lang="en-US" dirty="0"/>
              <a:t> relationship and forming a trusting relationship. By walking along side of our clients during these times we can instill hope by being agents of change with them.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21</a:t>
            </a:fld>
            <a:endParaRPr lang="en-US"/>
          </a:p>
        </p:txBody>
      </p:sp>
    </p:spTree>
    <p:extLst>
      <p:ext uri="{BB962C8B-B14F-4D97-AF65-F5344CB8AC3E}">
        <p14:creationId xmlns:p14="http://schemas.microsoft.com/office/powerpoint/2010/main" val="3644809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you can see by the </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22</a:t>
            </a:fld>
            <a:endParaRPr lang="en-US"/>
          </a:p>
        </p:txBody>
      </p:sp>
    </p:spTree>
    <p:extLst>
      <p:ext uri="{BB962C8B-B14F-4D97-AF65-F5344CB8AC3E}">
        <p14:creationId xmlns:p14="http://schemas.microsoft.com/office/powerpoint/2010/main" val="3641392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Quote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23</a:t>
            </a:fld>
            <a:endParaRPr lang="en-US"/>
          </a:p>
        </p:txBody>
      </p:sp>
    </p:spTree>
    <p:extLst>
      <p:ext uri="{BB962C8B-B14F-4D97-AF65-F5344CB8AC3E}">
        <p14:creationId xmlns:p14="http://schemas.microsoft.com/office/powerpoint/2010/main" val="429449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Without shame, blame or guilt we explore or biases and understand how our socialization has formulated these biases. The good news is we can unlearn through having a growth mindset and willingness to explore </a:t>
            </a:r>
            <a:r>
              <a:rPr lang="en-US" sz="1200" b="0" i="0" u="none" strike="noStrike" kern="1200">
                <a:solidFill>
                  <a:schemeClr val="tx1"/>
                </a:solidFill>
                <a:effectLst/>
                <a:latin typeface="+mn-lt"/>
                <a:ea typeface="+mn-ea"/>
                <a:cs typeface="+mn-cs"/>
              </a:rPr>
              <a:t>others experiences. </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24</a:t>
            </a:fld>
            <a:endParaRPr lang="en-US"/>
          </a:p>
        </p:txBody>
      </p:sp>
    </p:spTree>
    <p:extLst>
      <p:ext uri="{BB962C8B-B14F-4D97-AF65-F5344CB8AC3E}">
        <p14:creationId xmlns:p14="http://schemas.microsoft.com/office/powerpoint/2010/main" val="1018332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Quote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26</a:t>
            </a:fld>
            <a:endParaRPr lang="en-US"/>
          </a:p>
        </p:txBody>
      </p:sp>
    </p:spTree>
    <p:extLst>
      <p:ext uri="{BB962C8B-B14F-4D97-AF65-F5344CB8AC3E}">
        <p14:creationId xmlns:p14="http://schemas.microsoft.com/office/powerpoint/2010/main" val="519911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Quote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27</a:t>
            </a:fld>
            <a:endParaRPr lang="en-US"/>
          </a:p>
        </p:txBody>
      </p:sp>
    </p:spTree>
    <p:extLst>
      <p:ext uri="{BB962C8B-B14F-4D97-AF65-F5344CB8AC3E}">
        <p14:creationId xmlns:p14="http://schemas.microsoft.com/office/powerpoint/2010/main" val="2636669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Quote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28</a:t>
            </a:fld>
            <a:endParaRPr lang="en-US"/>
          </a:p>
        </p:txBody>
      </p:sp>
    </p:spTree>
    <p:extLst>
      <p:ext uri="{BB962C8B-B14F-4D97-AF65-F5344CB8AC3E}">
        <p14:creationId xmlns:p14="http://schemas.microsoft.com/office/powerpoint/2010/main" val="2448292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Quote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30</a:t>
            </a:fld>
            <a:endParaRPr lang="en-US"/>
          </a:p>
        </p:txBody>
      </p:sp>
    </p:spTree>
    <p:extLst>
      <p:ext uri="{BB962C8B-B14F-4D97-AF65-F5344CB8AC3E}">
        <p14:creationId xmlns:p14="http://schemas.microsoft.com/office/powerpoint/2010/main" val="1780710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Trauma robs us of our self-love and completely changes our sense of </a:t>
            </a:r>
            <a:r>
              <a:rPr lang="en-US" b="1" dirty="0"/>
              <a:t>SAFETY </a:t>
            </a:r>
            <a:r>
              <a:rPr lang="en-US" dirty="0"/>
              <a:t>in the world. Trauma can be a single-incident experience or a series of painful incidents over time. It can start from before you were born, or at any stage of your life. It can be accumulated or prolonged exposure to traumatic experiences including facing racial/gender identity trauma, microaggressions and </a:t>
            </a:r>
            <a:r>
              <a:rPr lang="en-US" dirty="0" err="1"/>
              <a:t>marginializations</a:t>
            </a:r>
            <a:r>
              <a:rPr lang="en-US" dirty="0"/>
              <a:t> </a:t>
            </a:r>
            <a:r>
              <a:rPr lang="en-US" dirty="0" err="1"/>
              <a:t>regulary</a:t>
            </a:r>
            <a:r>
              <a:rPr lang="en-US" dirty="0"/>
              <a:t>. When your pain isn’t met with love and support, your traumatic experience can lead to posttraumatic stress disorder (PTSD) or complex posttraumatic stress disorder (CPTSD). And, when it comes to experiences of racism and oppression, even when you receive love and support you can still develop PTSD or CPTSD, because feeling othered every day can rob you of your sense of safety in the world. A</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31</a:t>
            </a:fld>
            <a:endParaRPr lang="en-US"/>
          </a:p>
        </p:txBody>
      </p:sp>
    </p:spTree>
    <p:extLst>
      <p:ext uri="{BB962C8B-B14F-4D97-AF65-F5344CB8AC3E}">
        <p14:creationId xmlns:p14="http://schemas.microsoft.com/office/powerpoint/2010/main" val="23402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social worker and the framework for today’s discussion on Liberating Our Clients is guided by the Social Work code of ethics and with a focus on social justice issues impacting our client’s today. </a:t>
            </a:r>
          </a:p>
        </p:txBody>
      </p:sp>
      <p:sp>
        <p:nvSpPr>
          <p:cNvPr id="4" name="Slide Number Placeholder 3"/>
          <p:cNvSpPr>
            <a:spLocks noGrp="1"/>
          </p:cNvSpPr>
          <p:nvPr>
            <p:ph type="sldNum" sz="quarter" idx="5"/>
          </p:nvPr>
        </p:nvSpPr>
        <p:spPr/>
        <p:txBody>
          <a:bodyPr/>
          <a:lstStyle/>
          <a:p>
            <a:fld id="{390D0CFA-1190-485B-AAF6-E1CA10D19CD6}" type="slidenum">
              <a:rPr lang="en-US" smtClean="0"/>
              <a:t>4</a:t>
            </a:fld>
            <a:endParaRPr lang="en-US"/>
          </a:p>
        </p:txBody>
      </p:sp>
    </p:spTree>
    <p:extLst>
      <p:ext uri="{BB962C8B-B14F-4D97-AF65-F5344CB8AC3E}">
        <p14:creationId xmlns:p14="http://schemas.microsoft.com/office/powerpoint/2010/main" val="1965858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Info &amp; Left Picture slide</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33</a:t>
            </a:fld>
            <a:endParaRPr lang="en-US"/>
          </a:p>
        </p:txBody>
      </p:sp>
    </p:spTree>
    <p:extLst>
      <p:ext uri="{BB962C8B-B14F-4D97-AF65-F5344CB8AC3E}">
        <p14:creationId xmlns:p14="http://schemas.microsoft.com/office/powerpoint/2010/main" val="4270870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753E0DB-EF35-49ED-B4AD-F4CBCDBC1FB9}" type="slidenum">
              <a:rPr lang="en-US" smtClean="0"/>
              <a:t>34</a:t>
            </a:fld>
            <a:endParaRPr lang="en-US"/>
          </a:p>
        </p:txBody>
      </p:sp>
    </p:spTree>
    <p:extLst>
      <p:ext uri="{BB962C8B-B14F-4D97-AF65-F5344CB8AC3E}">
        <p14:creationId xmlns:p14="http://schemas.microsoft.com/office/powerpoint/2010/main" val="3349339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Evelyn made this video prior to 2020 and it was her coping mechanism to use humor and social media to deal with her sadness, hurt, depression, and rage. This is an example of the vicarious trauma experienced by many. We are all impacted in some form or fashion.  How do we recognize these symptoms in our clients as Complex PTSD</a:t>
            </a:r>
          </a:p>
        </p:txBody>
      </p:sp>
      <p:sp>
        <p:nvSpPr>
          <p:cNvPr id="4" name="Slide Number Placeholder 3"/>
          <p:cNvSpPr>
            <a:spLocks noGrp="1"/>
          </p:cNvSpPr>
          <p:nvPr>
            <p:ph type="sldNum" sz="quarter" idx="5"/>
          </p:nvPr>
        </p:nvSpPr>
        <p:spPr/>
        <p:txBody>
          <a:bodyPr/>
          <a:lstStyle/>
          <a:p>
            <a:fld id="{390D0CFA-1190-485B-AAF6-E1CA10D19CD6}" type="slidenum">
              <a:rPr lang="en-US" smtClean="0"/>
              <a:t>36</a:t>
            </a:fld>
            <a:endParaRPr lang="en-US"/>
          </a:p>
        </p:txBody>
      </p:sp>
    </p:spTree>
    <p:extLst>
      <p:ext uri="{BB962C8B-B14F-4D97-AF65-F5344CB8AC3E}">
        <p14:creationId xmlns:p14="http://schemas.microsoft.com/office/powerpoint/2010/main" val="3794179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41</a:t>
            </a:fld>
            <a:endParaRPr lang="en-US"/>
          </a:p>
        </p:txBody>
      </p:sp>
    </p:spTree>
    <p:extLst>
      <p:ext uri="{BB962C8B-B14F-4D97-AF65-F5344CB8AC3E}">
        <p14:creationId xmlns:p14="http://schemas.microsoft.com/office/powerpoint/2010/main" val="1802847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Quote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42</a:t>
            </a:fld>
            <a:endParaRPr lang="en-US"/>
          </a:p>
        </p:txBody>
      </p:sp>
    </p:spTree>
    <p:extLst>
      <p:ext uri="{BB962C8B-B14F-4D97-AF65-F5344CB8AC3E}">
        <p14:creationId xmlns:p14="http://schemas.microsoft.com/office/powerpoint/2010/main" val="3395194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44</a:t>
            </a:fld>
            <a:endParaRPr lang="en-US"/>
          </a:p>
        </p:txBody>
      </p:sp>
    </p:spTree>
    <p:extLst>
      <p:ext uri="{BB962C8B-B14F-4D97-AF65-F5344CB8AC3E}">
        <p14:creationId xmlns:p14="http://schemas.microsoft.com/office/powerpoint/2010/main" val="928716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Quote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46</a:t>
            </a:fld>
            <a:endParaRPr lang="en-US"/>
          </a:p>
        </p:txBody>
      </p:sp>
    </p:spTree>
    <p:extLst>
      <p:ext uri="{BB962C8B-B14F-4D97-AF65-F5344CB8AC3E}">
        <p14:creationId xmlns:p14="http://schemas.microsoft.com/office/powerpoint/2010/main" val="2943454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7312C-94D5-E943-947B-2A65222ADA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49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02.06.2023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r>
              <a:rPr lang="en-US" dirty="0"/>
              <a:t>What </a:t>
            </a:r>
            <a:endParaRPr lang="cs-CZ" dirty="0"/>
          </a:p>
        </p:txBody>
      </p:sp>
      <p:sp>
        <p:nvSpPr>
          <p:cNvPr id="5" name="Notes Placeholder 4"/>
          <p:cNvSpPr>
            <a:spLocks noGrp="1"/>
          </p:cNvSpPr>
          <p:nvPr>
            <p:ph type="body" sz="quarter" idx="3"/>
          </p:nvPr>
        </p:nvSpPr>
        <p:spPr>
          <a:xfrm>
            <a:off x="914400" y="3251200"/>
            <a:ext cx="4876800" cy="3081338"/>
          </a:xfrm>
          <a:prstGeom prst="rect">
            <a:avLst/>
          </a:prstGeom>
        </p:spPr>
        <p:txBody>
          <a:bodyPr vert="horz" lIns="91440" tIns="45720" rIns="91440" bIns="45720" rtlCol="0"/>
          <a:lstStyle/>
          <a:p>
            <a:pPr lvl="0"/>
            <a:r>
              <a:rPr lang="en-US" dirty="0"/>
              <a:t>A great way to honor Dr. King’s legacy this week as we begin these Anti racism/DEI leadership workshops.</a:t>
            </a:r>
          </a:p>
          <a:p>
            <a:pPr lvl="0"/>
            <a:endParaRPr lang="en-US" dirty="0"/>
          </a:p>
          <a:p>
            <a:pPr lvl="0"/>
            <a:r>
              <a:rPr lang="en-US" dirty="0"/>
              <a:t>This work OPG has </a:t>
            </a:r>
            <a:r>
              <a:rPr lang="en-US" dirty="0" err="1"/>
              <a:t>embarkeded</a:t>
            </a:r>
            <a:r>
              <a:rPr lang="en-US" dirty="0"/>
              <a:t> is significant and will have impact. </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extLst>
      <p:ext uri="{BB962C8B-B14F-4D97-AF65-F5344CB8AC3E}">
        <p14:creationId xmlns:p14="http://schemas.microsoft.com/office/powerpoint/2010/main" val="97248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02.06.2023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extLst>
      <p:ext uri="{BB962C8B-B14F-4D97-AF65-F5344CB8AC3E}">
        <p14:creationId xmlns:p14="http://schemas.microsoft.com/office/powerpoint/2010/main" val="2206058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02.06.2023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02.06.2023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02.06.2023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r>
              <a:rPr lang="en-US" dirty="0"/>
              <a:t>What </a:t>
            </a:r>
            <a:endParaRPr lang="cs-CZ" dirty="0"/>
          </a:p>
        </p:txBody>
      </p:sp>
      <p:sp>
        <p:nvSpPr>
          <p:cNvPr id="5" name="Notes Placeholder 4"/>
          <p:cNvSpPr>
            <a:spLocks noGrp="1"/>
          </p:cNvSpPr>
          <p:nvPr>
            <p:ph type="body" sz="quarter" idx="3"/>
          </p:nvPr>
        </p:nvSpPr>
        <p:spPr>
          <a:xfrm>
            <a:off x="914400" y="3251200"/>
            <a:ext cx="4876800" cy="3081338"/>
          </a:xfrm>
          <a:prstGeom prst="rect">
            <a:avLst/>
          </a:prstGeom>
        </p:spPr>
        <p:txBody>
          <a:bodyPr vert="horz" lIns="91440" tIns="45720" rIns="91440" bIns="45720" rtlCol="0"/>
          <a:lstStyle/>
          <a:p>
            <a:pPr lvl="0"/>
            <a:r>
              <a:rPr lang="en-US" dirty="0"/>
              <a:t>A great way to honor Dr. King’s legacy this week as we begin these Anti racism/DEI leadership workshops.</a:t>
            </a:r>
          </a:p>
          <a:p>
            <a:pPr lvl="0"/>
            <a:endParaRPr lang="en-US" dirty="0"/>
          </a:p>
          <a:p>
            <a:pPr lvl="0"/>
            <a:r>
              <a:rPr lang="en-US" dirty="0"/>
              <a:t>This work OPG has </a:t>
            </a:r>
            <a:r>
              <a:rPr lang="en-US" dirty="0" err="1"/>
              <a:t>embarkeded</a:t>
            </a:r>
            <a:r>
              <a:rPr lang="en-US" dirty="0"/>
              <a:t> is significant and will have impact</a:t>
            </a:r>
            <a:r>
              <a:rPr lang="en-US"/>
              <a:t>. </a:t>
            </a:r>
            <a:endParaRPr lang="en-US" dirty="0"/>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extLst>
      <p:ext uri="{BB962C8B-B14F-4D97-AF65-F5344CB8AC3E}">
        <p14:creationId xmlns:p14="http://schemas.microsoft.com/office/powerpoint/2010/main" val="4124193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02.06.2023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Quote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EDE036-E3DC-0749-A746-EF6653F9A4C7}" type="slidenum">
              <a:rPr lang="en-US" smtClean="0"/>
              <a:t>14</a:t>
            </a:fld>
            <a:endParaRPr lang="en-US"/>
          </a:p>
        </p:txBody>
      </p:sp>
    </p:spTree>
    <p:extLst>
      <p:ext uri="{BB962C8B-B14F-4D97-AF65-F5344CB8AC3E}">
        <p14:creationId xmlns:p14="http://schemas.microsoft.com/office/powerpoint/2010/main" val="323293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8453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52185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33583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03">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56B80F39-7F63-7373-B53B-65E5283102E7}"/>
              </a:ext>
            </a:extLst>
          </p:cNvPr>
          <p:cNvSpPr>
            <a:spLocks noGrp="1"/>
          </p:cNvSpPr>
          <p:nvPr>
            <p:ph type="body" sz="quarter" idx="12" hasCustomPrompt="1"/>
          </p:nvPr>
        </p:nvSpPr>
        <p:spPr>
          <a:xfrm>
            <a:off x="5645131" y="5050607"/>
            <a:ext cx="4787086" cy="394082"/>
          </a:xfrm>
          <a:prstGeom prst="rect">
            <a:avLst/>
          </a:prstGeom>
        </p:spPr>
        <p:txBody>
          <a:bodyPr/>
          <a:lstStyle>
            <a:lvl1pPr marL="0" indent="0">
              <a:buNone/>
              <a:defRPr sz="1800">
                <a:solidFill>
                  <a:schemeClr val="tx1">
                    <a:lumMod val="50000"/>
                  </a:schemeClr>
                </a:solidFill>
                <a:latin typeface="Arial" panose="020B0604020202020204" pitchFamily="34" charset="0"/>
                <a:cs typeface="Arial" panose="020B0604020202020204" pitchFamily="34" charset="0"/>
              </a:defRPr>
            </a:lvl1pPr>
          </a:lstStyle>
          <a:p>
            <a:pPr lvl="0"/>
            <a:r>
              <a:rPr lang="en-US" dirty="0"/>
              <a:t>Presenter Title</a:t>
            </a:r>
          </a:p>
        </p:txBody>
      </p:sp>
      <p:sp>
        <p:nvSpPr>
          <p:cNvPr id="18" name="Text Placeholder 17">
            <a:extLst>
              <a:ext uri="{FF2B5EF4-FFF2-40B4-BE49-F238E27FC236}">
                <a16:creationId xmlns:a16="http://schemas.microsoft.com/office/drawing/2014/main" id="{7E9C6644-4B21-0E24-9236-6D706C25637A}"/>
              </a:ext>
            </a:extLst>
          </p:cNvPr>
          <p:cNvSpPr>
            <a:spLocks noGrp="1"/>
          </p:cNvSpPr>
          <p:nvPr>
            <p:ph type="body" sz="quarter" idx="11" hasCustomPrompt="1"/>
          </p:nvPr>
        </p:nvSpPr>
        <p:spPr>
          <a:xfrm>
            <a:off x="5645131" y="4567011"/>
            <a:ext cx="4787086" cy="468411"/>
          </a:xfrm>
          <a:prstGeom prst="rect">
            <a:avLst/>
          </a:prstGeom>
        </p:spPr>
        <p:txBody>
          <a:bodyPr/>
          <a:lstStyle>
            <a:lvl1pPr marL="0" indent="0">
              <a:buNone/>
              <a:defRPr sz="2400" b="1">
                <a:solidFill>
                  <a:schemeClr val="tx1"/>
                </a:solidFill>
                <a:latin typeface="Gotham" panose="02000603040000020004" pitchFamily="2" charset="0"/>
              </a:defRPr>
            </a:lvl1pPr>
          </a:lstStyle>
          <a:p>
            <a:pPr lvl="0"/>
            <a:r>
              <a:rPr lang="en-US" dirty="0"/>
              <a:t>Presenter Name</a:t>
            </a:r>
          </a:p>
        </p:txBody>
      </p:sp>
      <p:sp>
        <p:nvSpPr>
          <p:cNvPr id="3" name="Oval 2">
            <a:extLst>
              <a:ext uri="{FF2B5EF4-FFF2-40B4-BE49-F238E27FC236}">
                <a16:creationId xmlns:a16="http://schemas.microsoft.com/office/drawing/2014/main" id="{AA5CBF8C-37A7-A767-298C-248AF7EB8F27}"/>
              </a:ext>
            </a:extLst>
          </p:cNvPr>
          <p:cNvSpPr/>
          <p:nvPr userDrawn="1"/>
        </p:nvSpPr>
        <p:spPr>
          <a:xfrm>
            <a:off x="3161992" y="616630"/>
            <a:ext cx="1139318" cy="1139318"/>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4" name="Freeform: Shape 36">
            <a:extLst>
              <a:ext uri="{FF2B5EF4-FFF2-40B4-BE49-F238E27FC236}">
                <a16:creationId xmlns:a16="http://schemas.microsoft.com/office/drawing/2014/main" id="{3EB1A0F3-18F9-6042-1EB6-F34D1F7D927E}"/>
              </a:ext>
            </a:extLst>
          </p:cNvPr>
          <p:cNvSpPr/>
          <p:nvPr userDrawn="1"/>
        </p:nvSpPr>
        <p:spPr>
          <a:xfrm>
            <a:off x="0" y="0"/>
            <a:ext cx="3985694" cy="4674536"/>
          </a:xfrm>
          <a:custGeom>
            <a:avLst/>
            <a:gdLst>
              <a:gd name="connsiteX0" fmla="*/ 0 w 3985694"/>
              <a:gd name="connsiteY0" fmla="*/ 0 h 4674536"/>
              <a:gd name="connsiteX1" fmla="*/ 3224492 w 3985694"/>
              <a:gd name="connsiteY1" fmla="*/ 0 h 4674536"/>
              <a:gd name="connsiteX2" fmla="*/ 3352998 w 3985694"/>
              <a:gd name="connsiteY2" fmla="*/ 141392 h 4674536"/>
              <a:gd name="connsiteX3" fmla="*/ 3985694 w 3985694"/>
              <a:gd name="connsiteY3" fmla="*/ 1903823 h 4674536"/>
              <a:gd name="connsiteX4" fmla="*/ 1214982 w 3985694"/>
              <a:gd name="connsiteY4" fmla="*/ 4674536 h 4674536"/>
              <a:gd name="connsiteX5" fmla="*/ 136496 w 3985694"/>
              <a:gd name="connsiteY5" fmla="*/ 4456800 h 4674536"/>
              <a:gd name="connsiteX6" fmla="*/ 0 w 3985694"/>
              <a:gd name="connsiteY6" fmla="*/ 4391047 h 4674536"/>
              <a:gd name="connsiteX7" fmla="*/ 0 w 3985694"/>
              <a:gd name="connsiteY7" fmla="*/ 0 h 467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5694" h="4674536">
                <a:moveTo>
                  <a:pt x="0" y="0"/>
                </a:moveTo>
                <a:lnTo>
                  <a:pt x="3224492" y="0"/>
                </a:lnTo>
                <a:lnTo>
                  <a:pt x="3352998" y="141392"/>
                </a:lnTo>
                <a:cubicBezTo>
                  <a:pt x="3748257" y="620335"/>
                  <a:pt x="3985694" y="1234351"/>
                  <a:pt x="3985694" y="1903823"/>
                </a:cubicBezTo>
                <a:cubicBezTo>
                  <a:pt x="3985694" y="3434046"/>
                  <a:pt x="2745204" y="4674536"/>
                  <a:pt x="1214982" y="4674536"/>
                </a:cubicBezTo>
                <a:cubicBezTo>
                  <a:pt x="832427" y="4674536"/>
                  <a:pt x="467979" y="4597006"/>
                  <a:pt x="136496" y="4456800"/>
                </a:cubicBezTo>
                <a:lnTo>
                  <a:pt x="0" y="439104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latin typeface="Arial" panose="020B0604020202020204" pitchFamily="34" charset="0"/>
            </a:endParaRPr>
          </a:p>
        </p:txBody>
      </p:sp>
      <p:sp>
        <p:nvSpPr>
          <p:cNvPr id="5" name="Freeform: Shape 8">
            <a:extLst>
              <a:ext uri="{FF2B5EF4-FFF2-40B4-BE49-F238E27FC236}">
                <a16:creationId xmlns:a16="http://schemas.microsoft.com/office/drawing/2014/main" id="{8E39D248-5189-51C8-D0F6-969AA5A4C5EA}"/>
              </a:ext>
            </a:extLst>
          </p:cNvPr>
          <p:cNvSpPr/>
          <p:nvPr userDrawn="1"/>
        </p:nvSpPr>
        <p:spPr>
          <a:xfrm>
            <a:off x="9747653" y="5130892"/>
            <a:ext cx="2444347" cy="1727108"/>
          </a:xfrm>
          <a:custGeom>
            <a:avLst/>
            <a:gdLst>
              <a:gd name="connsiteX0" fmla="*/ 1965825 w 1965825"/>
              <a:gd name="connsiteY0" fmla="*/ 0 h 1388997"/>
              <a:gd name="connsiteX1" fmla="*/ 1965825 w 1965825"/>
              <a:gd name="connsiteY1" fmla="*/ 1388997 h 1388997"/>
              <a:gd name="connsiteX2" fmla="*/ 25502 w 1965825"/>
              <a:gd name="connsiteY2" fmla="*/ 1388997 h 1388997"/>
              <a:gd name="connsiteX3" fmla="*/ 19124 w 1965825"/>
              <a:gd name="connsiteY3" fmla="*/ 1367616 h 1388997"/>
              <a:gd name="connsiteX4" fmla="*/ 17112 w 1965825"/>
              <a:gd name="connsiteY4" fmla="*/ 1052363 h 1388997"/>
              <a:gd name="connsiteX5" fmla="*/ 655536 w 1965825"/>
              <a:gd name="connsiteY5" fmla="*/ 623039 h 1388997"/>
              <a:gd name="connsiteX6" fmla="*/ 1174375 w 1965825"/>
              <a:gd name="connsiteY6" fmla="*/ 867359 h 1388997"/>
              <a:gd name="connsiteX7" fmla="*/ 1776942 w 1965825"/>
              <a:gd name="connsiteY7" fmla="*/ 476561 h 1388997"/>
              <a:gd name="connsiteX8" fmla="*/ 1965825 w 1965825"/>
              <a:gd name="connsiteY8" fmla="*/ 0 h 138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825" h="1388997">
                <a:moveTo>
                  <a:pt x="1965825" y="0"/>
                </a:moveTo>
                <a:lnTo>
                  <a:pt x="1965825" y="1388997"/>
                </a:lnTo>
                <a:lnTo>
                  <a:pt x="25502" y="1388997"/>
                </a:lnTo>
                <a:lnTo>
                  <a:pt x="19124" y="1367616"/>
                </a:lnTo>
                <a:cubicBezTo>
                  <a:pt x="-4613" y="1263971"/>
                  <a:pt x="-7348" y="1156857"/>
                  <a:pt x="17112" y="1052363"/>
                </a:cubicBezTo>
                <a:cubicBezTo>
                  <a:pt x="82340" y="773713"/>
                  <a:pt x="378983" y="550118"/>
                  <a:pt x="655536" y="623039"/>
                </a:cubicBezTo>
                <a:cubicBezTo>
                  <a:pt x="841367" y="672056"/>
                  <a:pt x="984920" y="834872"/>
                  <a:pt x="1174375" y="867359"/>
                </a:cubicBezTo>
                <a:cubicBezTo>
                  <a:pt x="1427023" y="910717"/>
                  <a:pt x="1658946" y="704161"/>
                  <a:pt x="1776942" y="476561"/>
                </a:cubicBezTo>
                <a:cubicBezTo>
                  <a:pt x="1855267" y="324934"/>
                  <a:pt x="1903203" y="158812"/>
                  <a:pt x="19658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latin typeface="Arial" panose="020B0604020202020204" pitchFamily="34" charset="0"/>
            </a:endParaRPr>
          </a:p>
        </p:txBody>
      </p:sp>
      <p:sp>
        <p:nvSpPr>
          <p:cNvPr id="6" name="Oval 5">
            <a:extLst>
              <a:ext uri="{FF2B5EF4-FFF2-40B4-BE49-F238E27FC236}">
                <a16:creationId xmlns:a16="http://schemas.microsoft.com/office/drawing/2014/main" id="{7C8CEE94-ED47-7BB5-A317-549BA7394D96}"/>
              </a:ext>
            </a:extLst>
          </p:cNvPr>
          <p:cNvSpPr/>
          <p:nvPr userDrawn="1"/>
        </p:nvSpPr>
        <p:spPr>
          <a:xfrm>
            <a:off x="9063089" y="6173435"/>
            <a:ext cx="1369128" cy="1369129"/>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15" name="Oval 14">
            <a:extLst>
              <a:ext uri="{FF2B5EF4-FFF2-40B4-BE49-F238E27FC236}">
                <a16:creationId xmlns:a16="http://schemas.microsoft.com/office/drawing/2014/main" id="{0B0B60DE-3C37-8FE3-283F-154225800FA8}"/>
              </a:ext>
            </a:extLst>
          </p:cNvPr>
          <p:cNvSpPr/>
          <p:nvPr userDrawn="1"/>
        </p:nvSpPr>
        <p:spPr>
          <a:xfrm>
            <a:off x="766914" y="3498340"/>
            <a:ext cx="1424710" cy="1424710"/>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16" name="Oval 15">
            <a:extLst>
              <a:ext uri="{FF2B5EF4-FFF2-40B4-BE49-F238E27FC236}">
                <a16:creationId xmlns:a16="http://schemas.microsoft.com/office/drawing/2014/main" id="{BE02D29A-D325-82DA-536E-B330FEA6E556}"/>
              </a:ext>
            </a:extLst>
          </p:cNvPr>
          <p:cNvSpPr/>
          <p:nvPr userDrawn="1"/>
        </p:nvSpPr>
        <p:spPr>
          <a:xfrm>
            <a:off x="1199473" y="4119641"/>
            <a:ext cx="1606821" cy="1606821"/>
          </a:xfrm>
          <a:prstGeom prst="ellipse">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9" name="Subtitle 2">
            <a:extLst>
              <a:ext uri="{FF2B5EF4-FFF2-40B4-BE49-F238E27FC236}">
                <a16:creationId xmlns:a16="http://schemas.microsoft.com/office/drawing/2014/main" id="{9AACAD27-2362-4C42-BEF6-789C45F4E909}"/>
              </a:ext>
            </a:extLst>
          </p:cNvPr>
          <p:cNvSpPr>
            <a:spLocks noGrp="1"/>
          </p:cNvSpPr>
          <p:nvPr>
            <p:ph type="subTitle" idx="1"/>
          </p:nvPr>
        </p:nvSpPr>
        <p:spPr>
          <a:xfrm>
            <a:off x="5645238" y="3551348"/>
            <a:ext cx="5950416" cy="441532"/>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11" name="Title 1">
            <a:extLst>
              <a:ext uri="{FF2B5EF4-FFF2-40B4-BE49-F238E27FC236}">
                <a16:creationId xmlns:a16="http://schemas.microsoft.com/office/drawing/2014/main" id="{AB88798F-70EE-4918-984B-C73CF3BFB807}"/>
              </a:ext>
            </a:extLst>
          </p:cNvPr>
          <p:cNvSpPr>
            <a:spLocks noGrp="1"/>
          </p:cNvSpPr>
          <p:nvPr>
            <p:ph type="ctrTitle"/>
          </p:nvPr>
        </p:nvSpPr>
        <p:spPr>
          <a:xfrm>
            <a:off x="5645131" y="1414026"/>
            <a:ext cx="5950523" cy="2014974"/>
          </a:xfrm>
          <a:prstGeom prst="rect">
            <a:avLst/>
          </a:prstGeom>
        </p:spPr>
        <p:txBody>
          <a:bodyPr anchor="ctr"/>
          <a:lstStyle>
            <a:lvl1pPr algn="l">
              <a:lnSpc>
                <a:spcPct val="100000"/>
              </a:lnSpc>
              <a:defRPr sz="4400" b="1" i="0">
                <a:solidFill>
                  <a:schemeClr val="tx1"/>
                </a:solidFill>
                <a:latin typeface="Gotham" panose="02000603040000020004" pitchFamily="2" charset="0"/>
              </a:defRPr>
            </a:lvl1pPr>
          </a:lstStyle>
          <a:p>
            <a:r>
              <a:rPr lang="en-US" dirty="0"/>
              <a:t>Click to edit</a:t>
            </a:r>
            <a:endParaRPr lang="en-ID" dirty="0"/>
          </a:p>
        </p:txBody>
      </p:sp>
      <p:pic>
        <p:nvPicPr>
          <p:cNvPr id="7" name="Graphic 6">
            <a:extLst>
              <a:ext uri="{FF2B5EF4-FFF2-40B4-BE49-F238E27FC236}">
                <a16:creationId xmlns:a16="http://schemas.microsoft.com/office/drawing/2014/main" id="{59BC3F54-C4D7-513F-A7ED-A84FAD4E878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0882"/>
          <a:stretch/>
        </p:blipFill>
        <p:spPr>
          <a:xfrm rot="10800000">
            <a:off x="7890692" y="-1"/>
            <a:ext cx="2615548" cy="1023147"/>
          </a:xfrm>
          <a:prstGeom prst="rect">
            <a:avLst/>
          </a:prstGeom>
        </p:spPr>
      </p:pic>
      <p:sp>
        <p:nvSpPr>
          <p:cNvPr id="12" name="Picture Placeholder 9">
            <a:extLst>
              <a:ext uri="{FF2B5EF4-FFF2-40B4-BE49-F238E27FC236}">
                <a16:creationId xmlns:a16="http://schemas.microsoft.com/office/drawing/2014/main" id="{D7FFCAB6-D2F2-F012-4A29-08ACECBC89C5}"/>
              </a:ext>
            </a:extLst>
          </p:cNvPr>
          <p:cNvSpPr>
            <a:spLocks noGrp="1"/>
          </p:cNvSpPr>
          <p:nvPr>
            <p:ph type="pic" sz="quarter" idx="10"/>
          </p:nvPr>
        </p:nvSpPr>
        <p:spPr>
          <a:xfrm>
            <a:off x="1210588" y="1441699"/>
            <a:ext cx="3977724" cy="3977726"/>
          </a:xfrm>
          <a:prstGeom prst="ellipse">
            <a:avLst/>
          </a:prstGeom>
          <a:solidFill>
            <a:schemeClr val="bg2">
              <a:lumMod val="85000"/>
            </a:schemeClr>
          </a:solidFill>
        </p:spPr>
        <p:txBody>
          <a:bodyPr wrap="square">
            <a:noAutofit/>
          </a:bodyPr>
          <a:lstStyle>
            <a:lvl1pPr>
              <a:defRPr sz="2000" b="0" i="0">
                <a:solidFill>
                  <a:schemeClr val="bg1"/>
                </a:solidFill>
                <a:latin typeface="Arial" panose="020B0604020202020204" pitchFamily="34" charset="0"/>
              </a:defRPr>
            </a:lvl1pPr>
          </a:lstStyle>
          <a:p>
            <a:endParaRPr lang="en-ID" dirty="0"/>
          </a:p>
        </p:txBody>
      </p:sp>
    </p:spTree>
    <p:extLst>
      <p:ext uri="{BB962C8B-B14F-4D97-AF65-F5344CB8AC3E}">
        <p14:creationId xmlns:p14="http://schemas.microsoft.com/office/powerpoint/2010/main" val="226400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anim calcmode="lin" valueType="num">
                                      <p:cBhvr>
                                        <p:cTn id="16" dur="750" fill="hold"/>
                                        <p:tgtEl>
                                          <p:spTgt spid="4"/>
                                        </p:tgtEl>
                                        <p:attrNameLst>
                                          <p:attrName>ppt_x</p:attrName>
                                        </p:attrNameLst>
                                      </p:cBhvr>
                                      <p:tavLst>
                                        <p:tav tm="0">
                                          <p:val>
                                            <p:strVal val="#ppt_x"/>
                                          </p:val>
                                        </p:tav>
                                        <p:tav tm="100000">
                                          <p:val>
                                            <p:strVal val="#ppt_x"/>
                                          </p:val>
                                        </p:tav>
                                      </p:tavLst>
                                    </p:anim>
                                    <p:anim calcmode="lin" valueType="num">
                                      <p:cBhvr>
                                        <p:cTn id="17" dur="75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anim calcmode="lin" valueType="num">
                                      <p:cBhvr>
                                        <p:cTn id="21" dur="750" fill="hold"/>
                                        <p:tgtEl>
                                          <p:spTgt spid="5"/>
                                        </p:tgtEl>
                                        <p:attrNameLst>
                                          <p:attrName>ppt_x</p:attrName>
                                        </p:attrNameLst>
                                      </p:cBhvr>
                                      <p:tavLst>
                                        <p:tav tm="0">
                                          <p:val>
                                            <p:strVal val="#ppt_x"/>
                                          </p:val>
                                        </p:tav>
                                        <p:tav tm="100000">
                                          <p:val>
                                            <p:strVal val="#ppt_x"/>
                                          </p:val>
                                        </p:tav>
                                      </p:tavLst>
                                    </p:anim>
                                    <p:anim calcmode="lin" valueType="num">
                                      <p:cBhvr>
                                        <p:cTn id="22" dur="75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47"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750"/>
                                        <p:tgtEl>
                                          <p:spTgt spid="3"/>
                                        </p:tgtEl>
                                      </p:cBhvr>
                                    </p:animEffect>
                                    <p:anim calcmode="lin" valueType="num">
                                      <p:cBhvr>
                                        <p:cTn id="27" dur="750" fill="hold"/>
                                        <p:tgtEl>
                                          <p:spTgt spid="3"/>
                                        </p:tgtEl>
                                        <p:attrNameLst>
                                          <p:attrName>ppt_x</p:attrName>
                                        </p:attrNameLst>
                                      </p:cBhvr>
                                      <p:tavLst>
                                        <p:tav tm="0">
                                          <p:val>
                                            <p:strVal val="#ppt_x"/>
                                          </p:val>
                                        </p:tav>
                                        <p:tav tm="100000">
                                          <p:val>
                                            <p:strVal val="#ppt_x"/>
                                          </p:val>
                                        </p:tav>
                                      </p:tavLst>
                                    </p:anim>
                                    <p:anim calcmode="lin" valueType="num">
                                      <p:cBhvr>
                                        <p:cTn id="28" dur="750" fill="hold"/>
                                        <p:tgtEl>
                                          <p:spTgt spid="3"/>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anim calcmode="lin" valueType="num">
                                      <p:cBhvr>
                                        <p:cTn id="32" dur="750" fill="hold"/>
                                        <p:tgtEl>
                                          <p:spTgt spid="15"/>
                                        </p:tgtEl>
                                        <p:attrNameLst>
                                          <p:attrName>ppt_x</p:attrName>
                                        </p:attrNameLst>
                                      </p:cBhvr>
                                      <p:tavLst>
                                        <p:tav tm="0">
                                          <p:val>
                                            <p:strVal val="#ppt_x"/>
                                          </p:val>
                                        </p:tav>
                                        <p:tav tm="100000">
                                          <p:val>
                                            <p:strVal val="#ppt_x"/>
                                          </p:val>
                                        </p:tav>
                                      </p:tavLst>
                                    </p:anim>
                                    <p:anim calcmode="lin" valueType="num">
                                      <p:cBhvr>
                                        <p:cTn id="33" dur="750" fill="hold"/>
                                        <p:tgtEl>
                                          <p:spTgt spid="15"/>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750"/>
                                        <p:tgtEl>
                                          <p:spTgt spid="16"/>
                                        </p:tgtEl>
                                      </p:cBhvr>
                                    </p:animEffect>
                                    <p:anim calcmode="lin" valueType="num">
                                      <p:cBhvr>
                                        <p:cTn id="37" dur="750" fill="hold"/>
                                        <p:tgtEl>
                                          <p:spTgt spid="16"/>
                                        </p:tgtEl>
                                        <p:attrNameLst>
                                          <p:attrName>ppt_x</p:attrName>
                                        </p:attrNameLst>
                                      </p:cBhvr>
                                      <p:tavLst>
                                        <p:tav tm="0">
                                          <p:val>
                                            <p:strVal val="#ppt_x"/>
                                          </p:val>
                                        </p:tav>
                                        <p:tav tm="100000">
                                          <p:val>
                                            <p:strVal val="#ppt_x"/>
                                          </p:val>
                                        </p:tav>
                                      </p:tavLst>
                                    </p:anim>
                                    <p:anim calcmode="lin" valueType="num">
                                      <p:cBhvr>
                                        <p:cTn id="38" dur="75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750"/>
                                        <p:tgtEl>
                                          <p:spTgt spid="6"/>
                                        </p:tgtEl>
                                      </p:cBhvr>
                                    </p:animEffect>
                                    <p:anim calcmode="lin" valueType="num">
                                      <p:cBhvr>
                                        <p:cTn id="42" dur="750" fill="hold"/>
                                        <p:tgtEl>
                                          <p:spTgt spid="6"/>
                                        </p:tgtEl>
                                        <p:attrNameLst>
                                          <p:attrName>ppt_x</p:attrName>
                                        </p:attrNameLst>
                                      </p:cBhvr>
                                      <p:tavLst>
                                        <p:tav tm="0">
                                          <p:val>
                                            <p:strVal val="#ppt_x"/>
                                          </p:val>
                                        </p:tav>
                                        <p:tav tm="100000">
                                          <p:val>
                                            <p:strVal val="#ppt_x"/>
                                          </p:val>
                                        </p:tav>
                                      </p:tavLst>
                                    </p:anim>
                                    <p:anim calcmode="lin" valueType="num">
                                      <p:cBhvr>
                                        <p:cTn id="43"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5" grpId="0" animBg="1"/>
      <p:bldP spid="16"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_01">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4096C3B-0C1C-4141-AB47-1EE9F306328F}"/>
              </a:ext>
            </a:extLst>
          </p:cNvPr>
          <p:cNvSpPr>
            <a:spLocks noGrp="1"/>
          </p:cNvSpPr>
          <p:nvPr>
            <p:ph type="subTitle" idx="1"/>
          </p:nvPr>
        </p:nvSpPr>
        <p:spPr>
          <a:xfrm>
            <a:off x="687781" y="462844"/>
            <a:ext cx="7351670" cy="455170"/>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3" name="Title 1">
            <a:extLst>
              <a:ext uri="{FF2B5EF4-FFF2-40B4-BE49-F238E27FC236}">
                <a16:creationId xmlns:a16="http://schemas.microsoft.com/office/drawing/2014/main" id="{3FEBFDCA-F7A4-43FF-B86A-E749F28D431B}"/>
              </a:ext>
            </a:extLst>
          </p:cNvPr>
          <p:cNvSpPr>
            <a:spLocks noGrp="1"/>
          </p:cNvSpPr>
          <p:nvPr>
            <p:ph type="ctrTitle"/>
          </p:nvPr>
        </p:nvSpPr>
        <p:spPr>
          <a:xfrm>
            <a:off x="687675" y="918014"/>
            <a:ext cx="7351776" cy="768096"/>
          </a:xfrm>
          <a:prstGeom prst="rect">
            <a:avLst/>
          </a:prstGeom>
        </p:spPr>
        <p:txBody>
          <a:bodyPr anchor="ctr"/>
          <a:lstStyle>
            <a:lvl1pPr algn="l">
              <a:lnSpc>
                <a:spcPct val="100000"/>
              </a:lnSpc>
              <a:defRPr sz="4400" b="1" i="0">
                <a:latin typeface="Gotham" panose="02000603040000020004" pitchFamily="2" charset="0"/>
              </a:defRPr>
            </a:lvl1pPr>
          </a:lstStyle>
          <a:p>
            <a:r>
              <a:rPr lang="en-US" dirty="0"/>
              <a:t>Click to edit Master title</a:t>
            </a:r>
            <a:endParaRPr lang="en-ID" dirty="0"/>
          </a:p>
        </p:txBody>
      </p:sp>
    </p:spTree>
    <p:extLst>
      <p:ext uri="{BB962C8B-B14F-4D97-AF65-F5344CB8AC3E}">
        <p14:creationId xmlns:p14="http://schemas.microsoft.com/office/powerpoint/2010/main" val="205113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P spid="3"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68970E-DFEE-41F9-9E67-A278F16A24B9}"/>
              </a:ext>
            </a:extLst>
          </p:cNvPr>
          <p:cNvSpPr>
            <a:spLocks noGrp="1"/>
          </p:cNvSpPr>
          <p:nvPr>
            <p:ph type="pic" sz="quarter" idx="10"/>
          </p:nvPr>
        </p:nvSpPr>
        <p:spPr>
          <a:xfrm>
            <a:off x="5103846" y="1367234"/>
            <a:ext cx="7088154" cy="5490767"/>
          </a:xfrm>
          <a:custGeom>
            <a:avLst/>
            <a:gdLst>
              <a:gd name="connsiteX0" fmla="*/ 7088154 w 7088154"/>
              <a:gd name="connsiteY0" fmla="*/ 0 h 5490767"/>
              <a:gd name="connsiteX1" fmla="*/ 7088154 w 7088154"/>
              <a:gd name="connsiteY1" fmla="*/ 5490767 h 5490767"/>
              <a:gd name="connsiteX2" fmla="*/ 0 w 7088154"/>
              <a:gd name="connsiteY2" fmla="*/ 5490767 h 5490767"/>
              <a:gd name="connsiteX3" fmla="*/ 572127 w 7088154"/>
              <a:gd name="connsiteY3" fmla="*/ 4604652 h 5490767"/>
              <a:gd name="connsiteX4" fmla="*/ 2118078 w 7088154"/>
              <a:gd name="connsiteY4" fmla="*/ 4234621 h 5490767"/>
              <a:gd name="connsiteX5" fmla="*/ 3416639 w 7088154"/>
              <a:gd name="connsiteY5" fmla="*/ 4201226 h 5490767"/>
              <a:gd name="connsiteX6" fmla="*/ 3724678 w 7088154"/>
              <a:gd name="connsiteY6" fmla="*/ 4145185 h 5490767"/>
              <a:gd name="connsiteX7" fmla="*/ 4918832 w 7088154"/>
              <a:gd name="connsiteY7" fmla="*/ 3170399 h 5490767"/>
              <a:gd name="connsiteX8" fmla="*/ 4981974 w 7088154"/>
              <a:gd name="connsiteY8" fmla="*/ 2095624 h 5490767"/>
              <a:gd name="connsiteX9" fmla="*/ 5966740 w 7088154"/>
              <a:gd name="connsiteY9" fmla="*/ 372333 h 5490767"/>
              <a:gd name="connsiteX10" fmla="*/ 7088154 w 7088154"/>
              <a:gd name="connsiteY10" fmla="*/ 0 h 549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8154" h="5490767">
                <a:moveTo>
                  <a:pt x="7088154" y="0"/>
                </a:moveTo>
                <a:lnTo>
                  <a:pt x="7088154" y="5490767"/>
                </a:lnTo>
                <a:lnTo>
                  <a:pt x="0" y="5490767"/>
                </a:lnTo>
                <a:cubicBezTo>
                  <a:pt x="50283" y="5143000"/>
                  <a:pt x="274259" y="4806364"/>
                  <a:pt x="572127" y="4604652"/>
                </a:cubicBezTo>
                <a:cubicBezTo>
                  <a:pt x="1017391" y="4303138"/>
                  <a:pt x="1580690" y="4240379"/>
                  <a:pt x="2118078" y="4234621"/>
                </a:cubicBezTo>
                <a:cubicBezTo>
                  <a:pt x="2551061" y="4230206"/>
                  <a:pt x="2989224" y="4256308"/>
                  <a:pt x="3416639" y="4201226"/>
                </a:cubicBezTo>
                <a:cubicBezTo>
                  <a:pt x="3520240" y="4188064"/>
                  <a:pt x="3623074" y="4169358"/>
                  <a:pt x="3724678" y="4145185"/>
                </a:cubicBezTo>
                <a:cubicBezTo>
                  <a:pt x="4247097" y="4019666"/>
                  <a:pt x="4759918" y="3684182"/>
                  <a:pt x="4918832" y="3170399"/>
                </a:cubicBezTo>
                <a:cubicBezTo>
                  <a:pt x="5025157" y="2826280"/>
                  <a:pt x="4960672" y="2455289"/>
                  <a:pt x="4981974" y="2095624"/>
                </a:cubicBezTo>
                <a:cubicBezTo>
                  <a:pt x="5022471" y="1411413"/>
                  <a:pt x="5397683" y="754840"/>
                  <a:pt x="5966740" y="372333"/>
                </a:cubicBezTo>
                <a:cubicBezTo>
                  <a:pt x="6300859" y="150872"/>
                  <a:pt x="6687922" y="22360"/>
                  <a:pt x="7088154" y="0"/>
                </a:cubicBezTo>
                <a:close/>
              </a:path>
            </a:pathLst>
          </a:custGeom>
          <a:solidFill>
            <a:schemeClr val="bg2">
              <a:lumMod val="85000"/>
            </a:schemeClr>
          </a:solidFill>
        </p:spPr>
        <p:txBody>
          <a:bodyPr wrap="square" anchor="ctr">
            <a:noAutofit/>
          </a:bodyPr>
          <a:lstStyle>
            <a:lvl1pPr algn="r">
              <a:defRPr sz="2000" b="0" i="0">
                <a:solidFill>
                  <a:schemeClr val="bg1"/>
                </a:solidFill>
                <a:latin typeface="Arial" panose="020B0604020202020204" pitchFamily="34" charset="0"/>
              </a:defRPr>
            </a:lvl1pPr>
          </a:lstStyle>
          <a:p>
            <a:endParaRPr lang="en-ID" dirty="0"/>
          </a:p>
        </p:txBody>
      </p:sp>
      <p:sp>
        <p:nvSpPr>
          <p:cNvPr id="3" name="Subtitle 2">
            <a:extLst>
              <a:ext uri="{FF2B5EF4-FFF2-40B4-BE49-F238E27FC236}">
                <a16:creationId xmlns:a16="http://schemas.microsoft.com/office/drawing/2014/main" id="{AADDD42C-FC5A-434D-9CEF-AA564A4E2EE9}"/>
              </a:ext>
            </a:extLst>
          </p:cNvPr>
          <p:cNvSpPr>
            <a:spLocks noGrp="1"/>
          </p:cNvSpPr>
          <p:nvPr>
            <p:ph type="subTitle" idx="1"/>
          </p:nvPr>
        </p:nvSpPr>
        <p:spPr>
          <a:xfrm>
            <a:off x="687781" y="661778"/>
            <a:ext cx="6084494" cy="452646"/>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4" name="Title 1">
            <a:extLst>
              <a:ext uri="{FF2B5EF4-FFF2-40B4-BE49-F238E27FC236}">
                <a16:creationId xmlns:a16="http://schemas.microsoft.com/office/drawing/2014/main" id="{A19E9447-C556-4B93-B523-85D4982BAEDC}"/>
              </a:ext>
            </a:extLst>
          </p:cNvPr>
          <p:cNvSpPr>
            <a:spLocks noGrp="1"/>
          </p:cNvSpPr>
          <p:nvPr>
            <p:ph type="ctrTitle"/>
          </p:nvPr>
        </p:nvSpPr>
        <p:spPr>
          <a:xfrm>
            <a:off x="687675" y="1129553"/>
            <a:ext cx="7351776" cy="768096"/>
          </a:xfrm>
          <a:prstGeom prst="rect">
            <a:avLst/>
          </a:prstGeom>
        </p:spPr>
        <p:txBody>
          <a:bodyPr anchor="ctr"/>
          <a:lstStyle>
            <a:lvl1pPr algn="l">
              <a:lnSpc>
                <a:spcPct val="100000"/>
              </a:lnSpc>
              <a:defRPr sz="4400" b="1" i="0">
                <a:solidFill>
                  <a:schemeClr val="tx1"/>
                </a:solidFill>
                <a:latin typeface="Gotham" panose="02000603040000020004" pitchFamily="2" charset="0"/>
              </a:defRPr>
            </a:lvl1pPr>
          </a:lstStyle>
          <a:p>
            <a:r>
              <a:rPr lang="en-US" dirty="0"/>
              <a:t>Click to edit Master title</a:t>
            </a:r>
            <a:endParaRPr lang="en-ID" dirty="0"/>
          </a:p>
        </p:txBody>
      </p:sp>
      <p:sp>
        <p:nvSpPr>
          <p:cNvPr id="2" name="Content Placeholder 7">
            <a:extLst>
              <a:ext uri="{FF2B5EF4-FFF2-40B4-BE49-F238E27FC236}">
                <a16:creationId xmlns:a16="http://schemas.microsoft.com/office/drawing/2014/main" id="{6637625D-DADD-8F92-CE8D-87693231B58B}"/>
              </a:ext>
            </a:extLst>
          </p:cNvPr>
          <p:cNvSpPr>
            <a:spLocks noGrp="1"/>
          </p:cNvSpPr>
          <p:nvPr>
            <p:ph sz="quarter" idx="14"/>
          </p:nvPr>
        </p:nvSpPr>
        <p:spPr>
          <a:xfrm>
            <a:off x="687676" y="2630593"/>
            <a:ext cx="4416170" cy="2329759"/>
          </a:xfrm>
          <a:prstGeom prst="rect">
            <a:avLst/>
          </a:prstGeom>
        </p:spPr>
        <p:txBody>
          <a:bodyPr/>
          <a:lstStyle>
            <a:lvl1pPr>
              <a:lnSpc>
                <a:spcPct val="150000"/>
              </a:lnSpc>
              <a:buClr>
                <a:schemeClr val="accent2"/>
              </a:buClr>
              <a:defRPr sz="1600">
                <a:solidFill>
                  <a:schemeClr val="tx1">
                    <a:lumMod val="50000"/>
                  </a:schemeClr>
                </a:solidFill>
                <a:latin typeface="Arial" panose="020B0604020202020204" pitchFamily="34" charset="0"/>
                <a:cs typeface="Arial" panose="020B0604020202020204" pitchFamily="34" charset="0"/>
              </a:defRPr>
            </a:lvl1pPr>
            <a:lvl2pPr>
              <a:lnSpc>
                <a:spcPct val="150000"/>
              </a:lnSpc>
              <a:buClr>
                <a:schemeClr val="accent2"/>
              </a:buClr>
              <a:defRPr sz="1400">
                <a:solidFill>
                  <a:schemeClr val="tx1">
                    <a:lumMod val="50000"/>
                  </a:schemeClr>
                </a:solidFill>
                <a:latin typeface="Arial" panose="020B0604020202020204" pitchFamily="34" charset="0"/>
                <a:cs typeface="Arial" panose="020B0604020202020204" pitchFamily="34" charset="0"/>
              </a:defRPr>
            </a:lvl2pPr>
            <a:lvl3pPr>
              <a:lnSpc>
                <a:spcPct val="150000"/>
              </a:lnSpc>
              <a:buClr>
                <a:schemeClr val="accent2"/>
              </a:buClr>
              <a:defRPr sz="1200">
                <a:solidFill>
                  <a:schemeClr val="tx1">
                    <a:lumMod val="50000"/>
                  </a:schemeClr>
                </a:solidFill>
                <a:latin typeface="Arial" panose="020B0604020202020204" pitchFamily="34" charset="0"/>
                <a:cs typeface="Arial" panose="020B0604020202020204" pitchFamily="34" charset="0"/>
              </a:defRPr>
            </a:lvl3pPr>
            <a:lvl4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4pPr>
            <a:lvl5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81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ADDD42C-FC5A-434D-9CEF-AA564A4E2EE9}"/>
              </a:ext>
            </a:extLst>
          </p:cNvPr>
          <p:cNvSpPr>
            <a:spLocks noGrp="1"/>
          </p:cNvSpPr>
          <p:nvPr>
            <p:ph type="subTitle" idx="1"/>
          </p:nvPr>
        </p:nvSpPr>
        <p:spPr>
          <a:xfrm>
            <a:off x="687781" y="661778"/>
            <a:ext cx="6084494" cy="452646"/>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4" name="Title 1">
            <a:extLst>
              <a:ext uri="{FF2B5EF4-FFF2-40B4-BE49-F238E27FC236}">
                <a16:creationId xmlns:a16="http://schemas.microsoft.com/office/drawing/2014/main" id="{A19E9447-C556-4B93-B523-85D4982BAEDC}"/>
              </a:ext>
            </a:extLst>
          </p:cNvPr>
          <p:cNvSpPr>
            <a:spLocks noGrp="1"/>
          </p:cNvSpPr>
          <p:nvPr>
            <p:ph type="ctrTitle"/>
          </p:nvPr>
        </p:nvSpPr>
        <p:spPr>
          <a:xfrm>
            <a:off x="687675" y="1129553"/>
            <a:ext cx="7351776" cy="768096"/>
          </a:xfrm>
          <a:prstGeom prst="rect">
            <a:avLst/>
          </a:prstGeom>
        </p:spPr>
        <p:txBody>
          <a:bodyPr anchor="ctr"/>
          <a:lstStyle>
            <a:lvl1pPr algn="l">
              <a:lnSpc>
                <a:spcPct val="100000"/>
              </a:lnSpc>
              <a:defRPr sz="4400" b="1" i="0">
                <a:solidFill>
                  <a:schemeClr val="tx1"/>
                </a:solidFill>
                <a:latin typeface="Gotham" panose="02000603040000020004" pitchFamily="2" charset="0"/>
              </a:defRPr>
            </a:lvl1pPr>
          </a:lstStyle>
          <a:p>
            <a:r>
              <a:rPr lang="en-US" dirty="0"/>
              <a:t>Click to edit Master title</a:t>
            </a:r>
            <a:endParaRPr lang="en-ID" dirty="0"/>
          </a:p>
        </p:txBody>
      </p:sp>
      <p:sp>
        <p:nvSpPr>
          <p:cNvPr id="13" name="Content Placeholder 7">
            <a:extLst>
              <a:ext uri="{FF2B5EF4-FFF2-40B4-BE49-F238E27FC236}">
                <a16:creationId xmlns:a16="http://schemas.microsoft.com/office/drawing/2014/main" id="{C40B8D08-12C8-3728-91E8-8333543EAB94}"/>
              </a:ext>
            </a:extLst>
          </p:cNvPr>
          <p:cNvSpPr>
            <a:spLocks noGrp="1"/>
          </p:cNvSpPr>
          <p:nvPr>
            <p:ph sz="quarter" idx="14"/>
          </p:nvPr>
        </p:nvSpPr>
        <p:spPr>
          <a:xfrm>
            <a:off x="687675" y="2630593"/>
            <a:ext cx="4572947" cy="3041002"/>
          </a:xfrm>
          <a:prstGeom prst="rect">
            <a:avLst/>
          </a:prstGeom>
        </p:spPr>
        <p:txBody>
          <a:bodyPr/>
          <a:lstStyle>
            <a:lvl1pPr>
              <a:lnSpc>
                <a:spcPct val="150000"/>
              </a:lnSpc>
              <a:buClr>
                <a:schemeClr val="accent2"/>
              </a:buClr>
              <a:defRPr sz="1600">
                <a:solidFill>
                  <a:schemeClr val="tx1">
                    <a:lumMod val="50000"/>
                  </a:schemeClr>
                </a:solidFill>
                <a:latin typeface="Arial" panose="020B0604020202020204" pitchFamily="34" charset="0"/>
                <a:cs typeface="Arial" panose="020B0604020202020204" pitchFamily="34" charset="0"/>
              </a:defRPr>
            </a:lvl1pPr>
            <a:lvl2pPr>
              <a:lnSpc>
                <a:spcPct val="150000"/>
              </a:lnSpc>
              <a:buClr>
                <a:schemeClr val="accent2"/>
              </a:buClr>
              <a:defRPr sz="1400">
                <a:solidFill>
                  <a:schemeClr val="tx1">
                    <a:lumMod val="50000"/>
                  </a:schemeClr>
                </a:solidFill>
                <a:latin typeface="Arial" panose="020B0604020202020204" pitchFamily="34" charset="0"/>
                <a:cs typeface="Arial" panose="020B0604020202020204" pitchFamily="34" charset="0"/>
              </a:defRPr>
            </a:lvl2pPr>
            <a:lvl3pPr>
              <a:lnSpc>
                <a:spcPct val="150000"/>
              </a:lnSpc>
              <a:buClr>
                <a:schemeClr val="accent2"/>
              </a:buClr>
              <a:defRPr sz="1200">
                <a:solidFill>
                  <a:schemeClr val="tx1">
                    <a:lumMod val="50000"/>
                  </a:schemeClr>
                </a:solidFill>
                <a:latin typeface="Arial" panose="020B0604020202020204" pitchFamily="34" charset="0"/>
                <a:cs typeface="Arial" panose="020B0604020202020204" pitchFamily="34" charset="0"/>
              </a:defRPr>
            </a:lvl3pPr>
            <a:lvl4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4pPr>
            <a:lvl5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202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681D47F-A0C6-A90C-3A38-755CE7B45080}"/>
              </a:ext>
            </a:extLst>
          </p:cNvPr>
          <p:cNvSpPr>
            <a:spLocks noGrp="1"/>
          </p:cNvSpPr>
          <p:nvPr>
            <p:ph type="subTitle" idx="1"/>
          </p:nvPr>
        </p:nvSpPr>
        <p:spPr>
          <a:xfrm>
            <a:off x="3568769" y="2028824"/>
            <a:ext cx="5054462" cy="985839"/>
          </a:xfrm>
          <a:prstGeom prst="rect">
            <a:avLst/>
          </a:prstGeom>
        </p:spPr>
        <p:txBody>
          <a:bodyPr/>
          <a:lstStyle>
            <a:lvl1pPr marL="0" indent="0" algn="l">
              <a:lnSpc>
                <a:spcPct val="100000"/>
              </a:lnSpc>
              <a:buNone/>
              <a:defRPr sz="32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9" name="Content Placeholder 7">
            <a:extLst>
              <a:ext uri="{FF2B5EF4-FFF2-40B4-BE49-F238E27FC236}">
                <a16:creationId xmlns:a16="http://schemas.microsoft.com/office/drawing/2014/main" id="{1C4CB1E4-352A-D805-7F2F-41F43001043A}"/>
              </a:ext>
            </a:extLst>
          </p:cNvPr>
          <p:cNvSpPr>
            <a:spLocks noGrp="1"/>
          </p:cNvSpPr>
          <p:nvPr>
            <p:ph sz="quarter" idx="14"/>
          </p:nvPr>
        </p:nvSpPr>
        <p:spPr>
          <a:xfrm>
            <a:off x="3568769" y="3140232"/>
            <a:ext cx="5054462" cy="2323019"/>
          </a:xfrm>
          <a:prstGeom prst="rect">
            <a:avLst/>
          </a:prstGeom>
        </p:spPr>
        <p:txBody>
          <a:bodyPr/>
          <a:lstStyle>
            <a:lvl1pPr>
              <a:lnSpc>
                <a:spcPct val="150000"/>
              </a:lnSpc>
              <a:buClr>
                <a:schemeClr val="accent2"/>
              </a:buClr>
              <a:defRPr sz="1600">
                <a:solidFill>
                  <a:schemeClr val="tx1">
                    <a:lumMod val="50000"/>
                  </a:schemeClr>
                </a:solidFill>
                <a:latin typeface="Arial" panose="020B0604020202020204" pitchFamily="34" charset="0"/>
                <a:cs typeface="Arial" panose="020B0604020202020204" pitchFamily="34" charset="0"/>
              </a:defRPr>
            </a:lvl1pPr>
            <a:lvl2pPr>
              <a:lnSpc>
                <a:spcPct val="150000"/>
              </a:lnSpc>
              <a:buClr>
                <a:schemeClr val="accent2"/>
              </a:buClr>
              <a:defRPr sz="1400">
                <a:solidFill>
                  <a:schemeClr val="tx1">
                    <a:lumMod val="50000"/>
                  </a:schemeClr>
                </a:solidFill>
                <a:latin typeface="Arial" panose="020B0604020202020204" pitchFamily="34" charset="0"/>
                <a:cs typeface="Arial" panose="020B0604020202020204" pitchFamily="34" charset="0"/>
              </a:defRPr>
            </a:lvl2pPr>
            <a:lvl3pPr>
              <a:lnSpc>
                <a:spcPct val="150000"/>
              </a:lnSpc>
              <a:buClr>
                <a:schemeClr val="accent2"/>
              </a:buClr>
              <a:defRPr sz="1200">
                <a:solidFill>
                  <a:schemeClr val="tx1">
                    <a:lumMod val="50000"/>
                  </a:schemeClr>
                </a:solidFill>
                <a:latin typeface="Arial" panose="020B0604020202020204" pitchFamily="34" charset="0"/>
                <a:cs typeface="Arial" panose="020B0604020202020204" pitchFamily="34" charset="0"/>
              </a:defRPr>
            </a:lvl3pPr>
            <a:lvl4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4pPr>
            <a:lvl5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025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Image_Left_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157A05-1390-42EA-80E6-61A6AD02BA94}"/>
              </a:ext>
            </a:extLst>
          </p:cNvPr>
          <p:cNvSpPr>
            <a:spLocks noGrp="1"/>
          </p:cNvSpPr>
          <p:nvPr>
            <p:ph type="pic" sz="quarter" idx="10"/>
          </p:nvPr>
        </p:nvSpPr>
        <p:spPr>
          <a:xfrm flipH="1">
            <a:off x="7454095" y="0"/>
            <a:ext cx="4737904" cy="6858000"/>
          </a:xfrm>
          <a:custGeom>
            <a:avLst/>
            <a:gdLst>
              <a:gd name="connsiteX0" fmla="*/ 0 w 4765852"/>
              <a:gd name="connsiteY0" fmla="*/ 0 h 6858000"/>
              <a:gd name="connsiteX1" fmla="*/ 4673600 w 4765852"/>
              <a:gd name="connsiteY1" fmla="*/ 0 h 6858000"/>
              <a:gd name="connsiteX2" fmla="*/ 4760405 w 4765852"/>
              <a:gd name="connsiteY2" fmla="*/ 1028700 h 6858000"/>
              <a:gd name="connsiteX3" fmla="*/ 4193794 w 4765852"/>
              <a:gd name="connsiteY3" fmla="*/ 2143760 h 6858000"/>
              <a:gd name="connsiteX4" fmla="*/ 3224467 w 4765852"/>
              <a:gd name="connsiteY4" fmla="*/ 2883535 h 6858000"/>
              <a:gd name="connsiteX5" fmla="*/ 2629789 w 4765852"/>
              <a:gd name="connsiteY5" fmla="*/ 5142992 h 6858000"/>
              <a:gd name="connsiteX6" fmla="*/ 1599756 w 4765852"/>
              <a:gd name="connsiteY6" fmla="*/ 6096445 h 6858000"/>
              <a:gd name="connsiteX7" fmla="*/ 1029853 w 4765852"/>
              <a:gd name="connsiteY7" fmla="*/ 6748315 h 6858000"/>
              <a:gd name="connsiteX8" fmla="*/ 981904 w 4765852"/>
              <a:gd name="connsiteY8" fmla="*/ 6858000 h 6858000"/>
              <a:gd name="connsiteX9" fmla="*/ 0 w 47658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5852" h="6858000">
                <a:moveTo>
                  <a:pt x="0" y="0"/>
                </a:moveTo>
                <a:lnTo>
                  <a:pt x="4673600" y="0"/>
                </a:lnTo>
                <a:cubicBezTo>
                  <a:pt x="4748340" y="216853"/>
                  <a:pt x="4779391" y="800100"/>
                  <a:pt x="4760405" y="1028700"/>
                </a:cubicBezTo>
                <a:cubicBezTo>
                  <a:pt x="4725226" y="1454785"/>
                  <a:pt x="4517263" y="1864106"/>
                  <a:pt x="4193794" y="2143760"/>
                </a:cubicBezTo>
                <a:cubicBezTo>
                  <a:pt x="3885184" y="2410460"/>
                  <a:pt x="3478022" y="2563876"/>
                  <a:pt x="3224467" y="2883535"/>
                </a:cubicBezTo>
                <a:cubicBezTo>
                  <a:pt x="2734564" y="3501200"/>
                  <a:pt x="3013964" y="4454716"/>
                  <a:pt x="2629789" y="5142992"/>
                </a:cubicBezTo>
                <a:cubicBezTo>
                  <a:pt x="2399919" y="5554853"/>
                  <a:pt x="1970659" y="5805297"/>
                  <a:pt x="1599756" y="6096445"/>
                </a:cubicBezTo>
                <a:cubicBezTo>
                  <a:pt x="1374172" y="6273523"/>
                  <a:pt x="1155929" y="6495619"/>
                  <a:pt x="1029853" y="6748315"/>
                </a:cubicBezTo>
                <a:lnTo>
                  <a:pt x="981904" y="6858000"/>
                </a:lnTo>
                <a:lnTo>
                  <a:pt x="0" y="6858000"/>
                </a:lnTo>
                <a:close/>
              </a:path>
            </a:pathLst>
          </a:custGeom>
          <a:solidFill>
            <a:schemeClr val="bg2">
              <a:lumMod val="85000"/>
            </a:schemeClr>
          </a:solidFill>
        </p:spPr>
        <p:txBody>
          <a:bodyPr wrap="square">
            <a:noAutofit/>
          </a:bodyPr>
          <a:lstStyle>
            <a:lvl1pPr>
              <a:defRPr sz="2000" b="0" i="0">
                <a:solidFill>
                  <a:schemeClr val="bg1"/>
                </a:solidFill>
                <a:latin typeface="Arial" panose="020B0604020202020204" pitchFamily="34" charset="0"/>
              </a:defRPr>
            </a:lvl1pPr>
          </a:lstStyle>
          <a:p>
            <a:endParaRPr lang="en-ID" dirty="0"/>
          </a:p>
        </p:txBody>
      </p:sp>
      <p:sp>
        <p:nvSpPr>
          <p:cNvPr id="9" name="Subtitle 2">
            <a:extLst>
              <a:ext uri="{FF2B5EF4-FFF2-40B4-BE49-F238E27FC236}">
                <a16:creationId xmlns:a16="http://schemas.microsoft.com/office/drawing/2014/main" id="{2520B806-A167-4B9E-8A89-DA5226D2DD07}"/>
              </a:ext>
            </a:extLst>
          </p:cNvPr>
          <p:cNvSpPr>
            <a:spLocks noGrp="1"/>
          </p:cNvSpPr>
          <p:nvPr>
            <p:ph type="subTitle" idx="1"/>
          </p:nvPr>
        </p:nvSpPr>
        <p:spPr>
          <a:xfrm>
            <a:off x="687779" y="925253"/>
            <a:ext cx="5578919" cy="370910"/>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10" name="Title 1">
            <a:extLst>
              <a:ext uri="{FF2B5EF4-FFF2-40B4-BE49-F238E27FC236}">
                <a16:creationId xmlns:a16="http://schemas.microsoft.com/office/drawing/2014/main" id="{A8DE1670-29E7-4E9D-A146-FFD2662F23CB}"/>
              </a:ext>
            </a:extLst>
          </p:cNvPr>
          <p:cNvSpPr>
            <a:spLocks noGrp="1"/>
          </p:cNvSpPr>
          <p:nvPr>
            <p:ph type="ctrTitle"/>
          </p:nvPr>
        </p:nvSpPr>
        <p:spPr>
          <a:xfrm>
            <a:off x="687674" y="1310451"/>
            <a:ext cx="5093208" cy="768096"/>
          </a:xfrm>
          <a:prstGeom prst="rect">
            <a:avLst/>
          </a:prstGeom>
        </p:spPr>
        <p:txBody>
          <a:bodyPr anchor="ctr"/>
          <a:lstStyle>
            <a:lvl1pPr algn="l">
              <a:lnSpc>
                <a:spcPct val="100000"/>
              </a:lnSpc>
              <a:defRPr sz="4400" b="1" i="0">
                <a:solidFill>
                  <a:schemeClr val="tx1"/>
                </a:solidFill>
                <a:latin typeface="Gotham" panose="02000603040000020004" pitchFamily="2" charset="0"/>
              </a:defRPr>
            </a:lvl1pPr>
          </a:lstStyle>
          <a:p>
            <a:r>
              <a:rPr lang="en-US" dirty="0"/>
              <a:t>Click to edit</a:t>
            </a:r>
            <a:endParaRPr lang="en-ID" dirty="0"/>
          </a:p>
        </p:txBody>
      </p:sp>
      <p:grpSp>
        <p:nvGrpSpPr>
          <p:cNvPr id="4" name="Group 3">
            <a:extLst>
              <a:ext uri="{FF2B5EF4-FFF2-40B4-BE49-F238E27FC236}">
                <a16:creationId xmlns:a16="http://schemas.microsoft.com/office/drawing/2014/main" id="{EE6BC7BE-A1BF-EBF2-E15E-E74B016E6DB9}"/>
              </a:ext>
            </a:extLst>
          </p:cNvPr>
          <p:cNvGrpSpPr/>
          <p:nvPr userDrawn="1"/>
        </p:nvGrpSpPr>
        <p:grpSpPr>
          <a:xfrm>
            <a:off x="11255670" y="112754"/>
            <a:ext cx="745809" cy="751827"/>
            <a:chOff x="10900666" y="99511"/>
            <a:chExt cx="1042481" cy="1050892"/>
          </a:xfrm>
        </p:grpSpPr>
        <p:sp>
          <p:nvSpPr>
            <p:cNvPr id="6" name="Oval 5">
              <a:extLst>
                <a:ext uri="{FF2B5EF4-FFF2-40B4-BE49-F238E27FC236}">
                  <a16:creationId xmlns:a16="http://schemas.microsoft.com/office/drawing/2014/main" id="{FC7ACAD2-FE36-BD5B-732A-05BA06F02AD4}"/>
                </a:ext>
              </a:extLst>
            </p:cNvPr>
            <p:cNvSpPr/>
            <p:nvPr userDrawn="1"/>
          </p:nvSpPr>
          <p:spPr>
            <a:xfrm>
              <a:off x="10900666" y="99511"/>
              <a:ext cx="1042481" cy="1050892"/>
            </a:xfrm>
            <a:prstGeom prst="ellipse">
              <a:avLst/>
            </a:prstGeom>
            <a:solidFill>
              <a:schemeClr val="tx1"/>
            </a:solidFill>
            <a:ln>
              <a:noFill/>
            </a:ln>
            <a:effectLst>
              <a:outerShdw blurRad="254000" dist="88900" dir="3600000" algn="tl" rotWithShape="0">
                <a:prstClr val="black">
                  <a:alpha val="15377"/>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24D9A32D-E3B2-4492-9036-00939D5A7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3118" y="176170"/>
              <a:ext cx="897574" cy="897573"/>
            </a:xfrm>
            <a:prstGeom prst="rect">
              <a:avLst/>
            </a:prstGeom>
          </p:spPr>
        </p:pic>
      </p:grpSp>
      <p:sp>
        <p:nvSpPr>
          <p:cNvPr id="8" name="Content Placeholder 7">
            <a:extLst>
              <a:ext uri="{FF2B5EF4-FFF2-40B4-BE49-F238E27FC236}">
                <a16:creationId xmlns:a16="http://schemas.microsoft.com/office/drawing/2014/main" id="{3C4485ED-656C-211C-F32A-54C4CB8F20BB}"/>
              </a:ext>
            </a:extLst>
          </p:cNvPr>
          <p:cNvSpPr>
            <a:spLocks noGrp="1"/>
          </p:cNvSpPr>
          <p:nvPr>
            <p:ph sz="quarter" idx="14"/>
          </p:nvPr>
        </p:nvSpPr>
        <p:spPr>
          <a:xfrm>
            <a:off x="687676" y="2759184"/>
            <a:ext cx="5093206" cy="2912410"/>
          </a:xfrm>
          <a:prstGeom prst="rect">
            <a:avLst/>
          </a:prstGeom>
        </p:spPr>
        <p:txBody>
          <a:bodyPr/>
          <a:lstStyle>
            <a:lvl1pPr>
              <a:lnSpc>
                <a:spcPct val="150000"/>
              </a:lnSpc>
              <a:buClr>
                <a:schemeClr val="accent2"/>
              </a:buClr>
              <a:defRPr sz="1600">
                <a:solidFill>
                  <a:schemeClr val="tx1">
                    <a:lumMod val="50000"/>
                  </a:schemeClr>
                </a:solidFill>
                <a:latin typeface="Arial" panose="020B0604020202020204" pitchFamily="34" charset="0"/>
                <a:cs typeface="Arial" panose="020B0604020202020204" pitchFamily="34" charset="0"/>
              </a:defRPr>
            </a:lvl1pPr>
            <a:lvl2pPr>
              <a:lnSpc>
                <a:spcPct val="150000"/>
              </a:lnSpc>
              <a:buClr>
                <a:schemeClr val="accent2"/>
              </a:buClr>
              <a:defRPr sz="1400">
                <a:solidFill>
                  <a:schemeClr val="tx1">
                    <a:lumMod val="50000"/>
                  </a:schemeClr>
                </a:solidFill>
                <a:latin typeface="Arial" panose="020B0604020202020204" pitchFamily="34" charset="0"/>
                <a:cs typeface="Arial" panose="020B0604020202020204" pitchFamily="34" charset="0"/>
              </a:defRPr>
            </a:lvl2pPr>
            <a:lvl3pPr>
              <a:lnSpc>
                <a:spcPct val="150000"/>
              </a:lnSpc>
              <a:buClr>
                <a:schemeClr val="accent2"/>
              </a:buClr>
              <a:defRPr sz="1200">
                <a:solidFill>
                  <a:schemeClr val="tx1">
                    <a:lumMod val="50000"/>
                  </a:schemeClr>
                </a:solidFill>
                <a:latin typeface="Arial" panose="020B0604020202020204" pitchFamily="34" charset="0"/>
                <a:cs typeface="Arial" panose="020B0604020202020204" pitchFamily="34" charset="0"/>
              </a:defRPr>
            </a:lvl3pPr>
            <a:lvl4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4pPr>
            <a:lvl5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768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FE7ECE6-1DA4-449C-9CB2-8B1D1222C225}"/>
              </a:ext>
            </a:extLst>
          </p:cNvPr>
          <p:cNvSpPr>
            <a:spLocks noGrp="1"/>
          </p:cNvSpPr>
          <p:nvPr>
            <p:ph type="pic" sz="quarter" idx="10"/>
          </p:nvPr>
        </p:nvSpPr>
        <p:spPr>
          <a:xfrm>
            <a:off x="8035309" y="3313841"/>
            <a:ext cx="4156690" cy="3544158"/>
          </a:xfrm>
          <a:custGeom>
            <a:avLst/>
            <a:gdLst>
              <a:gd name="connsiteX0" fmla="*/ 2463773 w 4156690"/>
              <a:gd name="connsiteY0" fmla="*/ 0 h 3544158"/>
              <a:gd name="connsiteX1" fmla="*/ 4030961 w 4156690"/>
              <a:gd name="connsiteY1" fmla="*/ 562606 h 3544158"/>
              <a:gd name="connsiteX2" fmla="*/ 4156690 w 4156690"/>
              <a:gd name="connsiteY2" fmla="*/ 676876 h 3544158"/>
              <a:gd name="connsiteX3" fmla="*/ 4156690 w 4156690"/>
              <a:gd name="connsiteY3" fmla="*/ 3544158 h 3544158"/>
              <a:gd name="connsiteX4" fmla="*/ 252084 w 4156690"/>
              <a:gd name="connsiteY4" fmla="*/ 3544158 h 3544158"/>
              <a:gd name="connsiteX5" fmla="*/ 193615 w 4156690"/>
              <a:gd name="connsiteY5" fmla="*/ 3422783 h 3544158"/>
              <a:gd name="connsiteX6" fmla="*/ 0 w 4156690"/>
              <a:gd name="connsiteY6" fmla="*/ 2463772 h 3544158"/>
              <a:gd name="connsiteX7" fmla="*/ 2463773 w 4156690"/>
              <a:gd name="connsiteY7" fmla="*/ 0 h 35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6690" h="3544158">
                <a:moveTo>
                  <a:pt x="2463773" y="0"/>
                </a:moveTo>
                <a:cubicBezTo>
                  <a:pt x="3059081" y="0"/>
                  <a:pt x="3605076" y="211134"/>
                  <a:pt x="4030961" y="562606"/>
                </a:cubicBezTo>
                <a:lnTo>
                  <a:pt x="4156690" y="676876"/>
                </a:lnTo>
                <a:lnTo>
                  <a:pt x="4156690" y="3544158"/>
                </a:lnTo>
                <a:lnTo>
                  <a:pt x="252084" y="3544158"/>
                </a:lnTo>
                <a:lnTo>
                  <a:pt x="193615" y="3422783"/>
                </a:lnTo>
                <a:cubicBezTo>
                  <a:pt x="68941" y="3128022"/>
                  <a:pt x="0" y="2803948"/>
                  <a:pt x="0" y="2463772"/>
                </a:cubicBezTo>
                <a:cubicBezTo>
                  <a:pt x="0" y="1103068"/>
                  <a:pt x="1103068" y="0"/>
                  <a:pt x="2463773" y="0"/>
                </a:cubicBezTo>
                <a:close/>
              </a:path>
            </a:pathLst>
          </a:custGeom>
          <a:solidFill>
            <a:schemeClr val="bg2">
              <a:lumMod val="85000"/>
            </a:schemeClr>
          </a:solidFill>
        </p:spPr>
        <p:txBody>
          <a:bodyPr wrap="square">
            <a:noAutofit/>
          </a:bodyPr>
          <a:lstStyle>
            <a:lvl1pPr>
              <a:defRPr sz="800" b="0" i="0">
                <a:latin typeface="Arial" panose="020B0604020202020204" pitchFamily="34" charset="0"/>
              </a:defRPr>
            </a:lvl1pPr>
          </a:lstStyle>
          <a:p>
            <a:endParaRPr lang="en-ID" dirty="0"/>
          </a:p>
        </p:txBody>
      </p:sp>
      <p:sp>
        <p:nvSpPr>
          <p:cNvPr id="4" name="Title 1">
            <a:extLst>
              <a:ext uri="{FF2B5EF4-FFF2-40B4-BE49-F238E27FC236}">
                <a16:creationId xmlns:a16="http://schemas.microsoft.com/office/drawing/2014/main" id="{C93EA026-AC86-4CA7-9D92-F2093F8FC566}"/>
              </a:ext>
            </a:extLst>
          </p:cNvPr>
          <p:cNvSpPr>
            <a:spLocks noGrp="1"/>
          </p:cNvSpPr>
          <p:nvPr>
            <p:ph type="ctrTitle"/>
          </p:nvPr>
        </p:nvSpPr>
        <p:spPr>
          <a:xfrm>
            <a:off x="687675" y="918014"/>
            <a:ext cx="7351776" cy="768096"/>
          </a:xfrm>
          <a:prstGeom prst="rect">
            <a:avLst/>
          </a:prstGeom>
        </p:spPr>
        <p:txBody>
          <a:bodyPr anchor="ctr"/>
          <a:lstStyle>
            <a:lvl1pPr algn="l">
              <a:lnSpc>
                <a:spcPct val="100000"/>
              </a:lnSpc>
              <a:defRPr sz="4400" b="1" i="0">
                <a:solidFill>
                  <a:schemeClr val="tx1"/>
                </a:solidFill>
                <a:latin typeface="Gotham" panose="02000603040000020004" pitchFamily="2" charset="0"/>
              </a:defRPr>
            </a:lvl1pPr>
          </a:lstStyle>
          <a:p>
            <a:r>
              <a:rPr lang="en-US" dirty="0"/>
              <a:t>Click to edit Master title</a:t>
            </a:r>
            <a:endParaRPr lang="en-ID" dirty="0"/>
          </a:p>
        </p:txBody>
      </p:sp>
      <p:sp>
        <p:nvSpPr>
          <p:cNvPr id="2" name="Subtitle 2">
            <a:extLst>
              <a:ext uri="{FF2B5EF4-FFF2-40B4-BE49-F238E27FC236}">
                <a16:creationId xmlns:a16="http://schemas.microsoft.com/office/drawing/2014/main" id="{F71D7F24-58D0-AD0F-7974-4F0901B9154F}"/>
              </a:ext>
            </a:extLst>
          </p:cNvPr>
          <p:cNvSpPr>
            <a:spLocks noGrp="1"/>
          </p:cNvSpPr>
          <p:nvPr>
            <p:ph type="subTitle" idx="1"/>
          </p:nvPr>
        </p:nvSpPr>
        <p:spPr>
          <a:xfrm>
            <a:off x="687781" y="462844"/>
            <a:ext cx="7351670" cy="455170"/>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Tree>
    <p:extLst>
      <p:ext uri="{BB962C8B-B14F-4D97-AF65-F5344CB8AC3E}">
        <p14:creationId xmlns:p14="http://schemas.microsoft.com/office/powerpoint/2010/main" val="33181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Image_Left_01">
    <p:spTree>
      <p:nvGrpSpPr>
        <p:cNvPr id="1" name=""/>
        <p:cNvGrpSpPr/>
        <p:nvPr/>
      </p:nvGrpSpPr>
      <p:grpSpPr>
        <a:xfrm>
          <a:off x="0" y="0"/>
          <a:ext cx="0" cy="0"/>
          <a:chOff x="0" y="0"/>
          <a:chExt cx="0" cy="0"/>
        </a:xfrm>
      </p:grpSpPr>
      <p:sp>
        <p:nvSpPr>
          <p:cNvPr id="11" name="Content Placeholder 7">
            <a:extLst>
              <a:ext uri="{FF2B5EF4-FFF2-40B4-BE49-F238E27FC236}">
                <a16:creationId xmlns:a16="http://schemas.microsoft.com/office/drawing/2014/main" id="{C6541541-AE2D-107B-DF2E-4D0CCCC5C5AF}"/>
              </a:ext>
            </a:extLst>
          </p:cNvPr>
          <p:cNvSpPr>
            <a:spLocks noGrp="1"/>
          </p:cNvSpPr>
          <p:nvPr>
            <p:ph sz="quarter" idx="14"/>
          </p:nvPr>
        </p:nvSpPr>
        <p:spPr>
          <a:xfrm>
            <a:off x="4948782" y="3740153"/>
            <a:ext cx="6288908" cy="2366999"/>
          </a:xfrm>
          <a:prstGeom prst="rect">
            <a:avLst/>
          </a:prstGeom>
        </p:spPr>
        <p:txBody>
          <a:bodyPr/>
          <a:lstStyle>
            <a:lvl1pPr>
              <a:lnSpc>
                <a:spcPct val="150000"/>
              </a:lnSpc>
              <a:buClr>
                <a:schemeClr val="accent2"/>
              </a:buClr>
              <a:defRPr sz="1600">
                <a:solidFill>
                  <a:schemeClr val="tx1">
                    <a:lumMod val="50000"/>
                  </a:schemeClr>
                </a:solidFill>
                <a:latin typeface="Arial" panose="020B0604020202020204" pitchFamily="34" charset="0"/>
                <a:cs typeface="Arial" panose="020B0604020202020204" pitchFamily="34" charset="0"/>
              </a:defRPr>
            </a:lvl1pPr>
            <a:lvl2pPr>
              <a:lnSpc>
                <a:spcPct val="150000"/>
              </a:lnSpc>
              <a:buClr>
                <a:schemeClr val="accent2"/>
              </a:buClr>
              <a:defRPr sz="1400">
                <a:solidFill>
                  <a:schemeClr val="tx1">
                    <a:lumMod val="50000"/>
                  </a:schemeClr>
                </a:solidFill>
                <a:latin typeface="Arial" panose="020B0604020202020204" pitchFamily="34" charset="0"/>
                <a:cs typeface="Arial" panose="020B0604020202020204" pitchFamily="34" charset="0"/>
              </a:defRPr>
            </a:lvl2pPr>
            <a:lvl3pPr>
              <a:lnSpc>
                <a:spcPct val="150000"/>
              </a:lnSpc>
              <a:buClr>
                <a:schemeClr val="accent2"/>
              </a:buClr>
              <a:defRPr sz="1200">
                <a:solidFill>
                  <a:schemeClr val="tx1">
                    <a:lumMod val="50000"/>
                  </a:schemeClr>
                </a:solidFill>
                <a:latin typeface="Arial" panose="020B0604020202020204" pitchFamily="34" charset="0"/>
                <a:cs typeface="Arial" panose="020B0604020202020204" pitchFamily="34" charset="0"/>
              </a:defRPr>
            </a:lvl3pPr>
            <a:lvl4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4pPr>
            <a:lvl5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7">
            <a:extLst>
              <a:ext uri="{FF2B5EF4-FFF2-40B4-BE49-F238E27FC236}">
                <a16:creationId xmlns:a16="http://schemas.microsoft.com/office/drawing/2014/main" id="{26E5455B-4F41-47D5-9808-F5297B8961EE}"/>
              </a:ext>
            </a:extLst>
          </p:cNvPr>
          <p:cNvSpPr>
            <a:spLocks noGrp="1"/>
          </p:cNvSpPr>
          <p:nvPr>
            <p:ph type="pic" sz="quarter" idx="10"/>
          </p:nvPr>
        </p:nvSpPr>
        <p:spPr>
          <a:xfrm>
            <a:off x="0" y="0"/>
            <a:ext cx="4226560" cy="6858000"/>
          </a:xfrm>
          <a:prstGeom prst="rect">
            <a:avLst/>
          </a:prstGeom>
          <a:solidFill>
            <a:schemeClr val="bg2">
              <a:lumMod val="85000"/>
            </a:schemeClr>
          </a:solidFill>
        </p:spPr>
        <p:txBody>
          <a:bodyPr>
            <a:normAutofit/>
          </a:bodyPr>
          <a:lstStyle>
            <a:lvl1pPr>
              <a:defRPr sz="2000" b="0" i="0">
                <a:solidFill>
                  <a:schemeClr val="bg1"/>
                </a:solidFill>
                <a:latin typeface="Arial" panose="020B0604020202020204" pitchFamily="34" charset="0"/>
              </a:defRPr>
            </a:lvl1pPr>
          </a:lstStyle>
          <a:p>
            <a:endParaRPr lang="en-ID" dirty="0"/>
          </a:p>
        </p:txBody>
      </p:sp>
      <p:sp>
        <p:nvSpPr>
          <p:cNvPr id="9" name="Title 1">
            <a:extLst>
              <a:ext uri="{FF2B5EF4-FFF2-40B4-BE49-F238E27FC236}">
                <a16:creationId xmlns:a16="http://schemas.microsoft.com/office/drawing/2014/main" id="{399433EA-8DF0-419D-83AE-25A1C6AD2066}"/>
              </a:ext>
            </a:extLst>
          </p:cNvPr>
          <p:cNvSpPr>
            <a:spLocks noGrp="1"/>
          </p:cNvSpPr>
          <p:nvPr>
            <p:ph type="ctrTitle"/>
          </p:nvPr>
        </p:nvSpPr>
        <p:spPr>
          <a:xfrm>
            <a:off x="4948782" y="1936055"/>
            <a:ext cx="6288908" cy="1461833"/>
          </a:xfrm>
          <a:prstGeom prst="rect">
            <a:avLst/>
          </a:prstGeom>
        </p:spPr>
        <p:txBody>
          <a:bodyPr anchor="ctr"/>
          <a:lstStyle>
            <a:lvl1pPr algn="l">
              <a:lnSpc>
                <a:spcPct val="100000"/>
              </a:lnSpc>
              <a:defRPr sz="4800" b="1" i="0">
                <a:solidFill>
                  <a:schemeClr val="tx1"/>
                </a:solidFill>
                <a:latin typeface="Gotham" panose="02000603040000020004" pitchFamily="2" charset="0"/>
              </a:defRPr>
            </a:lvl1pPr>
          </a:lstStyle>
          <a:p>
            <a:r>
              <a:rPr lang="en-US" dirty="0"/>
              <a:t>Click to edit Master title</a:t>
            </a:r>
            <a:endParaRPr lang="en-ID" dirty="0"/>
          </a:p>
        </p:txBody>
      </p:sp>
      <p:sp>
        <p:nvSpPr>
          <p:cNvPr id="10" name="Subtitle 2">
            <a:extLst>
              <a:ext uri="{FF2B5EF4-FFF2-40B4-BE49-F238E27FC236}">
                <a16:creationId xmlns:a16="http://schemas.microsoft.com/office/drawing/2014/main" id="{FC077F00-ABE2-4F48-B486-B447F7D03387}"/>
              </a:ext>
            </a:extLst>
          </p:cNvPr>
          <p:cNvSpPr>
            <a:spLocks noGrp="1"/>
          </p:cNvSpPr>
          <p:nvPr>
            <p:ph type="subTitle" idx="1"/>
          </p:nvPr>
        </p:nvSpPr>
        <p:spPr>
          <a:xfrm>
            <a:off x="4948782" y="1411642"/>
            <a:ext cx="5440680" cy="490372"/>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Tree>
    <p:extLst>
      <p:ext uri="{BB962C8B-B14F-4D97-AF65-F5344CB8AC3E}">
        <p14:creationId xmlns:p14="http://schemas.microsoft.com/office/powerpoint/2010/main" val="24394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84513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_02">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4096C3B-0C1C-4141-AB47-1EE9F306328F}"/>
              </a:ext>
            </a:extLst>
          </p:cNvPr>
          <p:cNvSpPr>
            <a:spLocks noGrp="1"/>
          </p:cNvSpPr>
          <p:nvPr>
            <p:ph type="subTitle" idx="1"/>
          </p:nvPr>
        </p:nvSpPr>
        <p:spPr>
          <a:xfrm>
            <a:off x="687781" y="462844"/>
            <a:ext cx="7351670" cy="455170"/>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
        <p:nvSpPr>
          <p:cNvPr id="3" name="Title 1">
            <a:extLst>
              <a:ext uri="{FF2B5EF4-FFF2-40B4-BE49-F238E27FC236}">
                <a16:creationId xmlns:a16="http://schemas.microsoft.com/office/drawing/2014/main" id="{3FEBFDCA-F7A4-43FF-B86A-E749F28D431B}"/>
              </a:ext>
            </a:extLst>
          </p:cNvPr>
          <p:cNvSpPr>
            <a:spLocks noGrp="1"/>
          </p:cNvSpPr>
          <p:nvPr>
            <p:ph type="ctrTitle"/>
          </p:nvPr>
        </p:nvSpPr>
        <p:spPr>
          <a:xfrm>
            <a:off x="687675" y="918014"/>
            <a:ext cx="7351776" cy="768096"/>
          </a:xfrm>
          <a:prstGeom prst="rect">
            <a:avLst/>
          </a:prstGeom>
        </p:spPr>
        <p:txBody>
          <a:bodyPr anchor="ctr"/>
          <a:lstStyle>
            <a:lvl1pPr algn="l">
              <a:lnSpc>
                <a:spcPct val="100000"/>
              </a:lnSpc>
              <a:defRPr sz="4400" b="1" i="0">
                <a:solidFill>
                  <a:schemeClr val="tx1"/>
                </a:solidFill>
                <a:latin typeface="Gotham" panose="02000603040000020004" pitchFamily="2" charset="0"/>
              </a:defRPr>
            </a:lvl1pPr>
          </a:lstStyle>
          <a:p>
            <a:r>
              <a:rPr lang="en-US" dirty="0"/>
              <a:t>Click to edit Master title</a:t>
            </a:r>
            <a:endParaRPr lang="en-ID" dirty="0"/>
          </a:p>
        </p:txBody>
      </p:sp>
      <p:sp>
        <p:nvSpPr>
          <p:cNvPr id="4" name="Text Placeholder 17">
            <a:extLst>
              <a:ext uri="{FF2B5EF4-FFF2-40B4-BE49-F238E27FC236}">
                <a16:creationId xmlns:a16="http://schemas.microsoft.com/office/drawing/2014/main" id="{1722FE98-B4DE-6F63-4AC1-B566C3214CED}"/>
              </a:ext>
            </a:extLst>
          </p:cNvPr>
          <p:cNvSpPr>
            <a:spLocks noGrp="1"/>
          </p:cNvSpPr>
          <p:nvPr>
            <p:ph type="body" sz="quarter" idx="11"/>
          </p:nvPr>
        </p:nvSpPr>
        <p:spPr>
          <a:xfrm>
            <a:off x="687673" y="2157669"/>
            <a:ext cx="9625369" cy="455170"/>
          </a:xfrm>
          <a:prstGeom prst="rect">
            <a:avLst/>
          </a:prstGeom>
        </p:spPr>
        <p:txBody>
          <a:bodyPr anchor="t"/>
          <a:lstStyle>
            <a:lvl1pPr marL="0" indent="0" algn="l">
              <a:buNone/>
              <a:defRPr sz="2400" b="1">
                <a:solidFill>
                  <a:schemeClr val="tx1"/>
                </a:solidFill>
                <a:latin typeface="Gotham" panose="02000603040000020004" pitchFamily="2" charset="0"/>
              </a:defRPr>
            </a:lvl1pPr>
          </a:lstStyle>
          <a:p>
            <a:pPr lvl="0"/>
            <a:endParaRPr lang="en-US" dirty="0"/>
          </a:p>
        </p:txBody>
      </p:sp>
      <p:sp>
        <p:nvSpPr>
          <p:cNvPr id="5" name="Content Placeholder 7">
            <a:extLst>
              <a:ext uri="{FF2B5EF4-FFF2-40B4-BE49-F238E27FC236}">
                <a16:creationId xmlns:a16="http://schemas.microsoft.com/office/drawing/2014/main" id="{3B9DC4AF-1B0A-93AF-97C0-537B1C03A291}"/>
              </a:ext>
            </a:extLst>
          </p:cNvPr>
          <p:cNvSpPr>
            <a:spLocks noGrp="1"/>
          </p:cNvSpPr>
          <p:nvPr>
            <p:ph sz="quarter" idx="12"/>
          </p:nvPr>
        </p:nvSpPr>
        <p:spPr>
          <a:xfrm>
            <a:off x="687674" y="2682289"/>
            <a:ext cx="9625369" cy="2989305"/>
          </a:xfrm>
          <a:prstGeom prst="rect">
            <a:avLst/>
          </a:prstGeom>
        </p:spPr>
        <p:txBody>
          <a:bodyPr/>
          <a:lstStyle>
            <a:lvl1pPr>
              <a:lnSpc>
                <a:spcPct val="150000"/>
              </a:lnSpc>
              <a:buClr>
                <a:schemeClr val="accent2"/>
              </a:buClr>
              <a:defRPr sz="1600">
                <a:solidFill>
                  <a:schemeClr val="tx1">
                    <a:lumMod val="50000"/>
                  </a:schemeClr>
                </a:solidFill>
                <a:latin typeface="Arial" panose="020B0604020202020204" pitchFamily="34" charset="0"/>
                <a:cs typeface="Arial" panose="020B0604020202020204" pitchFamily="34" charset="0"/>
              </a:defRPr>
            </a:lvl1pPr>
            <a:lvl2pPr>
              <a:lnSpc>
                <a:spcPct val="150000"/>
              </a:lnSpc>
              <a:buClr>
                <a:schemeClr val="accent2"/>
              </a:buClr>
              <a:defRPr sz="1400">
                <a:solidFill>
                  <a:schemeClr val="tx1">
                    <a:lumMod val="50000"/>
                  </a:schemeClr>
                </a:solidFill>
                <a:latin typeface="Arial" panose="020B0604020202020204" pitchFamily="34" charset="0"/>
                <a:cs typeface="Arial" panose="020B0604020202020204" pitchFamily="34" charset="0"/>
              </a:defRPr>
            </a:lvl2pPr>
            <a:lvl3pPr>
              <a:lnSpc>
                <a:spcPct val="150000"/>
              </a:lnSpc>
              <a:buClr>
                <a:schemeClr val="accent2"/>
              </a:buClr>
              <a:defRPr sz="1200">
                <a:solidFill>
                  <a:schemeClr val="tx1">
                    <a:lumMod val="50000"/>
                  </a:schemeClr>
                </a:solidFill>
                <a:latin typeface="Arial" panose="020B0604020202020204" pitchFamily="34" charset="0"/>
                <a:cs typeface="Arial" panose="020B0604020202020204" pitchFamily="34" charset="0"/>
              </a:defRPr>
            </a:lvl3pPr>
            <a:lvl4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4pPr>
            <a:lvl5pPr>
              <a:lnSpc>
                <a:spcPct val="150000"/>
              </a:lnSpc>
              <a:buClr>
                <a:schemeClr val="accent2"/>
              </a:buClr>
              <a:defRPr sz="1100">
                <a:solidFill>
                  <a:schemeClr val="tx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P spid="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BEDD88F-09E9-4467-BD2D-EDE4F3F37627}"/>
              </a:ext>
            </a:extLst>
          </p:cNvPr>
          <p:cNvSpPr>
            <a:spLocks noGrp="1"/>
          </p:cNvSpPr>
          <p:nvPr>
            <p:ph type="pic" sz="quarter" idx="10"/>
          </p:nvPr>
        </p:nvSpPr>
        <p:spPr>
          <a:xfrm>
            <a:off x="0" y="1"/>
            <a:ext cx="5398380" cy="6858000"/>
          </a:xfrm>
          <a:custGeom>
            <a:avLst/>
            <a:gdLst>
              <a:gd name="connsiteX0" fmla="*/ 0 w 5398380"/>
              <a:gd name="connsiteY0" fmla="*/ 0 h 6858000"/>
              <a:gd name="connsiteX1" fmla="*/ 1654755 w 5398380"/>
              <a:gd name="connsiteY1" fmla="*/ 1503565 h 6858000"/>
              <a:gd name="connsiteX2" fmla="*/ 2120935 w 5398380"/>
              <a:gd name="connsiteY2" fmla="*/ 3517185 h 6858000"/>
              <a:gd name="connsiteX3" fmla="*/ 2980690 w 5398380"/>
              <a:gd name="connsiteY3" fmla="*/ 5359900 h 6858000"/>
              <a:gd name="connsiteX4" fmla="*/ 4402279 w 5398380"/>
              <a:gd name="connsiteY4" fmla="*/ 6086427 h 6858000"/>
              <a:gd name="connsiteX5" fmla="*/ 5398380 w 5398380"/>
              <a:gd name="connsiteY5" fmla="*/ 6858000 h 6858000"/>
              <a:gd name="connsiteX6" fmla="*/ 0 w 539838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8380" h="6858000">
                <a:moveTo>
                  <a:pt x="0" y="0"/>
                </a:moveTo>
                <a:cubicBezTo>
                  <a:pt x="718551" y="259747"/>
                  <a:pt x="1333620" y="808574"/>
                  <a:pt x="1654755" y="1503565"/>
                </a:cubicBezTo>
                <a:cubicBezTo>
                  <a:pt x="1944706" y="2131044"/>
                  <a:pt x="1998998" y="2836815"/>
                  <a:pt x="2120935" y="3517185"/>
                </a:cubicBezTo>
                <a:cubicBezTo>
                  <a:pt x="2242872" y="4197546"/>
                  <a:pt x="2460525" y="4904719"/>
                  <a:pt x="2980690" y="5359900"/>
                </a:cubicBezTo>
                <a:cubicBezTo>
                  <a:pt x="3383059" y="5711899"/>
                  <a:pt x="3914311" y="5867883"/>
                  <a:pt x="4402279" y="6086427"/>
                </a:cubicBezTo>
                <a:cubicBezTo>
                  <a:pt x="4789877" y="6259765"/>
                  <a:pt x="5180208" y="6506441"/>
                  <a:pt x="5398380" y="6858000"/>
                </a:cubicBezTo>
                <a:lnTo>
                  <a:pt x="0" y="6858000"/>
                </a:lnTo>
                <a:close/>
              </a:path>
            </a:pathLst>
          </a:custGeom>
          <a:solidFill>
            <a:schemeClr val="bg2">
              <a:lumMod val="85000"/>
            </a:schemeClr>
          </a:solidFill>
        </p:spPr>
        <p:txBody>
          <a:bodyPr wrap="square">
            <a:noAutofit/>
          </a:bodyPr>
          <a:lstStyle>
            <a:lvl1pPr>
              <a:defRPr sz="800" b="0" i="0">
                <a:solidFill>
                  <a:schemeClr val="accent2"/>
                </a:solidFill>
                <a:latin typeface="Arial" panose="020B0604020202020204" pitchFamily="34" charset="0"/>
              </a:defRPr>
            </a:lvl1pPr>
          </a:lstStyle>
          <a:p>
            <a:endParaRPr lang="en-ID" dirty="0"/>
          </a:p>
        </p:txBody>
      </p:sp>
      <p:sp>
        <p:nvSpPr>
          <p:cNvPr id="10" name="Title 1">
            <a:extLst>
              <a:ext uri="{FF2B5EF4-FFF2-40B4-BE49-F238E27FC236}">
                <a16:creationId xmlns:a16="http://schemas.microsoft.com/office/drawing/2014/main" id="{20526D09-DDDB-4E56-A297-7E776BE972C4}"/>
              </a:ext>
            </a:extLst>
          </p:cNvPr>
          <p:cNvSpPr>
            <a:spLocks noGrp="1"/>
          </p:cNvSpPr>
          <p:nvPr>
            <p:ph type="ctrTitle"/>
          </p:nvPr>
        </p:nvSpPr>
        <p:spPr>
          <a:xfrm>
            <a:off x="4018067" y="1850626"/>
            <a:ext cx="6288908" cy="1572768"/>
          </a:xfrm>
          <a:prstGeom prst="rect">
            <a:avLst/>
          </a:prstGeom>
        </p:spPr>
        <p:txBody>
          <a:bodyPr anchor="ctr"/>
          <a:lstStyle>
            <a:lvl1pPr algn="l">
              <a:lnSpc>
                <a:spcPct val="100000"/>
              </a:lnSpc>
              <a:defRPr sz="4800" b="1" i="0">
                <a:solidFill>
                  <a:schemeClr val="tx1"/>
                </a:solidFill>
                <a:latin typeface="Gotham" panose="02000603040000020004" pitchFamily="2" charset="0"/>
              </a:defRPr>
            </a:lvl1pPr>
          </a:lstStyle>
          <a:p>
            <a:r>
              <a:rPr lang="en-US" dirty="0"/>
              <a:t>Click to edit Master title</a:t>
            </a:r>
            <a:endParaRPr lang="en-ID" dirty="0"/>
          </a:p>
        </p:txBody>
      </p:sp>
      <p:sp>
        <p:nvSpPr>
          <p:cNvPr id="2" name="Subtitle 2">
            <a:extLst>
              <a:ext uri="{FF2B5EF4-FFF2-40B4-BE49-F238E27FC236}">
                <a16:creationId xmlns:a16="http://schemas.microsoft.com/office/drawing/2014/main" id="{4BBB66DE-E40E-70FE-8C70-145F33EEA510}"/>
              </a:ext>
            </a:extLst>
          </p:cNvPr>
          <p:cNvSpPr>
            <a:spLocks noGrp="1"/>
          </p:cNvSpPr>
          <p:nvPr>
            <p:ph type="subTitle" idx="1"/>
          </p:nvPr>
        </p:nvSpPr>
        <p:spPr>
          <a:xfrm>
            <a:off x="4018067" y="1361589"/>
            <a:ext cx="6288908" cy="455170"/>
          </a:xfrm>
          <a:prstGeom prst="rect">
            <a:avLst/>
          </a:prstGeom>
        </p:spPr>
        <p:txBody>
          <a:bodyPr/>
          <a:lstStyle>
            <a:lvl1pPr marL="0" indent="0" algn="l">
              <a:lnSpc>
                <a:spcPct val="100000"/>
              </a:lnSpc>
              <a:buNone/>
              <a:defRPr sz="2400" b="1" i="0">
                <a:solidFill>
                  <a:schemeClr val="accent2"/>
                </a:solidFill>
                <a:latin typeface="Gotham" panose="02000603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D" dirty="0"/>
          </a:p>
        </p:txBody>
      </p:sp>
    </p:spTree>
    <p:extLst>
      <p:ext uri="{BB962C8B-B14F-4D97-AF65-F5344CB8AC3E}">
        <p14:creationId xmlns:p14="http://schemas.microsoft.com/office/powerpoint/2010/main" val="404842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CF06-A1EC-0350-C7E9-994037CC8E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96436B-515F-AA92-BA94-04D398A30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40CDAE-A770-7970-3BC6-D5EDAC70F7CE}"/>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BFFCE221-E1A7-768C-61D6-8DBC39BC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0E12-E553-7018-D7D5-4F6FAB1FD0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826961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54F3-B4CC-18A0-A119-655F4E970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503B9E-CABD-B4DC-1B9D-87DD6761D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D8DAA-D226-ED94-D531-6754992BB771}"/>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079F7104-23BA-97B2-D945-0C039CE61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F9976-BEA7-9DDF-826A-7D40AAE14FCE}"/>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18600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279-A700-2158-D980-BA47521895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2605F2-F592-3257-64F0-4FCB64CDC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95AF3-89DF-C54C-A6D1-4301F3F20305}"/>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F552C366-1E83-41E3-6E46-6306F6FC2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E698-948F-1530-13BA-DE5F152F896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691358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1A01-64AD-D5B2-4586-ACC2C5FC5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AC10D-D1E1-EFE8-2413-4DC8CE0125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A7155-0BD1-8D58-016A-DCBC63B3D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C37BC-8058-20D3-0B18-BD69AB358753}"/>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ED24DAA3-6125-9D5C-A1A0-0AD4EC707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C9544-6D89-0473-1BFB-8C433A99ED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315777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24E7-66F1-84D0-E587-D5E4C479A0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813E5B-6545-47B8-06BA-7BEA53B79B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B7C73-1DC6-2D38-7CCC-5BA212B913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5D6B8-DEE4-640E-2513-C3331CE17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1FE4E4-8839-91DB-2161-C55FA5497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D613C-E08B-57E0-7E39-5E071125B0F7}"/>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8" name="Footer Placeholder 7">
            <a:extLst>
              <a:ext uri="{FF2B5EF4-FFF2-40B4-BE49-F238E27FC236}">
                <a16:creationId xmlns:a16="http://schemas.microsoft.com/office/drawing/2014/main" id="{B8BE2996-63D8-6812-55D1-B1E33A76D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539F2-9485-7C3E-9159-6F7F833304AC}"/>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840172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2A02-EE04-CF53-E3FD-3450206A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CE5CD-B512-E119-4FDF-C0B1813005F9}"/>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4" name="Footer Placeholder 3">
            <a:extLst>
              <a:ext uri="{FF2B5EF4-FFF2-40B4-BE49-F238E27FC236}">
                <a16:creationId xmlns:a16="http://schemas.microsoft.com/office/drawing/2014/main" id="{AA6FE493-4517-8D53-B500-F945B3A87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F01A6-A768-E11F-3D2A-80D016DB8E7F}"/>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873832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A4E7B-C0FD-E4A7-5FFB-C8726145E5B3}"/>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3" name="Footer Placeholder 2">
            <a:extLst>
              <a:ext uri="{FF2B5EF4-FFF2-40B4-BE49-F238E27FC236}">
                <a16:creationId xmlns:a16="http://schemas.microsoft.com/office/drawing/2014/main" id="{02B80463-26CE-B9CB-D791-826D06EA5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E65DC-022B-5A8B-AA2F-2FB1FA3FAA5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835609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DD9C-F365-FF4E-B2FA-59128CEDC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1469A-7C89-5591-A202-DB71E20B8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5563D1-C0DC-D467-F063-117C79693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A39AA-9894-86F5-8526-90D68770C486}"/>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6B273435-DE34-9B48-E163-6AC317A9C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FCC46-6267-D3B7-D844-FF9925FD597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74057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318113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CA37-9CE6-4475-0907-1616AD60C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CDFD38-B152-26FF-79E3-6B340AC18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B1170A-E870-6137-FA14-65DFD0F24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0DAFC6-0CDC-A92C-901F-6D1CCDB6AD6A}"/>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6" name="Footer Placeholder 5">
            <a:extLst>
              <a:ext uri="{FF2B5EF4-FFF2-40B4-BE49-F238E27FC236}">
                <a16:creationId xmlns:a16="http://schemas.microsoft.com/office/drawing/2014/main" id="{AFC09A7D-06FD-481C-F73D-2D53F99B2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87FEF-DD77-E96F-8D80-F3BC803A7653}"/>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11524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971C-B707-41FD-E4ED-2D530782B0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8CFDA-2D17-9CFF-4B86-CE8DF8AA3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206A1-6DF0-A070-88B5-D459158D3E45}"/>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AC7D964E-213A-8AAC-68CC-1592B09D2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4AE8E-F054-B49B-E38C-CBE5D92A57D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391342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6B51B-82DC-86E6-723E-2C917860B6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7DFBE-3055-8FC7-079F-B8BE1C0830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4B77B-0101-BF63-56D8-F02395C29B68}"/>
              </a:ext>
            </a:extLst>
          </p:cNvPr>
          <p:cNvSpPr>
            <a:spLocks noGrp="1"/>
          </p:cNvSpPr>
          <p:nvPr>
            <p:ph type="dt" sz="half" idx="10"/>
          </p:nvPr>
        </p:nvSpPr>
        <p:spPr/>
        <p:txBody>
          <a:body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92C8710B-3164-261E-FA9D-825F30348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30865-645B-BD81-0138-B81571F8E142}"/>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848416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417563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833104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HR 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14D15A-DCA8-F568-65F9-C8A55E339915}"/>
              </a:ext>
            </a:extLst>
          </p:cNvPr>
          <p:cNvGrpSpPr/>
          <p:nvPr userDrawn="1"/>
        </p:nvGrpSpPr>
        <p:grpSpPr>
          <a:xfrm>
            <a:off x="0" y="0"/>
            <a:ext cx="12192000" cy="6858000"/>
            <a:chOff x="0" y="0"/>
            <a:chExt cx="12192000" cy="685800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Rectangle&#10;&#10;Description automatically generated">
              <a:extLst>
                <a:ext uri="{FF2B5EF4-FFF2-40B4-BE49-F238E27FC236}">
                  <a16:creationId xmlns:a16="http://schemas.microsoft.com/office/drawing/2014/main" id="{BF21CC52-7025-3493-253D-2B5D1689E982}"/>
                </a:ext>
              </a:extLst>
            </p:cNvPr>
            <p:cNvPicPr>
              <a:picLocks noChangeAspect="1"/>
            </p:cNvPicPr>
            <p:nvPr userDrawn="1"/>
          </p:nvPicPr>
          <p:blipFill rotWithShape="1">
            <a:blip r:embed="rId3"/>
            <a:srcRect t="86064"/>
            <a:stretch/>
          </p:blipFill>
          <p:spPr>
            <a:xfrm>
              <a:off x="0" y="5902288"/>
              <a:ext cx="12192000" cy="955711"/>
            </a:xfrm>
            <a:prstGeom prst="rect">
              <a:avLst/>
            </a:prstGeom>
          </p:spPr>
        </p:pic>
      </p:grpSp>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7" name="Picture 6" descr="Graphical user interface, text, application&#10;&#10;Description automatically generated">
            <a:extLst>
              <a:ext uri="{FF2B5EF4-FFF2-40B4-BE49-F238E27FC236}">
                <a16:creationId xmlns:a16="http://schemas.microsoft.com/office/drawing/2014/main" id="{5D54EF14-8289-0747-83BA-8D236CDAF942}"/>
              </a:ext>
            </a:extLst>
          </p:cNvPr>
          <p:cNvPicPr>
            <a:picLocks noChangeAspect="1"/>
          </p:cNvPicPr>
          <p:nvPr userDrawn="1"/>
        </p:nvPicPr>
        <p:blipFill>
          <a:blip r:embed="rId4"/>
          <a:stretch>
            <a:fillRect/>
          </a:stretch>
        </p:blipFill>
        <p:spPr>
          <a:xfrm>
            <a:off x="3112457" y="509597"/>
            <a:ext cx="5967086" cy="2057146"/>
          </a:xfrm>
          <a:prstGeom prst="rect">
            <a:avLst/>
          </a:prstGeom>
        </p:spPr>
      </p:pic>
      <p:sp>
        <p:nvSpPr>
          <p:cNvPr id="13" name="Date Placeholder 3">
            <a:extLst>
              <a:ext uri="{FF2B5EF4-FFF2-40B4-BE49-F238E27FC236}">
                <a16:creationId xmlns:a16="http://schemas.microsoft.com/office/drawing/2014/main" id="{87212172-DB0E-628D-9797-3E2376ADD25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095471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C3BC-A33E-28B6-6743-9ACEFEDA83E2}"/>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8" name="Date Placeholder 3">
            <a:extLst>
              <a:ext uri="{FF2B5EF4-FFF2-40B4-BE49-F238E27FC236}">
                <a16:creationId xmlns:a16="http://schemas.microsoft.com/office/drawing/2014/main" id="{C10A91B4-FAE4-5043-63DE-CF5DF8939F1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261729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peaker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8D3C93-1161-77CC-5634-4A63214C5DAA}"/>
              </a:ext>
            </a:extLst>
          </p:cNvPr>
          <p:cNvSpPr>
            <a:spLocks noGrp="1"/>
          </p:cNvSpPr>
          <p:nvPr>
            <p:ph type="body" sz="quarter" idx="11" hasCustomPrompt="1"/>
          </p:nvPr>
        </p:nvSpPr>
        <p:spPr>
          <a:xfrm>
            <a:off x="4070349" y="1868488"/>
            <a:ext cx="7283449" cy="461474"/>
          </a:xfrm>
        </p:spPr>
        <p:txBody>
          <a:bodyPr/>
          <a:lstStyle>
            <a:lvl1pPr marL="0" indent="0">
              <a:buNone/>
              <a:defRPr/>
            </a:lvl1pPr>
            <a:lvl2pPr marL="9525" indent="0">
              <a:buNone/>
              <a:tabLst/>
              <a:defRPr/>
            </a:lvl2pPr>
            <a:lvl3pPr marL="914400" indent="0">
              <a:buNone/>
              <a:defRPr/>
            </a:lvl3pPr>
          </a:lstStyle>
          <a:p>
            <a:pPr lvl="0"/>
            <a:r>
              <a:rPr lang="en-US" dirty="0"/>
              <a:t>Name</a:t>
            </a:r>
          </a:p>
        </p:txBody>
      </p:sp>
      <p:sp>
        <p:nvSpPr>
          <p:cNvPr id="9" name="Picture Placeholder 8">
            <a:extLst>
              <a:ext uri="{FF2B5EF4-FFF2-40B4-BE49-F238E27FC236}">
                <a16:creationId xmlns:a16="http://schemas.microsoft.com/office/drawing/2014/main" id="{ED22680E-BDF7-2C71-ED0B-88C92BC566A1}"/>
              </a:ext>
            </a:extLst>
          </p:cNvPr>
          <p:cNvSpPr>
            <a:spLocks noGrp="1"/>
          </p:cNvSpPr>
          <p:nvPr>
            <p:ph type="pic" sz="quarter" idx="12"/>
          </p:nvPr>
        </p:nvSpPr>
        <p:spPr>
          <a:xfrm>
            <a:off x="838200" y="2329962"/>
            <a:ext cx="2801815" cy="2802360"/>
          </a:xfrm>
          <a:ln w="76200">
            <a:solidFill>
              <a:schemeClr val="tx1"/>
            </a:solidFill>
          </a:ln>
        </p:spPr>
        <p:txBody>
          <a:bodyPr anchor="ctr"/>
          <a:lstStyle>
            <a:lvl1pPr marL="0" indent="0" algn="ctr">
              <a:buNone/>
              <a:defRPr/>
            </a:lvl1pPr>
          </a:lstStyle>
          <a:p>
            <a:endParaRPr lang="en-US" dirty="0"/>
          </a:p>
        </p:txBody>
      </p:sp>
      <p:sp>
        <p:nvSpPr>
          <p:cNvPr id="10" name="Text Placeholder 6">
            <a:extLst>
              <a:ext uri="{FF2B5EF4-FFF2-40B4-BE49-F238E27FC236}">
                <a16:creationId xmlns:a16="http://schemas.microsoft.com/office/drawing/2014/main" id="{FC0F13E9-3D0E-26A6-CA3F-470184A1B205}"/>
              </a:ext>
            </a:extLst>
          </p:cNvPr>
          <p:cNvSpPr>
            <a:spLocks noGrp="1"/>
          </p:cNvSpPr>
          <p:nvPr>
            <p:ph type="body" sz="quarter" idx="13" hasCustomPrompt="1"/>
          </p:nvPr>
        </p:nvSpPr>
        <p:spPr>
          <a:xfrm>
            <a:off x="4070349" y="2347915"/>
            <a:ext cx="7283449" cy="365126"/>
          </a:xfrm>
        </p:spPr>
        <p:txBody>
          <a:bodyPr>
            <a:normAutofit/>
          </a:bodyPr>
          <a:lstStyle>
            <a:lvl1pPr marL="0" indent="0">
              <a:buNone/>
              <a:defRPr sz="1800" b="0"/>
            </a:lvl1pPr>
            <a:lvl2pPr marL="9525" indent="0">
              <a:buNone/>
              <a:tabLst/>
              <a:defRPr/>
            </a:lvl2pPr>
            <a:lvl3pPr marL="914400" indent="0">
              <a:buNone/>
              <a:defRPr/>
            </a:lvl3pPr>
          </a:lstStyle>
          <a:p>
            <a:pPr lvl="0"/>
            <a:r>
              <a:rPr lang="en-US" dirty="0"/>
              <a:t>Title &amp; Organization</a:t>
            </a:r>
          </a:p>
        </p:txBody>
      </p:sp>
      <p:sp>
        <p:nvSpPr>
          <p:cNvPr id="11" name="Text Placeholder 6">
            <a:extLst>
              <a:ext uri="{FF2B5EF4-FFF2-40B4-BE49-F238E27FC236}">
                <a16:creationId xmlns:a16="http://schemas.microsoft.com/office/drawing/2014/main" id="{47DB111A-52EB-E249-6224-8B88C06D89E2}"/>
              </a:ext>
            </a:extLst>
          </p:cNvPr>
          <p:cNvSpPr>
            <a:spLocks noGrp="1"/>
          </p:cNvSpPr>
          <p:nvPr>
            <p:ph type="body" sz="quarter" idx="14" hasCustomPrompt="1"/>
          </p:nvPr>
        </p:nvSpPr>
        <p:spPr>
          <a:xfrm>
            <a:off x="4070350" y="2887090"/>
            <a:ext cx="7283450" cy="2796160"/>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12" name="Title 1">
            <a:extLst>
              <a:ext uri="{FF2B5EF4-FFF2-40B4-BE49-F238E27FC236}">
                <a16:creationId xmlns:a16="http://schemas.microsoft.com/office/drawing/2014/main" id="{24C451BA-EED8-3680-A4CB-22973AD0AB1E}"/>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14" name="Date Placeholder 3">
            <a:extLst>
              <a:ext uri="{FF2B5EF4-FFF2-40B4-BE49-F238E27FC236}">
                <a16:creationId xmlns:a16="http://schemas.microsoft.com/office/drawing/2014/main" id="{E6CA1E51-A434-DFDF-CE3A-054A26EB03D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936424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4171094" y="1784729"/>
            <a:ext cx="3849811" cy="3851444"/>
          </a:xfrm>
          <a:ln w="57150">
            <a:solidFill>
              <a:schemeClr val="tx1"/>
            </a:solidFill>
          </a:ln>
        </p:spPr>
        <p:txBody>
          <a:bodyPr/>
          <a:lstStyle/>
          <a:p>
            <a:endParaRPr lang="en-US" dirty="0"/>
          </a:p>
        </p:txBody>
      </p:sp>
      <p:sp>
        <p:nvSpPr>
          <p:cNvPr id="9" name="Title 1">
            <a:extLst>
              <a:ext uri="{FF2B5EF4-FFF2-40B4-BE49-F238E27FC236}">
                <a16:creationId xmlns:a16="http://schemas.microsoft.com/office/drawing/2014/main" id="{ADAF2911-3EE5-2C4F-0B2E-A9D91AB89281}"/>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1" name="Date Placeholder 3">
            <a:extLst>
              <a:ext uri="{FF2B5EF4-FFF2-40B4-BE49-F238E27FC236}">
                <a16:creationId xmlns:a16="http://schemas.microsoft.com/office/drawing/2014/main" id="{ABA7BD87-8A77-E95B-D11C-4BA00CF948CB}"/>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351432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2-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7153836"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4" name="Picture Placeholder 4">
            <a:extLst>
              <a:ext uri="{FF2B5EF4-FFF2-40B4-BE49-F238E27FC236}">
                <a16:creationId xmlns:a16="http://schemas.microsoft.com/office/drawing/2014/main" id="{32075B45-9CE0-95F2-85EA-EB3841845814}"/>
              </a:ext>
            </a:extLst>
          </p:cNvPr>
          <p:cNvSpPr>
            <a:spLocks noGrp="1"/>
          </p:cNvSpPr>
          <p:nvPr>
            <p:ph type="pic" sz="quarter" idx="13"/>
          </p:nvPr>
        </p:nvSpPr>
        <p:spPr>
          <a:xfrm>
            <a:off x="1503582"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11" name="Title 1">
            <a:extLst>
              <a:ext uri="{FF2B5EF4-FFF2-40B4-BE49-F238E27FC236}">
                <a16:creationId xmlns:a16="http://schemas.microsoft.com/office/drawing/2014/main" id="{4BC4A3F5-32BF-A5E6-126F-2E7657883E29}"/>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3" name="Date Placeholder 3">
            <a:extLst>
              <a:ext uri="{FF2B5EF4-FFF2-40B4-BE49-F238E27FC236}">
                <a16:creationId xmlns:a16="http://schemas.microsoft.com/office/drawing/2014/main" id="{9BA66472-569E-72A4-0FF7-1F8D902786D9}"/>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17772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6627001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5-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33836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8" name="Text Placeholder 7">
            <a:extLst>
              <a:ext uri="{FF2B5EF4-FFF2-40B4-BE49-F238E27FC236}">
                <a16:creationId xmlns:a16="http://schemas.microsoft.com/office/drawing/2014/main" id="{37DDACA0-484C-8FE4-DC9F-204976DF4E14}"/>
              </a:ext>
            </a:extLst>
          </p:cNvPr>
          <p:cNvSpPr>
            <a:spLocks noGrp="1"/>
          </p:cNvSpPr>
          <p:nvPr>
            <p:ph type="body" sz="quarter" idx="12" hasCustomPrompt="1"/>
          </p:nvPr>
        </p:nvSpPr>
        <p:spPr>
          <a:xfrm>
            <a:off x="33836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Picture Placeholder 4">
            <a:extLst>
              <a:ext uri="{FF2B5EF4-FFF2-40B4-BE49-F238E27FC236}">
                <a16:creationId xmlns:a16="http://schemas.microsoft.com/office/drawing/2014/main" id="{9D456554-942B-C0B3-1845-345101F9C25B}"/>
              </a:ext>
            </a:extLst>
          </p:cNvPr>
          <p:cNvSpPr>
            <a:spLocks noGrp="1"/>
          </p:cNvSpPr>
          <p:nvPr>
            <p:ph type="pic" sz="quarter" idx="13"/>
          </p:nvPr>
        </p:nvSpPr>
        <p:spPr>
          <a:xfrm>
            <a:off x="983228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1" name="Picture Placeholder 4">
            <a:extLst>
              <a:ext uri="{FF2B5EF4-FFF2-40B4-BE49-F238E27FC236}">
                <a16:creationId xmlns:a16="http://schemas.microsoft.com/office/drawing/2014/main" id="{771D9DB2-225A-848A-E1A8-EF949D352871}"/>
              </a:ext>
            </a:extLst>
          </p:cNvPr>
          <p:cNvSpPr>
            <a:spLocks noGrp="1"/>
          </p:cNvSpPr>
          <p:nvPr>
            <p:ph type="pic" sz="quarter" idx="14"/>
          </p:nvPr>
        </p:nvSpPr>
        <p:spPr>
          <a:xfrm>
            <a:off x="745880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12" name="Picture Placeholder 4">
            <a:extLst>
              <a:ext uri="{FF2B5EF4-FFF2-40B4-BE49-F238E27FC236}">
                <a16:creationId xmlns:a16="http://schemas.microsoft.com/office/drawing/2014/main" id="{0D148A87-0D95-0008-0CF2-8A9447F77268}"/>
              </a:ext>
            </a:extLst>
          </p:cNvPr>
          <p:cNvSpPr>
            <a:spLocks noGrp="1"/>
          </p:cNvSpPr>
          <p:nvPr>
            <p:ph type="pic" sz="quarter" idx="15"/>
          </p:nvPr>
        </p:nvSpPr>
        <p:spPr>
          <a:xfrm>
            <a:off x="508532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3" name="Picture Placeholder 4">
            <a:extLst>
              <a:ext uri="{FF2B5EF4-FFF2-40B4-BE49-F238E27FC236}">
                <a16:creationId xmlns:a16="http://schemas.microsoft.com/office/drawing/2014/main" id="{442B3BD8-BF76-EFF8-B2F7-EC0259185B2D}"/>
              </a:ext>
            </a:extLst>
          </p:cNvPr>
          <p:cNvSpPr>
            <a:spLocks noGrp="1"/>
          </p:cNvSpPr>
          <p:nvPr>
            <p:ph type="pic" sz="quarter" idx="16"/>
          </p:nvPr>
        </p:nvSpPr>
        <p:spPr>
          <a:xfrm>
            <a:off x="271184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4" name="Text Placeholder 7">
            <a:extLst>
              <a:ext uri="{FF2B5EF4-FFF2-40B4-BE49-F238E27FC236}">
                <a16:creationId xmlns:a16="http://schemas.microsoft.com/office/drawing/2014/main" id="{2BD02477-6065-F818-FBA9-47A3FAEC7B0A}"/>
              </a:ext>
            </a:extLst>
          </p:cNvPr>
          <p:cNvSpPr>
            <a:spLocks noGrp="1"/>
          </p:cNvSpPr>
          <p:nvPr>
            <p:ph type="body" sz="quarter" idx="17" hasCustomPrompt="1"/>
          </p:nvPr>
        </p:nvSpPr>
        <p:spPr>
          <a:xfrm>
            <a:off x="2711847"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1E2EF5DC-0D57-DC34-4674-0BD76A3C79C5}"/>
              </a:ext>
            </a:extLst>
          </p:cNvPr>
          <p:cNvSpPr>
            <a:spLocks noGrp="1"/>
          </p:cNvSpPr>
          <p:nvPr>
            <p:ph type="body" sz="quarter" idx="18" hasCustomPrompt="1"/>
          </p:nvPr>
        </p:nvSpPr>
        <p:spPr>
          <a:xfrm>
            <a:off x="506707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E366866D-A2F8-F30E-5CEC-7874104461C1}"/>
              </a:ext>
            </a:extLst>
          </p:cNvPr>
          <p:cNvSpPr>
            <a:spLocks noGrp="1"/>
          </p:cNvSpPr>
          <p:nvPr>
            <p:ph type="body" sz="quarter" idx="19" hasCustomPrompt="1"/>
          </p:nvPr>
        </p:nvSpPr>
        <p:spPr>
          <a:xfrm>
            <a:off x="7444376"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2EE9F404-D14D-FE4F-8CFF-AB1FC64F34F4}"/>
              </a:ext>
            </a:extLst>
          </p:cNvPr>
          <p:cNvSpPr>
            <a:spLocks noGrp="1"/>
          </p:cNvSpPr>
          <p:nvPr>
            <p:ph type="body" sz="quarter" idx="20" hasCustomPrompt="1"/>
          </p:nvPr>
        </p:nvSpPr>
        <p:spPr>
          <a:xfrm>
            <a:off x="9832288" y="4562664"/>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itle 1">
            <a:extLst>
              <a:ext uri="{FF2B5EF4-FFF2-40B4-BE49-F238E27FC236}">
                <a16:creationId xmlns:a16="http://schemas.microsoft.com/office/drawing/2014/main" id="{D046D04C-67A8-D731-EC40-7A854EF1DB5E}"/>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Tier Type</a:t>
            </a:r>
          </a:p>
        </p:txBody>
      </p:sp>
      <p:sp>
        <p:nvSpPr>
          <p:cNvPr id="20" name="Date Placeholder 3">
            <a:extLst>
              <a:ext uri="{FF2B5EF4-FFF2-40B4-BE49-F238E27FC236}">
                <a16:creationId xmlns:a16="http://schemas.microsoft.com/office/drawing/2014/main" id="{CB503363-B9D9-93C1-0C72-1F8160EBCA47}"/>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127719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image and bod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838200" y="1855557"/>
            <a:ext cx="3145551" cy="3146885"/>
          </a:xfrm>
          <a:ln w="57150">
            <a:solidFill>
              <a:schemeClr val="tx1"/>
            </a:solidFill>
          </a:ln>
        </p:spPr>
        <p:txBody>
          <a:bodyPr/>
          <a:lstStyle/>
          <a:p>
            <a:endParaRPr lang="en-US" dirty="0"/>
          </a:p>
        </p:txBody>
      </p:sp>
      <p:sp>
        <p:nvSpPr>
          <p:cNvPr id="4" name="Text Placeholder 6">
            <a:extLst>
              <a:ext uri="{FF2B5EF4-FFF2-40B4-BE49-F238E27FC236}">
                <a16:creationId xmlns:a16="http://schemas.microsoft.com/office/drawing/2014/main" id="{0E5FCD15-9EED-BF20-2D8A-6BE8959CEA19}"/>
              </a:ext>
            </a:extLst>
          </p:cNvPr>
          <p:cNvSpPr>
            <a:spLocks noGrp="1"/>
          </p:cNvSpPr>
          <p:nvPr>
            <p:ph type="body" sz="quarter" idx="14" hasCustomPrompt="1"/>
          </p:nvPr>
        </p:nvSpPr>
        <p:spPr>
          <a:xfrm>
            <a:off x="4246684" y="1855557"/>
            <a:ext cx="7107115" cy="2777989"/>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7" name="Title 1">
            <a:extLst>
              <a:ext uri="{FF2B5EF4-FFF2-40B4-BE49-F238E27FC236}">
                <a16:creationId xmlns:a16="http://schemas.microsoft.com/office/drawing/2014/main" id="{8437E892-C103-787E-50B3-35CD1BC00B83}"/>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9" name="Date Placeholder 3">
            <a:extLst>
              <a:ext uri="{FF2B5EF4-FFF2-40B4-BE49-F238E27FC236}">
                <a16:creationId xmlns:a16="http://schemas.microsoft.com/office/drawing/2014/main" id="{55716C83-17B4-C381-850C-2045F14D9788}"/>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413323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ransiti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5EB1E5F-3707-50EA-F71B-190CBDE437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C176C5-CF10-FDA6-D1E6-A79FE303F26D}"/>
              </a:ext>
            </a:extLst>
          </p:cNvPr>
          <p:cNvSpPr>
            <a:spLocks noGrp="1"/>
          </p:cNvSpPr>
          <p:nvPr>
            <p:ph type="title" hasCustomPrompt="1"/>
          </p:nvPr>
        </p:nvSpPr>
        <p:spPr>
          <a:xfrm>
            <a:off x="838200" y="2766218"/>
            <a:ext cx="10515600" cy="1325563"/>
          </a:xfrm>
          <a:prstGeom prst="rect">
            <a:avLst/>
          </a:prstGeom>
        </p:spPr>
        <p:txBody>
          <a:bodyPr/>
          <a:lstStyle>
            <a:lvl1pPr algn="ctr">
              <a:defRPr/>
            </a:lvl1pPr>
          </a:lstStyle>
          <a:p>
            <a:r>
              <a:rPr lang="en-US" dirty="0"/>
              <a:t>Transition</a:t>
            </a:r>
          </a:p>
        </p:txBody>
      </p:sp>
      <p:sp>
        <p:nvSpPr>
          <p:cNvPr id="6" name="Date Placeholder 3">
            <a:extLst>
              <a:ext uri="{FF2B5EF4-FFF2-40B4-BE49-F238E27FC236}">
                <a16:creationId xmlns:a16="http://schemas.microsoft.com/office/drawing/2014/main" id="{E22A8F75-DAEB-1151-4267-E165A54F11BC}"/>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013587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47730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69120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13262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79353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35438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6/2/23</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5819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6/2/23</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5643673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0" r:id="rId5"/>
    <p:sldLayoutId id="2147483745" r:id="rId6"/>
    <p:sldLayoutId id="2147483741" r:id="rId7"/>
    <p:sldLayoutId id="2147483742" r:id="rId8"/>
    <p:sldLayoutId id="2147483743" r:id="rId9"/>
    <p:sldLayoutId id="2147483744" r:id="rId10"/>
    <p:sldLayoutId id="2147483746" r:id="rId11"/>
    <p:sldLayoutId id="2147483752" r:id="rId12"/>
    <p:sldLayoutId id="2147483753" r:id="rId13"/>
    <p:sldLayoutId id="2147483755" r:id="rId14"/>
    <p:sldLayoutId id="2147483756" r:id="rId15"/>
    <p:sldLayoutId id="2147483757" r:id="rId16"/>
    <p:sldLayoutId id="2147483758" r:id="rId17"/>
    <p:sldLayoutId id="2147483760" r:id="rId18"/>
    <p:sldLayoutId id="2147483761" r:id="rId19"/>
    <p:sldLayoutId id="2147483762" r:id="rId20"/>
    <p:sldLayoutId id="2147483764" r:id="rId2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D7368-4E5F-21CB-F7A4-9C11CFEEA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4D41B6-ED92-53F4-115B-74D408949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DFB7F-E48C-9FC0-9D60-5300F8F6F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54C2F-4D27-A244-9AE2-E5C8FE469D77}" type="datetimeFigureOut">
              <a:rPr lang="en-US" smtClean="0"/>
              <a:t>6/1/23</a:t>
            </a:fld>
            <a:endParaRPr lang="en-US"/>
          </a:p>
        </p:txBody>
      </p:sp>
      <p:sp>
        <p:nvSpPr>
          <p:cNvPr id="5" name="Footer Placeholder 4">
            <a:extLst>
              <a:ext uri="{FF2B5EF4-FFF2-40B4-BE49-F238E27FC236}">
                <a16:creationId xmlns:a16="http://schemas.microsoft.com/office/drawing/2014/main" id="{D261B588-7A72-9D2D-0097-0AB6DA5F4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A30AA-7B28-DA93-56FE-E0BC92F52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706E5-5FFD-1E49-B019-E8B86ABC85AD}" type="slidenum">
              <a:rPr lang="en-US" smtClean="0"/>
              <a:t>‹#›</a:t>
            </a:fld>
            <a:endParaRPr lang="en-US"/>
          </a:p>
        </p:txBody>
      </p:sp>
    </p:spTree>
    <p:extLst>
      <p:ext uri="{BB962C8B-B14F-4D97-AF65-F5344CB8AC3E}">
        <p14:creationId xmlns:p14="http://schemas.microsoft.com/office/powerpoint/2010/main" val="16146562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14" descr="Rectangle&#10;&#10;Description automatically generated">
            <a:extLst>
              <a:ext uri="{FF2B5EF4-FFF2-40B4-BE49-F238E27FC236}">
                <a16:creationId xmlns:a16="http://schemas.microsoft.com/office/drawing/2014/main" id="{F518A2A1-47B4-B5B2-2D04-E5CA6611DB45}"/>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ED91A3-9181-E725-82F2-BE95F9D5C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F208CB2-9560-ADAF-F480-8324153A0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514AD-C30C-10BB-7054-5A9E109C0884}"/>
              </a:ext>
            </a:extLst>
          </p:cNvPr>
          <p:cNvSpPr>
            <a:spLocks noGrp="1"/>
          </p:cNvSpPr>
          <p:nvPr>
            <p:ph type="dt" sz="half" idx="2"/>
          </p:nvPr>
        </p:nvSpPr>
        <p:spPr>
          <a:xfrm>
            <a:off x="3510049" y="6186675"/>
            <a:ext cx="5171902" cy="365126"/>
          </a:xfrm>
          <a:prstGeom prst="rect">
            <a:avLst/>
          </a:prstGeom>
        </p:spPr>
        <p:txBody>
          <a:bodyPr vert="horz" lIns="91440" tIns="45720" rIns="91440" bIns="45720" rtlCol="0" anchor="ctr"/>
          <a:lstStyle>
            <a:lvl1pPr algn="l">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69705727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Lst>
  <p:txStyles>
    <p:titleStyle>
      <a:lvl1pPr algn="l" defTabSz="914400" rtl="0" eaLnBrk="1" latinLnBrk="0" hangingPunct="1">
        <a:lnSpc>
          <a:spcPct val="90000"/>
        </a:lnSpc>
        <a:spcBef>
          <a:spcPct val="0"/>
        </a:spcBef>
        <a:buNone/>
        <a:defRPr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video" Target="https://www.youtube.com/embed/dxwYkvPzUGI?feature=oembed" TargetMode="Externa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2.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video" Target="https://www.youtube.com/embed/ZWgVs4qj1ho?feature=oembed" TargetMode="Externa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cpVeUVcFMAU?feature=oembed" TargetMode="Externa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7.png"/><Relationship Id="rId5" Type="http://schemas.openxmlformats.org/officeDocument/2006/relationships/slideLayout" Target="../slideLayouts/slideLayout7.xml"/><Relationship Id="rId4" Type="http://schemas.openxmlformats.org/officeDocument/2006/relationships/tags" Target="../tags/tag13.xml"/></Relationships>
</file>

<file path=ppt/slides/_rels/slide3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www.youtube.com/embed/PnDgZuGIhHs?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47.xml.rels><?xml version="1.0" encoding="UTF-8" standalone="yes"?>
<Relationships xmlns="http://schemas.openxmlformats.org/package/2006/relationships"><Relationship Id="rId3" Type="http://schemas.openxmlformats.org/officeDocument/2006/relationships/hyperlink" Target="mailto:zina@zndconsulting.com" TargetMode="External"/><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rls_slide_loop.pptx" TargetMode="External"/><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139C-8FCA-2258-CCE7-9B7241717082}"/>
              </a:ext>
            </a:extLst>
          </p:cNvPr>
          <p:cNvSpPr>
            <a:spLocks noGrp="1"/>
          </p:cNvSpPr>
          <p:nvPr>
            <p:ph type="ctrTitle"/>
          </p:nvPr>
        </p:nvSpPr>
        <p:spPr>
          <a:xfrm>
            <a:off x="1524000" y="4147416"/>
            <a:ext cx="9144000" cy="1318161"/>
          </a:xfrm>
        </p:spPr>
        <p:txBody>
          <a:bodyPr>
            <a:normAutofit fontScale="90000"/>
          </a:bodyPr>
          <a:lstStyle/>
          <a:p>
            <a:r>
              <a:rPr lang="en-US" dirty="0">
                <a:solidFill>
                  <a:schemeClr val="bg1"/>
                </a:solidFill>
              </a:rPr>
              <a:t>WELCOME</a:t>
            </a:r>
          </a:p>
        </p:txBody>
      </p:sp>
      <p:sp>
        <p:nvSpPr>
          <p:cNvPr id="5" name="Date Placeholder 3">
            <a:extLst>
              <a:ext uri="{FF2B5EF4-FFF2-40B4-BE49-F238E27FC236}">
                <a16:creationId xmlns:a16="http://schemas.microsoft.com/office/drawing/2014/main" id="{3304C831-906F-591B-6A39-C71FDA9DA56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facesandvoices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recoveryleadershipsummit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#advocate4recovery</a:t>
            </a:r>
          </a:p>
        </p:txBody>
      </p:sp>
      <p:sp>
        <p:nvSpPr>
          <p:cNvPr id="3" name="Title 1">
            <a:extLst>
              <a:ext uri="{FF2B5EF4-FFF2-40B4-BE49-F238E27FC236}">
                <a16:creationId xmlns:a16="http://schemas.microsoft.com/office/drawing/2014/main" id="{94559950-585E-F447-1C6F-9DADC9FA9B2E}"/>
              </a:ext>
            </a:extLst>
          </p:cNvPr>
          <p:cNvSpPr txBox="1">
            <a:spLocks/>
          </p:cNvSpPr>
          <p:nvPr/>
        </p:nvSpPr>
        <p:spPr>
          <a:xfrm>
            <a:off x="811576" y="5384595"/>
            <a:ext cx="10568848" cy="58654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9600" b="1" i="0" kern="1200" spc="600">
                <a:solidFill>
                  <a:schemeClr val="bg1"/>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outerShdw blurRad="50800" dist="38100" algn="l" rotWithShape="0">
                    <a:prstClr val="black">
                      <a:alpha val="40000"/>
                    </a:prstClr>
                  </a:outerShdw>
                </a:effectLst>
                <a:uLnTx/>
                <a:uFillTx/>
                <a:latin typeface="Open Sans Light" panose="020B0306030504020204" pitchFamily="34" charset="0"/>
                <a:ea typeface="Open Sans Light" panose="020B0306030504020204" pitchFamily="34" charset="0"/>
                <a:cs typeface="Open Sans Light" panose="020B0306030504020204" pitchFamily="34" charset="0"/>
              </a:rPr>
              <a:t>Justice, Diversity, Equity, Inclusion</a:t>
            </a:r>
          </a:p>
        </p:txBody>
      </p:sp>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38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68752" y="1737183"/>
            <a:ext cx="5772194" cy="405015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00766" y="1258896"/>
            <a:ext cx="2396676" cy="165969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59737" y="1726820"/>
            <a:ext cx="1396907" cy="1853276"/>
          </a:xfrm>
          <a:prstGeom prst="rect">
            <a:avLst/>
          </a:prstGeom>
        </p:spPr>
      </p:pic>
      <p:sp>
        <p:nvSpPr>
          <p:cNvPr id="5" name="TextBox 5"/>
          <p:cNvSpPr txBox="1"/>
          <p:nvPr/>
        </p:nvSpPr>
        <p:spPr>
          <a:xfrm>
            <a:off x="6672565" y="3883941"/>
            <a:ext cx="5248072" cy="2438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4800"/>
              </a:lnSpc>
              <a:spcBef>
                <a:spcPct val="0"/>
              </a:spcBef>
            </a:pPr>
            <a:r>
              <a:rPr lang="en-US" sz="4000">
                <a:solidFill>
                  <a:srgbClr val="EFF2D8"/>
                </a:solidFill>
                <a:latin typeface="Libre Baskerville"/>
              </a:rPr>
              <a:t>This is an active skill that we encourage you to embrace.</a:t>
            </a:r>
          </a:p>
        </p:txBody>
      </p:sp>
    </p:spTree>
    <p:extLst>
      <p:ext uri="{BB962C8B-B14F-4D97-AF65-F5344CB8AC3E}">
        <p14:creationId xmlns:p14="http://schemas.microsoft.com/office/powerpoint/2010/main" val="10916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38C"/>
        </a:solidFill>
        <a:effectLst/>
      </p:bgPr>
    </p:bg>
    <p:spTree>
      <p:nvGrpSpPr>
        <p:cNvPr id="1" name=""/>
        <p:cNvGrpSpPr/>
        <p:nvPr/>
      </p:nvGrpSpPr>
      <p:grpSpPr>
        <a:xfrm>
          <a:off x="0" y="0"/>
          <a:ext cx="0" cy="0"/>
          <a:chOff x="0" y="0"/>
          <a:chExt cx="0" cy="0"/>
        </a:xfrm>
      </p:grpSpPr>
      <p:sp>
        <p:nvSpPr>
          <p:cNvPr id="5" name="TextBox 5"/>
          <p:cNvSpPr txBox="1"/>
          <p:nvPr/>
        </p:nvSpPr>
        <p:spPr>
          <a:xfrm>
            <a:off x="685800" y="3217781"/>
            <a:ext cx="8223165" cy="3997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473"/>
              </a:lnSpc>
            </a:pPr>
            <a:endParaRPr lang="en-US" sz="1886" dirty="0">
              <a:solidFill>
                <a:srgbClr val="EFF2D8"/>
              </a:solidFill>
              <a:latin typeface="Libre Baskerville"/>
            </a:endParaRPr>
          </a:p>
          <a:p>
            <a:pPr>
              <a:lnSpc>
                <a:spcPts val="1473"/>
              </a:lnSpc>
            </a:pPr>
            <a:endParaRPr lang="en-US" sz="1886" dirty="0">
              <a:solidFill>
                <a:srgbClr val="EFF2D8"/>
              </a:solidFill>
              <a:latin typeface="Libre Baskerville"/>
            </a:endParaRPr>
          </a:p>
        </p:txBody>
      </p:sp>
      <p:sp>
        <p:nvSpPr>
          <p:cNvPr id="7" name="TextBox 6">
            <a:extLst>
              <a:ext uri="{FF2B5EF4-FFF2-40B4-BE49-F238E27FC236}">
                <a16:creationId xmlns:a16="http://schemas.microsoft.com/office/drawing/2014/main" id="{D1BCB8FB-3DD3-B5B9-685B-2684E4F92A38}"/>
              </a:ext>
            </a:extLst>
          </p:cNvPr>
          <p:cNvSpPr txBox="1"/>
          <p:nvPr/>
        </p:nvSpPr>
        <p:spPr>
          <a:xfrm>
            <a:off x="2997200" y="3022601"/>
            <a:ext cx="6959600" cy="126188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400" dirty="0">
                <a:solidFill>
                  <a:schemeClr val="bg1"/>
                </a:solidFill>
              </a:rPr>
              <a:t>BRAVE Space Agreement </a:t>
            </a: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p:txBody>
      </p:sp>
    </p:spTree>
    <p:extLst>
      <p:ext uri="{BB962C8B-B14F-4D97-AF65-F5344CB8AC3E}">
        <p14:creationId xmlns:p14="http://schemas.microsoft.com/office/powerpoint/2010/main" val="2617431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EAD4"/>
        </a:solidFill>
        <a:effectLst/>
      </p:bgPr>
    </p:bg>
    <p:spTree>
      <p:nvGrpSpPr>
        <p:cNvPr id="1" name=""/>
        <p:cNvGrpSpPr/>
        <p:nvPr/>
      </p:nvGrpSpPr>
      <p:grpSpPr>
        <a:xfrm>
          <a:off x="0" y="0"/>
          <a:ext cx="0" cy="0"/>
          <a:chOff x="0" y="0"/>
          <a:chExt cx="0" cy="0"/>
        </a:xfrm>
      </p:grpSpPr>
      <p:sp>
        <p:nvSpPr>
          <p:cNvPr id="2" name="AutoShape 2"/>
          <p:cNvSpPr/>
          <p:nvPr/>
        </p:nvSpPr>
        <p:spPr>
          <a:xfrm>
            <a:off x="803195" y="2780821"/>
            <a:ext cx="10414178" cy="0"/>
          </a:xfrm>
          <a:prstGeom prst="line">
            <a:avLst/>
          </a:prstGeom>
          <a:ln w="19050" cap="rnd">
            <a:solidFill>
              <a:srgbClr val="00738C"/>
            </a:solidFill>
            <a:prstDash val="solid"/>
            <a:headEnd type="none" w="sm" len="sm"/>
            <a:tailEnd type="none" w="sm" len="sm"/>
          </a:ln>
        </p:spPr>
      </p:sp>
      <p:sp>
        <p:nvSpPr>
          <p:cNvPr id="3" name="AutoShape 3"/>
          <p:cNvSpPr/>
          <p:nvPr/>
        </p:nvSpPr>
        <p:spPr>
          <a:xfrm>
            <a:off x="803716" y="4088916"/>
            <a:ext cx="10414178" cy="0"/>
          </a:xfrm>
          <a:prstGeom prst="line">
            <a:avLst/>
          </a:prstGeom>
          <a:ln w="19050" cap="rnd">
            <a:solidFill>
              <a:srgbClr val="00738C"/>
            </a:solidFill>
            <a:prstDash val="solid"/>
            <a:headEnd type="none" w="sm" len="sm"/>
            <a:tailEnd type="none" w="sm" len="sm"/>
          </a:ln>
        </p:spPr>
      </p:sp>
      <p:sp>
        <p:nvSpPr>
          <p:cNvPr id="4" name="AutoShape 4"/>
          <p:cNvSpPr/>
          <p:nvPr/>
        </p:nvSpPr>
        <p:spPr>
          <a:xfrm>
            <a:off x="803195" y="5357769"/>
            <a:ext cx="10414178" cy="0"/>
          </a:xfrm>
          <a:prstGeom prst="line">
            <a:avLst/>
          </a:prstGeom>
          <a:ln w="19050" cap="rnd">
            <a:solidFill>
              <a:srgbClr val="00738C"/>
            </a:solidFill>
            <a:prstDash val="solid"/>
            <a:headEnd type="none" w="sm" len="sm"/>
            <a:tailEnd type="none" w="sm" len="sm"/>
          </a:ln>
        </p:spPr>
      </p:sp>
      <p:sp>
        <p:nvSpPr>
          <p:cNvPr id="5" name="TextBox 5"/>
          <p:cNvSpPr txBox="1"/>
          <p:nvPr/>
        </p:nvSpPr>
        <p:spPr>
          <a:xfrm>
            <a:off x="876473" y="778605"/>
            <a:ext cx="10789267" cy="6420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10"/>
              </a:lnSpc>
            </a:pPr>
            <a:r>
              <a:rPr lang="en-US" sz="3722">
                <a:solidFill>
                  <a:srgbClr val="00738C"/>
                </a:solidFill>
                <a:latin typeface="Open Sans Extra Bold"/>
              </a:rPr>
              <a:t>   Safe Space               Brave Space Reframe</a:t>
            </a: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93219" y="1620029"/>
            <a:ext cx="977888" cy="870320"/>
          </a:xfrm>
          <a:prstGeom prst="rect">
            <a:avLst/>
          </a:prstGeom>
        </p:spPr>
      </p:pic>
      <p:sp>
        <p:nvSpPr>
          <p:cNvPr id="7" name="TextBox 7"/>
          <p:cNvSpPr txBox="1"/>
          <p:nvPr/>
        </p:nvSpPr>
        <p:spPr>
          <a:xfrm>
            <a:off x="2683307" y="1850305"/>
            <a:ext cx="3954783" cy="365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964"/>
              </a:lnSpc>
              <a:spcBef>
                <a:spcPct val="0"/>
              </a:spcBef>
            </a:pPr>
            <a:r>
              <a:rPr lang="en-US" sz="2117">
                <a:solidFill>
                  <a:srgbClr val="00738C"/>
                </a:solidFill>
                <a:latin typeface="Open Sans 1"/>
              </a:rPr>
              <a:t>Agree to Disagree</a:t>
            </a:r>
          </a:p>
        </p:txBody>
      </p:sp>
      <p:sp>
        <p:nvSpPr>
          <p:cNvPr id="8" name="TextBox 8"/>
          <p:cNvSpPr txBox="1"/>
          <p:nvPr/>
        </p:nvSpPr>
        <p:spPr>
          <a:xfrm>
            <a:off x="6638091" y="1850305"/>
            <a:ext cx="4409487" cy="365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964"/>
              </a:lnSpc>
              <a:spcBef>
                <a:spcPct val="0"/>
              </a:spcBef>
            </a:pPr>
            <a:r>
              <a:rPr lang="en-US" sz="2117">
                <a:solidFill>
                  <a:srgbClr val="00738C"/>
                </a:solidFill>
                <a:latin typeface="Open Sans 1"/>
              </a:rPr>
              <a:t>Controversy with Civility</a:t>
            </a:r>
          </a:p>
        </p:txBody>
      </p:sp>
      <p:sp>
        <p:nvSpPr>
          <p:cNvPr id="9" name="TextBox 9"/>
          <p:cNvSpPr txBox="1"/>
          <p:nvPr/>
        </p:nvSpPr>
        <p:spPr>
          <a:xfrm>
            <a:off x="1338436" y="3182424"/>
            <a:ext cx="3954783" cy="365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964"/>
              </a:lnSpc>
              <a:spcBef>
                <a:spcPct val="0"/>
              </a:spcBef>
            </a:pPr>
            <a:r>
              <a:rPr lang="en-US" sz="2117">
                <a:solidFill>
                  <a:srgbClr val="00738C"/>
                </a:solidFill>
                <a:latin typeface="Open Sans 1"/>
              </a:rPr>
              <a:t>Don't Take Things Personally</a:t>
            </a:r>
          </a:p>
        </p:txBody>
      </p:sp>
      <p:sp>
        <p:nvSpPr>
          <p:cNvPr id="10" name="TextBox 10"/>
          <p:cNvSpPr txBox="1"/>
          <p:nvPr/>
        </p:nvSpPr>
        <p:spPr>
          <a:xfrm>
            <a:off x="6638091" y="3182424"/>
            <a:ext cx="4579804" cy="365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964"/>
              </a:lnSpc>
              <a:spcBef>
                <a:spcPct val="0"/>
              </a:spcBef>
            </a:pPr>
            <a:r>
              <a:rPr lang="en-US" sz="2117">
                <a:solidFill>
                  <a:srgbClr val="00738C"/>
                </a:solidFill>
                <a:latin typeface="Open Sans 1"/>
              </a:rPr>
              <a:t>Own Your Intentions &amp; Your Impact</a:t>
            </a:r>
          </a:p>
        </p:txBody>
      </p:sp>
      <p:sp>
        <p:nvSpPr>
          <p:cNvPr id="11" name="TextBox 11"/>
          <p:cNvSpPr txBox="1"/>
          <p:nvPr/>
        </p:nvSpPr>
        <p:spPr>
          <a:xfrm>
            <a:off x="2316323" y="4490519"/>
            <a:ext cx="3954783" cy="365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964"/>
              </a:lnSpc>
              <a:spcBef>
                <a:spcPct val="0"/>
              </a:spcBef>
            </a:pPr>
            <a:r>
              <a:rPr lang="en-US" sz="2117">
                <a:solidFill>
                  <a:srgbClr val="00738C"/>
                </a:solidFill>
                <a:latin typeface="Open Sans 1"/>
              </a:rPr>
              <a:t>No Personal Attacks</a:t>
            </a:r>
          </a:p>
        </p:txBody>
      </p:sp>
      <p:sp>
        <p:nvSpPr>
          <p:cNvPr id="12" name="TextBox 12"/>
          <p:cNvSpPr txBox="1"/>
          <p:nvPr/>
        </p:nvSpPr>
        <p:spPr>
          <a:xfrm>
            <a:off x="6638091" y="4303194"/>
            <a:ext cx="3954783" cy="7399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964"/>
              </a:lnSpc>
              <a:spcBef>
                <a:spcPct val="0"/>
              </a:spcBef>
            </a:pPr>
            <a:r>
              <a:rPr lang="en-US" sz="2117">
                <a:solidFill>
                  <a:srgbClr val="00738C"/>
                </a:solidFill>
                <a:latin typeface="Open Sans 1"/>
              </a:rPr>
              <a:t>Distinguish Between Ideas &amp; People</a:t>
            </a:r>
          </a:p>
        </p:txBody>
      </p:sp>
      <p:sp>
        <p:nvSpPr>
          <p:cNvPr id="13" name="TextBox 13"/>
          <p:cNvSpPr txBox="1"/>
          <p:nvPr/>
        </p:nvSpPr>
        <p:spPr>
          <a:xfrm>
            <a:off x="2863275" y="5798204"/>
            <a:ext cx="3954783" cy="365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964"/>
              </a:lnSpc>
              <a:spcBef>
                <a:spcPct val="0"/>
              </a:spcBef>
            </a:pPr>
            <a:r>
              <a:rPr lang="en-US" sz="2117">
                <a:solidFill>
                  <a:srgbClr val="00738C"/>
                </a:solidFill>
                <a:latin typeface="Open Sans 1"/>
              </a:rPr>
              <a:t>Respect Others</a:t>
            </a:r>
          </a:p>
        </p:txBody>
      </p:sp>
      <p:sp>
        <p:nvSpPr>
          <p:cNvPr id="14" name="TextBox 14"/>
          <p:cNvSpPr txBox="1"/>
          <p:nvPr/>
        </p:nvSpPr>
        <p:spPr>
          <a:xfrm>
            <a:off x="6638091" y="5798204"/>
            <a:ext cx="3954783" cy="3653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964"/>
              </a:lnSpc>
              <a:spcBef>
                <a:spcPct val="0"/>
              </a:spcBef>
            </a:pPr>
            <a:r>
              <a:rPr lang="en-US" sz="2117">
                <a:solidFill>
                  <a:srgbClr val="00738C"/>
                </a:solidFill>
                <a:latin typeface="Open Sans 1"/>
              </a:rPr>
              <a:t>Challenge with Care</a:t>
            </a:r>
          </a:p>
        </p:txBody>
      </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93219" y="2952147"/>
            <a:ext cx="977888" cy="87032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93219" y="4260243"/>
            <a:ext cx="977888" cy="870320"/>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93219" y="5567927"/>
            <a:ext cx="977888" cy="870320"/>
          </a:xfrm>
          <a:prstGeom prst="rect">
            <a:avLst/>
          </a:prstGeom>
        </p:spPr>
      </p:pic>
    </p:spTree>
    <p:extLst>
      <p:ext uri="{BB962C8B-B14F-4D97-AF65-F5344CB8AC3E}">
        <p14:creationId xmlns:p14="http://schemas.microsoft.com/office/powerpoint/2010/main" val="170513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A8EF90-886A-B795-ACFE-57770A5359CF}"/>
              </a:ext>
            </a:extLst>
          </p:cNvPr>
          <p:cNvPicPr>
            <a:picLocks/>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80789800-E5D9-02C4-B686-1C56447C7582}"/>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are social justice issues impacting our clients today? </a:t>
            </a:r>
          </a:p>
        </p:txBody>
      </p:sp>
      <p:sp>
        <p:nvSpPr>
          <p:cNvPr id="7" name="Rectangle 6">
            <a:extLst>
              <a:ext uri="{FF2B5EF4-FFF2-40B4-BE49-F238E27FC236}">
                <a16:creationId xmlns:a16="http://schemas.microsoft.com/office/drawing/2014/main" id="{3DE81992-EC0D-852D-8518-8FBE0ED1790C}"/>
              </a:ext>
            </a:extLst>
          </p:cNvPr>
          <p:cNvSpPr/>
          <p:nvPr>
            <p:custDataLst>
              <p:tags r:id="rId4"/>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787834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6" name="Online Media 5" title="The Pause">
            <a:hlinkClick r:id="" action="ppaction://media"/>
            <a:extLst>
              <a:ext uri="{FF2B5EF4-FFF2-40B4-BE49-F238E27FC236}">
                <a16:creationId xmlns:a16="http://schemas.microsoft.com/office/drawing/2014/main" id="{DC77AFD2-61EC-5673-7EBB-DEB4B9F229D7}"/>
              </a:ext>
            </a:extLst>
          </p:cNvPr>
          <p:cNvPicPr>
            <a:picLocks noRot="1" noChangeAspect="1"/>
          </p:cNvPicPr>
          <p:nvPr>
            <a:videoFile r:link="rId1"/>
          </p:nvPr>
        </p:nvPicPr>
        <p:blipFill>
          <a:blip r:embed="rId4"/>
          <a:stretch>
            <a:fillRect/>
          </a:stretch>
        </p:blipFill>
        <p:spPr>
          <a:xfrm>
            <a:off x="490818" y="194982"/>
            <a:ext cx="11187953" cy="6525997"/>
          </a:xfrm>
          <a:prstGeom prst="rect">
            <a:avLst/>
          </a:prstGeom>
        </p:spPr>
      </p:pic>
    </p:spTree>
    <p:extLst>
      <p:ext uri="{BB962C8B-B14F-4D97-AF65-F5344CB8AC3E}">
        <p14:creationId xmlns:p14="http://schemas.microsoft.com/office/powerpoint/2010/main" val="179117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bldLst>
      <p:bldP spid="12" grpId="0" animBg="1"/>
      <p:bldP spid="51"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4A409090-8AAE-4284-B885-2983FEAF3AE8}"/>
              </a:ext>
            </a:extLst>
          </p:cNvPr>
          <p:cNvSpPr/>
          <p:nvPr/>
        </p:nvSpPr>
        <p:spPr>
          <a:xfrm>
            <a:off x="9765097" y="5161666"/>
            <a:ext cx="1424710" cy="1424710"/>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12" name="Oval 11">
            <a:extLst>
              <a:ext uri="{FF2B5EF4-FFF2-40B4-BE49-F238E27FC236}">
                <a16:creationId xmlns:a16="http://schemas.microsoft.com/office/drawing/2014/main" id="{FF308E90-5311-4CE6-A6E0-5B904292E89A}"/>
              </a:ext>
            </a:extLst>
          </p:cNvPr>
          <p:cNvSpPr/>
          <p:nvPr/>
        </p:nvSpPr>
        <p:spPr>
          <a:xfrm>
            <a:off x="8961686" y="5632046"/>
            <a:ext cx="1606821" cy="1606821"/>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7" name="TextBox 6">
            <a:extLst>
              <a:ext uri="{FF2B5EF4-FFF2-40B4-BE49-F238E27FC236}">
                <a16:creationId xmlns:a16="http://schemas.microsoft.com/office/drawing/2014/main" id="{FC3A80EF-9E11-B94E-1176-5FF9B771BA91}"/>
              </a:ext>
            </a:extLst>
          </p:cNvPr>
          <p:cNvSpPr txBox="1"/>
          <p:nvPr/>
        </p:nvSpPr>
        <p:spPr>
          <a:xfrm>
            <a:off x="532572" y="6364803"/>
            <a:ext cx="4279211" cy="276999"/>
          </a:xfrm>
          <a:prstGeom prst="rect">
            <a:avLst/>
          </a:prstGeom>
        </p:spPr>
        <p:txBody>
          <a:bodyPr wrap="square" rtlCol="0">
            <a:spAutoFit/>
          </a:bodyPr>
          <a:lstStyle/>
          <a:p>
            <a:pPr algn="l"/>
            <a:r>
              <a:rPr lang="en-US" sz="1200" dirty="0">
                <a:solidFill>
                  <a:schemeClr val="accent1"/>
                </a:solidFill>
              </a:rPr>
              <a:t>Source: Belkin Martinez: Social Justice in Clinical Practice </a:t>
            </a:r>
          </a:p>
        </p:txBody>
      </p:sp>
      <p:pic>
        <p:nvPicPr>
          <p:cNvPr id="4" name="Picture 3">
            <a:extLst>
              <a:ext uri="{FF2B5EF4-FFF2-40B4-BE49-F238E27FC236}">
                <a16:creationId xmlns:a16="http://schemas.microsoft.com/office/drawing/2014/main" id="{2D338756-EEE1-391A-74B3-BAFBA1998C31}"/>
              </a:ext>
            </a:extLst>
          </p:cNvPr>
          <p:cNvPicPr>
            <a:picLocks noChangeAspect="1"/>
          </p:cNvPicPr>
          <p:nvPr/>
        </p:nvPicPr>
        <p:blipFill>
          <a:blip r:embed="rId3"/>
          <a:stretch>
            <a:fillRect/>
          </a:stretch>
        </p:blipFill>
        <p:spPr>
          <a:xfrm>
            <a:off x="334879" y="404729"/>
            <a:ext cx="5443719" cy="5569351"/>
          </a:xfrm>
          <a:prstGeom prst="rect">
            <a:avLst/>
          </a:prstGeom>
        </p:spPr>
      </p:pic>
      <p:sp>
        <p:nvSpPr>
          <p:cNvPr id="6" name="TextBox 5">
            <a:extLst>
              <a:ext uri="{FF2B5EF4-FFF2-40B4-BE49-F238E27FC236}">
                <a16:creationId xmlns:a16="http://schemas.microsoft.com/office/drawing/2014/main" id="{112A97A8-1DDB-5DAC-5AED-8068570D3BBC}"/>
              </a:ext>
            </a:extLst>
          </p:cNvPr>
          <p:cNvSpPr txBox="1"/>
          <p:nvPr/>
        </p:nvSpPr>
        <p:spPr>
          <a:xfrm>
            <a:off x="5558117" y="1839309"/>
            <a:ext cx="6013418" cy="2862322"/>
          </a:xfrm>
          <a:prstGeom prst="rect">
            <a:avLst/>
          </a:prstGeom>
          <a:noFill/>
        </p:spPr>
        <p:txBody>
          <a:bodyPr wrap="square">
            <a:spAutoFit/>
          </a:bodyPr>
          <a:lstStyle/>
          <a:p>
            <a:r>
              <a:rPr lang="en-US" b="1" dirty="0">
                <a:latin typeface="Gotham "/>
              </a:rPr>
              <a:t>The model is a theory of human behavior that conceptualizes the problems of individuals and families that cannot be understood in </a:t>
            </a:r>
            <a:r>
              <a:rPr lang="en-US" b="1" dirty="0">
                <a:highlight>
                  <a:srgbClr val="FFFF00"/>
                </a:highlight>
                <a:latin typeface="Gotham "/>
              </a:rPr>
              <a:t>isolation</a:t>
            </a:r>
            <a:r>
              <a:rPr lang="en-US" b="1" dirty="0">
                <a:latin typeface="Gotham "/>
              </a:rPr>
              <a:t> from the economic, political, cultural, and historical conditions which give rise to them.</a:t>
            </a:r>
          </a:p>
          <a:p>
            <a:endParaRPr lang="en-US" b="1" dirty="0">
              <a:latin typeface="Gotham "/>
            </a:endParaRPr>
          </a:p>
          <a:p>
            <a:r>
              <a:rPr lang="en-US" b="1" dirty="0">
                <a:latin typeface="Gotham "/>
              </a:rPr>
              <a:t>It is also a method of practice that helps individuals, families, and communities understand the personal, cultural, and institutional factors that contribute to their problem and act to change these conditions; to liberate themselves from both internal and external oppressions.</a:t>
            </a:r>
          </a:p>
        </p:txBody>
      </p:sp>
      <p:sp>
        <p:nvSpPr>
          <p:cNvPr id="11" name="TextBox 10">
            <a:extLst>
              <a:ext uri="{FF2B5EF4-FFF2-40B4-BE49-F238E27FC236}">
                <a16:creationId xmlns:a16="http://schemas.microsoft.com/office/drawing/2014/main" id="{7C5C6AB8-B444-0EB5-EE94-F7083486476F}"/>
              </a:ext>
            </a:extLst>
          </p:cNvPr>
          <p:cNvSpPr txBox="1"/>
          <p:nvPr/>
        </p:nvSpPr>
        <p:spPr>
          <a:xfrm>
            <a:off x="6096000" y="979164"/>
            <a:ext cx="5093807" cy="400110"/>
          </a:xfrm>
          <a:prstGeom prst="rect">
            <a:avLst/>
          </a:prstGeom>
        </p:spPr>
        <p:txBody>
          <a:bodyPr wrap="square" rtlCol="0">
            <a:spAutoFit/>
          </a:bodyPr>
          <a:lstStyle/>
          <a:p>
            <a:pPr algn="l"/>
            <a:r>
              <a:rPr lang="en-US" sz="2000" b="1" dirty="0">
                <a:solidFill>
                  <a:schemeClr val="accent2"/>
                </a:solidFill>
                <a:latin typeface="Gotham "/>
              </a:rPr>
              <a:t>LIBERATION HEALTH MODEL </a:t>
            </a:r>
          </a:p>
        </p:txBody>
      </p:sp>
      <p:sp>
        <p:nvSpPr>
          <p:cNvPr id="2" name="Oval 1">
            <a:extLst>
              <a:ext uri="{FF2B5EF4-FFF2-40B4-BE49-F238E27FC236}">
                <a16:creationId xmlns:a16="http://schemas.microsoft.com/office/drawing/2014/main" id="{DB31DED6-69D8-D383-B3E0-BAF4A0F75568}"/>
              </a:ext>
            </a:extLst>
          </p:cNvPr>
          <p:cNvSpPr/>
          <p:nvPr/>
        </p:nvSpPr>
        <p:spPr>
          <a:xfrm>
            <a:off x="11114335" y="9591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34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E6A5B-3EE2-6FDF-AE93-26844288A57C}"/>
              </a:ext>
            </a:extLst>
          </p:cNvPr>
          <p:cNvSpPr>
            <a:spLocks noGrp="1"/>
          </p:cNvSpPr>
          <p:nvPr>
            <p:ph type="ctrTitle"/>
          </p:nvPr>
        </p:nvSpPr>
        <p:spPr/>
        <p:txBody>
          <a:bodyPr/>
          <a:lstStyle/>
          <a:p>
            <a:r>
              <a:rPr lang="en-US" dirty="0"/>
              <a:t>Define the Problem </a:t>
            </a:r>
          </a:p>
        </p:txBody>
      </p:sp>
      <p:sp>
        <p:nvSpPr>
          <p:cNvPr id="4" name="Subtitle 3">
            <a:extLst>
              <a:ext uri="{FF2B5EF4-FFF2-40B4-BE49-F238E27FC236}">
                <a16:creationId xmlns:a16="http://schemas.microsoft.com/office/drawing/2014/main" id="{BD733318-329C-5D4A-9ECA-080720A6BAC5}"/>
              </a:ext>
            </a:extLst>
          </p:cNvPr>
          <p:cNvSpPr>
            <a:spLocks noGrp="1"/>
          </p:cNvSpPr>
          <p:nvPr>
            <p:ph type="subTitle" idx="1"/>
          </p:nvPr>
        </p:nvSpPr>
        <p:spPr/>
        <p:txBody>
          <a:bodyPr>
            <a:normAutofit lnSpcReduction="10000"/>
          </a:bodyPr>
          <a:lstStyle/>
          <a:p>
            <a:r>
              <a:rPr lang="en-US" dirty="0"/>
              <a:t>Liberation Health Model </a:t>
            </a:r>
          </a:p>
        </p:txBody>
      </p:sp>
      <p:pic>
        <p:nvPicPr>
          <p:cNvPr id="6" name="Picture 5">
            <a:extLst>
              <a:ext uri="{FF2B5EF4-FFF2-40B4-BE49-F238E27FC236}">
                <a16:creationId xmlns:a16="http://schemas.microsoft.com/office/drawing/2014/main" id="{0B2E1B9D-B48C-2AA7-B928-A20A9D3B37FB}"/>
              </a:ext>
            </a:extLst>
          </p:cNvPr>
          <p:cNvPicPr>
            <a:picLocks noChangeAspect="1"/>
          </p:cNvPicPr>
          <p:nvPr/>
        </p:nvPicPr>
        <p:blipFill>
          <a:blip r:embed="rId2"/>
          <a:stretch>
            <a:fillRect/>
          </a:stretch>
        </p:blipFill>
        <p:spPr>
          <a:xfrm>
            <a:off x="687675" y="1820676"/>
            <a:ext cx="10356245" cy="4574480"/>
          </a:xfrm>
          <a:prstGeom prst="rect">
            <a:avLst/>
          </a:prstGeom>
        </p:spPr>
      </p:pic>
    </p:spTree>
    <p:extLst>
      <p:ext uri="{BB962C8B-B14F-4D97-AF65-F5344CB8AC3E}">
        <p14:creationId xmlns:p14="http://schemas.microsoft.com/office/powerpoint/2010/main" val="89462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E6A5B-3EE2-6FDF-AE93-26844288A57C}"/>
              </a:ext>
            </a:extLst>
          </p:cNvPr>
          <p:cNvSpPr>
            <a:spLocks noGrp="1"/>
          </p:cNvSpPr>
          <p:nvPr>
            <p:ph type="ctrTitle"/>
          </p:nvPr>
        </p:nvSpPr>
        <p:spPr/>
        <p:txBody>
          <a:bodyPr/>
          <a:lstStyle/>
          <a:p>
            <a:r>
              <a:rPr lang="en-US" dirty="0"/>
              <a:t>Identify Personal Factors </a:t>
            </a:r>
          </a:p>
        </p:txBody>
      </p:sp>
      <p:sp>
        <p:nvSpPr>
          <p:cNvPr id="4" name="Subtitle 3">
            <a:extLst>
              <a:ext uri="{FF2B5EF4-FFF2-40B4-BE49-F238E27FC236}">
                <a16:creationId xmlns:a16="http://schemas.microsoft.com/office/drawing/2014/main" id="{BD733318-329C-5D4A-9ECA-080720A6BAC5}"/>
              </a:ext>
            </a:extLst>
          </p:cNvPr>
          <p:cNvSpPr>
            <a:spLocks noGrp="1"/>
          </p:cNvSpPr>
          <p:nvPr>
            <p:ph type="subTitle" idx="1"/>
          </p:nvPr>
        </p:nvSpPr>
        <p:spPr/>
        <p:txBody>
          <a:bodyPr>
            <a:normAutofit lnSpcReduction="10000"/>
          </a:bodyPr>
          <a:lstStyle/>
          <a:p>
            <a:r>
              <a:rPr lang="en-US" dirty="0"/>
              <a:t>Liberation Health Model </a:t>
            </a:r>
          </a:p>
        </p:txBody>
      </p:sp>
      <p:pic>
        <p:nvPicPr>
          <p:cNvPr id="5" name="Picture 4">
            <a:extLst>
              <a:ext uri="{FF2B5EF4-FFF2-40B4-BE49-F238E27FC236}">
                <a16:creationId xmlns:a16="http://schemas.microsoft.com/office/drawing/2014/main" id="{76E5BFB0-5B61-822A-16F9-B754E7DED43B}"/>
              </a:ext>
            </a:extLst>
          </p:cNvPr>
          <p:cNvPicPr>
            <a:picLocks noChangeAspect="1"/>
          </p:cNvPicPr>
          <p:nvPr/>
        </p:nvPicPr>
        <p:blipFill>
          <a:blip r:embed="rId2"/>
          <a:stretch>
            <a:fillRect/>
          </a:stretch>
        </p:blipFill>
        <p:spPr>
          <a:xfrm>
            <a:off x="687675" y="1906432"/>
            <a:ext cx="9094261" cy="3793328"/>
          </a:xfrm>
          <a:prstGeom prst="rect">
            <a:avLst/>
          </a:prstGeom>
        </p:spPr>
      </p:pic>
      <p:sp>
        <p:nvSpPr>
          <p:cNvPr id="7" name="TextBox 6">
            <a:extLst>
              <a:ext uri="{FF2B5EF4-FFF2-40B4-BE49-F238E27FC236}">
                <a16:creationId xmlns:a16="http://schemas.microsoft.com/office/drawing/2014/main" id="{08851E7D-C97D-BDE0-B5AB-F8FBCB535A4C}"/>
              </a:ext>
            </a:extLst>
          </p:cNvPr>
          <p:cNvSpPr txBox="1"/>
          <p:nvPr/>
        </p:nvSpPr>
        <p:spPr>
          <a:xfrm>
            <a:off x="687675" y="6004560"/>
            <a:ext cx="5123845" cy="276999"/>
          </a:xfrm>
          <a:prstGeom prst="rect">
            <a:avLst/>
          </a:prstGeom>
        </p:spPr>
        <p:txBody>
          <a:bodyPr wrap="square" rtlCol="0">
            <a:spAutoFit/>
          </a:bodyPr>
          <a:lstStyle/>
          <a:p>
            <a:pPr algn="l"/>
            <a:r>
              <a:rPr lang="en-US" sz="1200" dirty="0">
                <a:solidFill>
                  <a:schemeClr val="accent1"/>
                </a:solidFill>
              </a:rPr>
              <a:t>Belkin, Martinez 2014</a:t>
            </a:r>
          </a:p>
        </p:txBody>
      </p:sp>
    </p:spTree>
    <p:extLst>
      <p:ext uri="{BB962C8B-B14F-4D97-AF65-F5344CB8AC3E}">
        <p14:creationId xmlns:p14="http://schemas.microsoft.com/office/powerpoint/2010/main" val="129651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E6A5B-3EE2-6FDF-AE93-26844288A57C}"/>
              </a:ext>
            </a:extLst>
          </p:cNvPr>
          <p:cNvSpPr>
            <a:spLocks noGrp="1"/>
          </p:cNvSpPr>
          <p:nvPr>
            <p:ph type="ctrTitle"/>
          </p:nvPr>
        </p:nvSpPr>
        <p:spPr/>
        <p:txBody>
          <a:bodyPr/>
          <a:lstStyle/>
          <a:p>
            <a:r>
              <a:rPr lang="en-US" dirty="0"/>
              <a:t>Identify Cultural Factors </a:t>
            </a:r>
          </a:p>
        </p:txBody>
      </p:sp>
      <p:sp>
        <p:nvSpPr>
          <p:cNvPr id="4" name="Subtitle 3">
            <a:extLst>
              <a:ext uri="{FF2B5EF4-FFF2-40B4-BE49-F238E27FC236}">
                <a16:creationId xmlns:a16="http://schemas.microsoft.com/office/drawing/2014/main" id="{BD733318-329C-5D4A-9ECA-080720A6BAC5}"/>
              </a:ext>
            </a:extLst>
          </p:cNvPr>
          <p:cNvSpPr>
            <a:spLocks noGrp="1"/>
          </p:cNvSpPr>
          <p:nvPr>
            <p:ph type="subTitle" idx="1"/>
          </p:nvPr>
        </p:nvSpPr>
        <p:spPr/>
        <p:txBody>
          <a:bodyPr>
            <a:normAutofit lnSpcReduction="10000"/>
          </a:bodyPr>
          <a:lstStyle/>
          <a:p>
            <a:r>
              <a:rPr lang="en-US" dirty="0"/>
              <a:t>Liberation Health Model </a:t>
            </a:r>
          </a:p>
        </p:txBody>
      </p:sp>
      <p:sp>
        <p:nvSpPr>
          <p:cNvPr id="7" name="TextBox 6">
            <a:extLst>
              <a:ext uri="{FF2B5EF4-FFF2-40B4-BE49-F238E27FC236}">
                <a16:creationId xmlns:a16="http://schemas.microsoft.com/office/drawing/2014/main" id="{08851E7D-C97D-BDE0-B5AB-F8FBCB535A4C}"/>
              </a:ext>
            </a:extLst>
          </p:cNvPr>
          <p:cNvSpPr txBox="1"/>
          <p:nvPr/>
        </p:nvSpPr>
        <p:spPr>
          <a:xfrm>
            <a:off x="687675" y="6004560"/>
            <a:ext cx="5123845" cy="276999"/>
          </a:xfrm>
          <a:prstGeom prst="rect">
            <a:avLst/>
          </a:prstGeom>
        </p:spPr>
        <p:txBody>
          <a:bodyPr wrap="square" rtlCol="0">
            <a:spAutoFit/>
          </a:bodyPr>
          <a:lstStyle/>
          <a:p>
            <a:pPr algn="l"/>
            <a:r>
              <a:rPr lang="en-US" sz="1200" dirty="0">
                <a:solidFill>
                  <a:schemeClr val="accent1"/>
                </a:solidFill>
              </a:rPr>
              <a:t>Belkin, Martinez 2014</a:t>
            </a:r>
          </a:p>
        </p:txBody>
      </p:sp>
      <p:pic>
        <p:nvPicPr>
          <p:cNvPr id="6" name="Picture 5">
            <a:extLst>
              <a:ext uri="{FF2B5EF4-FFF2-40B4-BE49-F238E27FC236}">
                <a16:creationId xmlns:a16="http://schemas.microsoft.com/office/drawing/2014/main" id="{5A4226AF-8921-598C-B307-E893C3082E94}"/>
              </a:ext>
            </a:extLst>
          </p:cNvPr>
          <p:cNvPicPr>
            <a:picLocks noChangeAspect="1"/>
          </p:cNvPicPr>
          <p:nvPr/>
        </p:nvPicPr>
        <p:blipFill>
          <a:blip r:embed="rId2"/>
          <a:stretch>
            <a:fillRect/>
          </a:stretch>
        </p:blipFill>
        <p:spPr>
          <a:xfrm>
            <a:off x="687675" y="1864281"/>
            <a:ext cx="9600716" cy="3588960"/>
          </a:xfrm>
          <a:prstGeom prst="rect">
            <a:avLst/>
          </a:prstGeom>
        </p:spPr>
      </p:pic>
    </p:spTree>
    <p:extLst>
      <p:ext uri="{BB962C8B-B14F-4D97-AF65-F5344CB8AC3E}">
        <p14:creationId xmlns:p14="http://schemas.microsoft.com/office/powerpoint/2010/main" val="3258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E6A5B-3EE2-6FDF-AE93-26844288A57C}"/>
              </a:ext>
            </a:extLst>
          </p:cNvPr>
          <p:cNvSpPr>
            <a:spLocks noGrp="1"/>
          </p:cNvSpPr>
          <p:nvPr>
            <p:ph type="ctrTitle"/>
          </p:nvPr>
        </p:nvSpPr>
        <p:spPr/>
        <p:txBody>
          <a:bodyPr>
            <a:normAutofit/>
          </a:bodyPr>
          <a:lstStyle/>
          <a:p>
            <a:r>
              <a:rPr lang="en-US" dirty="0"/>
              <a:t>Identify Institutional Factors </a:t>
            </a:r>
          </a:p>
        </p:txBody>
      </p:sp>
      <p:sp>
        <p:nvSpPr>
          <p:cNvPr id="4" name="Subtitle 3">
            <a:extLst>
              <a:ext uri="{FF2B5EF4-FFF2-40B4-BE49-F238E27FC236}">
                <a16:creationId xmlns:a16="http://schemas.microsoft.com/office/drawing/2014/main" id="{BD733318-329C-5D4A-9ECA-080720A6BAC5}"/>
              </a:ext>
            </a:extLst>
          </p:cNvPr>
          <p:cNvSpPr>
            <a:spLocks noGrp="1"/>
          </p:cNvSpPr>
          <p:nvPr>
            <p:ph type="subTitle" idx="1"/>
          </p:nvPr>
        </p:nvSpPr>
        <p:spPr/>
        <p:txBody>
          <a:bodyPr>
            <a:normAutofit lnSpcReduction="10000"/>
          </a:bodyPr>
          <a:lstStyle/>
          <a:p>
            <a:r>
              <a:rPr lang="en-US" dirty="0"/>
              <a:t>Liberation Health Model </a:t>
            </a:r>
          </a:p>
        </p:txBody>
      </p:sp>
      <p:sp>
        <p:nvSpPr>
          <p:cNvPr id="7" name="TextBox 6">
            <a:extLst>
              <a:ext uri="{FF2B5EF4-FFF2-40B4-BE49-F238E27FC236}">
                <a16:creationId xmlns:a16="http://schemas.microsoft.com/office/drawing/2014/main" id="{08851E7D-C97D-BDE0-B5AB-F8FBCB535A4C}"/>
              </a:ext>
            </a:extLst>
          </p:cNvPr>
          <p:cNvSpPr txBox="1"/>
          <p:nvPr/>
        </p:nvSpPr>
        <p:spPr>
          <a:xfrm>
            <a:off x="687675" y="6004560"/>
            <a:ext cx="5123845" cy="276999"/>
          </a:xfrm>
          <a:prstGeom prst="rect">
            <a:avLst/>
          </a:prstGeom>
        </p:spPr>
        <p:txBody>
          <a:bodyPr wrap="square" rtlCol="0">
            <a:spAutoFit/>
          </a:bodyPr>
          <a:lstStyle/>
          <a:p>
            <a:pPr algn="l"/>
            <a:r>
              <a:rPr lang="en-US" sz="1200" dirty="0">
                <a:solidFill>
                  <a:schemeClr val="accent1"/>
                </a:solidFill>
              </a:rPr>
              <a:t>Belkin, Martinez 2014</a:t>
            </a:r>
          </a:p>
        </p:txBody>
      </p:sp>
      <p:pic>
        <p:nvPicPr>
          <p:cNvPr id="5" name="Picture 4">
            <a:extLst>
              <a:ext uri="{FF2B5EF4-FFF2-40B4-BE49-F238E27FC236}">
                <a16:creationId xmlns:a16="http://schemas.microsoft.com/office/drawing/2014/main" id="{C216F5B9-2EE4-3BD5-67A5-DA60B951D332}"/>
              </a:ext>
            </a:extLst>
          </p:cNvPr>
          <p:cNvPicPr>
            <a:picLocks noChangeAspect="1"/>
          </p:cNvPicPr>
          <p:nvPr/>
        </p:nvPicPr>
        <p:blipFill>
          <a:blip r:embed="rId2"/>
          <a:stretch>
            <a:fillRect/>
          </a:stretch>
        </p:blipFill>
        <p:spPr>
          <a:xfrm>
            <a:off x="725098" y="2003017"/>
            <a:ext cx="10741804" cy="4278542"/>
          </a:xfrm>
          <a:prstGeom prst="rect">
            <a:avLst/>
          </a:prstGeom>
        </p:spPr>
      </p:pic>
    </p:spTree>
    <p:extLst>
      <p:ext uri="{BB962C8B-B14F-4D97-AF65-F5344CB8AC3E}">
        <p14:creationId xmlns:p14="http://schemas.microsoft.com/office/powerpoint/2010/main" val="135022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36CCFB-F955-C24E-E203-5CC6527D51EA}"/>
              </a:ext>
            </a:extLst>
          </p:cNvPr>
          <p:cNvSpPr>
            <a:spLocks noGrp="1"/>
          </p:cNvSpPr>
          <p:nvPr>
            <p:ph type="body" sz="quarter" idx="12"/>
          </p:nvPr>
        </p:nvSpPr>
        <p:spPr>
          <a:xfrm>
            <a:off x="5791637" y="4583639"/>
            <a:ext cx="4787086" cy="394082"/>
          </a:xfrm>
        </p:spPr>
        <p:txBody>
          <a:bodyPr>
            <a:normAutofit/>
          </a:bodyPr>
          <a:lstStyle/>
          <a:p>
            <a:r>
              <a:rPr lang="en-US" b="1" dirty="0"/>
              <a:t>She/Her/Ella </a:t>
            </a:r>
          </a:p>
        </p:txBody>
      </p:sp>
      <p:sp>
        <p:nvSpPr>
          <p:cNvPr id="3" name="Text Placeholder 2">
            <a:extLst>
              <a:ext uri="{FF2B5EF4-FFF2-40B4-BE49-F238E27FC236}">
                <a16:creationId xmlns:a16="http://schemas.microsoft.com/office/drawing/2014/main" id="{8FB8BE81-7DCF-D62F-610E-7AB5C97B02B0}"/>
              </a:ext>
            </a:extLst>
          </p:cNvPr>
          <p:cNvSpPr>
            <a:spLocks noGrp="1"/>
          </p:cNvSpPr>
          <p:nvPr>
            <p:ph type="body" sz="quarter" idx="11"/>
          </p:nvPr>
        </p:nvSpPr>
        <p:spPr>
          <a:xfrm>
            <a:off x="5680495" y="4118182"/>
            <a:ext cx="4787086" cy="468411"/>
          </a:xfrm>
        </p:spPr>
        <p:txBody>
          <a:bodyPr>
            <a:normAutofit lnSpcReduction="10000"/>
          </a:bodyPr>
          <a:lstStyle/>
          <a:p>
            <a:r>
              <a:rPr lang="en-US" dirty="0"/>
              <a:t>Wife, Mommy, Sister, Titi/Auntie</a:t>
            </a:r>
          </a:p>
        </p:txBody>
      </p:sp>
      <p:sp>
        <p:nvSpPr>
          <p:cNvPr id="4" name="Subtitle 3">
            <a:extLst>
              <a:ext uri="{FF2B5EF4-FFF2-40B4-BE49-F238E27FC236}">
                <a16:creationId xmlns:a16="http://schemas.microsoft.com/office/drawing/2014/main" id="{53FCBD69-6029-491D-D6DF-EEA8E13106C5}"/>
              </a:ext>
            </a:extLst>
          </p:cNvPr>
          <p:cNvSpPr>
            <a:spLocks noGrp="1"/>
          </p:cNvSpPr>
          <p:nvPr>
            <p:ph type="subTitle" idx="1"/>
          </p:nvPr>
        </p:nvSpPr>
        <p:spPr>
          <a:xfrm>
            <a:off x="5645238" y="3551348"/>
            <a:ext cx="5950416" cy="441532"/>
          </a:xfrm>
        </p:spPr>
        <p:txBody>
          <a:bodyPr>
            <a:normAutofit lnSpcReduction="10000"/>
          </a:bodyPr>
          <a:lstStyle/>
          <a:p>
            <a:r>
              <a:rPr lang="en-US" dirty="0"/>
              <a:t>Zina Rodriguez, MSW, RSWI, MCAP, CDE </a:t>
            </a:r>
          </a:p>
        </p:txBody>
      </p:sp>
      <p:sp>
        <p:nvSpPr>
          <p:cNvPr id="5" name="Title 4">
            <a:extLst>
              <a:ext uri="{FF2B5EF4-FFF2-40B4-BE49-F238E27FC236}">
                <a16:creationId xmlns:a16="http://schemas.microsoft.com/office/drawing/2014/main" id="{EB4529F8-B75C-3E5B-E9D3-E5591982EE04}"/>
              </a:ext>
            </a:extLst>
          </p:cNvPr>
          <p:cNvSpPr>
            <a:spLocks noGrp="1"/>
          </p:cNvSpPr>
          <p:nvPr>
            <p:ph type="ctrTitle"/>
          </p:nvPr>
        </p:nvSpPr>
        <p:spPr/>
        <p:txBody>
          <a:bodyPr/>
          <a:lstStyle/>
          <a:p>
            <a:r>
              <a:rPr lang="en-US" dirty="0"/>
              <a:t>Liberating Our Clients </a:t>
            </a:r>
          </a:p>
        </p:txBody>
      </p:sp>
      <p:pic>
        <p:nvPicPr>
          <p:cNvPr id="8" name="Picture Placeholder 7" descr="A person sitting at a table with a computer&#10;&#10;Description automatically generated with medium confidence">
            <a:extLst>
              <a:ext uri="{FF2B5EF4-FFF2-40B4-BE49-F238E27FC236}">
                <a16:creationId xmlns:a16="http://schemas.microsoft.com/office/drawing/2014/main" id="{46AA2B3E-3585-320A-F2F7-DDDEA6FC966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877" r="4877"/>
          <a:stretch>
            <a:fillRect/>
          </a:stretch>
        </p:blipFill>
        <p:spPr/>
      </p:pic>
    </p:spTree>
    <p:extLst>
      <p:ext uri="{BB962C8B-B14F-4D97-AF65-F5344CB8AC3E}">
        <p14:creationId xmlns:p14="http://schemas.microsoft.com/office/powerpoint/2010/main" val="115867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E6A5B-3EE2-6FDF-AE93-26844288A57C}"/>
              </a:ext>
            </a:extLst>
          </p:cNvPr>
          <p:cNvSpPr>
            <a:spLocks noGrp="1"/>
          </p:cNvSpPr>
          <p:nvPr>
            <p:ph type="ctrTitle"/>
          </p:nvPr>
        </p:nvSpPr>
        <p:spPr/>
        <p:txBody>
          <a:bodyPr/>
          <a:lstStyle/>
          <a:p>
            <a:r>
              <a:rPr lang="en-US" sz="2800" dirty="0"/>
              <a:t>Development of Action Plan</a:t>
            </a:r>
          </a:p>
        </p:txBody>
      </p:sp>
      <p:sp>
        <p:nvSpPr>
          <p:cNvPr id="4" name="Subtitle 3">
            <a:extLst>
              <a:ext uri="{FF2B5EF4-FFF2-40B4-BE49-F238E27FC236}">
                <a16:creationId xmlns:a16="http://schemas.microsoft.com/office/drawing/2014/main" id="{BD733318-329C-5D4A-9ECA-080720A6BAC5}"/>
              </a:ext>
            </a:extLst>
          </p:cNvPr>
          <p:cNvSpPr>
            <a:spLocks noGrp="1"/>
          </p:cNvSpPr>
          <p:nvPr>
            <p:ph type="subTitle" idx="1"/>
          </p:nvPr>
        </p:nvSpPr>
        <p:spPr/>
        <p:txBody>
          <a:bodyPr>
            <a:normAutofit lnSpcReduction="10000"/>
          </a:bodyPr>
          <a:lstStyle/>
          <a:p>
            <a:r>
              <a:rPr lang="en-US" dirty="0"/>
              <a:t>Liberation Health Model </a:t>
            </a:r>
          </a:p>
        </p:txBody>
      </p:sp>
      <p:sp>
        <p:nvSpPr>
          <p:cNvPr id="7" name="TextBox 6">
            <a:extLst>
              <a:ext uri="{FF2B5EF4-FFF2-40B4-BE49-F238E27FC236}">
                <a16:creationId xmlns:a16="http://schemas.microsoft.com/office/drawing/2014/main" id="{08851E7D-C97D-BDE0-B5AB-F8FBCB535A4C}"/>
              </a:ext>
            </a:extLst>
          </p:cNvPr>
          <p:cNvSpPr txBox="1"/>
          <p:nvPr/>
        </p:nvSpPr>
        <p:spPr>
          <a:xfrm>
            <a:off x="822854" y="6065521"/>
            <a:ext cx="4988666" cy="276999"/>
          </a:xfrm>
          <a:prstGeom prst="rect">
            <a:avLst/>
          </a:prstGeom>
        </p:spPr>
        <p:txBody>
          <a:bodyPr wrap="square" rtlCol="0">
            <a:spAutoFit/>
          </a:bodyPr>
          <a:lstStyle/>
          <a:p>
            <a:pPr algn="l"/>
            <a:r>
              <a:rPr lang="en-US" sz="1200" dirty="0">
                <a:solidFill>
                  <a:schemeClr val="accent1"/>
                </a:solidFill>
              </a:rPr>
              <a:t>Belkin, Martinez 2014</a:t>
            </a:r>
          </a:p>
        </p:txBody>
      </p:sp>
      <p:sp>
        <p:nvSpPr>
          <p:cNvPr id="8" name="TextBox 7">
            <a:extLst>
              <a:ext uri="{FF2B5EF4-FFF2-40B4-BE49-F238E27FC236}">
                <a16:creationId xmlns:a16="http://schemas.microsoft.com/office/drawing/2014/main" id="{751C7F85-AA35-14F2-881D-F92959F120DA}"/>
              </a:ext>
            </a:extLst>
          </p:cNvPr>
          <p:cNvSpPr txBox="1"/>
          <p:nvPr/>
        </p:nvSpPr>
        <p:spPr>
          <a:xfrm>
            <a:off x="822854" y="1686111"/>
            <a:ext cx="6458728" cy="4379410"/>
          </a:xfrm>
          <a:prstGeom prst="rect">
            <a:avLst/>
          </a:prstGeom>
          <a:noFill/>
        </p:spPr>
        <p:txBody>
          <a:bodyPr wrap="square">
            <a:spAutoFit/>
          </a:bodyPr>
          <a:lstStyle/>
          <a:p>
            <a:r>
              <a:rPr lang="en-US" b="1" dirty="0"/>
              <a:t>Client exploration: </a:t>
            </a:r>
          </a:p>
          <a:p>
            <a:pPr marL="285750" indent="-285750">
              <a:buFont typeface="Arial" panose="020B0604020202020204" pitchFamily="34" charset="0"/>
              <a:buChar char="•"/>
            </a:pPr>
            <a:r>
              <a:rPr lang="en-US" dirty="0"/>
              <a:t>Who would I be if I weren’t carrying the messages I’ve internalized from the outside world? </a:t>
            </a:r>
          </a:p>
          <a:p>
            <a:pPr marL="285750" indent="-285750">
              <a:buFont typeface="Arial" panose="020B0604020202020204" pitchFamily="34" charset="0"/>
              <a:buChar char="•"/>
            </a:pPr>
            <a:r>
              <a:rPr lang="en-US" dirty="0"/>
              <a:t>What does my liberation look and feel like? </a:t>
            </a:r>
          </a:p>
          <a:p>
            <a:pPr marL="285750" indent="-285750">
              <a:buFont typeface="Arial" panose="020B0604020202020204" pitchFamily="34" charset="0"/>
              <a:buChar char="•"/>
            </a:pPr>
            <a:r>
              <a:rPr lang="en-US" dirty="0"/>
              <a:t>What would I be doing differently if I felt safe? </a:t>
            </a:r>
          </a:p>
          <a:p>
            <a:pPr marL="285750" indent="-285750">
              <a:buFont typeface="Arial" panose="020B0604020202020204" pitchFamily="34" charset="0"/>
              <a:buChar char="•"/>
            </a:pPr>
            <a:r>
              <a:rPr lang="en-US" dirty="0"/>
              <a:t>What communal support is available to me? </a:t>
            </a:r>
          </a:p>
          <a:p>
            <a:pPr marL="285750" indent="-285750">
              <a:buFont typeface="Arial" panose="020B0604020202020204" pitchFamily="34" charset="0"/>
              <a:buChar char="•"/>
            </a:pPr>
            <a:r>
              <a:rPr lang="en-US" dirty="0"/>
              <a:t>What strength can I get from my ancestors? </a:t>
            </a:r>
          </a:p>
          <a:p>
            <a:endParaRPr lang="en-US" dirty="0"/>
          </a:p>
          <a:p>
            <a:r>
              <a:rPr lang="en-US" b="1" dirty="0"/>
              <a:t>Clinician support: </a:t>
            </a:r>
          </a:p>
          <a:p>
            <a:pPr marL="285750" indent="-285750">
              <a:buFont typeface="Arial" panose="020B0604020202020204" pitchFamily="34" charset="0"/>
              <a:buChar char="•"/>
            </a:pPr>
            <a:r>
              <a:rPr lang="en-US" dirty="0"/>
              <a:t>Recognition/Witnessing </a:t>
            </a:r>
          </a:p>
          <a:p>
            <a:pPr marL="285750" indent="-285750">
              <a:buFont typeface="Arial" panose="020B0604020202020204" pitchFamily="34" charset="0"/>
              <a:buChar char="•"/>
            </a:pPr>
            <a:r>
              <a:rPr lang="en-US" dirty="0"/>
              <a:t>Validation </a:t>
            </a:r>
          </a:p>
          <a:p>
            <a:pPr marL="285750" indent="-285750">
              <a:buFont typeface="Arial" panose="020B0604020202020204" pitchFamily="34" charset="0"/>
              <a:buChar char="•"/>
            </a:pPr>
            <a:r>
              <a:rPr lang="en-US" dirty="0"/>
              <a:t>Identifying individual and </a:t>
            </a:r>
            <a:r>
              <a:rPr lang="en-US"/>
              <a:t>communal strengths</a:t>
            </a:r>
            <a:endParaRPr lang="en-US" dirty="0"/>
          </a:p>
          <a:p>
            <a:pPr marL="285750" indent="-285750">
              <a:buFont typeface="Arial" panose="020B0604020202020204" pitchFamily="34" charset="0"/>
              <a:buChar char="•"/>
            </a:pPr>
            <a:r>
              <a:rPr lang="en-US" dirty="0"/>
              <a:t>Identifying coping skills/internal resources (somatic) </a:t>
            </a:r>
          </a:p>
          <a:p>
            <a:pPr marL="285750" indent="-285750">
              <a:buFont typeface="Arial" panose="020B0604020202020204" pitchFamily="34" charset="0"/>
              <a:buChar char="•"/>
            </a:pPr>
            <a:r>
              <a:rPr lang="en-US" dirty="0"/>
              <a:t>Deconstructing dominate and negative messages </a:t>
            </a:r>
          </a:p>
          <a:p>
            <a:pPr marL="285750" indent="-285750">
              <a:buFont typeface="Arial" panose="020B0604020202020204" pitchFamily="34" charset="0"/>
              <a:buChar char="•"/>
            </a:pPr>
            <a:r>
              <a:rPr lang="en-US" dirty="0"/>
              <a:t>Co-collaboration of communal support and engagement</a:t>
            </a:r>
          </a:p>
        </p:txBody>
      </p:sp>
      <p:pic>
        <p:nvPicPr>
          <p:cNvPr id="9" name="Picture 8">
            <a:extLst>
              <a:ext uri="{FF2B5EF4-FFF2-40B4-BE49-F238E27FC236}">
                <a16:creationId xmlns:a16="http://schemas.microsoft.com/office/drawing/2014/main" id="{F31808E8-6A69-71CB-D56A-A97D2FEF366A}"/>
              </a:ext>
            </a:extLst>
          </p:cNvPr>
          <p:cNvPicPr>
            <a:picLocks noChangeAspect="1"/>
          </p:cNvPicPr>
          <p:nvPr/>
        </p:nvPicPr>
        <p:blipFill>
          <a:blip r:embed="rId2"/>
          <a:stretch>
            <a:fillRect/>
          </a:stretch>
        </p:blipFill>
        <p:spPr>
          <a:xfrm>
            <a:off x="7193280" y="1524801"/>
            <a:ext cx="4988666" cy="4817719"/>
          </a:xfrm>
          <a:prstGeom prst="rect">
            <a:avLst/>
          </a:prstGeom>
        </p:spPr>
      </p:pic>
    </p:spTree>
    <p:extLst>
      <p:ext uri="{BB962C8B-B14F-4D97-AF65-F5344CB8AC3E}">
        <p14:creationId xmlns:p14="http://schemas.microsoft.com/office/powerpoint/2010/main" val="10927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26" name="Group 25">
            <a:extLst>
              <a:ext uri="{FF2B5EF4-FFF2-40B4-BE49-F238E27FC236}">
                <a16:creationId xmlns:a16="http://schemas.microsoft.com/office/drawing/2014/main" id="{815E517E-0BAE-40A8-B72E-C327F4727722}"/>
              </a:ext>
            </a:extLst>
          </p:cNvPr>
          <p:cNvGrpSpPr/>
          <p:nvPr/>
        </p:nvGrpSpPr>
        <p:grpSpPr>
          <a:xfrm rot="10800000">
            <a:off x="2681719" y="2032117"/>
            <a:ext cx="607100" cy="481795"/>
            <a:chOff x="2942319" y="5193638"/>
            <a:chExt cx="476250" cy="377952"/>
          </a:xfrm>
          <a:solidFill>
            <a:schemeClr val="tx1"/>
          </a:solidFill>
        </p:grpSpPr>
        <p:sp>
          <p:nvSpPr>
            <p:cNvPr id="27" name="Freeform: Shape 26">
              <a:extLst>
                <a:ext uri="{FF2B5EF4-FFF2-40B4-BE49-F238E27FC236}">
                  <a16:creationId xmlns:a16="http://schemas.microsoft.com/office/drawing/2014/main" id="{B30CCDA8-833F-462F-8F26-25241DF3BB5C}"/>
                </a:ext>
              </a:extLst>
            </p:cNvPr>
            <p:cNvSpPr/>
            <p:nvPr/>
          </p:nvSpPr>
          <p:spPr>
            <a:xfrm>
              <a:off x="2942319" y="5193638"/>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en-ID" dirty="0">
                <a:latin typeface="Arial" panose="020B0604020202020204" pitchFamily="34" charset="0"/>
              </a:endParaRPr>
            </a:p>
          </p:txBody>
        </p:sp>
        <p:sp>
          <p:nvSpPr>
            <p:cNvPr id="28" name="Freeform: Shape 27">
              <a:extLst>
                <a:ext uri="{FF2B5EF4-FFF2-40B4-BE49-F238E27FC236}">
                  <a16:creationId xmlns:a16="http://schemas.microsoft.com/office/drawing/2014/main" id="{7035614D-6894-4FA9-AA9D-439BD34673AF}"/>
                </a:ext>
              </a:extLst>
            </p:cNvPr>
            <p:cNvSpPr/>
            <p:nvPr/>
          </p:nvSpPr>
          <p:spPr>
            <a:xfrm>
              <a:off x="3228069" y="5193638"/>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en-ID" dirty="0">
                <a:latin typeface="Arial" panose="020B0604020202020204" pitchFamily="34" charset="0"/>
              </a:endParaRPr>
            </a:p>
          </p:txBody>
        </p:sp>
      </p:grpSp>
      <p:pic>
        <p:nvPicPr>
          <p:cNvPr id="23" name="Graphic 22">
            <a:extLst>
              <a:ext uri="{FF2B5EF4-FFF2-40B4-BE49-F238E27FC236}">
                <a16:creationId xmlns:a16="http://schemas.microsoft.com/office/drawing/2014/main" id="{AD00A514-CC2B-9A62-6359-86007B528C5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0837"/>
          <a:stretch/>
        </p:blipFill>
        <p:spPr>
          <a:xfrm rot="10800000">
            <a:off x="8903181" y="4516827"/>
            <a:ext cx="2957404" cy="2341173"/>
          </a:xfrm>
          <a:prstGeom prst="rect">
            <a:avLst/>
          </a:prstGeom>
        </p:spPr>
      </p:pic>
      <p:pic>
        <p:nvPicPr>
          <p:cNvPr id="24" name="Graphic 23">
            <a:extLst>
              <a:ext uri="{FF2B5EF4-FFF2-40B4-BE49-F238E27FC236}">
                <a16:creationId xmlns:a16="http://schemas.microsoft.com/office/drawing/2014/main" id="{05522B14-C3BD-1A4B-9717-A56080D6739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7651"/>
          <a:stretch/>
        </p:blipFill>
        <p:spPr>
          <a:xfrm rot="10800000">
            <a:off x="1201848" y="-656410"/>
            <a:ext cx="2931164" cy="1827562"/>
          </a:xfrm>
          <a:prstGeom prst="rect">
            <a:avLst/>
          </a:prstGeom>
        </p:spPr>
      </p:pic>
      <p:sp>
        <p:nvSpPr>
          <p:cNvPr id="25" name="Oval 24">
            <a:extLst>
              <a:ext uri="{FF2B5EF4-FFF2-40B4-BE49-F238E27FC236}">
                <a16:creationId xmlns:a16="http://schemas.microsoft.com/office/drawing/2014/main" id="{42DF2948-D663-E697-B891-9A0B88F5C5FA}"/>
              </a:ext>
            </a:extLst>
          </p:cNvPr>
          <p:cNvSpPr/>
          <p:nvPr/>
        </p:nvSpPr>
        <p:spPr>
          <a:xfrm>
            <a:off x="10939691" y="4080622"/>
            <a:ext cx="1413347" cy="1413347"/>
          </a:xfrm>
          <a:prstGeom prst="ellipse">
            <a:avLst/>
          </a:prstGeom>
          <a:solidFill>
            <a:schemeClr val="accent4">
              <a:alpha val="8571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Oval 29">
            <a:extLst>
              <a:ext uri="{FF2B5EF4-FFF2-40B4-BE49-F238E27FC236}">
                <a16:creationId xmlns:a16="http://schemas.microsoft.com/office/drawing/2014/main" id="{EBF8E4AE-B876-3A82-7332-C9994C7FE6FA}"/>
              </a:ext>
            </a:extLst>
          </p:cNvPr>
          <p:cNvSpPr/>
          <p:nvPr/>
        </p:nvSpPr>
        <p:spPr>
          <a:xfrm flipH="1">
            <a:off x="10012334" y="2978674"/>
            <a:ext cx="1115616" cy="1115617"/>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2" name="Subtitle 1">
            <a:extLst>
              <a:ext uri="{FF2B5EF4-FFF2-40B4-BE49-F238E27FC236}">
                <a16:creationId xmlns:a16="http://schemas.microsoft.com/office/drawing/2014/main" id="{49495567-6339-5DD9-490D-981C8052D21E}"/>
              </a:ext>
            </a:extLst>
          </p:cNvPr>
          <p:cNvSpPr>
            <a:spLocks noGrp="1"/>
          </p:cNvSpPr>
          <p:nvPr>
            <p:ph type="subTitle" idx="1"/>
          </p:nvPr>
        </p:nvSpPr>
        <p:spPr>
          <a:xfrm>
            <a:off x="3432522" y="1967609"/>
            <a:ext cx="6116134" cy="3637753"/>
          </a:xfrm>
        </p:spPr>
        <p:txBody>
          <a:bodyPr/>
          <a:lstStyle/>
          <a:p>
            <a:r>
              <a:rPr lang="en-US" sz="2800" i="0" dirty="0">
                <a:effectLst/>
                <a:latin typeface="Gotham "/>
              </a:rPr>
              <a:t>Therapists must convey to the patient that their paramount task is to build a relationship together that will itself become the agent of change.”</a:t>
            </a:r>
          </a:p>
          <a:p>
            <a:br>
              <a:rPr lang="en-US" sz="2800" dirty="0">
                <a:latin typeface="Gotham "/>
              </a:rPr>
            </a:br>
            <a:r>
              <a:rPr lang="en-US" sz="2000" i="0" dirty="0">
                <a:effectLst/>
                <a:latin typeface="Gotham "/>
              </a:rPr>
              <a:t>― Irvin D. Yalom, The </a:t>
            </a:r>
            <a:r>
              <a:rPr lang="en-US" sz="2000" dirty="0">
                <a:latin typeface="Gotham "/>
              </a:rPr>
              <a:t>Gift of Therapy: An Open Letter to a New Generation of Therapists and their Patients. </a:t>
            </a:r>
          </a:p>
        </p:txBody>
      </p:sp>
    </p:spTree>
    <p:extLst>
      <p:ext uri="{BB962C8B-B14F-4D97-AF65-F5344CB8AC3E}">
        <p14:creationId xmlns:p14="http://schemas.microsoft.com/office/powerpoint/2010/main" val="142285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750"/>
                            </p:stCondLst>
                            <p:childTnLst>
                              <p:par>
                                <p:cTn id="29" presetID="42"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75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750"/>
                                        <p:tgtEl>
                                          <p:spTgt spid="30"/>
                                        </p:tgtEl>
                                      </p:cBhvr>
                                    </p:animEffect>
                                    <p:anim calcmode="lin" valueType="num">
                                      <p:cBhvr>
                                        <p:cTn id="38" dur="750" fill="hold"/>
                                        <p:tgtEl>
                                          <p:spTgt spid="30"/>
                                        </p:tgtEl>
                                        <p:attrNameLst>
                                          <p:attrName>ppt_x</p:attrName>
                                        </p:attrNameLst>
                                      </p:cBhvr>
                                      <p:tavLst>
                                        <p:tav tm="0">
                                          <p:val>
                                            <p:strVal val="#ppt_x"/>
                                          </p:val>
                                        </p:tav>
                                        <p:tav tm="100000">
                                          <p:val>
                                            <p:strVal val="#ppt_x"/>
                                          </p:val>
                                        </p:tav>
                                      </p:tavLst>
                                    </p:anim>
                                    <p:anim calcmode="lin" valueType="num">
                                      <p:cBhvr>
                                        <p:cTn id="39"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 grpId="0" animBg="1"/>
      <p:bldP spid="52" grpId="0" animBg="1"/>
      <p:bldP spid="25"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2F4F735-1A6B-440A-B0AB-A98660D18DC7}"/>
              </a:ext>
            </a:extLst>
          </p:cNvPr>
          <p:cNvSpPr/>
          <p:nvPr/>
        </p:nvSpPr>
        <p:spPr>
          <a:xfrm rot="10800000">
            <a:off x="9747652" y="3702539"/>
            <a:ext cx="2444346" cy="3155461"/>
          </a:xfrm>
          <a:custGeom>
            <a:avLst/>
            <a:gdLst>
              <a:gd name="connsiteX0" fmla="*/ 0 w 2568069"/>
              <a:gd name="connsiteY0" fmla="*/ 0 h 3315178"/>
              <a:gd name="connsiteX1" fmla="*/ 2568070 w 2568069"/>
              <a:gd name="connsiteY1" fmla="*/ 0 h 3315178"/>
              <a:gd name="connsiteX2" fmla="*/ 2393927 w 2568069"/>
              <a:gd name="connsiteY2" fmla="*/ 524493 h 3315178"/>
              <a:gd name="connsiteX3" fmla="*/ 1587932 w 2568069"/>
              <a:gd name="connsiteY3" fmla="*/ 985075 h 3315178"/>
              <a:gd name="connsiteX4" fmla="*/ 1085252 w 2568069"/>
              <a:gd name="connsiteY4" fmla="*/ 1014607 h 3315178"/>
              <a:gd name="connsiteX5" fmla="*/ 629338 w 2568069"/>
              <a:gd name="connsiteY5" fmla="*/ 1573121 h 3315178"/>
              <a:gd name="connsiteX6" fmla="*/ 603127 w 2568069"/>
              <a:gd name="connsiteY6" fmla="*/ 1717193 h 3315178"/>
              <a:gd name="connsiteX7" fmla="*/ 587508 w 2568069"/>
              <a:gd name="connsiteY7" fmla="*/ 2324539 h 3315178"/>
              <a:gd name="connsiteX8" fmla="*/ 414442 w 2568069"/>
              <a:gd name="connsiteY8" fmla="*/ 3047591 h 3315178"/>
              <a:gd name="connsiteX9" fmla="*/ 0 w 2568069"/>
              <a:gd name="connsiteY9" fmla="*/ 3315179 h 33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8069" h="3315178">
                <a:moveTo>
                  <a:pt x="0" y="0"/>
                </a:moveTo>
                <a:lnTo>
                  <a:pt x="2568070" y="0"/>
                </a:lnTo>
                <a:cubicBezTo>
                  <a:pt x="2557612" y="187191"/>
                  <a:pt x="2497506" y="368223"/>
                  <a:pt x="2393927" y="524493"/>
                </a:cubicBezTo>
                <a:cubicBezTo>
                  <a:pt x="2215026" y="790645"/>
                  <a:pt x="1907942" y="966134"/>
                  <a:pt x="1587932" y="985075"/>
                </a:cubicBezTo>
                <a:cubicBezTo>
                  <a:pt x="1419714" y="995038"/>
                  <a:pt x="1246199" y="964878"/>
                  <a:pt x="1085252" y="1014607"/>
                </a:cubicBezTo>
                <a:cubicBezTo>
                  <a:pt x="844952" y="1088932"/>
                  <a:pt x="688044" y="1328782"/>
                  <a:pt x="629338" y="1573121"/>
                </a:cubicBezTo>
                <a:cubicBezTo>
                  <a:pt x="618032" y="1620642"/>
                  <a:pt x="609283" y="1668738"/>
                  <a:pt x="603127" y="1717193"/>
                </a:cubicBezTo>
                <a:cubicBezTo>
                  <a:pt x="577365" y="1917098"/>
                  <a:pt x="589573" y="2122030"/>
                  <a:pt x="587508" y="2324539"/>
                </a:cubicBezTo>
                <a:cubicBezTo>
                  <a:pt x="584815" y="2575879"/>
                  <a:pt x="555462" y="2839338"/>
                  <a:pt x="414442" y="3047591"/>
                </a:cubicBezTo>
                <a:cubicBezTo>
                  <a:pt x="320100" y="3186906"/>
                  <a:pt x="162653" y="3291661"/>
                  <a:pt x="0" y="3315179"/>
                </a:cubicBezTo>
                <a:close/>
              </a:path>
            </a:pathLst>
          </a:custGeom>
          <a:solidFill>
            <a:schemeClr val="accent2"/>
          </a:solidFill>
          <a:ln w="8974" cap="flat">
            <a:noFill/>
            <a:prstDash val="solid"/>
            <a:miter/>
          </a:ln>
        </p:spPr>
        <p:txBody>
          <a:bodyPr rtlCol="0" anchor="ctr"/>
          <a:lstStyle/>
          <a:p>
            <a:endParaRPr lang="en-ID" dirty="0">
              <a:latin typeface="Arial" panose="020B0604020202020204" pitchFamily="34" charset="0"/>
            </a:endParaRPr>
          </a:p>
        </p:txBody>
      </p:sp>
      <p:sp>
        <p:nvSpPr>
          <p:cNvPr id="18" name="Oval 17">
            <a:extLst>
              <a:ext uri="{FF2B5EF4-FFF2-40B4-BE49-F238E27FC236}">
                <a16:creationId xmlns:a16="http://schemas.microsoft.com/office/drawing/2014/main" id="{9FD740AC-FEAC-4647-9999-3D0ADE4BE819}"/>
              </a:ext>
            </a:extLst>
          </p:cNvPr>
          <p:cNvSpPr/>
          <p:nvPr/>
        </p:nvSpPr>
        <p:spPr>
          <a:xfrm>
            <a:off x="8900019" y="5884787"/>
            <a:ext cx="1559354" cy="1559354"/>
          </a:xfrm>
          <a:prstGeom prst="ellipse">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22" name="TextBox 21">
            <a:extLst>
              <a:ext uri="{FF2B5EF4-FFF2-40B4-BE49-F238E27FC236}">
                <a16:creationId xmlns:a16="http://schemas.microsoft.com/office/drawing/2014/main" id="{52ACCFA2-DCF3-40C3-AFFD-92F50CEFF05F}"/>
              </a:ext>
            </a:extLst>
          </p:cNvPr>
          <p:cNvSpPr txBox="1"/>
          <p:nvPr/>
        </p:nvSpPr>
        <p:spPr>
          <a:xfrm>
            <a:off x="4948782" y="5163573"/>
            <a:ext cx="2444347" cy="338554"/>
          </a:xfrm>
          <a:prstGeom prst="rect">
            <a:avLst/>
          </a:prstGeom>
          <a:noFill/>
        </p:spPr>
        <p:txBody>
          <a:bodyPr wrap="square" rtlCol="0" anchor="ctr">
            <a:spAutoFit/>
          </a:bodyPr>
          <a:lstStyle/>
          <a:p>
            <a:r>
              <a:rPr lang="en-US" sz="1600" dirty="0">
                <a:solidFill>
                  <a:schemeClr val="accent2"/>
                </a:solidFill>
                <a:latin typeface="Gotham" panose="02000603040000020004" pitchFamily="2" charset="0"/>
              </a:rPr>
              <a:t>Callout text here</a:t>
            </a:r>
            <a:endParaRPr lang="en-ID" sz="1600" dirty="0">
              <a:solidFill>
                <a:schemeClr val="accent2"/>
              </a:solidFill>
              <a:latin typeface="Gotham" panose="02000603040000020004" pitchFamily="2" charset="0"/>
            </a:endParaRPr>
          </a:p>
        </p:txBody>
      </p:sp>
      <p:sp>
        <p:nvSpPr>
          <p:cNvPr id="6" name="Title 5">
            <a:extLst>
              <a:ext uri="{FF2B5EF4-FFF2-40B4-BE49-F238E27FC236}">
                <a16:creationId xmlns:a16="http://schemas.microsoft.com/office/drawing/2014/main" id="{028EDB81-09AB-4B1E-A250-7C753B3176EB}"/>
              </a:ext>
            </a:extLst>
          </p:cNvPr>
          <p:cNvSpPr>
            <a:spLocks noGrp="1"/>
          </p:cNvSpPr>
          <p:nvPr>
            <p:ph type="ctrTitle"/>
          </p:nvPr>
        </p:nvSpPr>
        <p:spPr>
          <a:xfrm>
            <a:off x="7494719" y="1081065"/>
            <a:ext cx="3878103" cy="3001498"/>
          </a:xfrm>
        </p:spPr>
        <p:txBody>
          <a:bodyPr/>
          <a:lstStyle/>
          <a:p>
            <a:r>
              <a:rPr lang="en-US" b="1" dirty="0"/>
              <a:t>Clinician  Demographics</a:t>
            </a:r>
            <a:endParaRPr lang="en-ID" b="1" dirty="0"/>
          </a:p>
        </p:txBody>
      </p:sp>
      <p:pic>
        <p:nvPicPr>
          <p:cNvPr id="2" name="Picture 1">
            <a:extLst>
              <a:ext uri="{FF2B5EF4-FFF2-40B4-BE49-F238E27FC236}">
                <a16:creationId xmlns:a16="http://schemas.microsoft.com/office/drawing/2014/main" id="{D9FB3A4D-2CAC-F763-FDBB-09566618503F}"/>
              </a:ext>
            </a:extLst>
          </p:cNvPr>
          <p:cNvPicPr>
            <a:picLocks noChangeAspect="1"/>
          </p:cNvPicPr>
          <p:nvPr/>
        </p:nvPicPr>
        <p:blipFill>
          <a:blip r:embed="rId3"/>
          <a:stretch>
            <a:fillRect/>
          </a:stretch>
        </p:blipFill>
        <p:spPr>
          <a:xfrm>
            <a:off x="745593" y="712586"/>
            <a:ext cx="6498207" cy="5172201"/>
          </a:xfrm>
          <a:prstGeom prst="rect">
            <a:avLst/>
          </a:prstGeom>
        </p:spPr>
      </p:pic>
    </p:spTree>
    <p:extLst>
      <p:ext uri="{BB962C8B-B14F-4D97-AF65-F5344CB8AC3E}">
        <p14:creationId xmlns:p14="http://schemas.microsoft.com/office/powerpoint/2010/main" val="113162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anim calcmode="lin" valueType="num">
                                      <p:cBhvr>
                                        <p:cTn id="13" dur="750" fill="hold"/>
                                        <p:tgtEl>
                                          <p:spTgt spid="18"/>
                                        </p:tgtEl>
                                        <p:attrNameLst>
                                          <p:attrName>ppt_x</p:attrName>
                                        </p:attrNameLst>
                                      </p:cBhvr>
                                      <p:tavLst>
                                        <p:tav tm="0">
                                          <p:val>
                                            <p:strVal val="#ppt_x"/>
                                          </p:val>
                                        </p:tav>
                                        <p:tav tm="100000">
                                          <p:val>
                                            <p:strVal val="#ppt_x"/>
                                          </p:val>
                                        </p:tav>
                                      </p:tavLst>
                                    </p:anim>
                                    <p:anim calcmode="lin" valueType="num">
                                      <p:cBhvr>
                                        <p:cTn id="14" dur="75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B8C8E16C-5E44-48A6-72C8-026B534CC0E6}"/>
              </a:ext>
            </a:extLst>
          </p:cNvPr>
          <p:cNvSpPr txBox="1"/>
          <p:nvPr/>
        </p:nvSpPr>
        <p:spPr>
          <a:xfrm>
            <a:off x="1670519" y="1515203"/>
            <a:ext cx="2720630" cy="3816429"/>
          </a:xfrm>
          <a:prstGeom prst="rect">
            <a:avLst/>
          </a:prstGeom>
        </p:spPr>
        <p:txBody>
          <a:bodyPr wrap="square" rtlCol="0">
            <a:spAutoFit/>
          </a:bodyPr>
          <a:lstStyle/>
          <a:p>
            <a:pPr algn="l"/>
            <a:r>
              <a:rPr lang="en-US" sz="2800" b="1" dirty="0">
                <a:solidFill>
                  <a:schemeClr val="accent2"/>
                </a:solidFill>
              </a:rPr>
              <a:t>Culturally Affirming</a:t>
            </a:r>
          </a:p>
          <a:p>
            <a:pPr algn="l"/>
            <a:r>
              <a:rPr lang="en-US" sz="2800" b="1" dirty="0">
                <a:solidFill>
                  <a:schemeClr val="accent2"/>
                </a:solidFill>
              </a:rPr>
              <a:t> </a:t>
            </a:r>
          </a:p>
          <a:p>
            <a:pPr algn="l"/>
            <a:r>
              <a:rPr lang="en-US" sz="2800" b="1" dirty="0">
                <a:solidFill>
                  <a:schemeClr val="accent2"/>
                </a:solidFill>
              </a:rPr>
              <a:t>Culturally Responsive</a:t>
            </a:r>
          </a:p>
          <a:p>
            <a:pPr algn="l"/>
            <a:endParaRPr lang="en-US" sz="2800" b="1" dirty="0">
              <a:solidFill>
                <a:schemeClr val="accent2"/>
              </a:solidFill>
            </a:endParaRPr>
          </a:p>
          <a:p>
            <a:pPr algn="l"/>
            <a:r>
              <a:rPr lang="en-US" sz="2800" b="1" dirty="0">
                <a:solidFill>
                  <a:schemeClr val="accent2"/>
                </a:solidFill>
              </a:rPr>
              <a:t>Culturally Sensitive </a:t>
            </a:r>
          </a:p>
          <a:p>
            <a:pPr algn="l"/>
            <a:endParaRPr lang="en-US" dirty="0">
              <a:solidFill>
                <a:schemeClr val="accent1"/>
              </a:solidFill>
            </a:endParaRPr>
          </a:p>
        </p:txBody>
      </p:sp>
      <p:sp>
        <p:nvSpPr>
          <p:cNvPr id="7" name="TextBox 6">
            <a:extLst>
              <a:ext uri="{FF2B5EF4-FFF2-40B4-BE49-F238E27FC236}">
                <a16:creationId xmlns:a16="http://schemas.microsoft.com/office/drawing/2014/main" id="{62FEF177-5E6D-4DDE-AC69-32BFF2991043}"/>
              </a:ext>
            </a:extLst>
          </p:cNvPr>
          <p:cNvSpPr txBox="1"/>
          <p:nvPr/>
        </p:nvSpPr>
        <p:spPr>
          <a:xfrm>
            <a:off x="4606176" y="1409490"/>
            <a:ext cx="7122160" cy="4339650"/>
          </a:xfrm>
          <a:prstGeom prst="rect">
            <a:avLst/>
          </a:prstGeom>
          <a:noFill/>
        </p:spPr>
        <p:txBody>
          <a:bodyPr wrap="square">
            <a:spAutoFit/>
          </a:bodyPr>
          <a:lstStyle/>
          <a:p>
            <a:endParaRPr lang="en-US" b="1" dirty="0"/>
          </a:p>
          <a:p>
            <a:pPr marL="285750" indent="-285750">
              <a:buFont typeface="Arial" panose="020B0604020202020204" pitchFamily="34" charset="0"/>
              <a:buChar char="•"/>
            </a:pPr>
            <a:r>
              <a:rPr lang="en-US" sz="2000" dirty="0"/>
              <a:t>Seeing, validating, believing. Be an intentional ally. </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i="0" dirty="0">
                <a:solidFill>
                  <a:srgbClr val="202124"/>
                </a:solidFill>
                <a:effectLst/>
              </a:rPr>
              <a:t> Understand cultural differences, recognize potential biases, and apply culturally responsive modalities. Stories matter. </a:t>
            </a:r>
            <a:endParaRPr lang="en-US" sz="2000" dirty="0"/>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Understand intersectionality , don’t make assumptions, be curious w/o offending, pay attention to non-verbal cues. </a:t>
            </a:r>
          </a:p>
          <a:p>
            <a:endParaRPr lang="en-US" dirty="0"/>
          </a:p>
        </p:txBody>
      </p:sp>
      <p:sp>
        <p:nvSpPr>
          <p:cNvPr id="6" name="TextBox 5">
            <a:extLst>
              <a:ext uri="{FF2B5EF4-FFF2-40B4-BE49-F238E27FC236}">
                <a16:creationId xmlns:a16="http://schemas.microsoft.com/office/drawing/2014/main" id="{85EDC1AF-4C0C-901E-F4AC-414CA26A0A7C}"/>
              </a:ext>
            </a:extLst>
          </p:cNvPr>
          <p:cNvSpPr txBox="1"/>
          <p:nvPr/>
        </p:nvSpPr>
        <p:spPr>
          <a:xfrm>
            <a:off x="497541" y="524916"/>
            <a:ext cx="9984441" cy="523220"/>
          </a:xfrm>
          <a:prstGeom prst="rect">
            <a:avLst/>
          </a:prstGeom>
          <a:noFill/>
        </p:spPr>
        <p:txBody>
          <a:bodyPr wrap="square" rtlCol="0">
            <a:spAutoFit/>
          </a:bodyPr>
          <a:lstStyle/>
          <a:p>
            <a:r>
              <a:rPr lang="en-US" sz="2800" b="1" dirty="0"/>
              <a:t>Cultural Competence is a Myth </a:t>
            </a:r>
          </a:p>
        </p:txBody>
      </p:sp>
    </p:spTree>
    <p:extLst>
      <p:ext uri="{BB962C8B-B14F-4D97-AF65-F5344CB8AC3E}">
        <p14:creationId xmlns:p14="http://schemas.microsoft.com/office/powerpoint/2010/main" val="233273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 grpId="0" animBg="1"/>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raphic 10">
            <a:extLst>
              <a:ext uri="{FF2B5EF4-FFF2-40B4-BE49-F238E27FC236}">
                <a16:creationId xmlns:a16="http://schemas.microsoft.com/office/drawing/2014/main" id="{501AF074-AF2F-4068-D24C-554A2514F867}"/>
              </a:ext>
            </a:extLst>
          </p:cNvPr>
          <p:cNvSpPr/>
          <p:nvPr/>
        </p:nvSpPr>
        <p:spPr>
          <a:xfrm>
            <a:off x="5103486" y="1459268"/>
            <a:ext cx="7088514" cy="5398731"/>
          </a:xfrm>
          <a:custGeom>
            <a:avLst/>
            <a:gdLst>
              <a:gd name="connsiteX0" fmla="*/ 0 w 7088513"/>
              <a:gd name="connsiteY0" fmla="*/ 5432804 h 5432803"/>
              <a:gd name="connsiteX1" fmla="*/ 7088514 w 7088513"/>
              <a:gd name="connsiteY1" fmla="*/ 5432804 h 5432803"/>
              <a:gd name="connsiteX2" fmla="*/ 7088514 w 7088513"/>
              <a:gd name="connsiteY2" fmla="*/ 35231 h 5432803"/>
              <a:gd name="connsiteX3" fmla="*/ 5504112 w 7088513"/>
              <a:gd name="connsiteY3" fmla="*/ 479750 h 5432803"/>
              <a:gd name="connsiteX4" fmla="*/ 4004246 w 7088513"/>
              <a:gd name="connsiteY4" fmla="*/ 3732432 h 5432803"/>
              <a:gd name="connsiteX5" fmla="*/ 639213 w 7088513"/>
              <a:gd name="connsiteY5" fmla="*/ 4104464 h 5432803"/>
              <a:gd name="connsiteX6" fmla="*/ 0 w 7088513"/>
              <a:gd name="connsiteY6" fmla="*/ 5432804 h 5432803"/>
              <a:gd name="connsiteX0" fmla="*/ 0 w 7088514"/>
              <a:gd name="connsiteY0" fmla="*/ 5432804 h 5432804"/>
              <a:gd name="connsiteX1" fmla="*/ 7088514 w 7088514"/>
              <a:gd name="connsiteY1" fmla="*/ 5432804 h 5432804"/>
              <a:gd name="connsiteX2" fmla="*/ 7088514 w 7088514"/>
              <a:gd name="connsiteY2" fmla="*/ 35231 h 5432804"/>
              <a:gd name="connsiteX3" fmla="*/ 5504112 w 7088514"/>
              <a:gd name="connsiteY3" fmla="*/ 479750 h 5432804"/>
              <a:gd name="connsiteX4" fmla="*/ 4004246 w 7088514"/>
              <a:gd name="connsiteY4" fmla="*/ 3732432 h 5432804"/>
              <a:gd name="connsiteX5" fmla="*/ 639213 w 7088514"/>
              <a:gd name="connsiteY5" fmla="*/ 4361639 h 5432804"/>
              <a:gd name="connsiteX6" fmla="*/ 0 w 7088514"/>
              <a:gd name="connsiteY6" fmla="*/ 5432804 h 5432804"/>
              <a:gd name="connsiteX0" fmla="*/ 0 w 7088514"/>
              <a:gd name="connsiteY0" fmla="*/ 5424422 h 5424422"/>
              <a:gd name="connsiteX1" fmla="*/ 7088514 w 7088514"/>
              <a:gd name="connsiteY1" fmla="*/ 5424422 h 5424422"/>
              <a:gd name="connsiteX2" fmla="*/ 7088514 w 7088514"/>
              <a:gd name="connsiteY2" fmla="*/ 26849 h 5424422"/>
              <a:gd name="connsiteX3" fmla="*/ 5504112 w 7088514"/>
              <a:gd name="connsiteY3" fmla="*/ 471368 h 5424422"/>
              <a:gd name="connsiteX4" fmla="*/ 4189984 w 7088514"/>
              <a:gd name="connsiteY4" fmla="*/ 3838350 h 5424422"/>
              <a:gd name="connsiteX5" fmla="*/ 639213 w 7088514"/>
              <a:gd name="connsiteY5" fmla="*/ 4353257 h 5424422"/>
              <a:gd name="connsiteX6" fmla="*/ 0 w 7088514"/>
              <a:gd name="connsiteY6" fmla="*/ 5424422 h 5424422"/>
              <a:gd name="connsiteX0" fmla="*/ 0 w 7088514"/>
              <a:gd name="connsiteY0" fmla="*/ 5397880 h 5397880"/>
              <a:gd name="connsiteX1" fmla="*/ 7088514 w 7088514"/>
              <a:gd name="connsiteY1" fmla="*/ 5397880 h 5397880"/>
              <a:gd name="connsiteX2" fmla="*/ 7088514 w 7088514"/>
              <a:gd name="connsiteY2" fmla="*/ 307 h 5397880"/>
              <a:gd name="connsiteX3" fmla="*/ 5746999 w 7088514"/>
              <a:gd name="connsiteY3" fmla="*/ 601988 h 5397880"/>
              <a:gd name="connsiteX4" fmla="*/ 4189984 w 7088514"/>
              <a:gd name="connsiteY4" fmla="*/ 3811808 h 5397880"/>
              <a:gd name="connsiteX5" fmla="*/ 639213 w 7088514"/>
              <a:gd name="connsiteY5" fmla="*/ 4326715 h 5397880"/>
              <a:gd name="connsiteX6" fmla="*/ 0 w 7088514"/>
              <a:gd name="connsiteY6" fmla="*/ 5397880 h 5397880"/>
              <a:gd name="connsiteX0" fmla="*/ 0 w 7088514"/>
              <a:gd name="connsiteY0" fmla="*/ 5397573 h 5397573"/>
              <a:gd name="connsiteX1" fmla="*/ 7088514 w 7088514"/>
              <a:gd name="connsiteY1" fmla="*/ 5397573 h 5397573"/>
              <a:gd name="connsiteX2" fmla="*/ 7088514 w 7088514"/>
              <a:gd name="connsiteY2" fmla="*/ 0 h 5397573"/>
              <a:gd name="connsiteX3" fmla="*/ 5746999 w 7088514"/>
              <a:gd name="connsiteY3" fmla="*/ 601681 h 5397573"/>
              <a:gd name="connsiteX4" fmla="*/ 4089971 w 7088514"/>
              <a:gd name="connsiteY4" fmla="*/ 3440026 h 5397573"/>
              <a:gd name="connsiteX5" fmla="*/ 639213 w 7088514"/>
              <a:gd name="connsiteY5" fmla="*/ 4326408 h 5397573"/>
              <a:gd name="connsiteX6" fmla="*/ 0 w 7088514"/>
              <a:gd name="connsiteY6" fmla="*/ 5397573 h 5397573"/>
              <a:gd name="connsiteX0" fmla="*/ 0 w 7088514"/>
              <a:gd name="connsiteY0" fmla="*/ 5397573 h 5397573"/>
              <a:gd name="connsiteX1" fmla="*/ 7088514 w 7088514"/>
              <a:gd name="connsiteY1" fmla="*/ 5397573 h 5397573"/>
              <a:gd name="connsiteX2" fmla="*/ 7088514 w 7088514"/>
              <a:gd name="connsiteY2" fmla="*/ 0 h 5397573"/>
              <a:gd name="connsiteX3" fmla="*/ 5746999 w 7088514"/>
              <a:gd name="connsiteY3" fmla="*/ 601681 h 5397573"/>
              <a:gd name="connsiteX4" fmla="*/ 4089971 w 7088514"/>
              <a:gd name="connsiteY4" fmla="*/ 3440026 h 5397573"/>
              <a:gd name="connsiteX5" fmla="*/ 582063 w 7088514"/>
              <a:gd name="connsiteY5" fmla="*/ 4426420 h 5397573"/>
              <a:gd name="connsiteX6" fmla="*/ 0 w 7088514"/>
              <a:gd name="connsiteY6" fmla="*/ 5397573 h 5397573"/>
              <a:gd name="connsiteX0" fmla="*/ 0 w 7088514"/>
              <a:gd name="connsiteY0" fmla="*/ 5400439 h 5400439"/>
              <a:gd name="connsiteX1" fmla="*/ 7088514 w 7088514"/>
              <a:gd name="connsiteY1" fmla="*/ 5400439 h 5400439"/>
              <a:gd name="connsiteX2" fmla="*/ 7088514 w 7088514"/>
              <a:gd name="connsiteY2" fmla="*/ 2866 h 5400439"/>
              <a:gd name="connsiteX3" fmla="*/ 5989886 w 7088514"/>
              <a:gd name="connsiteY3" fmla="*/ 504535 h 5400439"/>
              <a:gd name="connsiteX4" fmla="*/ 4089971 w 7088514"/>
              <a:gd name="connsiteY4" fmla="*/ 3442892 h 5400439"/>
              <a:gd name="connsiteX5" fmla="*/ 582063 w 7088514"/>
              <a:gd name="connsiteY5" fmla="*/ 4429286 h 5400439"/>
              <a:gd name="connsiteX6" fmla="*/ 0 w 7088514"/>
              <a:gd name="connsiteY6" fmla="*/ 5400439 h 5400439"/>
              <a:gd name="connsiteX0" fmla="*/ 0 w 7088514"/>
              <a:gd name="connsiteY0" fmla="*/ 5398417 h 5398417"/>
              <a:gd name="connsiteX1" fmla="*/ 7088514 w 7088514"/>
              <a:gd name="connsiteY1" fmla="*/ 5398417 h 5398417"/>
              <a:gd name="connsiteX2" fmla="*/ 7088514 w 7088514"/>
              <a:gd name="connsiteY2" fmla="*/ 844 h 5398417"/>
              <a:gd name="connsiteX3" fmla="*/ 5989886 w 7088514"/>
              <a:gd name="connsiteY3" fmla="*/ 502513 h 5398417"/>
              <a:gd name="connsiteX4" fmla="*/ 4089971 w 7088514"/>
              <a:gd name="connsiteY4" fmla="*/ 3440870 h 5398417"/>
              <a:gd name="connsiteX5" fmla="*/ 582063 w 7088514"/>
              <a:gd name="connsiteY5" fmla="*/ 4427264 h 5398417"/>
              <a:gd name="connsiteX6" fmla="*/ 0 w 7088514"/>
              <a:gd name="connsiteY6" fmla="*/ 5398417 h 5398417"/>
              <a:gd name="connsiteX0" fmla="*/ 0 w 7088514"/>
              <a:gd name="connsiteY0" fmla="*/ 5403944 h 5403944"/>
              <a:gd name="connsiteX1" fmla="*/ 7088514 w 7088514"/>
              <a:gd name="connsiteY1" fmla="*/ 5403944 h 5403944"/>
              <a:gd name="connsiteX2" fmla="*/ 7088514 w 7088514"/>
              <a:gd name="connsiteY2" fmla="*/ 6371 h 5403944"/>
              <a:gd name="connsiteX3" fmla="*/ 5989886 w 7088514"/>
              <a:gd name="connsiteY3" fmla="*/ 508040 h 5403944"/>
              <a:gd name="connsiteX4" fmla="*/ 4089971 w 7088514"/>
              <a:gd name="connsiteY4" fmla="*/ 3446397 h 5403944"/>
              <a:gd name="connsiteX5" fmla="*/ 582063 w 7088514"/>
              <a:gd name="connsiteY5" fmla="*/ 4432791 h 5403944"/>
              <a:gd name="connsiteX6" fmla="*/ 0 w 7088514"/>
              <a:gd name="connsiteY6" fmla="*/ 5403944 h 5403944"/>
              <a:gd name="connsiteX0" fmla="*/ 0 w 7088514"/>
              <a:gd name="connsiteY0" fmla="*/ 5403114 h 5403114"/>
              <a:gd name="connsiteX1" fmla="*/ 7088514 w 7088514"/>
              <a:gd name="connsiteY1" fmla="*/ 5403114 h 5403114"/>
              <a:gd name="connsiteX2" fmla="*/ 7088514 w 7088514"/>
              <a:gd name="connsiteY2" fmla="*/ 5541 h 5403114"/>
              <a:gd name="connsiteX3" fmla="*/ 5989886 w 7088514"/>
              <a:gd name="connsiteY3" fmla="*/ 507210 h 5403114"/>
              <a:gd name="connsiteX4" fmla="*/ 4089971 w 7088514"/>
              <a:gd name="connsiteY4" fmla="*/ 3445567 h 5403114"/>
              <a:gd name="connsiteX5" fmla="*/ 582063 w 7088514"/>
              <a:gd name="connsiteY5" fmla="*/ 4431961 h 5403114"/>
              <a:gd name="connsiteX6" fmla="*/ 0 w 7088514"/>
              <a:gd name="connsiteY6" fmla="*/ 5403114 h 5403114"/>
              <a:gd name="connsiteX0" fmla="*/ 0 w 7088514"/>
              <a:gd name="connsiteY0" fmla="*/ 5408578 h 5408578"/>
              <a:gd name="connsiteX1" fmla="*/ 7088514 w 7088514"/>
              <a:gd name="connsiteY1" fmla="*/ 5408578 h 5408578"/>
              <a:gd name="connsiteX2" fmla="*/ 7088514 w 7088514"/>
              <a:gd name="connsiteY2" fmla="*/ 11005 h 5408578"/>
              <a:gd name="connsiteX3" fmla="*/ 5989886 w 7088514"/>
              <a:gd name="connsiteY3" fmla="*/ 512674 h 5408578"/>
              <a:gd name="connsiteX4" fmla="*/ 4089971 w 7088514"/>
              <a:gd name="connsiteY4" fmla="*/ 3451031 h 5408578"/>
              <a:gd name="connsiteX5" fmla="*/ 582063 w 7088514"/>
              <a:gd name="connsiteY5" fmla="*/ 4437425 h 5408578"/>
              <a:gd name="connsiteX6" fmla="*/ 0 w 7088514"/>
              <a:gd name="connsiteY6" fmla="*/ 5408578 h 5408578"/>
              <a:gd name="connsiteX0" fmla="*/ 0 w 7088514"/>
              <a:gd name="connsiteY0" fmla="*/ 5397874 h 5397874"/>
              <a:gd name="connsiteX1" fmla="*/ 7088514 w 7088514"/>
              <a:gd name="connsiteY1" fmla="*/ 5397874 h 5397874"/>
              <a:gd name="connsiteX2" fmla="*/ 7088514 w 7088514"/>
              <a:gd name="connsiteY2" fmla="*/ 301 h 5397874"/>
              <a:gd name="connsiteX3" fmla="*/ 5989886 w 7088514"/>
              <a:gd name="connsiteY3" fmla="*/ 501970 h 5397874"/>
              <a:gd name="connsiteX4" fmla="*/ 4089971 w 7088514"/>
              <a:gd name="connsiteY4" fmla="*/ 3440327 h 5397874"/>
              <a:gd name="connsiteX5" fmla="*/ 582063 w 7088514"/>
              <a:gd name="connsiteY5" fmla="*/ 4426721 h 5397874"/>
              <a:gd name="connsiteX6" fmla="*/ 0 w 7088514"/>
              <a:gd name="connsiteY6" fmla="*/ 5397874 h 5397874"/>
              <a:gd name="connsiteX0" fmla="*/ 0 w 7088514"/>
              <a:gd name="connsiteY0" fmla="*/ 5399460 h 5399460"/>
              <a:gd name="connsiteX1" fmla="*/ 7088514 w 7088514"/>
              <a:gd name="connsiteY1" fmla="*/ 5399460 h 5399460"/>
              <a:gd name="connsiteX2" fmla="*/ 7088514 w 7088514"/>
              <a:gd name="connsiteY2" fmla="*/ 1887 h 5399460"/>
              <a:gd name="connsiteX3" fmla="*/ 6118473 w 7088514"/>
              <a:gd name="connsiteY3" fmla="*/ 474981 h 5399460"/>
              <a:gd name="connsiteX4" fmla="*/ 4089971 w 7088514"/>
              <a:gd name="connsiteY4" fmla="*/ 3441913 h 5399460"/>
              <a:gd name="connsiteX5" fmla="*/ 582063 w 7088514"/>
              <a:gd name="connsiteY5" fmla="*/ 4428307 h 5399460"/>
              <a:gd name="connsiteX6" fmla="*/ 0 w 7088514"/>
              <a:gd name="connsiteY6" fmla="*/ 5399460 h 5399460"/>
              <a:gd name="connsiteX0" fmla="*/ 0 w 7088514"/>
              <a:gd name="connsiteY0" fmla="*/ 5397574 h 5397574"/>
              <a:gd name="connsiteX1" fmla="*/ 7088514 w 7088514"/>
              <a:gd name="connsiteY1" fmla="*/ 5397574 h 5397574"/>
              <a:gd name="connsiteX2" fmla="*/ 7088514 w 7088514"/>
              <a:gd name="connsiteY2" fmla="*/ 1 h 5397574"/>
              <a:gd name="connsiteX3" fmla="*/ 6118473 w 7088514"/>
              <a:gd name="connsiteY3" fmla="*/ 473095 h 5397574"/>
              <a:gd name="connsiteX4" fmla="*/ 4089971 w 7088514"/>
              <a:gd name="connsiteY4" fmla="*/ 3440027 h 5397574"/>
              <a:gd name="connsiteX5" fmla="*/ 582063 w 7088514"/>
              <a:gd name="connsiteY5" fmla="*/ 4426421 h 5397574"/>
              <a:gd name="connsiteX6" fmla="*/ 0 w 7088514"/>
              <a:gd name="connsiteY6" fmla="*/ 5397574 h 5397574"/>
              <a:gd name="connsiteX0" fmla="*/ 0 w 7088514"/>
              <a:gd name="connsiteY0" fmla="*/ 5398731 h 5398731"/>
              <a:gd name="connsiteX1" fmla="*/ 7088514 w 7088514"/>
              <a:gd name="connsiteY1" fmla="*/ 5398731 h 5398731"/>
              <a:gd name="connsiteX2" fmla="*/ 7088514 w 7088514"/>
              <a:gd name="connsiteY2" fmla="*/ 1158 h 5398731"/>
              <a:gd name="connsiteX3" fmla="*/ 6061323 w 7088514"/>
              <a:gd name="connsiteY3" fmla="*/ 431389 h 5398731"/>
              <a:gd name="connsiteX4" fmla="*/ 4089971 w 7088514"/>
              <a:gd name="connsiteY4" fmla="*/ 3441184 h 5398731"/>
              <a:gd name="connsiteX5" fmla="*/ 582063 w 7088514"/>
              <a:gd name="connsiteY5" fmla="*/ 4427578 h 5398731"/>
              <a:gd name="connsiteX6" fmla="*/ 0 w 7088514"/>
              <a:gd name="connsiteY6" fmla="*/ 5398731 h 539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8514" h="5398731">
                <a:moveTo>
                  <a:pt x="0" y="5398731"/>
                </a:moveTo>
                <a:lnTo>
                  <a:pt x="7088514" y="5398731"/>
                </a:lnTo>
                <a:lnTo>
                  <a:pt x="7088514" y="1158"/>
                </a:lnTo>
                <a:cubicBezTo>
                  <a:pt x="7088514" y="1158"/>
                  <a:pt x="6576763" y="-44122"/>
                  <a:pt x="6061323" y="431389"/>
                </a:cubicBezTo>
                <a:cubicBezTo>
                  <a:pt x="5385540" y="1054823"/>
                  <a:pt x="5336791" y="2590914"/>
                  <a:pt x="4089971" y="3441184"/>
                </a:cubicBezTo>
                <a:cubicBezTo>
                  <a:pt x="3052471" y="4148723"/>
                  <a:pt x="1563511" y="3627802"/>
                  <a:pt x="582063" y="4427578"/>
                </a:cubicBezTo>
                <a:cubicBezTo>
                  <a:pt x="22016" y="4884047"/>
                  <a:pt x="0" y="5398731"/>
                  <a:pt x="0" y="5398731"/>
                </a:cubicBezTo>
                <a:close/>
              </a:path>
            </a:pathLst>
          </a:custGeom>
          <a:solidFill>
            <a:schemeClr val="accent2">
              <a:alpha val="80000"/>
            </a:schemeClr>
          </a:solidFill>
          <a:ln w="5113"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6D291A30-A804-4569-8EC5-1161084D8592}"/>
              </a:ext>
            </a:extLst>
          </p:cNvPr>
          <p:cNvSpPr>
            <a:spLocks noGrp="1"/>
          </p:cNvSpPr>
          <p:nvPr>
            <p:ph type="ctrTitle"/>
          </p:nvPr>
        </p:nvSpPr>
        <p:spPr>
          <a:xfrm>
            <a:off x="584073" y="760096"/>
            <a:ext cx="7351776" cy="768096"/>
          </a:xfrm>
        </p:spPr>
        <p:txBody>
          <a:bodyPr/>
          <a:lstStyle/>
          <a:p>
            <a:r>
              <a:rPr lang="en-US" b="1" dirty="0"/>
              <a:t>Implicit Bias </a:t>
            </a:r>
            <a:endParaRPr lang="en-ID" b="1" dirty="0"/>
          </a:p>
        </p:txBody>
      </p:sp>
      <p:sp>
        <p:nvSpPr>
          <p:cNvPr id="11" name="Content Placeholder 10">
            <a:extLst>
              <a:ext uri="{FF2B5EF4-FFF2-40B4-BE49-F238E27FC236}">
                <a16:creationId xmlns:a16="http://schemas.microsoft.com/office/drawing/2014/main" id="{9FBA1096-6CCF-B7A8-1240-D05E2FEA632D}"/>
              </a:ext>
            </a:extLst>
          </p:cNvPr>
          <p:cNvSpPr>
            <a:spLocks noGrp="1"/>
          </p:cNvSpPr>
          <p:nvPr>
            <p:ph sz="quarter" idx="14"/>
          </p:nvPr>
        </p:nvSpPr>
        <p:spPr>
          <a:xfrm>
            <a:off x="761988" y="1786137"/>
            <a:ext cx="4579171" cy="3914454"/>
          </a:xfrm>
        </p:spPr>
        <p:txBody>
          <a:bodyPr/>
          <a:lstStyle/>
          <a:p>
            <a:r>
              <a:rPr lang="en-US" dirty="0"/>
              <a:t>Implicit Biases are pervasive. Everyone posses them.</a:t>
            </a:r>
          </a:p>
          <a:p>
            <a:r>
              <a:rPr lang="en-US" dirty="0"/>
              <a:t>Implicit Associations we hold do not necessarily align with our declared beliefs or even reflect our own stances we would explicitly endorse. </a:t>
            </a:r>
          </a:p>
          <a:p>
            <a:r>
              <a:rPr lang="en-US" dirty="0"/>
              <a:t>Implicit Biases are flexible.</a:t>
            </a:r>
          </a:p>
          <a:p>
            <a:r>
              <a:rPr lang="en-US" dirty="0"/>
              <a:t>Implicit associations that we have formed can be generally unlearned. </a:t>
            </a:r>
          </a:p>
          <a:p>
            <a:pPr marL="0" indent="0">
              <a:buNone/>
            </a:pPr>
            <a:endParaRPr lang="en-US" dirty="0"/>
          </a:p>
        </p:txBody>
      </p:sp>
      <p:sp>
        <p:nvSpPr>
          <p:cNvPr id="10" name="Freeform: Shape 9">
            <a:extLst>
              <a:ext uri="{FF2B5EF4-FFF2-40B4-BE49-F238E27FC236}">
                <a16:creationId xmlns:a16="http://schemas.microsoft.com/office/drawing/2014/main" id="{EC0BF0A9-0B4B-43D3-BDA6-25BC678CBE2D}"/>
              </a:ext>
            </a:extLst>
          </p:cNvPr>
          <p:cNvSpPr/>
          <p:nvPr/>
        </p:nvSpPr>
        <p:spPr>
          <a:xfrm flipH="1">
            <a:off x="0" y="5645510"/>
            <a:ext cx="1727200" cy="1220392"/>
          </a:xfrm>
          <a:custGeom>
            <a:avLst/>
            <a:gdLst>
              <a:gd name="connsiteX0" fmla="*/ 1965825 w 1965825"/>
              <a:gd name="connsiteY0" fmla="*/ 0 h 1388997"/>
              <a:gd name="connsiteX1" fmla="*/ 1965825 w 1965825"/>
              <a:gd name="connsiteY1" fmla="*/ 1388997 h 1388997"/>
              <a:gd name="connsiteX2" fmla="*/ 25502 w 1965825"/>
              <a:gd name="connsiteY2" fmla="*/ 1388997 h 1388997"/>
              <a:gd name="connsiteX3" fmla="*/ 19124 w 1965825"/>
              <a:gd name="connsiteY3" fmla="*/ 1367616 h 1388997"/>
              <a:gd name="connsiteX4" fmla="*/ 17112 w 1965825"/>
              <a:gd name="connsiteY4" fmla="*/ 1052363 h 1388997"/>
              <a:gd name="connsiteX5" fmla="*/ 655536 w 1965825"/>
              <a:gd name="connsiteY5" fmla="*/ 623039 h 1388997"/>
              <a:gd name="connsiteX6" fmla="*/ 1174375 w 1965825"/>
              <a:gd name="connsiteY6" fmla="*/ 867359 h 1388997"/>
              <a:gd name="connsiteX7" fmla="*/ 1776942 w 1965825"/>
              <a:gd name="connsiteY7" fmla="*/ 476561 h 1388997"/>
              <a:gd name="connsiteX8" fmla="*/ 1965825 w 1965825"/>
              <a:gd name="connsiteY8" fmla="*/ 0 h 138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825" h="1388997">
                <a:moveTo>
                  <a:pt x="1965825" y="0"/>
                </a:moveTo>
                <a:lnTo>
                  <a:pt x="1965825" y="1388997"/>
                </a:lnTo>
                <a:lnTo>
                  <a:pt x="25502" y="1388997"/>
                </a:lnTo>
                <a:lnTo>
                  <a:pt x="19124" y="1367616"/>
                </a:lnTo>
                <a:cubicBezTo>
                  <a:pt x="-4613" y="1263971"/>
                  <a:pt x="-7348" y="1156857"/>
                  <a:pt x="17112" y="1052363"/>
                </a:cubicBezTo>
                <a:cubicBezTo>
                  <a:pt x="82340" y="773713"/>
                  <a:pt x="378983" y="550118"/>
                  <a:pt x="655536" y="623039"/>
                </a:cubicBezTo>
                <a:cubicBezTo>
                  <a:pt x="841367" y="672056"/>
                  <a:pt x="984920" y="834872"/>
                  <a:pt x="1174375" y="867359"/>
                </a:cubicBezTo>
                <a:cubicBezTo>
                  <a:pt x="1427023" y="910717"/>
                  <a:pt x="1658946" y="704161"/>
                  <a:pt x="1776942" y="476561"/>
                </a:cubicBezTo>
                <a:cubicBezTo>
                  <a:pt x="1855267" y="324934"/>
                  <a:pt x="1903203" y="158812"/>
                  <a:pt x="19658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latin typeface="Arial" panose="020B0604020202020204" pitchFamily="34" charset="0"/>
            </a:endParaRPr>
          </a:p>
        </p:txBody>
      </p:sp>
      <p:sp>
        <p:nvSpPr>
          <p:cNvPr id="12" name="Oval 11">
            <a:extLst>
              <a:ext uri="{FF2B5EF4-FFF2-40B4-BE49-F238E27FC236}">
                <a16:creationId xmlns:a16="http://schemas.microsoft.com/office/drawing/2014/main" id="{615829A3-8A2B-456A-A044-CDF9F11242E0}"/>
              </a:ext>
            </a:extLst>
          </p:cNvPr>
          <p:cNvSpPr/>
          <p:nvPr/>
        </p:nvSpPr>
        <p:spPr>
          <a:xfrm flipH="1">
            <a:off x="1169392" y="6278229"/>
            <a:ext cx="1115616" cy="1115617"/>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14" name="Rectangle: Rounded Corners 13">
            <a:extLst>
              <a:ext uri="{FF2B5EF4-FFF2-40B4-BE49-F238E27FC236}">
                <a16:creationId xmlns:a16="http://schemas.microsoft.com/office/drawing/2014/main" id="{40F28FB9-E1BB-42CE-BDF7-C274B1D1296F}"/>
              </a:ext>
            </a:extLst>
          </p:cNvPr>
          <p:cNvSpPr/>
          <p:nvPr/>
        </p:nvSpPr>
        <p:spPr>
          <a:xfrm>
            <a:off x="6683701" y="2862655"/>
            <a:ext cx="4526912" cy="3239981"/>
          </a:xfrm>
          <a:prstGeom prst="roundRect">
            <a:avLst>
              <a:gd name="adj" fmla="val 33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TextBox 21">
            <a:extLst>
              <a:ext uri="{FF2B5EF4-FFF2-40B4-BE49-F238E27FC236}">
                <a16:creationId xmlns:a16="http://schemas.microsoft.com/office/drawing/2014/main" id="{6A9255A2-C143-4ED2-83D7-91D09117EC4E}"/>
              </a:ext>
            </a:extLst>
          </p:cNvPr>
          <p:cNvSpPr txBox="1"/>
          <p:nvPr/>
        </p:nvSpPr>
        <p:spPr>
          <a:xfrm>
            <a:off x="7062002" y="3500598"/>
            <a:ext cx="3621686" cy="1384995"/>
          </a:xfrm>
          <a:prstGeom prst="rect">
            <a:avLst/>
          </a:prstGeom>
          <a:noFill/>
        </p:spPr>
        <p:txBody>
          <a:bodyPr wrap="square" rtlCol="0" anchor="ctr">
            <a:spAutoFit/>
          </a:bodyPr>
          <a:lstStyle/>
          <a:p>
            <a:pPr algn="ctr"/>
            <a:r>
              <a:rPr lang="en-US" sz="2800" b="1" dirty="0">
                <a:solidFill>
                  <a:schemeClr val="accent5">
                    <a:lumMod val="75000"/>
                  </a:schemeClr>
                </a:solidFill>
                <a:latin typeface="Gotham" panose="02000603040000020004" pitchFamily="2" charset="0"/>
              </a:rPr>
              <a:t>What Are Our Biases? </a:t>
            </a:r>
          </a:p>
          <a:p>
            <a:pPr algn="ctr"/>
            <a:r>
              <a:rPr lang="en-US" sz="2800" b="1" dirty="0">
                <a:solidFill>
                  <a:schemeClr val="accent5">
                    <a:lumMod val="75000"/>
                  </a:schemeClr>
                </a:solidFill>
                <a:latin typeface="Gotham" panose="02000603040000020004" pitchFamily="2" charset="0"/>
              </a:rPr>
              <a:t>Harvard Implicit Association Test (IAT)</a:t>
            </a:r>
          </a:p>
        </p:txBody>
      </p:sp>
      <p:grpSp>
        <p:nvGrpSpPr>
          <p:cNvPr id="6" name="Group 5">
            <a:extLst>
              <a:ext uri="{FF2B5EF4-FFF2-40B4-BE49-F238E27FC236}">
                <a16:creationId xmlns:a16="http://schemas.microsoft.com/office/drawing/2014/main" id="{8E86D906-47BE-4423-B4CB-7887067604B6}"/>
              </a:ext>
            </a:extLst>
          </p:cNvPr>
          <p:cNvGrpSpPr/>
          <p:nvPr/>
        </p:nvGrpSpPr>
        <p:grpSpPr>
          <a:xfrm>
            <a:off x="5578833" y="2268295"/>
            <a:ext cx="1188720" cy="1188720"/>
            <a:chOff x="5707425" y="2268295"/>
            <a:chExt cx="1188720" cy="1188720"/>
          </a:xfrm>
        </p:grpSpPr>
        <p:sp>
          <p:nvSpPr>
            <p:cNvPr id="15" name="Oval 14">
              <a:extLst>
                <a:ext uri="{FF2B5EF4-FFF2-40B4-BE49-F238E27FC236}">
                  <a16:creationId xmlns:a16="http://schemas.microsoft.com/office/drawing/2014/main" id="{E86C82E8-8931-4266-B96D-49955194FCE1}"/>
                </a:ext>
              </a:extLst>
            </p:cNvPr>
            <p:cNvSpPr/>
            <p:nvPr/>
          </p:nvSpPr>
          <p:spPr>
            <a:xfrm>
              <a:off x="5837030" y="2397900"/>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Oval 35">
              <a:extLst>
                <a:ext uri="{FF2B5EF4-FFF2-40B4-BE49-F238E27FC236}">
                  <a16:creationId xmlns:a16="http://schemas.microsoft.com/office/drawing/2014/main" id="{D10F0DF1-3ECB-42A1-8EDA-D8432CCCA213}"/>
                </a:ext>
              </a:extLst>
            </p:cNvPr>
            <p:cNvSpPr/>
            <p:nvPr/>
          </p:nvSpPr>
          <p:spPr>
            <a:xfrm>
              <a:off x="5707425" y="2268295"/>
              <a:ext cx="1188720" cy="1188720"/>
            </a:xfrm>
            <a:prstGeom prst="ellipse">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grpSp>
      <p:grpSp>
        <p:nvGrpSpPr>
          <p:cNvPr id="16" name="Group 15">
            <a:extLst>
              <a:ext uri="{FF2B5EF4-FFF2-40B4-BE49-F238E27FC236}">
                <a16:creationId xmlns:a16="http://schemas.microsoft.com/office/drawing/2014/main" id="{026E24FE-87EB-4872-BE4E-BDBB6B86D35A}"/>
              </a:ext>
            </a:extLst>
          </p:cNvPr>
          <p:cNvGrpSpPr/>
          <p:nvPr/>
        </p:nvGrpSpPr>
        <p:grpSpPr>
          <a:xfrm>
            <a:off x="6036722" y="2652340"/>
            <a:ext cx="254956" cy="411848"/>
            <a:chOff x="7437517" y="1734968"/>
            <a:chExt cx="165437" cy="267245"/>
          </a:xfrm>
          <a:solidFill>
            <a:schemeClr val="bg1"/>
          </a:solidFill>
        </p:grpSpPr>
        <p:sp>
          <p:nvSpPr>
            <p:cNvPr id="17" name="Freeform: Shape 16">
              <a:extLst>
                <a:ext uri="{FF2B5EF4-FFF2-40B4-BE49-F238E27FC236}">
                  <a16:creationId xmlns:a16="http://schemas.microsoft.com/office/drawing/2014/main" id="{D389D77A-6660-4F21-9762-46B20D0F2090}"/>
                </a:ext>
              </a:extLst>
            </p:cNvPr>
            <p:cNvSpPr/>
            <p:nvPr/>
          </p:nvSpPr>
          <p:spPr>
            <a:xfrm>
              <a:off x="7478876" y="1919494"/>
              <a:ext cx="82719" cy="19089"/>
            </a:xfrm>
            <a:custGeom>
              <a:avLst/>
              <a:gdLst>
                <a:gd name="connsiteX0" fmla="*/ 9544 w 82718"/>
                <a:gd name="connsiteY0" fmla="*/ 0 h 19088"/>
                <a:gd name="connsiteX1" fmla="*/ 73174 w 82718"/>
                <a:gd name="connsiteY1" fmla="*/ 0 h 19088"/>
                <a:gd name="connsiteX2" fmla="*/ 82719 w 82718"/>
                <a:gd name="connsiteY2" fmla="*/ 9544 h 19088"/>
                <a:gd name="connsiteX3" fmla="*/ 73174 w 82718"/>
                <a:gd name="connsiteY3" fmla="*/ 19089 h 19088"/>
                <a:gd name="connsiteX4" fmla="*/ 9544 w 82718"/>
                <a:gd name="connsiteY4" fmla="*/ 19089 h 19088"/>
                <a:gd name="connsiteX5" fmla="*/ 0 w 82718"/>
                <a:gd name="connsiteY5" fmla="*/ 9544 h 19088"/>
                <a:gd name="connsiteX6" fmla="*/ 9544 w 82718"/>
                <a:gd name="connsiteY6" fmla="*/ 0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8" h="19088">
                  <a:moveTo>
                    <a:pt x="9544" y="0"/>
                  </a:moveTo>
                  <a:lnTo>
                    <a:pt x="73174" y="0"/>
                  </a:lnTo>
                  <a:cubicBezTo>
                    <a:pt x="78583" y="0"/>
                    <a:pt x="82719" y="4136"/>
                    <a:pt x="82719" y="9544"/>
                  </a:cubicBezTo>
                  <a:cubicBezTo>
                    <a:pt x="82719" y="14953"/>
                    <a:pt x="78583" y="19089"/>
                    <a:pt x="73174" y="19089"/>
                  </a:cubicBezTo>
                  <a:lnTo>
                    <a:pt x="9544" y="19089"/>
                  </a:lnTo>
                  <a:cubicBezTo>
                    <a:pt x="4136" y="19089"/>
                    <a:pt x="0" y="14953"/>
                    <a:pt x="0" y="9544"/>
                  </a:cubicBezTo>
                  <a:cubicBezTo>
                    <a:pt x="0" y="4136"/>
                    <a:pt x="4136" y="0"/>
                    <a:pt x="9544" y="0"/>
                  </a:cubicBezTo>
                  <a:close/>
                </a:path>
              </a:pathLst>
            </a:custGeom>
            <a:grpFill/>
            <a:ln w="3175" cap="flat">
              <a:noFill/>
              <a:prstDash val="solid"/>
              <a:miter/>
            </a:ln>
          </p:spPr>
          <p:txBody>
            <a:bodyPr rtlCol="0" anchor="ctr"/>
            <a:lstStyle/>
            <a:p>
              <a:endParaRPr lang="en-ID" dirty="0">
                <a:latin typeface="Arial" panose="020B0604020202020204" pitchFamily="34" charset="0"/>
              </a:endParaRPr>
            </a:p>
          </p:txBody>
        </p:sp>
        <p:sp>
          <p:nvSpPr>
            <p:cNvPr id="18" name="Freeform: Shape 17">
              <a:extLst>
                <a:ext uri="{FF2B5EF4-FFF2-40B4-BE49-F238E27FC236}">
                  <a16:creationId xmlns:a16="http://schemas.microsoft.com/office/drawing/2014/main" id="{4987511B-ED7D-47C6-8C50-4C5A402047A3}"/>
                </a:ext>
              </a:extLst>
            </p:cNvPr>
            <p:cNvSpPr/>
            <p:nvPr/>
          </p:nvSpPr>
          <p:spPr>
            <a:xfrm>
              <a:off x="7478876" y="1951309"/>
              <a:ext cx="82719" cy="19089"/>
            </a:xfrm>
            <a:custGeom>
              <a:avLst/>
              <a:gdLst>
                <a:gd name="connsiteX0" fmla="*/ 9544 w 82718"/>
                <a:gd name="connsiteY0" fmla="*/ 0 h 19088"/>
                <a:gd name="connsiteX1" fmla="*/ 73174 w 82718"/>
                <a:gd name="connsiteY1" fmla="*/ 0 h 19088"/>
                <a:gd name="connsiteX2" fmla="*/ 82719 w 82718"/>
                <a:gd name="connsiteY2" fmla="*/ 9544 h 19088"/>
                <a:gd name="connsiteX3" fmla="*/ 73174 w 82718"/>
                <a:gd name="connsiteY3" fmla="*/ 19089 h 19088"/>
                <a:gd name="connsiteX4" fmla="*/ 9544 w 82718"/>
                <a:gd name="connsiteY4" fmla="*/ 19089 h 19088"/>
                <a:gd name="connsiteX5" fmla="*/ 0 w 82718"/>
                <a:gd name="connsiteY5" fmla="*/ 9544 h 19088"/>
                <a:gd name="connsiteX6" fmla="*/ 9544 w 82718"/>
                <a:gd name="connsiteY6" fmla="*/ 0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18" h="19088">
                  <a:moveTo>
                    <a:pt x="9544" y="0"/>
                  </a:moveTo>
                  <a:lnTo>
                    <a:pt x="73174" y="0"/>
                  </a:lnTo>
                  <a:cubicBezTo>
                    <a:pt x="78583" y="0"/>
                    <a:pt x="82719" y="4136"/>
                    <a:pt x="82719" y="9544"/>
                  </a:cubicBezTo>
                  <a:cubicBezTo>
                    <a:pt x="82719" y="14953"/>
                    <a:pt x="78583" y="19089"/>
                    <a:pt x="73174" y="19089"/>
                  </a:cubicBezTo>
                  <a:lnTo>
                    <a:pt x="9544" y="19089"/>
                  </a:lnTo>
                  <a:cubicBezTo>
                    <a:pt x="4136" y="19089"/>
                    <a:pt x="0" y="14953"/>
                    <a:pt x="0" y="9544"/>
                  </a:cubicBezTo>
                  <a:cubicBezTo>
                    <a:pt x="0" y="4136"/>
                    <a:pt x="4136" y="0"/>
                    <a:pt x="9544" y="0"/>
                  </a:cubicBezTo>
                  <a:close/>
                </a:path>
              </a:pathLst>
            </a:custGeom>
            <a:grpFill/>
            <a:ln w="3175" cap="flat">
              <a:noFill/>
              <a:prstDash val="solid"/>
              <a:miter/>
            </a:ln>
          </p:spPr>
          <p:txBody>
            <a:bodyPr rtlCol="0" anchor="ctr"/>
            <a:lstStyle/>
            <a:p>
              <a:endParaRPr lang="en-ID" dirty="0">
                <a:latin typeface="Arial" panose="020B0604020202020204" pitchFamily="34" charset="0"/>
              </a:endParaRPr>
            </a:p>
          </p:txBody>
        </p:sp>
        <p:sp>
          <p:nvSpPr>
            <p:cNvPr id="19" name="Freeform: Shape 18">
              <a:extLst>
                <a:ext uri="{FF2B5EF4-FFF2-40B4-BE49-F238E27FC236}">
                  <a16:creationId xmlns:a16="http://schemas.microsoft.com/office/drawing/2014/main" id="{280CD3E4-B1FA-4E0C-9184-E87ABE49EB2D}"/>
                </a:ext>
              </a:extLst>
            </p:cNvPr>
            <p:cNvSpPr/>
            <p:nvPr/>
          </p:nvSpPr>
          <p:spPr>
            <a:xfrm>
              <a:off x="7499556" y="1983124"/>
              <a:ext cx="41359" cy="19089"/>
            </a:xfrm>
            <a:custGeom>
              <a:avLst/>
              <a:gdLst>
                <a:gd name="connsiteX0" fmla="*/ 0 w 41359"/>
                <a:gd name="connsiteY0" fmla="*/ 0 h 19088"/>
                <a:gd name="connsiteX1" fmla="*/ 20680 w 41359"/>
                <a:gd name="connsiteY1" fmla="*/ 19089 h 19088"/>
                <a:gd name="connsiteX2" fmla="*/ 41359 w 41359"/>
                <a:gd name="connsiteY2" fmla="*/ 0 h 19088"/>
                <a:gd name="connsiteX3" fmla="*/ 0 w 41359"/>
                <a:gd name="connsiteY3" fmla="*/ 0 h 19088"/>
              </a:gdLst>
              <a:ahLst/>
              <a:cxnLst>
                <a:cxn ang="0">
                  <a:pos x="connsiteX0" y="connsiteY0"/>
                </a:cxn>
                <a:cxn ang="0">
                  <a:pos x="connsiteX1" y="connsiteY1"/>
                </a:cxn>
                <a:cxn ang="0">
                  <a:pos x="connsiteX2" y="connsiteY2"/>
                </a:cxn>
                <a:cxn ang="0">
                  <a:pos x="connsiteX3" y="connsiteY3"/>
                </a:cxn>
              </a:cxnLst>
              <a:rect l="l" t="t" r="r" b="b"/>
              <a:pathLst>
                <a:path w="41359" h="19088">
                  <a:moveTo>
                    <a:pt x="0" y="0"/>
                  </a:moveTo>
                  <a:cubicBezTo>
                    <a:pt x="954" y="10817"/>
                    <a:pt x="9863" y="19089"/>
                    <a:pt x="20680" y="19089"/>
                  </a:cubicBezTo>
                  <a:cubicBezTo>
                    <a:pt x="31497" y="19089"/>
                    <a:pt x="40405" y="10817"/>
                    <a:pt x="41359" y="0"/>
                  </a:cubicBezTo>
                  <a:lnTo>
                    <a:pt x="0" y="0"/>
                  </a:lnTo>
                  <a:close/>
                </a:path>
              </a:pathLst>
            </a:custGeom>
            <a:grpFill/>
            <a:ln w="3175" cap="flat">
              <a:noFill/>
              <a:prstDash val="solid"/>
              <a:miter/>
            </a:ln>
          </p:spPr>
          <p:txBody>
            <a:bodyPr rtlCol="0" anchor="ctr"/>
            <a:lstStyle/>
            <a:p>
              <a:endParaRPr lang="en-ID" dirty="0">
                <a:latin typeface="Arial" panose="020B0604020202020204" pitchFamily="34" charset="0"/>
              </a:endParaRPr>
            </a:p>
          </p:txBody>
        </p:sp>
        <p:sp>
          <p:nvSpPr>
            <p:cNvPr id="20" name="Freeform: Shape 19">
              <a:extLst>
                <a:ext uri="{FF2B5EF4-FFF2-40B4-BE49-F238E27FC236}">
                  <a16:creationId xmlns:a16="http://schemas.microsoft.com/office/drawing/2014/main" id="{658489FE-7002-462F-A9AC-5C1E4C8A2E8D}"/>
                </a:ext>
              </a:extLst>
            </p:cNvPr>
            <p:cNvSpPr/>
            <p:nvPr/>
          </p:nvSpPr>
          <p:spPr>
            <a:xfrm>
              <a:off x="7437517" y="1734968"/>
              <a:ext cx="165437" cy="171800"/>
            </a:xfrm>
            <a:custGeom>
              <a:avLst/>
              <a:gdLst>
                <a:gd name="connsiteX0" fmla="*/ 82719 w 165437"/>
                <a:gd name="connsiteY0" fmla="*/ 0 h 171800"/>
                <a:gd name="connsiteX1" fmla="*/ 82719 w 165437"/>
                <a:gd name="connsiteY1" fmla="*/ 0 h 171800"/>
                <a:gd name="connsiteX2" fmla="*/ 82719 w 165437"/>
                <a:gd name="connsiteY2" fmla="*/ 0 h 171800"/>
                <a:gd name="connsiteX3" fmla="*/ 0 w 165437"/>
                <a:gd name="connsiteY3" fmla="*/ 81764 h 171800"/>
                <a:gd name="connsiteX4" fmla="*/ 0 w 165437"/>
                <a:gd name="connsiteY4" fmla="*/ 84628 h 171800"/>
                <a:gd name="connsiteX5" fmla="*/ 5727 w 165437"/>
                <a:gd name="connsiteY5" fmla="*/ 113261 h 171800"/>
                <a:gd name="connsiteX6" fmla="*/ 20043 w 165437"/>
                <a:gd name="connsiteY6" fmla="*/ 136804 h 171800"/>
                <a:gd name="connsiteX7" fmla="*/ 39450 w 165437"/>
                <a:gd name="connsiteY7" fmla="*/ 168301 h 171800"/>
                <a:gd name="connsiteX8" fmla="*/ 45177 w 165437"/>
                <a:gd name="connsiteY8" fmla="*/ 171800 h 171800"/>
                <a:gd name="connsiteX9" fmla="*/ 120260 w 165437"/>
                <a:gd name="connsiteY9" fmla="*/ 171800 h 171800"/>
                <a:gd name="connsiteX10" fmla="*/ 125987 w 165437"/>
                <a:gd name="connsiteY10" fmla="*/ 168301 h 171800"/>
                <a:gd name="connsiteX11" fmla="*/ 145394 w 165437"/>
                <a:gd name="connsiteY11" fmla="*/ 136804 h 171800"/>
                <a:gd name="connsiteX12" fmla="*/ 159711 w 165437"/>
                <a:gd name="connsiteY12" fmla="*/ 113261 h 171800"/>
                <a:gd name="connsiteX13" fmla="*/ 165437 w 165437"/>
                <a:gd name="connsiteY13" fmla="*/ 84628 h 171800"/>
                <a:gd name="connsiteX14" fmla="*/ 165437 w 165437"/>
                <a:gd name="connsiteY14" fmla="*/ 81764 h 171800"/>
                <a:gd name="connsiteX15" fmla="*/ 82719 w 165437"/>
                <a:gd name="connsiteY15" fmla="*/ 0 h 171800"/>
                <a:gd name="connsiteX16" fmla="*/ 146349 w 165437"/>
                <a:gd name="connsiteY16" fmla="*/ 84309 h 171800"/>
                <a:gd name="connsiteX17" fmla="*/ 141894 w 165437"/>
                <a:gd name="connsiteY17" fmla="*/ 106580 h 171800"/>
                <a:gd name="connsiteX18" fmla="*/ 131077 w 165437"/>
                <a:gd name="connsiteY18" fmla="*/ 124078 h 171800"/>
                <a:gd name="connsiteX19" fmla="*/ 112625 w 165437"/>
                <a:gd name="connsiteY19" fmla="*/ 152712 h 171800"/>
                <a:gd name="connsiteX20" fmla="*/ 82719 w 165437"/>
                <a:gd name="connsiteY20" fmla="*/ 152712 h 171800"/>
                <a:gd name="connsiteX21" fmla="*/ 53131 w 165437"/>
                <a:gd name="connsiteY21" fmla="*/ 152712 h 171800"/>
                <a:gd name="connsiteX22" fmla="*/ 34678 w 165437"/>
                <a:gd name="connsiteY22" fmla="*/ 124078 h 171800"/>
                <a:gd name="connsiteX23" fmla="*/ 23861 w 165437"/>
                <a:gd name="connsiteY23" fmla="*/ 106580 h 171800"/>
                <a:gd name="connsiteX24" fmla="*/ 19407 w 165437"/>
                <a:gd name="connsiteY24" fmla="*/ 84309 h 171800"/>
                <a:gd name="connsiteX25" fmla="*/ 19407 w 165437"/>
                <a:gd name="connsiteY25" fmla="*/ 81764 h 171800"/>
                <a:gd name="connsiteX26" fmla="*/ 83037 w 165437"/>
                <a:gd name="connsiteY26" fmla="*/ 18771 h 171800"/>
                <a:gd name="connsiteX27" fmla="*/ 83037 w 165437"/>
                <a:gd name="connsiteY27" fmla="*/ 18771 h 171800"/>
                <a:gd name="connsiteX28" fmla="*/ 83037 w 165437"/>
                <a:gd name="connsiteY28" fmla="*/ 18771 h 171800"/>
                <a:gd name="connsiteX29" fmla="*/ 83037 w 165437"/>
                <a:gd name="connsiteY29" fmla="*/ 18771 h 171800"/>
                <a:gd name="connsiteX30" fmla="*/ 83037 w 165437"/>
                <a:gd name="connsiteY30" fmla="*/ 18771 h 171800"/>
                <a:gd name="connsiteX31" fmla="*/ 83037 w 165437"/>
                <a:gd name="connsiteY31" fmla="*/ 18771 h 171800"/>
                <a:gd name="connsiteX32" fmla="*/ 83037 w 165437"/>
                <a:gd name="connsiteY32" fmla="*/ 18771 h 171800"/>
                <a:gd name="connsiteX33" fmla="*/ 146667 w 165437"/>
                <a:gd name="connsiteY33" fmla="*/ 81764 h 171800"/>
                <a:gd name="connsiteX34" fmla="*/ 146667 w 165437"/>
                <a:gd name="connsiteY34" fmla="*/ 84309 h 1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437" h="171800">
                  <a:moveTo>
                    <a:pt x="82719" y="0"/>
                  </a:moveTo>
                  <a:cubicBezTo>
                    <a:pt x="82719" y="0"/>
                    <a:pt x="82719" y="0"/>
                    <a:pt x="82719" y="0"/>
                  </a:cubicBezTo>
                  <a:cubicBezTo>
                    <a:pt x="82719" y="0"/>
                    <a:pt x="82719" y="0"/>
                    <a:pt x="82719" y="0"/>
                  </a:cubicBezTo>
                  <a:cubicBezTo>
                    <a:pt x="37542" y="318"/>
                    <a:pt x="954" y="36587"/>
                    <a:pt x="0" y="81764"/>
                  </a:cubicBezTo>
                  <a:lnTo>
                    <a:pt x="0" y="84628"/>
                  </a:lnTo>
                  <a:cubicBezTo>
                    <a:pt x="318" y="94490"/>
                    <a:pt x="2227" y="104035"/>
                    <a:pt x="5727" y="113261"/>
                  </a:cubicBezTo>
                  <a:cubicBezTo>
                    <a:pt x="9226" y="121851"/>
                    <a:pt x="13999" y="129805"/>
                    <a:pt x="20043" y="136804"/>
                  </a:cubicBezTo>
                  <a:cubicBezTo>
                    <a:pt x="27679" y="145076"/>
                    <a:pt x="35951" y="161302"/>
                    <a:pt x="39450" y="168301"/>
                  </a:cubicBezTo>
                  <a:cubicBezTo>
                    <a:pt x="40405" y="170528"/>
                    <a:pt x="42632" y="171800"/>
                    <a:pt x="45177" y="171800"/>
                  </a:cubicBezTo>
                  <a:lnTo>
                    <a:pt x="120260" y="171800"/>
                  </a:lnTo>
                  <a:cubicBezTo>
                    <a:pt x="122805" y="171800"/>
                    <a:pt x="125033" y="170528"/>
                    <a:pt x="125987" y="168301"/>
                  </a:cubicBezTo>
                  <a:cubicBezTo>
                    <a:pt x="129487" y="161302"/>
                    <a:pt x="137759" y="145076"/>
                    <a:pt x="145394" y="136804"/>
                  </a:cubicBezTo>
                  <a:cubicBezTo>
                    <a:pt x="151439" y="129805"/>
                    <a:pt x="156529" y="121851"/>
                    <a:pt x="159711" y="113261"/>
                  </a:cubicBezTo>
                  <a:cubicBezTo>
                    <a:pt x="163210" y="104035"/>
                    <a:pt x="165119" y="94490"/>
                    <a:pt x="165437" y="84628"/>
                  </a:cubicBezTo>
                  <a:lnTo>
                    <a:pt x="165437" y="81764"/>
                  </a:lnTo>
                  <a:cubicBezTo>
                    <a:pt x="164483" y="36587"/>
                    <a:pt x="127896" y="318"/>
                    <a:pt x="82719" y="0"/>
                  </a:cubicBezTo>
                  <a:close/>
                  <a:moveTo>
                    <a:pt x="146349" y="84309"/>
                  </a:moveTo>
                  <a:cubicBezTo>
                    <a:pt x="146030" y="91945"/>
                    <a:pt x="144440" y="99581"/>
                    <a:pt x="141894" y="106580"/>
                  </a:cubicBezTo>
                  <a:cubicBezTo>
                    <a:pt x="139349" y="112943"/>
                    <a:pt x="135850" y="118988"/>
                    <a:pt x="131077" y="124078"/>
                  </a:cubicBezTo>
                  <a:cubicBezTo>
                    <a:pt x="123760" y="132986"/>
                    <a:pt x="117397" y="142531"/>
                    <a:pt x="112625" y="152712"/>
                  </a:cubicBezTo>
                  <a:lnTo>
                    <a:pt x="82719" y="152712"/>
                  </a:lnTo>
                  <a:lnTo>
                    <a:pt x="53131" y="152712"/>
                  </a:lnTo>
                  <a:cubicBezTo>
                    <a:pt x="48040" y="142531"/>
                    <a:pt x="41678" y="132986"/>
                    <a:pt x="34678" y="124078"/>
                  </a:cubicBezTo>
                  <a:cubicBezTo>
                    <a:pt x="30224" y="118988"/>
                    <a:pt x="26406" y="112943"/>
                    <a:pt x="23861" y="106580"/>
                  </a:cubicBezTo>
                  <a:cubicBezTo>
                    <a:pt x="20998" y="99581"/>
                    <a:pt x="19725" y="91945"/>
                    <a:pt x="19407" y="84309"/>
                  </a:cubicBezTo>
                  <a:lnTo>
                    <a:pt x="19407" y="81764"/>
                  </a:lnTo>
                  <a:cubicBezTo>
                    <a:pt x="20043" y="47086"/>
                    <a:pt x="48359" y="19089"/>
                    <a:pt x="83037" y="18771"/>
                  </a:cubicBezTo>
                  <a:lnTo>
                    <a:pt x="83037" y="18771"/>
                  </a:lnTo>
                  <a:lnTo>
                    <a:pt x="83037" y="18771"/>
                  </a:lnTo>
                  <a:cubicBezTo>
                    <a:pt x="83037" y="18771"/>
                    <a:pt x="83037" y="18771"/>
                    <a:pt x="83037" y="18771"/>
                  </a:cubicBezTo>
                  <a:cubicBezTo>
                    <a:pt x="83037" y="18771"/>
                    <a:pt x="83037" y="18771"/>
                    <a:pt x="83037" y="18771"/>
                  </a:cubicBezTo>
                  <a:lnTo>
                    <a:pt x="83037" y="18771"/>
                  </a:lnTo>
                  <a:lnTo>
                    <a:pt x="83037" y="18771"/>
                  </a:lnTo>
                  <a:cubicBezTo>
                    <a:pt x="117715" y="19089"/>
                    <a:pt x="146030" y="46768"/>
                    <a:pt x="146667" y="81764"/>
                  </a:cubicBezTo>
                  <a:lnTo>
                    <a:pt x="146667" y="84309"/>
                  </a:lnTo>
                  <a:close/>
                </a:path>
              </a:pathLst>
            </a:custGeom>
            <a:grpFill/>
            <a:ln w="3175" cap="flat">
              <a:noFill/>
              <a:prstDash val="solid"/>
              <a:miter/>
            </a:ln>
          </p:spPr>
          <p:txBody>
            <a:bodyPr rtlCol="0" anchor="ctr"/>
            <a:lstStyle/>
            <a:p>
              <a:endParaRPr lang="en-ID" dirty="0">
                <a:latin typeface="Arial" panose="020B0604020202020204" pitchFamily="34" charset="0"/>
              </a:endParaRPr>
            </a:p>
          </p:txBody>
        </p:sp>
      </p:grpSp>
      <p:pic>
        <p:nvPicPr>
          <p:cNvPr id="52" name="Graphic 51">
            <a:extLst>
              <a:ext uri="{FF2B5EF4-FFF2-40B4-BE49-F238E27FC236}">
                <a16:creationId xmlns:a16="http://schemas.microsoft.com/office/drawing/2014/main" id="{0EDE4EB1-3220-69EE-03E9-22239F1B14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61598" y="2027161"/>
            <a:ext cx="2086960" cy="991152"/>
          </a:xfrm>
          <a:prstGeom prst="rect">
            <a:avLst/>
          </a:prstGeom>
        </p:spPr>
      </p:pic>
    </p:spTree>
    <p:extLst>
      <p:ext uri="{BB962C8B-B14F-4D97-AF65-F5344CB8AC3E}">
        <p14:creationId xmlns:p14="http://schemas.microsoft.com/office/powerpoint/2010/main" val="357473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anim calcmode="lin" valueType="num">
                                      <p:cBhvr>
                                        <p:cTn id="14" dur="750" fill="hold"/>
                                        <p:tgtEl>
                                          <p:spTgt spid="12"/>
                                        </p:tgtEl>
                                        <p:attrNameLst>
                                          <p:attrName>ppt_x</p:attrName>
                                        </p:attrNameLst>
                                      </p:cBhvr>
                                      <p:tavLst>
                                        <p:tav tm="0">
                                          <p:val>
                                            <p:strVal val="#ppt_x"/>
                                          </p:val>
                                        </p:tav>
                                        <p:tav tm="100000">
                                          <p:val>
                                            <p:strVal val="#ppt_x"/>
                                          </p:val>
                                        </p:tav>
                                      </p:tavLst>
                                    </p:anim>
                                    <p:anim calcmode="lin" valueType="num">
                                      <p:cBhvr>
                                        <p:cTn id="15" dur="75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96B0D-90F5-11EF-DDDA-C1B297C9CA53}"/>
              </a:ext>
            </a:extLst>
          </p:cNvPr>
          <p:cNvPicPr>
            <a:picLocks/>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CE68C069-F12D-3FFB-E8FA-783094CF2A79}"/>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Have you taken an implicit bias test?</a:t>
            </a:r>
          </a:p>
        </p:txBody>
      </p:sp>
      <p:sp>
        <p:nvSpPr>
          <p:cNvPr id="7" name="Rectangle 6">
            <a:extLst>
              <a:ext uri="{FF2B5EF4-FFF2-40B4-BE49-F238E27FC236}">
                <a16:creationId xmlns:a16="http://schemas.microsoft.com/office/drawing/2014/main" id="{E8722B25-BF26-62A4-3068-3F28A53DDB36}"/>
              </a:ext>
            </a:extLst>
          </p:cNvPr>
          <p:cNvSpPr/>
          <p:nvPr>
            <p:custDataLst>
              <p:tags r:id="rId4"/>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774364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447F1D40-33B1-4D9A-8B53-12D1D8315C7D}"/>
              </a:ext>
            </a:extLst>
          </p:cNvPr>
          <p:cNvSpPr>
            <a:spLocks noGrp="1"/>
          </p:cNvSpPr>
          <p:nvPr>
            <p:ph type="ctrTitle"/>
          </p:nvPr>
        </p:nvSpPr>
        <p:spPr>
          <a:xfrm>
            <a:off x="660648" y="305410"/>
            <a:ext cx="7537421" cy="807185"/>
          </a:xfrm>
        </p:spPr>
        <p:txBody>
          <a:bodyPr/>
          <a:lstStyle/>
          <a:p>
            <a:r>
              <a:rPr lang="en-US" dirty="0"/>
              <a:t>Clinical Impact of Bias </a:t>
            </a:r>
            <a:endParaRPr lang="en-ID" dirty="0"/>
          </a:p>
        </p:txBody>
      </p:sp>
      <p:pic>
        <p:nvPicPr>
          <p:cNvPr id="5" name="Picture 4">
            <a:extLst>
              <a:ext uri="{FF2B5EF4-FFF2-40B4-BE49-F238E27FC236}">
                <a16:creationId xmlns:a16="http://schemas.microsoft.com/office/drawing/2014/main" id="{B6A5E32E-9DB3-53A3-D01D-96A95CC4FF6C}"/>
              </a:ext>
            </a:extLst>
          </p:cNvPr>
          <p:cNvPicPr>
            <a:picLocks noChangeAspect="1"/>
          </p:cNvPicPr>
          <p:nvPr/>
        </p:nvPicPr>
        <p:blipFill>
          <a:blip r:embed="rId3"/>
          <a:stretch>
            <a:fillRect/>
          </a:stretch>
        </p:blipFill>
        <p:spPr>
          <a:xfrm>
            <a:off x="2235889" y="1377021"/>
            <a:ext cx="8326775" cy="5070844"/>
          </a:xfrm>
          <a:prstGeom prst="rect">
            <a:avLst/>
          </a:prstGeom>
        </p:spPr>
      </p:pic>
    </p:spTree>
    <p:extLst>
      <p:ext uri="{BB962C8B-B14F-4D97-AF65-F5344CB8AC3E}">
        <p14:creationId xmlns:p14="http://schemas.microsoft.com/office/powerpoint/2010/main" val="106843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 grpId="0" animBg="1"/>
      <p:bldP spid="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447F1D40-33B1-4D9A-8B53-12D1D8315C7D}"/>
              </a:ext>
            </a:extLst>
          </p:cNvPr>
          <p:cNvSpPr>
            <a:spLocks noGrp="1"/>
          </p:cNvSpPr>
          <p:nvPr>
            <p:ph type="ctrTitle"/>
          </p:nvPr>
        </p:nvSpPr>
        <p:spPr>
          <a:xfrm>
            <a:off x="727994" y="739978"/>
            <a:ext cx="5368006" cy="768096"/>
          </a:xfrm>
        </p:spPr>
        <p:txBody>
          <a:bodyPr>
            <a:normAutofit fontScale="90000"/>
          </a:bodyPr>
          <a:lstStyle/>
          <a:p>
            <a:r>
              <a:rPr lang="en-US" sz="3600" dirty="0"/>
              <a:t>Impact on the Therapeutic Relationship </a:t>
            </a:r>
            <a:endParaRPr lang="en-ID" sz="3600" dirty="0"/>
          </a:p>
        </p:txBody>
      </p:sp>
      <p:sp>
        <p:nvSpPr>
          <p:cNvPr id="13" name="Content Placeholder 12">
            <a:extLst>
              <a:ext uri="{FF2B5EF4-FFF2-40B4-BE49-F238E27FC236}">
                <a16:creationId xmlns:a16="http://schemas.microsoft.com/office/drawing/2014/main" id="{8D71F4F1-6BC4-57D6-711D-03A730107133}"/>
              </a:ext>
            </a:extLst>
          </p:cNvPr>
          <p:cNvSpPr>
            <a:spLocks noGrp="1"/>
          </p:cNvSpPr>
          <p:nvPr>
            <p:ph sz="quarter" idx="12"/>
          </p:nvPr>
        </p:nvSpPr>
        <p:spPr>
          <a:xfrm>
            <a:off x="517712" y="1927539"/>
            <a:ext cx="5578288" cy="3522784"/>
          </a:xfrm>
        </p:spPr>
        <p:txBody>
          <a:bodyPr>
            <a:noAutofit/>
          </a:bodyPr>
          <a:lstStyle/>
          <a:p>
            <a:r>
              <a:rPr lang="en-US" sz="2000" dirty="0"/>
              <a:t>How does our privilege impact the therapeutic relationship?</a:t>
            </a:r>
          </a:p>
          <a:p>
            <a:r>
              <a:rPr lang="en-US" sz="2000" dirty="0"/>
              <a:t>How does our clients view of power and privilege impact the therapeutic relationship?</a:t>
            </a:r>
          </a:p>
          <a:p>
            <a:r>
              <a:rPr lang="en-US" sz="2000" dirty="0"/>
              <a:t>How can we mitigate the power differential in our therapeutic engagements? </a:t>
            </a:r>
          </a:p>
        </p:txBody>
      </p:sp>
      <p:pic>
        <p:nvPicPr>
          <p:cNvPr id="10" name="Picture 9">
            <a:extLst>
              <a:ext uri="{FF2B5EF4-FFF2-40B4-BE49-F238E27FC236}">
                <a16:creationId xmlns:a16="http://schemas.microsoft.com/office/drawing/2014/main" id="{A61030D3-BE97-A3A8-0BC3-006D2E13DF53}"/>
              </a:ext>
            </a:extLst>
          </p:cNvPr>
          <p:cNvPicPr>
            <a:picLocks noChangeAspect="1"/>
          </p:cNvPicPr>
          <p:nvPr/>
        </p:nvPicPr>
        <p:blipFill>
          <a:blip r:embed="rId3"/>
          <a:stretch>
            <a:fillRect/>
          </a:stretch>
        </p:blipFill>
        <p:spPr>
          <a:xfrm>
            <a:off x="5972726" y="867326"/>
            <a:ext cx="6035989" cy="5750251"/>
          </a:xfrm>
          <a:prstGeom prst="rect">
            <a:avLst/>
          </a:prstGeom>
        </p:spPr>
      </p:pic>
    </p:spTree>
    <p:extLst>
      <p:ext uri="{BB962C8B-B14F-4D97-AF65-F5344CB8AC3E}">
        <p14:creationId xmlns:p14="http://schemas.microsoft.com/office/powerpoint/2010/main" val="165827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 grpId="0" animBg="1"/>
      <p:bldP spid="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447F1D40-33B1-4D9A-8B53-12D1D8315C7D}"/>
              </a:ext>
            </a:extLst>
          </p:cNvPr>
          <p:cNvSpPr>
            <a:spLocks noGrp="1"/>
          </p:cNvSpPr>
          <p:nvPr>
            <p:ph type="ctrTitle"/>
          </p:nvPr>
        </p:nvSpPr>
        <p:spPr>
          <a:xfrm>
            <a:off x="615604" y="534437"/>
            <a:ext cx="7351776" cy="768096"/>
          </a:xfrm>
        </p:spPr>
        <p:txBody>
          <a:bodyPr>
            <a:normAutofit/>
          </a:bodyPr>
          <a:lstStyle/>
          <a:p>
            <a:r>
              <a:rPr lang="en-US" dirty="0"/>
              <a:t>Bias Intervention Strategies </a:t>
            </a:r>
            <a:endParaRPr lang="en-ID" dirty="0"/>
          </a:p>
        </p:txBody>
      </p:sp>
      <p:pic>
        <p:nvPicPr>
          <p:cNvPr id="5" name="Picture 4">
            <a:extLst>
              <a:ext uri="{FF2B5EF4-FFF2-40B4-BE49-F238E27FC236}">
                <a16:creationId xmlns:a16="http://schemas.microsoft.com/office/drawing/2014/main" id="{EE9025BE-3F2E-E21D-B15D-139CDF165A48}"/>
              </a:ext>
            </a:extLst>
          </p:cNvPr>
          <p:cNvPicPr>
            <a:picLocks noChangeAspect="1"/>
          </p:cNvPicPr>
          <p:nvPr/>
        </p:nvPicPr>
        <p:blipFill>
          <a:blip r:embed="rId3"/>
          <a:stretch>
            <a:fillRect/>
          </a:stretch>
        </p:blipFill>
        <p:spPr>
          <a:xfrm>
            <a:off x="615604" y="1302533"/>
            <a:ext cx="10960792" cy="5140534"/>
          </a:xfrm>
          <a:prstGeom prst="rect">
            <a:avLst/>
          </a:prstGeom>
        </p:spPr>
      </p:pic>
    </p:spTree>
    <p:extLst>
      <p:ext uri="{BB962C8B-B14F-4D97-AF65-F5344CB8AC3E}">
        <p14:creationId xmlns:p14="http://schemas.microsoft.com/office/powerpoint/2010/main" val="308341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 grpId="0" animBg="1"/>
      <p:bldP spid="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E5F0BE4-9E10-5B83-6514-B67E2F366140}"/>
              </a:ext>
            </a:extLst>
          </p:cNvPr>
          <p:cNvSpPr>
            <a:spLocks noGrp="1"/>
          </p:cNvSpPr>
          <p:nvPr>
            <p:ph type="subTitle" idx="1"/>
          </p:nvPr>
        </p:nvSpPr>
        <p:spPr/>
        <p:txBody>
          <a:bodyPr>
            <a:normAutofit lnSpcReduction="10000"/>
          </a:bodyPr>
          <a:lstStyle/>
          <a:p>
            <a:r>
              <a:rPr lang="en-US" dirty="0"/>
              <a:t>The Foundation for Liberating Our Clients </a:t>
            </a:r>
          </a:p>
        </p:txBody>
      </p:sp>
      <p:sp>
        <p:nvSpPr>
          <p:cNvPr id="3" name="Title 2">
            <a:extLst>
              <a:ext uri="{FF2B5EF4-FFF2-40B4-BE49-F238E27FC236}">
                <a16:creationId xmlns:a16="http://schemas.microsoft.com/office/drawing/2014/main" id="{DEA8CFED-A3B9-A88B-502D-C0553F5DA66E}"/>
              </a:ext>
            </a:extLst>
          </p:cNvPr>
          <p:cNvSpPr>
            <a:spLocks noGrp="1"/>
          </p:cNvSpPr>
          <p:nvPr>
            <p:ph type="ctrTitle"/>
          </p:nvPr>
        </p:nvSpPr>
        <p:spPr>
          <a:xfrm>
            <a:off x="687674" y="1129553"/>
            <a:ext cx="8689789" cy="768096"/>
          </a:xfrm>
        </p:spPr>
        <p:txBody>
          <a:bodyPr>
            <a:normAutofit/>
          </a:bodyPr>
          <a:lstStyle/>
          <a:p>
            <a:r>
              <a:rPr lang="en-US" dirty="0"/>
              <a:t>Trauma Informed Core Principles </a:t>
            </a:r>
          </a:p>
        </p:txBody>
      </p:sp>
      <p:pic>
        <p:nvPicPr>
          <p:cNvPr id="8" name="Picture 7">
            <a:extLst>
              <a:ext uri="{FF2B5EF4-FFF2-40B4-BE49-F238E27FC236}">
                <a16:creationId xmlns:a16="http://schemas.microsoft.com/office/drawing/2014/main" id="{8FEAE2EE-AABD-5AA2-A1FB-22F636D4459C}"/>
              </a:ext>
            </a:extLst>
          </p:cNvPr>
          <p:cNvPicPr>
            <a:picLocks noChangeAspect="1"/>
          </p:cNvPicPr>
          <p:nvPr/>
        </p:nvPicPr>
        <p:blipFill>
          <a:blip r:embed="rId2"/>
          <a:stretch>
            <a:fillRect/>
          </a:stretch>
        </p:blipFill>
        <p:spPr>
          <a:xfrm>
            <a:off x="2928185" y="2083181"/>
            <a:ext cx="6147720" cy="4638697"/>
          </a:xfrm>
          <a:prstGeom prst="rect">
            <a:avLst/>
          </a:prstGeom>
        </p:spPr>
      </p:pic>
    </p:spTree>
    <p:extLst>
      <p:ext uri="{BB962C8B-B14F-4D97-AF65-F5344CB8AC3E}">
        <p14:creationId xmlns:p14="http://schemas.microsoft.com/office/powerpoint/2010/main" val="235547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D391-6F17-402E-93DB-A973B896C005}"/>
              </a:ext>
            </a:extLst>
          </p:cNvPr>
          <p:cNvSpPr>
            <a:spLocks noGrp="1"/>
          </p:cNvSpPr>
          <p:nvPr>
            <p:ph type="ctrTitle"/>
          </p:nvPr>
        </p:nvSpPr>
        <p:spPr/>
        <p:txBody>
          <a:bodyPr/>
          <a:lstStyle/>
          <a:p>
            <a:r>
              <a:rPr lang="en-US" b="1" dirty="0"/>
              <a:t>Workshop Objectives </a:t>
            </a:r>
            <a:endParaRPr lang="en-ID" b="1" dirty="0"/>
          </a:p>
        </p:txBody>
      </p:sp>
      <p:sp>
        <p:nvSpPr>
          <p:cNvPr id="5" name="Freeform: Shape 4">
            <a:extLst>
              <a:ext uri="{FF2B5EF4-FFF2-40B4-BE49-F238E27FC236}">
                <a16:creationId xmlns:a16="http://schemas.microsoft.com/office/drawing/2014/main" id="{C6F9A957-6172-4E63-9F2D-D0E8032BCC6B}"/>
              </a:ext>
            </a:extLst>
          </p:cNvPr>
          <p:cNvSpPr/>
          <p:nvPr/>
        </p:nvSpPr>
        <p:spPr>
          <a:xfrm>
            <a:off x="9747653" y="5130892"/>
            <a:ext cx="2444347" cy="1727108"/>
          </a:xfrm>
          <a:custGeom>
            <a:avLst/>
            <a:gdLst>
              <a:gd name="connsiteX0" fmla="*/ 1965825 w 1965825"/>
              <a:gd name="connsiteY0" fmla="*/ 0 h 1388997"/>
              <a:gd name="connsiteX1" fmla="*/ 1965825 w 1965825"/>
              <a:gd name="connsiteY1" fmla="*/ 1388997 h 1388997"/>
              <a:gd name="connsiteX2" fmla="*/ 25502 w 1965825"/>
              <a:gd name="connsiteY2" fmla="*/ 1388997 h 1388997"/>
              <a:gd name="connsiteX3" fmla="*/ 19124 w 1965825"/>
              <a:gd name="connsiteY3" fmla="*/ 1367616 h 1388997"/>
              <a:gd name="connsiteX4" fmla="*/ 17112 w 1965825"/>
              <a:gd name="connsiteY4" fmla="*/ 1052363 h 1388997"/>
              <a:gd name="connsiteX5" fmla="*/ 655536 w 1965825"/>
              <a:gd name="connsiteY5" fmla="*/ 623039 h 1388997"/>
              <a:gd name="connsiteX6" fmla="*/ 1174375 w 1965825"/>
              <a:gd name="connsiteY6" fmla="*/ 867359 h 1388997"/>
              <a:gd name="connsiteX7" fmla="*/ 1776942 w 1965825"/>
              <a:gd name="connsiteY7" fmla="*/ 476561 h 1388997"/>
              <a:gd name="connsiteX8" fmla="*/ 1965825 w 1965825"/>
              <a:gd name="connsiteY8" fmla="*/ 0 h 138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825" h="1388997">
                <a:moveTo>
                  <a:pt x="1965825" y="0"/>
                </a:moveTo>
                <a:lnTo>
                  <a:pt x="1965825" y="1388997"/>
                </a:lnTo>
                <a:lnTo>
                  <a:pt x="25502" y="1388997"/>
                </a:lnTo>
                <a:lnTo>
                  <a:pt x="19124" y="1367616"/>
                </a:lnTo>
                <a:cubicBezTo>
                  <a:pt x="-4613" y="1263971"/>
                  <a:pt x="-7348" y="1156857"/>
                  <a:pt x="17112" y="1052363"/>
                </a:cubicBezTo>
                <a:cubicBezTo>
                  <a:pt x="82340" y="773713"/>
                  <a:pt x="378983" y="550118"/>
                  <a:pt x="655536" y="623039"/>
                </a:cubicBezTo>
                <a:cubicBezTo>
                  <a:pt x="841367" y="672056"/>
                  <a:pt x="984920" y="834872"/>
                  <a:pt x="1174375" y="867359"/>
                </a:cubicBezTo>
                <a:cubicBezTo>
                  <a:pt x="1427023" y="910717"/>
                  <a:pt x="1658946" y="704161"/>
                  <a:pt x="1776942" y="476561"/>
                </a:cubicBezTo>
                <a:cubicBezTo>
                  <a:pt x="1855267" y="324934"/>
                  <a:pt x="1903203" y="158812"/>
                  <a:pt x="196582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latin typeface="Arial" panose="020B0604020202020204" pitchFamily="34" charset="0"/>
            </a:endParaRPr>
          </a:p>
        </p:txBody>
      </p:sp>
      <p:sp>
        <p:nvSpPr>
          <p:cNvPr id="7" name="Oval 6">
            <a:extLst>
              <a:ext uri="{FF2B5EF4-FFF2-40B4-BE49-F238E27FC236}">
                <a16:creationId xmlns:a16="http://schemas.microsoft.com/office/drawing/2014/main" id="{7DDA6D1F-C8C0-4DE0-A892-A7E6BE624DD9}"/>
              </a:ext>
            </a:extLst>
          </p:cNvPr>
          <p:cNvSpPr/>
          <p:nvPr/>
        </p:nvSpPr>
        <p:spPr>
          <a:xfrm>
            <a:off x="9063089" y="6173435"/>
            <a:ext cx="1369128" cy="1369129"/>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9" name="Oval 8">
            <a:extLst>
              <a:ext uri="{FF2B5EF4-FFF2-40B4-BE49-F238E27FC236}">
                <a16:creationId xmlns:a16="http://schemas.microsoft.com/office/drawing/2014/main" id="{5F5CF758-DE48-4025-8A23-A000041D0FE3}"/>
              </a:ext>
            </a:extLst>
          </p:cNvPr>
          <p:cNvSpPr/>
          <p:nvPr/>
        </p:nvSpPr>
        <p:spPr>
          <a:xfrm>
            <a:off x="7264435" y="-925051"/>
            <a:ext cx="1606821" cy="1606821"/>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11" name="Oval 10">
            <a:extLst>
              <a:ext uri="{FF2B5EF4-FFF2-40B4-BE49-F238E27FC236}">
                <a16:creationId xmlns:a16="http://schemas.microsoft.com/office/drawing/2014/main" id="{3AACAEDC-405E-4915-BE0E-0862C32C1D4E}"/>
              </a:ext>
            </a:extLst>
          </p:cNvPr>
          <p:cNvSpPr/>
          <p:nvPr/>
        </p:nvSpPr>
        <p:spPr>
          <a:xfrm>
            <a:off x="6455984" y="-938764"/>
            <a:ext cx="1424710" cy="1424710"/>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grpSp>
        <p:nvGrpSpPr>
          <p:cNvPr id="42" name="Group 41">
            <a:extLst>
              <a:ext uri="{FF2B5EF4-FFF2-40B4-BE49-F238E27FC236}">
                <a16:creationId xmlns:a16="http://schemas.microsoft.com/office/drawing/2014/main" id="{9CC27A3F-4733-4F84-8482-BDE6DDF2C0A2}"/>
              </a:ext>
            </a:extLst>
          </p:cNvPr>
          <p:cNvGrpSpPr/>
          <p:nvPr/>
        </p:nvGrpSpPr>
        <p:grpSpPr>
          <a:xfrm>
            <a:off x="1040304" y="3738351"/>
            <a:ext cx="681222" cy="681222"/>
            <a:chOff x="1040304" y="3738351"/>
            <a:chExt cx="681222" cy="681222"/>
          </a:xfrm>
        </p:grpSpPr>
        <p:sp>
          <p:nvSpPr>
            <p:cNvPr id="56" name="Oval 55">
              <a:extLst>
                <a:ext uri="{FF2B5EF4-FFF2-40B4-BE49-F238E27FC236}">
                  <a16:creationId xmlns:a16="http://schemas.microsoft.com/office/drawing/2014/main" id="{6F2A3771-DD8F-43EF-A4F0-F7A0158A6D1D}"/>
                </a:ext>
              </a:extLst>
            </p:cNvPr>
            <p:cNvSpPr/>
            <p:nvPr/>
          </p:nvSpPr>
          <p:spPr>
            <a:xfrm>
              <a:off x="1106115" y="3804163"/>
              <a:ext cx="549598" cy="549598"/>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8" name="Oval 57">
              <a:extLst>
                <a:ext uri="{FF2B5EF4-FFF2-40B4-BE49-F238E27FC236}">
                  <a16:creationId xmlns:a16="http://schemas.microsoft.com/office/drawing/2014/main" id="{A2E0C7E2-24A6-4C43-87B9-3DF01B480514}"/>
                </a:ext>
              </a:extLst>
            </p:cNvPr>
            <p:cNvSpPr/>
            <p:nvPr/>
          </p:nvSpPr>
          <p:spPr>
            <a:xfrm>
              <a:off x="1040304" y="3738351"/>
              <a:ext cx="681222" cy="681222"/>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grpSp>
      <p:grpSp>
        <p:nvGrpSpPr>
          <p:cNvPr id="43" name="Group 42">
            <a:extLst>
              <a:ext uri="{FF2B5EF4-FFF2-40B4-BE49-F238E27FC236}">
                <a16:creationId xmlns:a16="http://schemas.microsoft.com/office/drawing/2014/main" id="{DBDA9655-51B5-4EB8-AD1C-414902FEA641}"/>
              </a:ext>
            </a:extLst>
          </p:cNvPr>
          <p:cNvGrpSpPr/>
          <p:nvPr/>
        </p:nvGrpSpPr>
        <p:grpSpPr>
          <a:xfrm>
            <a:off x="1040304" y="4973404"/>
            <a:ext cx="681222" cy="681222"/>
            <a:chOff x="1040304" y="4973404"/>
            <a:chExt cx="681222" cy="681222"/>
          </a:xfrm>
        </p:grpSpPr>
        <p:sp>
          <p:nvSpPr>
            <p:cNvPr id="60" name="Oval 59">
              <a:extLst>
                <a:ext uri="{FF2B5EF4-FFF2-40B4-BE49-F238E27FC236}">
                  <a16:creationId xmlns:a16="http://schemas.microsoft.com/office/drawing/2014/main" id="{8155FC4E-690B-404A-B331-AD1B56E2DFFA}"/>
                </a:ext>
              </a:extLst>
            </p:cNvPr>
            <p:cNvSpPr/>
            <p:nvPr/>
          </p:nvSpPr>
          <p:spPr>
            <a:xfrm>
              <a:off x="1106116" y="5039216"/>
              <a:ext cx="549598" cy="549598"/>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62" name="Oval 61">
              <a:extLst>
                <a:ext uri="{FF2B5EF4-FFF2-40B4-BE49-F238E27FC236}">
                  <a16:creationId xmlns:a16="http://schemas.microsoft.com/office/drawing/2014/main" id="{F06AC0A0-FB57-4C77-B25D-F9CD77594AAF}"/>
                </a:ext>
              </a:extLst>
            </p:cNvPr>
            <p:cNvSpPr/>
            <p:nvPr/>
          </p:nvSpPr>
          <p:spPr>
            <a:xfrm>
              <a:off x="1040304" y="4973404"/>
              <a:ext cx="681222" cy="681222"/>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grpSp>
      <p:grpSp>
        <p:nvGrpSpPr>
          <p:cNvPr id="41" name="Group 40">
            <a:extLst>
              <a:ext uri="{FF2B5EF4-FFF2-40B4-BE49-F238E27FC236}">
                <a16:creationId xmlns:a16="http://schemas.microsoft.com/office/drawing/2014/main" id="{28FDBCA3-380D-4E63-8B12-6D9568A873C4}"/>
              </a:ext>
            </a:extLst>
          </p:cNvPr>
          <p:cNvGrpSpPr/>
          <p:nvPr/>
        </p:nvGrpSpPr>
        <p:grpSpPr>
          <a:xfrm>
            <a:off x="1040304" y="2503298"/>
            <a:ext cx="681222" cy="681222"/>
            <a:chOff x="1040304" y="2503298"/>
            <a:chExt cx="681222" cy="681222"/>
          </a:xfrm>
        </p:grpSpPr>
        <p:sp>
          <p:nvSpPr>
            <p:cNvPr id="4" name="Oval 3">
              <a:extLst>
                <a:ext uri="{FF2B5EF4-FFF2-40B4-BE49-F238E27FC236}">
                  <a16:creationId xmlns:a16="http://schemas.microsoft.com/office/drawing/2014/main" id="{A1ED50EF-D7D0-4801-BBDB-87D72ED8CF47}"/>
                </a:ext>
              </a:extLst>
            </p:cNvPr>
            <p:cNvSpPr/>
            <p:nvPr/>
          </p:nvSpPr>
          <p:spPr>
            <a:xfrm>
              <a:off x="1106115" y="2569110"/>
              <a:ext cx="549598" cy="549598"/>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6" name="Oval 5">
              <a:extLst>
                <a:ext uri="{FF2B5EF4-FFF2-40B4-BE49-F238E27FC236}">
                  <a16:creationId xmlns:a16="http://schemas.microsoft.com/office/drawing/2014/main" id="{09586ADC-CB80-46AA-AF04-BB503A5BE545}"/>
                </a:ext>
              </a:extLst>
            </p:cNvPr>
            <p:cNvSpPr/>
            <p:nvPr/>
          </p:nvSpPr>
          <p:spPr>
            <a:xfrm>
              <a:off x="1040304" y="2503298"/>
              <a:ext cx="681222" cy="681222"/>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grpSp>
      <p:sp>
        <p:nvSpPr>
          <p:cNvPr id="64" name="TextBox 63">
            <a:extLst>
              <a:ext uri="{FF2B5EF4-FFF2-40B4-BE49-F238E27FC236}">
                <a16:creationId xmlns:a16="http://schemas.microsoft.com/office/drawing/2014/main" id="{90C0F2A0-CDDB-484C-BCC9-84B51AC6F199}"/>
              </a:ext>
            </a:extLst>
          </p:cNvPr>
          <p:cNvSpPr txBox="1"/>
          <p:nvPr/>
        </p:nvSpPr>
        <p:spPr>
          <a:xfrm>
            <a:off x="1040304" y="2690021"/>
            <a:ext cx="681221" cy="307777"/>
          </a:xfrm>
          <a:prstGeom prst="rect">
            <a:avLst/>
          </a:prstGeom>
          <a:noFill/>
        </p:spPr>
        <p:txBody>
          <a:bodyPr wrap="square" rtlCol="0">
            <a:spAutoFit/>
          </a:bodyPr>
          <a:lstStyle/>
          <a:p>
            <a:pPr algn="ctr"/>
            <a:r>
              <a:rPr lang="en-US" sz="1400" b="1" dirty="0">
                <a:solidFill>
                  <a:schemeClr val="bg2"/>
                </a:solidFill>
                <a:latin typeface="Gotham" panose="02000603040000020004" pitchFamily="2" charset="0"/>
              </a:rPr>
              <a:t>01</a:t>
            </a:r>
            <a:endParaRPr lang="en-ID" sz="1400" b="1" dirty="0">
              <a:solidFill>
                <a:schemeClr val="bg2"/>
              </a:solidFill>
              <a:latin typeface="Gotham" panose="02000603040000020004" pitchFamily="2" charset="0"/>
            </a:endParaRPr>
          </a:p>
        </p:txBody>
      </p:sp>
      <p:sp>
        <p:nvSpPr>
          <p:cNvPr id="68" name="TextBox 67">
            <a:extLst>
              <a:ext uri="{FF2B5EF4-FFF2-40B4-BE49-F238E27FC236}">
                <a16:creationId xmlns:a16="http://schemas.microsoft.com/office/drawing/2014/main" id="{FCDCC00C-EB31-444E-86C3-1D02565C840B}"/>
              </a:ext>
            </a:extLst>
          </p:cNvPr>
          <p:cNvSpPr txBox="1"/>
          <p:nvPr/>
        </p:nvSpPr>
        <p:spPr>
          <a:xfrm>
            <a:off x="1040305" y="5160127"/>
            <a:ext cx="681221" cy="307777"/>
          </a:xfrm>
          <a:prstGeom prst="rect">
            <a:avLst/>
          </a:prstGeom>
          <a:noFill/>
        </p:spPr>
        <p:txBody>
          <a:bodyPr wrap="square" rtlCol="0">
            <a:spAutoFit/>
          </a:bodyPr>
          <a:lstStyle/>
          <a:p>
            <a:pPr algn="ctr"/>
            <a:r>
              <a:rPr lang="en-US" sz="1400" b="1" dirty="0">
                <a:solidFill>
                  <a:schemeClr val="bg2"/>
                </a:solidFill>
                <a:latin typeface="Gotham" panose="02000603040000020004" pitchFamily="2" charset="0"/>
              </a:rPr>
              <a:t>03</a:t>
            </a:r>
            <a:endParaRPr lang="en-ID" sz="1400" b="1" dirty="0">
              <a:solidFill>
                <a:schemeClr val="bg2"/>
              </a:solidFill>
              <a:latin typeface="Gotham" panose="02000603040000020004" pitchFamily="2" charset="0"/>
            </a:endParaRPr>
          </a:p>
        </p:txBody>
      </p:sp>
      <p:sp>
        <p:nvSpPr>
          <p:cNvPr id="72" name="TextBox 71">
            <a:extLst>
              <a:ext uri="{FF2B5EF4-FFF2-40B4-BE49-F238E27FC236}">
                <a16:creationId xmlns:a16="http://schemas.microsoft.com/office/drawing/2014/main" id="{A99A1F2B-86EA-473A-9A1C-93C72F11D311}"/>
              </a:ext>
            </a:extLst>
          </p:cNvPr>
          <p:cNvSpPr txBox="1"/>
          <p:nvPr/>
        </p:nvSpPr>
        <p:spPr>
          <a:xfrm>
            <a:off x="2003548" y="2458777"/>
            <a:ext cx="5946776" cy="923330"/>
          </a:xfrm>
          <a:prstGeom prst="rect">
            <a:avLst/>
          </a:prstGeom>
          <a:noFill/>
        </p:spPr>
        <p:txBody>
          <a:bodyPr wrap="square" rtlCol="0" anchor="ctr">
            <a:spAutoFit/>
          </a:bodyPr>
          <a:lstStyle/>
          <a:p>
            <a:pPr lvl="0"/>
            <a:r>
              <a:rPr lang="en-US"/>
              <a:t>Attendees </a:t>
            </a:r>
            <a:r>
              <a:rPr lang="en-US" dirty="0"/>
              <a:t>will learn how liberation-based practices integrates lived experiences to build on clients’ resiliency and capabilities to heal. </a:t>
            </a:r>
          </a:p>
        </p:txBody>
      </p:sp>
      <p:sp>
        <p:nvSpPr>
          <p:cNvPr id="80" name="TextBox 79">
            <a:extLst>
              <a:ext uri="{FF2B5EF4-FFF2-40B4-BE49-F238E27FC236}">
                <a16:creationId xmlns:a16="http://schemas.microsoft.com/office/drawing/2014/main" id="{B08266B4-8319-4711-AE23-E852369D87BE}"/>
              </a:ext>
            </a:extLst>
          </p:cNvPr>
          <p:cNvSpPr txBox="1"/>
          <p:nvPr/>
        </p:nvSpPr>
        <p:spPr>
          <a:xfrm>
            <a:off x="2003548" y="3773242"/>
            <a:ext cx="5685519" cy="646331"/>
          </a:xfrm>
          <a:prstGeom prst="rect">
            <a:avLst/>
          </a:prstGeom>
          <a:noFill/>
        </p:spPr>
        <p:txBody>
          <a:bodyPr wrap="square" rtlCol="0" anchor="ctr">
            <a:spAutoFit/>
          </a:bodyPr>
          <a:lstStyle/>
          <a:p>
            <a:pPr lvl="0"/>
            <a:r>
              <a:rPr lang="en-US" dirty="0"/>
              <a:t>Learn about culturally responsive tools that address race-based stress and cultural trauma.</a:t>
            </a:r>
          </a:p>
        </p:txBody>
      </p:sp>
      <p:sp>
        <p:nvSpPr>
          <p:cNvPr id="82" name="TextBox 81">
            <a:extLst>
              <a:ext uri="{FF2B5EF4-FFF2-40B4-BE49-F238E27FC236}">
                <a16:creationId xmlns:a16="http://schemas.microsoft.com/office/drawing/2014/main" id="{8C49E8C1-BF4E-405D-9C2B-892B73CD7279}"/>
              </a:ext>
            </a:extLst>
          </p:cNvPr>
          <p:cNvSpPr txBox="1"/>
          <p:nvPr/>
        </p:nvSpPr>
        <p:spPr>
          <a:xfrm>
            <a:off x="2003548" y="4956778"/>
            <a:ext cx="7351670" cy="923330"/>
          </a:xfrm>
          <a:prstGeom prst="rect">
            <a:avLst/>
          </a:prstGeom>
          <a:noFill/>
        </p:spPr>
        <p:txBody>
          <a:bodyPr wrap="square" rtlCol="0" anchor="ctr">
            <a:spAutoFit/>
          </a:bodyPr>
          <a:lstStyle/>
          <a:p>
            <a:pPr lvl="0"/>
            <a:r>
              <a:rPr lang="en-US" dirty="0"/>
              <a:t>Discuss how therapeutic conversations can promote healing and strength for marginalized communities who are exposed to daily macro- and microaggressions. </a:t>
            </a:r>
          </a:p>
        </p:txBody>
      </p:sp>
    </p:spTree>
    <p:extLst>
      <p:ext uri="{BB962C8B-B14F-4D97-AF65-F5344CB8AC3E}">
        <p14:creationId xmlns:p14="http://schemas.microsoft.com/office/powerpoint/2010/main" val="50884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left)">
                                      <p:cBhvr>
                                        <p:cTn id="30" dur="500"/>
                                        <p:tgtEl>
                                          <p:spTgt spid="7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left)">
                                      <p:cBhvr>
                                        <p:cTn id="33" dur="500"/>
                                        <p:tgtEl>
                                          <p:spTgt spid="8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wipe(left)">
                                      <p:cBhvr>
                                        <p:cTn id="36" dur="500"/>
                                        <p:tgtEl>
                                          <p:spTgt spid="82"/>
                                        </p:tgtEl>
                                      </p:cBhvr>
                                    </p:animEffect>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750"/>
                                        <p:tgtEl>
                                          <p:spTgt spid="5"/>
                                        </p:tgtEl>
                                      </p:cBhvr>
                                    </p:animEffect>
                                    <p:anim calcmode="lin" valueType="num">
                                      <p:cBhvr>
                                        <p:cTn id="41" dur="750" fill="hold"/>
                                        <p:tgtEl>
                                          <p:spTgt spid="5"/>
                                        </p:tgtEl>
                                        <p:attrNameLst>
                                          <p:attrName>ppt_x</p:attrName>
                                        </p:attrNameLst>
                                      </p:cBhvr>
                                      <p:tavLst>
                                        <p:tav tm="0">
                                          <p:val>
                                            <p:strVal val="#ppt_x"/>
                                          </p:val>
                                        </p:tav>
                                        <p:tav tm="100000">
                                          <p:val>
                                            <p:strVal val="#ppt_x"/>
                                          </p:val>
                                        </p:tav>
                                      </p:tavLst>
                                    </p:anim>
                                    <p:anim calcmode="lin" valueType="num">
                                      <p:cBhvr>
                                        <p:cTn id="42" dur="750" fill="hold"/>
                                        <p:tgtEl>
                                          <p:spTgt spid="5"/>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750"/>
                                        <p:tgtEl>
                                          <p:spTgt spid="11"/>
                                        </p:tgtEl>
                                      </p:cBhvr>
                                    </p:animEffect>
                                    <p:anim calcmode="lin" valueType="num">
                                      <p:cBhvr>
                                        <p:cTn id="46" dur="750" fill="hold"/>
                                        <p:tgtEl>
                                          <p:spTgt spid="11"/>
                                        </p:tgtEl>
                                        <p:attrNameLst>
                                          <p:attrName>ppt_x</p:attrName>
                                        </p:attrNameLst>
                                      </p:cBhvr>
                                      <p:tavLst>
                                        <p:tav tm="0">
                                          <p:val>
                                            <p:strVal val="#ppt_x"/>
                                          </p:val>
                                        </p:tav>
                                        <p:tav tm="100000">
                                          <p:val>
                                            <p:strVal val="#ppt_x"/>
                                          </p:val>
                                        </p:tav>
                                      </p:tavLst>
                                    </p:anim>
                                    <p:anim calcmode="lin" valueType="num">
                                      <p:cBhvr>
                                        <p:cTn id="47" dur="750" fill="hold"/>
                                        <p:tgtEl>
                                          <p:spTgt spid="11"/>
                                        </p:tgtEl>
                                        <p:attrNameLst>
                                          <p:attrName>ppt_y</p:attrName>
                                        </p:attrNameLst>
                                      </p:cBhvr>
                                      <p:tavLst>
                                        <p:tav tm="0">
                                          <p:val>
                                            <p:strVal val="#ppt_y-.1"/>
                                          </p:val>
                                        </p:tav>
                                        <p:tav tm="100000">
                                          <p:val>
                                            <p:strVal val="#ppt_y"/>
                                          </p:val>
                                        </p:tav>
                                      </p:tavLst>
                                    </p:anim>
                                  </p:childTnLst>
                                </p:cTn>
                              </p:par>
                            </p:childTnLst>
                          </p:cTn>
                        </p:par>
                        <p:par>
                          <p:cTn id="48" fill="hold">
                            <p:stCondLst>
                              <p:cond delay="2250"/>
                            </p:stCondLst>
                            <p:childTnLst>
                              <p:par>
                                <p:cTn id="49" presetID="42"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50"/>
                                        <p:tgtEl>
                                          <p:spTgt spid="7"/>
                                        </p:tgtEl>
                                      </p:cBhvr>
                                    </p:animEffect>
                                    <p:anim calcmode="lin" valueType="num">
                                      <p:cBhvr>
                                        <p:cTn id="52" dur="750" fill="hold"/>
                                        <p:tgtEl>
                                          <p:spTgt spid="7"/>
                                        </p:tgtEl>
                                        <p:attrNameLst>
                                          <p:attrName>ppt_x</p:attrName>
                                        </p:attrNameLst>
                                      </p:cBhvr>
                                      <p:tavLst>
                                        <p:tav tm="0">
                                          <p:val>
                                            <p:strVal val="#ppt_x"/>
                                          </p:val>
                                        </p:tav>
                                        <p:tav tm="100000">
                                          <p:val>
                                            <p:strVal val="#ppt_x"/>
                                          </p:val>
                                        </p:tav>
                                      </p:tavLst>
                                    </p:anim>
                                    <p:anim calcmode="lin" valueType="num">
                                      <p:cBhvr>
                                        <p:cTn id="53" dur="750" fill="hold"/>
                                        <p:tgtEl>
                                          <p:spTgt spid="7"/>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750"/>
                                        <p:tgtEl>
                                          <p:spTgt spid="9"/>
                                        </p:tgtEl>
                                      </p:cBhvr>
                                    </p:animEffect>
                                    <p:anim calcmode="lin" valueType="num">
                                      <p:cBhvr>
                                        <p:cTn id="57" dur="750" fill="hold"/>
                                        <p:tgtEl>
                                          <p:spTgt spid="9"/>
                                        </p:tgtEl>
                                        <p:attrNameLst>
                                          <p:attrName>ppt_x</p:attrName>
                                        </p:attrNameLst>
                                      </p:cBhvr>
                                      <p:tavLst>
                                        <p:tav tm="0">
                                          <p:val>
                                            <p:strVal val="#ppt_x"/>
                                          </p:val>
                                        </p:tav>
                                        <p:tav tm="100000">
                                          <p:val>
                                            <p:strVal val="#ppt_x"/>
                                          </p:val>
                                        </p:tav>
                                      </p:tavLst>
                                    </p:anim>
                                    <p:anim calcmode="lin" valueType="num">
                                      <p:cBhvr>
                                        <p:cTn id="58"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64" grpId="0"/>
      <p:bldP spid="68" grpId="0"/>
      <p:bldP spid="72" grpId="0"/>
      <p:bldP spid="80" grpId="0"/>
      <p:bldP spid="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26" name="Group 25">
            <a:extLst>
              <a:ext uri="{FF2B5EF4-FFF2-40B4-BE49-F238E27FC236}">
                <a16:creationId xmlns:a16="http://schemas.microsoft.com/office/drawing/2014/main" id="{815E517E-0BAE-40A8-B72E-C327F4727722}"/>
              </a:ext>
            </a:extLst>
          </p:cNvPr>
          <p:cNvGrpSpPr/>
          <p:nvPr/>
        </p:nvGrpSpPr>
        <p:grpSpPr>
          <a:xfrm rot="10800000">
            <a:off x="2681719" y="2032117"/>
            <a:ext cx="607100" cy="481795"/>
            <a:chOff x="2942319" y="5193638"/>
            <a:chExt cx="476250" cy="377952"/>
          </a:xfrm>
          <a:solidFill>
            <a:schemeClr val="tx1"/>
          </a:solidFill>
        </p:grpSpPr>
        <p:sp>
          <p:nvSpPr>
            <p:cNvPr id="27" name="Freeform: Shape 26">
              <a:extLst>
                <a:ext uri="{FF2B5EF4-FFF2-40B4-BE49-F238E27FC236}">
                  <a16:creationId xmlns:a16="http://schemas.microsoft.com/office/drawing/2014/main" id="{B30CCDA8-833F-462F-8F26-25241DF3BB5C}"/>
                </a:ext>
              </a:extLst>
            </p:cNvPr>
            <p:cNvSpPr/>
            <p:nvPr/>
          </p:nvSpPr>
          <p:spPr>
            <a:xfrm>
              <a:off x="2942319" y="5193638"/>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en-ID" dirty="0">
                <a:latin typeface="Arial" panose="020B0604020202020204" pitchFamily="34" charset="0"/>
              </a:endParaRPr>
            </a:p>
          </p:txBody>
        </p:sp>
        <p:sp>
          <p:nvSpPr>
            <p:cNvPr id="28" name="Freeform: Shape 27">
              <a:extLst>
                <a:ext uri="{FF2B5EF4-FFF2-40B4-BE49-F238E27FC236}">
                  <a16:creationId xmlns:a16="http://schemas.microsoft.com/office/drawing/2014/main" id="{7035614D-6894-4FA9-AA9D-439BD34673AF}"/>
                </a:ext>
              </a:extLst>
            </p:cNvPr>
            <p:cNvSpPr/>
            <p:nvPr/>
          </p:nvSpPr>
          <p:spPr>
            <a:xfrm>
              <a:off x="3228069" y="5193638"/>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en-ID" dirty="0">
                <a:latin typeface="Arial" panose="020B0604020202020204" pitchFamily="34" charset="0"/>
              </a:endParaRPr>
            </a:p>
          </p:txBody>
        </p:sp>
      </p:grpSp>
      <p:pic>
        <p:nvPicPr>
          <p:cNvPr id="23" name="Graphic 22">
            <a:extLst>
              <a:ext uri="{FF2B5EF4-FFF2-40B4-BE49-F238E27FC236}">
                <a16:creationId xmlns:a16="http://schemas.microsoft.com/office/drawing/2014/main" id="{AD00A514-CC2B-9A62-6359-86007B528C5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0837"/>
          <a:stretch/>
        </p:blipFill>
        <p:spPr>
          <a:xfrm rot="10800000">
            <a:off x="8903181" y="4516827"/>
            <a:ext cx="2957404" cy="2341173"/>
          </a:xfrm>
          <a:prstGeom prst="rect">
            <a:avLst/>
          </a:prstGeom>
        </p:spPr>
      </p:pic>
      <p:pic>
        <p:nvPicPr>
          <p:cNvPr id="24" name="Graphic 23">
            <a:extLst>
              <a:ext uri="{FF2B5EF4-FFF2-40B4-BE49-F238E27FC236}">
                <a16:creationId xmlns:a16="http://schemas.microsoft.com/office/drawing/2014/main" id="{05522B14-C3BD-1A4B-9717-A56080D6739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7651"/>
          <a:stretch/>
        </p:blipFill>
        <p:spPr>
          <a:xfrm rot="10800000">
            <a:off x="1201848" y="-656410"/>
            <a:ext cx="2931164" cy="1827562"/>
          </a:xfrm>
          <a:prstGeom prst="rect">
            <a:avLst/>
          </a:prstGeom>
        </p:spPr>
      </p:pic>
      <p:sp>
        <p:nvSpPr>
          <p:cNvPr id="25" name="Oval 24">
            <a:extLst>
              <a:ext uri="{FF2B5EF4-FFF2-40B4-BE49-F238E27FC236}">
                <a16:creationId xmlns:a16="http://schemas.microsoft.com/office/drawing/2014/main" id="{42DF2948-D663-E697-B891-9A0B88F5C5FA}"/>
              </a:ext>
            </a:extLst>
          </p:cNvPr>
          <p:cNvSpPr/>
          <p:nvPr/>
        </p:nvSpPr>
        <p:spPr>
          <a:xfrm>
            <a:off x="10939691" y="4080622"/>
            <a:ext cx="1413347" cy="1413347"/>
          </a:xfrm>
          <a:prstGeom prst="ellipse">
            <a:avLst/>
          </a:prstGeom>
          <a:solidFill>
            <a:schemeClr val="accent4">
              <a:alpha val="8571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Oval 29">
            <a:extLst>
              <a:ext uri="{FF2B5EF4-FFF2-40B4-BE49-F238E27FC236}">
                <a16:creationId xmlns:a16="http://schemas.microsoft.com/office/drawing/2014/main" id="{EBF8E4AE-B876-3A82-7332-C9994C7FE6FA}"/>
              </a:ext>
            </a:extLst>
          </p:cNvPr>
          <p:cNvSpPr/>
          <p:nvPr/>
        </p:nvSpPr>
        <p:spPr>
          <a:xfrm flipH="1">
            <a:off x="10012334" y="2978674"/>
            <a:ext cx="1115616" cy="1115617"/>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2" name="Subtitle 1">
            <a:extLst>
              <a:ext uri="{FF2B5EF4-FFF2-40B4-BE49-F238E27FC236}">
                <a16:creationId xmlns:a16="http://schemas.microsoft.com/office/drawing/2014/main" id="{49495567-6339-5DD9-490D-981C8052D21E}"/>
              </a:ext>
            </a:extLst>
          </p:cNvPr>
          <p:cNvSpPr>
            <a:spLocks noGrp="1"/>
          </p:cNvSpPr>
          <p:nvPr>
            <p:ph type="subTitle" idx="1"/>
          </p:nvPr>
        </p:nvSpPr>
        <p:spPr>
          <a:xfrm>
            <a:off x="3702997" y="1149542"/>
            <a:ext cx="5293235" cy="5200458"/>
          </a:xfrm>
        </p:spPr>
        <p:txBody>
          <a:bodyPr/>
          <a:lstStyle/>
          <a:p>
            <a:pPr marL="0" indent="0">
              <a:buNone/>
            </a:pPr>
            <a:r>
              <a:rPr lang="en-US" dirty="0"/>
              <a:t>Trauma is the imprint of chronic, toxic stress in our minds and bodies. It’s the powerlessness we feel when we cannot overcome something, or someone, causing us immense pain”.</a:t>
            </a:r>
          </a:p>
          <a:p>
            <a:pPr marL="0" indent="0">
              <a:buNone/>
            </a:pPr>
            <a:r>
              <a:rPr lang="en-US" dirty="0"/>
              <a:t> – </a:t>
            </a:r>
            <a:r>
              <a:rPr lang="en-US" sz="2900" dirty="0"/>
              <a:t>Natalie Y. </a:t>
            </a:r>
            <a:r>
              <a:rPr lang="en-US" sz="2900" dirty="0" err="1"/>
              <a:t>Guiterrez</a:t>
            </a:r>
            <a:r>
              <a:rPr lang="en-US" sz="2900" dirty="0"/>
              <a:t>, LMFT,   The  Pain We Carry: Healing from Complex PTSD </a:t>
            </a:r>
          </a:p>
        </p:txBody>
      </p:sp>
    </p:spTree>
    <p:extLst>
      <p:ext uri="{BB962C8B-B14F-4D97-AF65-F5344CB8AC3E}">
        <p14:creationId xmlns:p14="http://schemas.microsoft.com/office/powerpoint/2010/main" val="269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750"/>
                            </p:stCondLst>
                            <p:childTnLst>
                              <p:par>
                                <p:cTn id="29" presetID="42"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75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750"/>
                                        <p:tgtEl>
                                          <p:spTgt spid="30"/>
                                        </p:tgtEl>
                                      </p:cBhvr>
                                    </p:animEffect>
                                    <p:anim calcmode="lin" valueType="num">
                                      <p:cBhvr>
                                        <p:cTn id="38" dur="750" fill="hold"/>
                                        <p:tgtEl>
                                          <p:spTgt spid="30"/>
                                        </p:tgtEl>
                                        <p:attrNameLst>
                                          <p:attrName>ppt_x</p:attrName>
                                        </p:attrNameLst>
                                      </p:cBhvr>
                                      <p:tavLst>
                                        <p:tav tm="0">
                                          <p:val>
                                            <p:strVal val="#ppt_x"/>
                                          </p:val>
                                        </p:tav>
                                        <p:tav tm="100000">
                                          <p:val>
                                            <p:strVal val="#ppt_x"/>
                                          </p:val>
                                        </p:tav>
                                      </p:tavLst>
                                    </p:anim>
                                    <p:anim calcmode="lin" valueType="num">
                                      <p:cBhvr>
                                        <p:cTn id="39"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 grpId="0" animBg="1"/>
      <p:bldP spid="52" grpId="0" animBg="1"/>
      <p:bldP spid="25"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E6E99-3EDA-C6CA-3582-606BD7745AA7}"/>
              </a:ext>
            </a:extLst>
          </p:cNvPr>
          <p:cNvPicPr>
            <a:picLocks noChangeAspect="1"/>
          </p:cNvPicPr>
          <p:nvPr/>
        </p:nvPicPr>
        <p:blipFill>
          <a:blip r:embed="rId3"/>
          <a:stretch>
            <a:fillRect/>
          </a:stretch>
        </p:blipFill>
        <p:spPr>
          <a:xfrm>
            <a:off x="4681620" y="1342779"/>
            <a:ext cx="6862680" cy="4630705"/>
          </a:xfrm>
          <a:prstGeom prst="rect">
            <a:avLst/>
          </a:prstGeom>
        </p:spPr>
      </p:pic>
      <p:sp>
        <p:nvSpPr>
          <p:cNvPr id="15" name="TextBox 14">
            <a:extLst>
              <a:ext uri="{FF2B5EF4-FFF2-40B4-BE49-F238E27FC236}">
                <a16:creationId xmlns:a16="http://schemas.microsoft.com/office/drawing/2014/main" id="{20B9CFBA-3FFA-E4B6-9410-CCB7DE26B990}"/>
              </a:ext>
            </a:extLst>
          </p:cNvPr>
          <p:cNvSpPr txBox="1"/>
          <p:nvPr/>
        </p:nvSpPr>
        <p:spPr>
          <a:xfrm>
            <a:off x="647700" y="1872154"/>
            <a:ext cx="4239260" cy="3693319"/>
          </a:xfrm>
          <a:prstGeom prst="rect">
            <a:avLst/>
          </a:prstGeom>
          <a:noFill/>
        </p:spPr>
        <p:txBody>
          <a:bodyPr wrap="square">
            <a:spAutoFit/>
          </a:bodyPr>
          <a:lstStyle/>
          <a:p>
            <a:pPr marL="285750" indent="-285750">
              <a:buFont typeface="Arial" panose="020B0604020202020204" pitchFamily="34" charset="0"/>
              <a:buChar char="•"/>
            </a:pPr>
            <a:r>
              <a:rPr lang="en-US" dirty="0"/>
              <a:t>Vestiges of Colonialism </a:t>
            </a:r>
          </a:p>
          <a:p>
            <a:pPr marL="285750" indent="-285750">
              <a:buFont typeface="Arial" panose="020B0604020202020204" pitchFamily="34" charset="0"/>
              <a:buChar char="•"/>
            </a:pPr>
            <a:r>
              <a:rPr lang="en-US" dirty="0"/>
              <a:t>Patriarchy, Racism, Colorism</a:t>
            </a:r>
          </a:p>
          <a:p>
            <a:pPr marL="285750" indent="-285750">
              <a:buFont typeface="Arial" panose="020B0604020202020204" pitchFamily="34" charset="0"/>
              <a:buChar char="•"/>
            </a:pPr>
            <a:r>
              <a:rPr lang="en-US" dirty="0"/>
              <a:t>Identity</a:t>
            </a:r>
          </a:p>
          <a:p>
            <a:pPr marL="285750" indent="-285750">
              <a:buFont typeface="Arial" panose="020B0604020202020204" pitchFamily="34" charset="0"/>
              <a:buChar char="•"/>
            </a:pPr>
            <a:r>
              <a:rPr lang="en-US" dirty="0"/>
              <a:t>Belonging </a:t>
            </a:r>
          </a:p>
          <a:p>
            <a:pPr marL="285750" indent="-285750">
              <a:buFont typeface="Arial" panose="020B0604020202020204" pitchFamily="34" charset="0"/>
              <a:buChar char="•"/>
            </a:pPr>
            <a:r>
              <a:rPr lang="en-US" dirty="0"/>
              <a:t>Language </a:t>
            </a:r>
          </a:p>
          <a:p>
            <a:pPr marL="285750" indent="-285750">
              <a:buFont typeface="Arial" panose="020B0604020202020204" pitchFamily="34" charset="0"/>
              <a:buChar char="•"/>
            </a:pPr>
            <a:r>
              <a:rPr lang="en-US" dirty="0"/>
              <a:t>Acceptability ‘</a:t>
            </a:r>
          </a:p>
          <a:p>
            <a:pPr marL="285750" indent="-285750">
              <a:buFont typeface="Arial" panose="020B0604020202020204" pitchFamily="34" charset="0"/>
              <a:buChar char="•"/>
            </a:pPr>
            <a:r>
              <a:rPr lang="en-US" dirty="0"/>
              <a:t>Migration histories</a:t>
            </a:r>
          </a:p>
          <a:p>
            <a:pPr marL="285750" indent="-285750">
              <a:buFont typeface="Arial" panose="020B0604020202020204" pitchFamily="34" charset="0"/>
              <a:buChar char="•"/>
            </a:pPr>
            <a:r>
              <a:rPr lang="en-US" dirty="0"/>
              <a:t>Generational differences</a:t>
            </a:r>
          </a:p>
          <a:p>
            <a:pPr marL="285750" indent="-285750">
              <a:buFont typeface="Arial" panose="020B0604020202020204" pitchFamily="34" charset="0"/>
              <a:buChar char="•"/>
            </a:pPr>
            <a:r>
              <a:rPr lang="en-US" dirty="0"/>
              <a:t>Assimilation/Acculturation</a:t>
            </a:r>
          </a:p>
          <a:p>
            <a:pPr marL="742950" lvl="1" indent="-285750">
              <a:buFont typeface="Arial" panose="020B0604020202020204" pitchFamily="34" charset="0"/>
              <a:buChar char="•"/>
            </a:pPr>
            <a:r>
              <a:rPr lang="en-US" dirty="0"/>
              <a:t>Code Switching </a:t>
            </a:r>
          </a:p>
          <a:p>
            <a:pPr marL="285750" indent="-285750">
              <a:buFont typeface="Arial" panose="020B0604020202020204" pitchFamily="34" charset="0"/>
              <a:buChar char="•"/>
            </a:pPr>
            <a:r>
              <a:rPr lang="en-US" dirty="0"/>
              <a:t>Religion/Spirituality </a:t>
            </a:r>
          </a:p>
          <a:p>
            <a:endParaRPr lang="en-US" dirty="0"/>
          </a:p>
          <a:p>
            <a:endParaRPr lang="en-US" dirty="0"/>
          </a:p>
        </p:txBody>
      </p:sp>
      <p:sp>
        <p:nvSpPr>
          <p:cNvPr id="2" name="Oval 1">
            <a:extLst>
              <a:ext uri="{FF2B5EF4-FFF2-40B4-BE49-F238E27FC236}">
                <a16:creationId xmlns:a16="http://schemas.microsoft.com/office/drawing/2014/main" id="{ED8CE09F-621E-5F70-A61B-06D819647199}"/>
              </a:ext>
            </a:extLst>
          </p:cNvPr>
          <p:cNvSpPr/>
          <p:nvPr/>
        </p:nvSpPr>
        <p:spPr>
          <a:xfrm>
            <a:off x="11087100" y="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C3E3F4-91E9-3B68-1B2F-7F1E70DCC362}"/>
              </a:ext>
            </a:extLst>
          </p:cNvPr>
          <p:cNvSpPr txBox="1"/>
          <p:nvPr/>
        </p:nvSpPr>
        <p:spPr>
          <a:xfrm>
            <a:off x="746311" y="646196"/>
            <a:ext cx="6199095" cy="461665"/>
          </a:xfrm>
          <a:prstGeom prst="rect">
            <a:avLst/>
          </a:prstGeom>
          <a:noFill/>
        </p:spPr>
        <p:txBody>
          <a:bodyPr wrap="square" rtlCol="0">
            <a:spAutoFit/>
          </a:bodyPr>
          <a:lstStyle/>
          <a:p>
            <a:r>
              <a:rPr lang="en-US" sz="2400" b="1" dirty="0"/>
              <a:t>Beyond ACE -Adverse Adult Experiences  </a:t>
            </a:r>
          </a:p>
        </p:txBody>
      </p:sp>
    </p:spTree>
    <p:extLst>
      <p:ext uri="{BB962C8B-B14F-4D97-AF65-F5344CB8AC3E}">
        <p14:creationId xmlns:p14="http://schemas.microsoft.com/office/powerpoint/2010/main" val="297162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77000" y="679590"/>
            <a:ext cx="10678246" cy="795089"/>
          </a:xfrm>
          <a:prstGeom prst="rect">
            <a:avLst/>
          </a:prstGeom>
        </p:spPr>
        <p:txBody>
          <a:bodyPr wrap="square" lIns="0" tIns="0" rIns="0" bIns="0" rtlCol="0" anchor="t">
            <a:spAutoFit/>
          </a:bodyPr>
          <a:lstStyle/>
          <a:p>
            <a:pPr>
              <a:lnSpc>
                <a:spcPts val="3088"/>
              </a:lnSpc>
            </a:pPr>
            <a:r>
              <a:rPr lang="en-US" sz="2867" b="1" spc="63" dirty="0">
                <a:solidFill>
                  <a:schemeClr val="accent2"/>
                </a:solidFill>
                <a:latin typeface="Gotham "/>
              </a:rPr>
              <a:t>MACRO/MICRO AGGRESSIONS/</a:t>
            </a:r>
          </a:p>
          <a:p>
            <a:pPr>
              <a:lnSpc>
                <a:spcPts val="3088"/>
              </a:lnSpc>
            </a:pPr>
            <a:r>
              <a:rPr lang="en-US" sz="2867" b="1" spc="63" dirty="0">
                <a:solidFill>
                  <a:schemeClr val="accent2"/>
                </a:solidFill>
                <a:latin typeface="Gotham "/>
              </a:rPr>
              <a:t>MICROINVALIDATION/MICRO-ASSAULT </a:t>
            </a:r>
          </a:p>
        </p:txBody>
      </p:sp>
      <p:sp>
        <p:nvSpPr>
          <p:cNvPr id="7" name="TextBox 7"/>
          <p:cNvSpPr txBox="1"/>
          <p:nvPr/>
        </p:nvSpPr>
        <p:spPr>
          <a:xfrm>
            <a:off x="375834" y="1731057"/>
            <a:ext cx="5090246" cy="4292842"/>
          </a:xfrm>
          <a:prstGeom prst="rect">
            <a:avLst/>
          </a:prstGeom>
        </p:spPr>
        <p:txBody>
          <a:bodyPr wrap="square" lIns="0" tIns="0" rIns="0" bIns="0" rtlCol="0" anchor="t">
            <a:spAutoFit/>
          </a:bodyPr>
          <a:lstStyle/>
          <a:p>
            <a:pPr marL="374245" lvl="1" indent="-187122">
              <a:lnSpc>
                <a:spcPts val="2426"/>
              </a:lnSpc>
              <a:buFont typeface="Arial"/>
              <a:buChar char="•"/>
            </a:pPr>
            <a:r>
              <a:rPr lang="en-US" b="1" dirty="0">
                <a:solidFill>
                  <a:schemeClr val="accent2"/>
                </a:solidFill>
                <a:latin typeface="Gotham "/>
                <a:ea typeface="Arimo Bold" panose="020B0604020202020204" charset="0"/>
                <a:cs typeface="Arimo Bold" panose="020B0604020202020204" charset="0"/>
              </a:rPr>
              <a:t>Microaggression</a:t>
            </a:r>
            <a:r>
              <a:rPr lang="en-US" b="1" dirty="0">
                <a:latin typeface="Gotham "/>
                <a:ea typeface="Arimo Bold" panose="020B0604020202020204" charset="0"/>
                <a:cs typeface="Arimo Bold" panose="020B0604020202020204" charset="0"/>
              </a:rPr>
              <a:t>: a statement, action, or incident regarded as an instance of indirect, subtle, or unintentional discrimination against members of a marginalized group such as a racial or ethnic minority. </a:t>
            </a:r>
          </a:p>
          <a:p>
            <a:pPr>
              <a:lnSpc>
                <a:spcPts val="2426"/>
              </a:lnSpc>
            </a:pPr>
            <a:endParaRPr lang="en-US" b="1" dirty="0">
              <a:latin typeface="Gotham "/>
              <a:ea typeface="Arimo Bold" panose="020B0604020202020204" charset="0"/>
              <a:cs typeface="Arimo Bold" panose="020B0604020202020204" charset="0"/>
            </a:endParaRPr>
          </a:p>
          <a:p>
            <a:pPr marL="374245" lvl="1" indent="-187122">
              <a:lnSpc>
                <a:spcPts val="2426"/>
              </a:lnSpc>
              <a:buFont typeface="Arial"/>
              <a:buChar char="•"/>
            </a:pPr>
            <a:r>
              <a:rPr lang="en-US" b="1" dirty="0">
                <a:solidFill>
                  <a:schemeClr val="accent2"/>
                </a:solidFill>
                <a:latin typeface="Gotham "/>
                <a:ea typeface="Arimo Bold" panose="020B0604020202020204" charset="0"/>
                <a:cs typeface="Arimo Bold" panose="020B0604020202020204" charset="0"/>
              </a:rPr>
              <a:t>Macroaggression: </a:t>
            </a:r>
            <a:r>
              <a:rPr lang="en-US" b="1" dirty="0">
                <a:latin typeface="Gotham "/>
                <a:ea typeface="Arimo Bold" panose="020B0604020202020204" charset="0"/>
                <a:cs typeface="Arimo Bold" panose="020B0604020202020204" charset="0"/>
              </a:rPr>
              <a:t>Large-scale or overt aggression toward those of a certain race, culture, gender.</a:t>
            </a:r>
          </a:p>
          <a:p>
            <a:pPr marL="374245" lvl="1" indent="-187122">
              <a:lnSpc>
                <a:spcPts val="2426"/>
              </a:lnSpc>
              <a:buFont typeface="Arial"/>
              <a:buChar char="•"/>
            </a:pPr>
            <a:endParaRPr lang="en-US" b="1" dirty="0">
              <a:latin typeface="Gotham "/>
              <a:ea typeface="Arimo Bold" panose="020B0604020202020204" charset="0"/>
              <a:cs typeface="Arimo Bold" panose="020B0604020202020204" charset="0"/>
            </a:endParaRPr>
          </a:p>
          <a:p>
            <a:pPr marL="374245" lvl="1" indent="-187122">
              <a:lnSpc>
                <a:spcPts val="2426"/>
              </a:lnSpc>
              <a:buFont typeface="Arial"/>
              <a:buChar char="•"/>
            </a:pPr>
            <a:r>
              <a:rPr lang="en-US" sz="1800" b="1" dirty="0">
                <a:solidFill>
                  <a:schemeClr val="accent2"/>
                </a:solidFill>
                <a:latin typeface="Gotham "/>
              </a:rPr>
              <a:t>Microinsult: </a:t>
            </a:r>
            <a:r>
              <a:rPr lang="en-US" sz="1800" b="1" dirty="0">
                <a:latin typeface="Gotham "/>
              </a:rPr>
              <a:t>Statements that demean a person's racial heritage or identity, often thought of as subtle insults and subtle snubs, frequently unconscious, but clearly convey a hidden insulting message to the recipient.</a:t>
            </a:r>
          </a:p>
        </p:txBody>
      </p:sp>
      <p:sp>
        <p:nvSpPr>
          <p:cNvPr id="8" name="TextBox 8"/>
          <p:cNvSpPr txBox="1"/>
          <p:nvPr/>
        </p:nvSpPr>
        <p:spPr>
          <a:xfrm>
            <a:off x="6566166" y="1437675"/>
            <a:ext cx="4886843" cy="3367268"/>
          </a:xfrm>
          <a:prstGeom prst="rect">
            <a:avLst/>
          </a:prstGeom>
        </p:spPr>
        <p:txBody>
          <a:bodyPr lIns="0" tIns="0" rIns="0" bIns="0" rtlCol="0" anchor="t">
            <a:spAutoFit/>
          </a:bodyPr>
          <a:lstStyle/>
          <a:p>
            <a:pPr>
              <a:lnSpc>
                <a:spcPts val="2427"/>
              </a:lnSpc>
            </a:pPr>
            <a:endParaRPr lang="en-US" sz="1733" b="1" dirty="0">
              <a:latin typeface="Gotham "/>
            </a:endParaRPr>
          </a:p>
          <a:p>
            <a:pPr marL="374246" lvl="1" indent="-187123">
              <a:lnSpc>
                <a:spcPts val="2427"/>
              </a:lnSpc>
              <a:buFont typeface="Arial"/>
              <a:buChar char="•"/>
            </a:pPr>
            <a:r>
              <a:rPr lang="en-US" sz="1733" b="1" dirty="0">
                <a:solidFill>
                  <a:schemeClr val="accent2"/>
                </a:solidFill>
                <a:latin typeface="Gotham "/>
              </a:rPr>
              <a:t>Microinvalidation: </a:t>
            </a:r>
            <a:r>
              <a:rPr lang="en-US" sz="1733" b="1" dirty="0">
                <a:latin typeface="Gotham "/>
              </a:rPr>
              <a:t>Statements or behaviors that exclude, negate, or nullify the psychological thoughts, feelings or experiential reality of a person of color. </a:t>
            </a:r>
          </a:p>
          <a:p>
            <a:pPr>
              <a:lnSpc>
                <a:spcPts val="2427"/>
              </a:lnSpc>
            </a:pPr>
            <a:endParaRPr lang="en-US" sz="1733" b="1" dirty="0">
              <a:latin typeface="Gotham "/>
            </a:endParaRPr>
          </a:p>
          <a:p>
            <a:pPr marL="374246" lvl="1" indent="-187123">
              <a:lnSpc>
                <a:spcPts val="2427"/>
              </a:lnSpc>
              <a:buFont typeface="Arial"/>
              <a:buChar char="•"/>
            </a:pPr>
            <a:r>
              <a:rPr lang="en-US" sz="1733" b="1" dirty="0">
                <a:solidFill>
                  <a:schemeClr val="accent2"/>
                </a:solidFill>
                <a:latin typeface="Gotham "/>
              </a:rPr>
              <a:t>Micro assault: </a:t>
            </a:r>
            <a:r>
              <a:rPr lang="en-US" sz="1733" b="1" dirty="0">
                <a:latin typeface="Gotham "/>
              </a:rPr>
              <a:t>Explicit racial derogatory behaviors characterized primarily by a verbal or nonverbal attack intended to hurt the victim through name-calling, avoidant behavior, or purposeful discriminatory actions.</a:t>
            </a:r>
          </a:p>
        </p:txBody>
      </p:sp>
    </p:spTree>
    <p:extLst>
      <p:ext uri="{BB962C8B-B14F-4D97-AF65-F5344CB8AC3E}">
        <p14:creationId xmlns:p14="http://schemas.microsoft.com/office/powerpoint/2010/main" val="1956230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4A409090-8AAE-4284-B885-2983FEAF3AE8}"/>
              </a:ext>
            </a:extLst>
          </p:cNvPr>
          <p:cNvSpPr/>
          <p:nvPr/>
        </p:nvSpPr>
        <p:spPr>
          <a:xfrm>
            <a:off x="9765097" y="5161666"/>
            <a:ext cx="1424710" cy="1424710"/>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12" name="Oval 11">
            <a:extLst>
              <a:ext uri="{FF2B5EF4-FFF2-40B4-BE49-F238E27FC236}">
                <a16:creationId xmlns:a16="http://schemas.microsoft.com/office/drawing/2014/main" id="{FF308E90-5311-4CE6-A6E0-5B904292E89A}"/>
              </a:ext>
            </a:extLst>
          </p:cNvPr>
          <p:cNvSpPr/>
          <p:nvPr/>
        </p:nvSpPr>
        <p:spPr>
          <a:xfrm>
            <a:off x="8961686" y="5632046"/>
            <a:ext cx="1606821" cy="1606821"/>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pic>
        <p:nvPicPr>
          <p:cNvPr id="7" name="Online Media 6" title="Our Hidden Biases">
            <a:hlinkClick r:id="" action="ppaction://media"/>
            <a:extLst>
              <a:ext uri="{FF2B5EF4-FFF2-40B4-BE49-F238E27FC236}">
                <a16:creationId xmlns:a16="http://schemas.microsoft.com/office/drawing/2014/main" id="{D845B22D-40EE-24E3-AD19-2A595FDB86F4}"/>
              </a:ext>
            </a:extLst>
          </p:cNvPr>
          <p:cNvPicPr>
            <a:picLocks noRot="1" noChangeAspect="1"/>
          </p:cNvPicPr>
          <p:nvPr>
            <a:videoFile r:link="rId1"/>
          </p:nvPr>
        </p:nvPicPr>
        <p:blipFill>
          <a:blip r:embed="rId4"/>
          <a:stretch>
            <a:fillRect/>
          </a:stretch>
        </p:blipFill>
        <p:spPr>
          <a:xfrm>
            <a:off x="132229" y="442410"/>
            <a:ext cx="13390017" cy="5973180"/>
          </a:xfrm>
          <a:prstGeom prst="rect">
            <a:avLst/>
          </a:prstGeom>
        </p:spPr>
      </p:pic>
      <p:sp>
        <p:nvSpPr>
          <p:cNvPr id="2" name="Oval 1">
            <a:extLst>
              <a:ext uri="{FF2B5EF4-FFF2-40B4-BE49-F238E27FC236}">
                <a16:creationId xmlns:a16="http://schemas.microsoft.com/office/drawing/2014/main" id="{C84D0426-D8E8-8FF1-E8FA-D60632E94885}"/>
              </a:ext>
            </a:extLst>
          </p:cNvPr>
          <p:cNvSpPr/>
          <p:nvPr/>
        </p:nvSpPr>
        <p:spPr>
          <a:xfrm>
            <a:off x="10845052" y="0"/>
            <a:ext cx="1346947" cy="10824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0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childTnLst>
        </p:cTn>
      </p:par>
    </p:tnLst>
    <p:bldLst>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a:off x="7181076" y="1721703"/>
            <a:ext cx="4482853" cy="3586283"/>
          </a:xfrm>
          <a:prstGeom prst="rect">
            <a:avLst/>
          </a:prstGeom>
        </p:spPr>
      </p:pic>
      <p:sp>
        <p:nvSpPr>
          <p:cNvPr id="6" name="TextBox 6"/>
          <p:cNvSpPr txBox="1"/>
          <p:nvPr/>
        </p:nvSpPr>
        <p:spPr>
          <a:xfrm>
            <a:off x="1004334" y="705309"/>
            <a:ext cx="10970833" cy="1538883"/>
          </a:xfrm>
          <a:prstGeom prst="rect">
            <a:avLst/>
          </a:prstGeom>
        </p:spPr>
        <p:txBody>
          <a:bodyPr lIns="0" tIns="0" rIns="0" bIns="0" rtlCol="0" anchor="t">
            <a:spAutoFit/>
          </a:bodyPr>
          <a:lstStyle/>
          <a:p>
            <a:pPr>
              <a:lnSpc>
                <a:spcPts val="4033"/>
              </a:lnSpc>
            </a:pPr>
            <a:r>
              <a:rPr lang="en-US" sz="3734" spc="82" dirty="0">
                <a:solidFill>
                  <a:schemeClr val="accent2"/>
                </a:solidFill>
                <a:latin typeface="Gotham" panose="02000603040000020004"/>
              </a:rPr>
              <a:t>RACIAL BATTLE FATIGUE</a:t>
            </a:r>
          </a:p>
          <a:p>
            <a:pPr>
              <a:lnSpc>
                <a:spcPts val="4033"/>
              </a:lnSpc>
            </a:pPr>
            <a:endParaRPr lang="en-US" sz="3734" spc="82" dirty="0">
              <a:solidFill>
                <a:srgbClr val="01949A"/>
              </a:solidFill>
              <a:latin typeface="Raleway Bold"/>
            </a:endParaRPr>
          </a:p>
          <a:p>
            <a:pPr algn="just">
              <a:lnSpc>
                <a:spcPts val="4033"/>
              </a:lnSpc>
            </a:pPr>
            <a:endParaRPr lang="en-US" sz="3734" spc="82" dirty="0">
              <a:solidFill>
                <a:srgbClr val="01949A"/>
              </a:solidFill>
              <a:latin typeface="Raleway Bold"/>
            </a:endParaRPr>
          </a:p>
        </p:txBody>
      </p:sp>
      <p:sp>
        <p:nvSpPr>
          <p:cNvPr id="7" name="TextBox 7"/>
          <p:cNvSpPr txBox="1"/>
          <p:nvPr/>
        </p:nvSpPr>
        <p:spPr>
          <a:xfrm>
            <a:off x="726781" y="1587233"/>
            <a:ext cx="6012431" cy="4159087"/>
          </a:xfrm>
          <a:prstGeom prst="rect">
            <a:avLst/>
          </a:prstGeom>
        </p:spPr>
        <p:txBody>
          <a:bodyPr lIns="0" tIns="0" rIns="0" bIns="0" rtlCol="0" anchor="t">
            <a:spAutoFit/>
          </a:bodyPr>
          <a:lstStyle/>
          <a:p>
            <a:pPr marL="465303" lvl="1" indent="-232652">
              <a:lnSpc>
                <a:spcPts val="3017"/>
              </a:lnSpc>
              <a:buFont typeface="Arial"/>
              <a:buChar char="•"/>
            </a:pPr>
            <a:r>
              <a:rPr lang="en-US" sz="2155" dirty="0">
                <a:solidFill>
                  <a:schemeClr val="accent1"/>
                </a:solidFill>
                <a:latin typeface="Gotham" panose="02000603040000020004"/>
              </a:rPr>
              <a:t>Racial battle fatigue (RBF) is the cumulative psychological, social, physiological, and emotional impacts of racial micro and macro aggressions and racist abuse on racially marginalized groups.</a:t>
            </a:r>
          </a:p>
          <a:p>
            <a:pPr marL="232651" lvl="1">
              <a:lnSpc>
                <a:spcPts val="3017"/>
              </a:lnSpc>
            </a:pPr>
            <a:endParaRPr lang="en-US" sz="2155" dirty="0">
              <a:solidFill>
                <a:schemeClr val="accent1"/>
              </a:solidFill>
              <a:latin typeface="Gotham" panose="02000603040000020004"/>
            </a:endParaRPr>
          </a:p>
          <a:p>
            <a:pPr marL="465303" lvl="1" indent="-232652">
              <a:lnSpc>
                <a:spcPts val="3017"/>
              </a:lnSpc>
              <a:buFont typeface="Arial"/>
              <a:buChar char="•"/>
            </a:pPr>
            <a:r>
              <a:rPr lang="en-US" sz="2133" dirty="0">
                <a:solidFill>
                  <a:schemeClr val="accent1"/>
                </a:solidFill>
                <a:latin typeface="Gotham" panose="02000603040000020004"/>
              </a:rPr>
              <a:t>Attempting to cope with these persistent hostile, violent, demeaning, dismissive, and toxic race-based stressors completely depletes one’s physical, emotional, and mental energy. </a:t>
            </a:r>
          </a:p>
          <a:p>
            <a:pPr>
              <a:lnSpc>
                <a:spcPts val="3017"/>
              </a:lnSpc>
            </a:pPr>
            <a:endParaRPr lang="en-US" sz="800" dirty="0">
              <a:solidFill>
                <a:srgbClr val="CD0046"/>
              </a:solidFill>
              <a:latin typeface="Arimo"/>
            </a:endParaRPr>
          </a:p>
          <a:p>
            <a:pPr>
              <a:lnSpc>
                <a:spcPts val="3017"/>
              </a:lnSpc>
            </a:pPr>
            <a:endParaRPr lang="en-US" sz="800" dirty="0">
              <a:solidFill>
                <a:srgbClr val="CD0046"/>
              </a:solidFill>
              <a:latin typeface="Arimo"/>
            </a:endParaRPr>
          </a:p>
        </p:txBody>
      </p:sp>
    </p:spTree>
    <p:extLst>
      <p:ext uri="{BB962C8B-B14F-4D97-AF65-F5344CB8AC3E}">
        <p14:creationId xmlns:p14="http://schemas.microsoft.com/office/powerpoint/2010/main" val="2785277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31979" y="2605"/>
            <a:ext cx="10650680" cy="512961"/>
          </a:xfrm>
          <a:prstGeom prst="rect">
            <a:avLst/>
          </a:prstGeom>
        </p:spPr>
        <p:txBody>
          <a:bodyPr wrap="square" lIns="0" tIns="0" rIns="0" bIns="0" rtlCol="0" anchor="t">
            <a:spAutoFit/>
          </a:bodyPr>
          <a:lstStyle/>
          <a:p>
            <a:pPr>
              <a:lnSpc>
                <a:spcPts val="4033"/>
              </a:lnSpc>
            </a:pPr>
            <a:r>
              <a:rPr lang="en-US" sz="3734" spc="82" dirty="0">
                <a:solidFill>
                  <a:schemeClr val="accent2"/>
                </a:solidFill>
                <a:latin typeface="Gotham "/>
              </a:rPr>
              <a:t>Complex PTSD Symptoms </a:t>
            </a:r>
          </a:p>
        </p:txBody>
      </p:sp>
      <p:sp>
        <p:nvSpPr>
          <p:cNvPr id="6" name="TextBox 6"/>
          <p:cNvSpPr txBox="1"/>
          <p:nvPr/>
        </p:nvSpPr>
        <p:spPr>
          <a:xfrm>
            <a:off x="275617" y="812761"/>
            <a:ext cx="6477965" cy="5539978"/>
          </a:xfrm>
          <a:prstGeom prst="rect">
            <a:avLst/>
          </a:prstGeom>
        </p:spPr>
        <p:txBody>
          <a:bodyPr wrap="square" lIns="0" tIns="0" rIns="0" bIns="0" rtlCol="0" anchor="t">
            <a:spAutoFit/>
          </a:bodyPr>
          <a:lstStyle/>
          <a:p>
            <a:pPr marL="342900" indent="-342900" algn="l" fontAlgn="base">
              <a:buFont typeface="Arial" panose="020B0604020202020204" pitchFamily="34" charset="0"/>
              <a:buChar char="•"/>
            </a:pPr>
            <a:r>
              <a:rPr lang="en-US" sz="2000" b="1" i="0" dirty="0">
                <a:solidFill>
                  <a:schemeClr val="accent2"/>
                </a:solidFill>
                <a:effectLst/>
                <a:latin typeface="Gotham"/>
              </a:rPr>
              <a:t>Difficulty controlling emotions</a:t>
            </a:r>
            <a:r>
              <a:rPr lang="en-US" sz="2000" b="0" i="0" dirty="0">
                <a:solidFill>
                  <a:schemeClr val="accent2"/>
                </a:solidFill>
                <a:effectLst/>
                <a:latin typeface="Gotham"/>
              </a:rPr>
              <a:t>. </a:t>
            </a:r>
            <a:r>
              <a:rPr lang="en-US" sz="2000" b="0" i="0" dirty="0">
                <a:effectLst/>
                <a:latin typeface="Gotham"/>
              </a:rPr>
              <a:t>Lost control over emotions, which can manifest as explosive anger, persistent sadness, depression, and suicidal thoughts.</a:t>
            </a:r>
            <a:endParaRPr lang="en-US" sz="2000" baseline="30000" dirty="0">
              <a:latin typeface="Gotham"/>
            </a:endParaRPr>
          </a:p>
          <a:p>
            <a:pPr algn="l" fontAlgn="base"/>
            <a:endParaRPr lang="en-US" sz="2000" b="0" i="0" dirty="0">
              <a:effectLst/>
              <a:latin typeface="Gotham"/>
            </a:endParaRPr>
          </a:p>
          <a:p>
            <a:pPr marL="342900" indent="-342900" algn="l" fontAlgn="base">
              <a:buFont typeface="Arial" panose="020B0604020202020204" pitchFamily="34" charset="0"/>
              <a:buChar char="•"/>
            </a:pPr>
            <a:r>
              <a:rPr lang="en-US" sz="2000" b="1" i="0" dirty="0">
                <a:solidFill>
                  <a:schemeClr val="accent2"/>
                </a:solidFill>
                <a:effectLst/>
                <a:latin typeface="Gotham"/>
              </a:rPr>
              <a:t>Negative self-view</a:t>
            </a:r>
            <a:r>
              <a:rPr lang="en-US" sz="2000" b="0" i="0" dirty="0">
                <a:solidFill>
                  <a:schemeClr val="accent2"/>
                </a:solidFill>
                <a:effectLst/>
                <a:latin typeface="Gotham"/>
              </a:rPr>
              <a:t>. </a:t>
            </a:r>
            <a:r>
              <a:rPr lang="en-US" sz="2000" b="0" i="0" dirty="0">
                <a:effectLst/>
                <a:latin typeface="Gotham"/>
              </a:rPr>
              <a:t>Can cause a person to view themselves in a negative light. Feeling helpless, guilty, or ashamed. </a:t>
            </a:r>
          </a:p>
          <a:p>
            <a:pPr algn="l" fontAlgn="base"/>
            <a:endParaRPr lang="en-US" sz="2000" dirty="0">
              <a:latin typeface="Gotham"/>
            </a:endParaRPr>
          </a:p>
          <a:p>
            <a:pPr marL="342900" indent="-342900" algn="l" fontAlgn="base">
              <a:buFont typeface="Arial" panose="020B0604020202020204" pitchFamily="34" charset="0"/>
              <a:buChar char="•"/>
            </a:pPr>
            <a:r>
              <a:rPr lang="en-US" sz="2000" b="1" i="0" dirty="0">
                <a:solidFill>
                  <a:schemeClr val="accent2"/>
                </a:solidFill>
                <a:effectLst/>
                <a:latin typeface="Gotham"/>
              </a:rPr>
              <a:t>Difficulty with relationships</a:t>
            </a:r>
            <a:r>
              <a:rPr lang="en-US" sz="2000" b="0" i="0" dirty="0">
                <a:solidFill>
                  <a:schemeClr val="accent2"/>
                </a:solidFill>
                <a:effectLst/>
                <a:latin typeface="Gotham"/>
              </a:rPr>
              <a:t>. </a:t>
            </a:r>
            <a:r>
              <a:rPr lang="en-US" sz="2000" b="0" i="0" dirty="0">
                <a:effectLst/>
                <a:latin typeface="Gotham"/>
              </a:rPr>
              <a:t>Relationships may suffer due to difficulties trusting others and a negative self-view.</a:t>
            </a:r>
          </a:p>
          <a:p>
            <a:pPr algn="l" fontAlgn="base"/>
            <a:endParaRPr lang="en-US" sz="2000" b="0" i="0" dirty="0">
              <a:effectLst/>
              <a:latin typeface="Gotham"/>
            </a:endParaRPr>
          </a:p>
          <a:p>
            <a:pPr marL="342900" indent="-342900" algn="l" fontAlgn="base">
              <a:buFont typeface="Arial" panose="020B0604020202020204" pitchFamily="34" charset="0"/>
              <a:buChar char="•"/>
            </a:pPr>
            <a:r>
              <a:rPr lang="en-US" sz="2000" b="0" i="0" u="none" strike="noStrike" baseline="30000" dirty="0">
                <a:effectLst/>
                <a:latin typeface="Gotham"/>
              </a:rPr>
              <a:t> </a:t>
            </a:r>
            <a:r>
              <a:rPr lang="en-US" sz="2000" b="1" i="0" dirty="0">
                <a:solidFill>
                  <a:schemeClr val="accent2"/>
                </a:solidFill>
                <a:effectLst/>
                <a:latin typeface="Gotham"/>
              </a:rPr>
              <a:t>Detachment from the trauma</a:t>
            </a:r>
            <a:r>
              <a:rPr lang="en-US" sz="2000" b="0" i="0" dirty="0">
                <a:solidFill>
                  <a:schemeClr val="accent2"/>
                </a:solidFill>
                <a:effectLst/>
                <a:latin typeface="Gotham"/>
              </a:rPr>
              <a:t>. </a:t>
            </a:r>
            <a:r>
              <a:rPr lang="en-US" sz="2000" b="0" i="0" dirty="0">
                <a:effectLst/>
                <a:latin typeface="Gotham"/>
              </a:rPr>
              <a:t>A person may disconnect from themselves (depersonalization) and the world around them (derealization). Some people might even forget their trauma.</a:t>
            </a:r>
          </a:p>
          <a:p>
            <a:pPr marL="342900" indent="-342900" algn="l" fontAlgn="base">
              <a:buFont typeface="Arial" panose="020B0604020202020204" pitchFamily="34" charset="0"/>
              <a:buChar char="•"/>
            </a:pPr>
            <a:endParaRPr lang="en-US" sz="2000" b="0" i="0" dirty="0">
              <a:effectLst/>
              <a:latin typeface="Gotham"/>
            </a:endParaRPr>
          </a:p>
          <a:p>
            <a:pPr marL="342900" indent="-342900" algn="l" fontAlgn="base">
              <a:buFont typeface="Arial" panose="020B0604020202020204" pitchFamily="34" charset="0"/>
              <a:buChar char="•"/>
            </a:pPr>
            <a:r>
              <a:rPr lang="en-US" sz="2000" b="1" i="0" dirty="0">
                <a:solidFill>
                  <a:schemeClr val="accent2"/>
                </a:solidFill>
                <a:effectLst/>
                <a:latin typeface="Gotham"/>
              </a:rPr>
              <a:t>Loss of a system of meanings</a:t>
            </a:r>
            <a:r>
              <a:rPr lang="en-US" sz="2000" b="0" i="0" dirty="0">
                <a:solidFill>
                  <a:schemeClr val="accent2"/>
                </a:solidFill>
                <a:effectLst/>
                <a:latin typeface="Gotham"/>
              </a:rPr>
              <a:t>. </a:t>
            </a:r>
            <a:r>
              <a:rPr lang="en-US" sz="2000" b="0" i="0" dirty="0">
                <a:effectLst/>
                <a:latin typeface="Gotham"/>
              </a:rPr>
              <a:t>This can include losing one's core beliefs, values, religious faith, or hope in the world and other people.</a:t>
            </a:r>
          </a:p>
        </p:txBody>
      </p:sp>
      <p:pic>
        <p:nvPicPr>
          <p:cNvPr id="3" name="Picture 2">
            <a:extLst>
              <a:ext uri="{FF2B5EF4-FFF2-40B4-BE49-F238E27FC236}">
                <a16:creationId xmlns:a16="http://schemas.microsoft.com/office/drawing/2014/main" id="{2ABD2D03-87C0-8869-8EDC-DD0B3F912781}"/>
              </a:ext>
            </a:extLst>
          </p:cNvPr>
          <p:cNvPicPr>
            <a:picLocks noChangeAspect="1"/>
          </p:cNvPicPr>
          <p:nvPr/>
        </p:nvPicPr>
        <p:blipFill>
          <a:blip r:embed="rId2"/>
          <a:stretch>
            <a:fillRect/>
          </a:stretch>
        </p:blipFill>
        <p:spPr>
          <a:xfrm>
            <a:off x="7033099" y="1128486"/>
            <a:ext cx="4795736" cy="5213948"/>
          </a:xfrm>
          <a:prstGeom prst="rect">
            <a:avLst/>
          </a:prstGeom>
        </p:spPr>
      </p:pic>
    </p:spTree>
    <p:extLst>
      <p:ext uri="{BB962C8B-B14F-4D97-AF65-F5344CB8AC3E}">
        <p14:creationId xmlns:p14="http://schemas.microsoft.com/office/powerpoint/2010/main" val="485718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ll in Black featuring @eveeeeezy">
            <a:hlinkClick r:id="" action="ppaction://media"/>
            <a:extLst>
              <a:ext uri="{FF2B5EF4-FFF2-40B4-BE49-F238E27FC236}">
                <a16:creationId xmlns:a16="http://schemas.microsoft.com/office/drawing/2014/main" id="{2FA25498-A4D2-C559-D071-99CF3DBFCF2D}"/>
              </a:ext>
            </a:extLst>
          </p:cNvPr>
          <p:cNvPicPr>
            <a:picLocks noRot="1" noChangeAspect="1"/>
          </p:cNvPicPr>
          <p:nvPr>
            <a:videoFile r:link="rId1"/>
          </p:nvPr>
        </p:nvPicPr>
        <p:blipFill>
          <a:blip r:embed="rId4"/>
          <a:stretch>
            <a:fillRect/>
          </a:stretch>
        </p:blipFill>
        <p:spPr>
          <a:xfrm>
            <a:off x="430902" y="-53788"/>
            <a:ext cx="11330196" cy="6817658"/>
          </a:xfrm>
          <a:prstGeom prst="rect">
            <a:avLst/>
          </a:prstGeom>
        </p:spPr>
      </p:pic>
    </p:spTree>
    <p:extLst>
      <p:ext uri="{BB962C8B-B14F-4D97-AF65-F5344CB8AC3E}">
        <p14:creationId xmlns:p14="http://schemas.microsoft.com/office/powerpoint/2010/main" val="14582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B7E41A-014B-0AFE-E01B-C1FAFF979C30}"/>
              </a:ext>
            </a:extLst>
          </p:cNvPr>
          <p:cNvPicPr>
            <a:picLocks/>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5E6F5D19-E658-CC0F-92B7-60659D7F534F}"/>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How are you feeling? </a:t>
            </a:r>
          </a:p>
        </p:txBody>
      </p:sp>
      <p:sp>
        <p:nvSpPr>
          <p:cNvPr id="7" name="Rectangle 6">
            <a:extLst>
              <a:ext uri="{FF2B5EF4-FFF2-40B4-BE49-F238E27FC236}">
                <a16:creationId xmlns:a16="http://schemas.microsoft.com/office/drawing/2014/main" id="{4077B2C1-241D-0A56-C897-B9873559AC04}"/>
              </a:ext>
            </a:extLst>
          </p:cNvPr>
          <p:cNvSpPr/>
          <p:nvPr>
            <p:custDataLst>
              <p:tags r:id="rId4"/>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716751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056834" y="852859"/>
            <a:ext cx="10650680" cy="512961"/>
          </a:xfrm>
          <a:prstGeom prst="rect">
            <a:avLst/>
          </a:prstGeom>
        </p:spPr>
        <p:txBody>
          <a:bodyPr wrap="square" lIns="0" tIns="0" rIns="0" bIns="0" rtlCol="0" anchor="t">
            <a:spAutoFit/>
          </a:bodyPr>
          <a:lstStyle/>
          <a:p>
            <a:pPr>
              <a:lnSpc>
                <a:spcPts val="4033"/>
              </a:lnSpc>
            </a:pPr>
            <a:r>
              <a:rPr lang="en-US" sz="3734" spc="82" dirty="0">
                <a:solidFill>
                  <a:schemeClr val="accent2"/>
                </a:solidFill>
                <a:latin typeface="Gotham "/>
              </a:rPr>
              <a:t>RACIAL TRAUMA-COPING STRATEGIES</a:t>
            </a:r>
          </a:p>
        </p:txBody>
      </p:sp>
      <p:sp>
        <p:nvSpPr>
          <p:cNvPr id="6" name="TextBox 6"/>
          <p:cNvSpPr txBox="1"/>
          <p:nvPr/>
        </p:nvSpPr>
        <p:spPr>
          <a:xfrm>
            <a:off x="730231" y="2072069"/>
            <a:ext cx="10093651" cy="3401316"/>
          </a:xfrm>
          <a:prstGeom prst="rect">
            <a:avLst/>
          </a:prstGeom>
        </p:spPr>
        <p:txBody>
          <a:bodyPr lIns="0" tIns="0" rIns="0" bIns="0" rtlCol="0" anchor="t">
            <a:spAutoFit/>
          </a:bodyPr>
          <a:lstStyle/>
          <a:p>
            <a:pPr marL="465303" lvl="1" indent="-232652">
              <a:lnSpc>
                <a:spcPts val="3017"/>
              </a:lnSpc>
              <a:buFont typeface="Arial"/>
              <a:buChar char="•"/>
            </a:pPr>
            <a:r>
              <a:rPr lang="en-US" sz="1867" dirty="0">
                <a:latin typeface="Gotham"/>
              </a:rPr>
              <a:t>Acknowledge </a:t>
            </a:r>
          </a:p>
          <a:p>
            <a:pPr marL="465303" lvl="1" indent="-232652">
              <a:lnSpc>
                <a:spcPts val="3017"/>
              </a:lnSpc>
              <a:buFont typeface="Arial"/>
              <a:buChar char="•"/>
            </a:pPr>
            <a:r>
              <a:rPr lang="en-US" sz="1867" dirty="0">
                <a:latin typeface="Gotham"/>
              </a:rPr>
              <a:t>Discuss</a:t>
            </a:r>
          </a:p>
          <a:p>
            <a:pPr marL="465303" lvl="1" indent="-232652">
              <a:lnSpc>
                <a:spcPts val="3017"/>
              </a:lnSpc>
              <a:buFont typeface="Arial"/>
              <a:buChar char="•"/>
            </a:pPr>
            <a:r>
              <a:rPr lang="en-US" sz="1867" dirty="0">
                <a:latin typeface="Gotham"/>
              </a:rPr>
              <a:t>Seek Support </a:t>
            </a:r>
          </a:p>
          <a:p>
            <a:pPr marL="465303" lvl="1" indent="-232652">
              <a:lnSpc>
                <a:spcPts val="3017"/>
              </a:lnSpc>
              <a:buFont typeface="Arial"/>
              <a:buChar char="•"/>
            </a:pPr>
            <a:r>
              <a:rPr lang="en-US" sz="1867" dirty="0">
                <a:latin typeface="Gotham"/>
              </a:rPr>
              <a:t>Self Care </a:t>
            </a:r>
          </a:p>
          <a:p>
            <a:pPr marL="465303" lvl="1" indent="-232652">
              <a:lnSpc>
                <a:spcPts val="3017"/>
              </a:lnSpc>
              <a:buFont typeface="Arial"/>
              <a:buChar char="•"/>
            </a:pPr>
            <a:r>
              <a:rPr lang="en-US" sz="1867" dirty="0">
                <a:latin typeface="Gotham"/>
              </a:rPr>
              <a:t>Empowerment through Resistance</a:t>
            </a:r>
          </a:p>
          <a:p>
            <a:pPr marL="465303" lvl="1" indent="-232652">
              <a:lnSpc>
                <a:spcPts val="3017"/>
              </a:lnSpc>
              <a:buFont typeface="Arial"/>
              <a:buChar char="•"/>
            </a:pPr>
            <a:r>
              <a:rPr lang="en-US" sz="1867" dirty="0">
                <a:latin typeface="Gotham"/>
              </a:rPr>
              <a:t>Be Aware of Racial Battle Fatigue </a:t>
            </a:r>
          </a:p>
          <a:p>
            <a:pPr marL="465303" lvl="1" indent="-232652">
              <a:lnSpc>
                <a:spcPts val="3017"/>
              </a:lnSpc>
              <a:buFont typeface="Arial"/>
              <a:buChar char="•"/>
            </a:pPr>
            <a:r>
              <a:rPr lang="en-US" sz="1867" dirty="0">
                <a:latin typeface="Gotham"/>
              </a:rPr>
              <a:t>Radical Rest! </a:t>
            </a:r>
          </a:p>
          <a:p>
            <a:pPr marL="465303" lvl="1" indent="-232652">
              <a:lnSpc>
                <a:spcPts val="3017"/>
              </a:lnSpc>
              <a:buFont typeface="Arial"/>
              <a:buChar char="•"/>
            </a:pPr>
            <a:r>
              <a:rPr lang="en-US" sz="1867" dirty="0">
                <a:latin typeface="Gotham"/>
              </a:rPr>
              <a:t>Joy </a:t>
            </a:r>
          </a:p>
          <a:p>
            <a:pPr>
              <a:lnSpc>
                <a:spcPts val="3017"/>
              </a:lnSpc>
            </a:pPr>
            <a:endParaRPr lang="en-US" sz="1199" dirty="0">
              <a:solidFill>
                <a:srgbClr val="CD0046"/>
              </a:solidFill>
              <a:latin typeface="Arimo"/>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28902" y="1772223"/>
            <a:ext cx="2835349" cy="2743200"/>
          </a:xfrm>
          <a:prstGeom prst="rect">
            <a:avLst/>
          </a:prstGeom>
        </p:spPr>
      </p:pic>
    </p:spTree>
    <p:extLst>
      <p:ext uri="{BB962C8B-B14F-4D97-AF65-F5344CB8AC3E}">
        <p14:creationId xmlns:p14="http://schemas.microsoft.com/office/powerpoint/2010/main" val="720805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3EF78F-9C7C-436F-9121-603AF2C4A4DD}"/>
              </a:ext>
            </a:extLst>
          </p:cNvPr>
          <p:cNvPicPr>
            <a:picLocks noChangeAspect="1"/>
          </p:cNvPicPr>
          <p:nvPr/>
        </p:nvPicPr>
        <p:blipFill>
          <a:blip r:embed="rId2"/>
          <a:stretch>
            <a:fillRect/>
          </a:stretch>
        </p:blipFill>
        <p:spPr>
          <a:xfrm>
            <a:off x="5712265" y="1430605"/>
            <a:ext cx="5900615" cy="5092210"/>
          </a:xfrm>
          <a:prstGeom prst="rect">
            <a:avLst/>
          </a:prstGeom>
        </p:spPr>
      </p:pic>
      <p:sp>
        <p:nvSpPr>
          <p:cNvPr id="4" name="TextBox 3">
            <a:extLst>
              <a:ext uri="{FF2B5EF4-FFF2-40B4-BE49-F238E27FC236}">
                <a16:creationId xmlns:a16="http://schemas.microsoft.com/office/drawing/2014/main" id="{C250297D-898C-7096-383D-8191454F466F}"/>
              </a:ext>
            </a:extLst>
          </p:cNvPr>
          <p:cNvSpPr txBox="1"/>
          <p:nvPr/>
        </p:nvSpPr>
        <p:spPr>
          <a:xfrm>
            <a:off x="731520" y="966490"/>
            <a:ext cx="5212080" cy="646331"/>
          </a:xfrm>
          <a:prstGeom prst="rect">
            <a:avLst/>
          </a:prstGeom>
        </p:spPr>
        <p:txBody>
          <a:bodyPr wrap="square" rtlCol="0">
            <a:spAutoFit/>
          </a:bodyPr>
          <a:lstStyle/>
          <a:p>
            <a:pPr algn="l"/>
            <a:r>
              <a:rPr lang="en-US" b="1" dirty="0">
                <a:solidFill>
                  <a:schemeClr val="accent1"/>
                </a:solidFill>
              </a:rPr>
              <a:t>The Practice of Somatic Abolitionism </a:t>
            </a:r>
          </a:p>
          <a:p>
            <a:pPr algn="l"/>
            <a:endParaRPr lang="en-US" dirty="0">
              <a:solidFill>
                <a:schemeClr val="accent1"/>
              </a:solidFill>
            </a:endParaRPr>
          </a:p>
        </p:txBody>
      </p:sp>
      <p:sp>
        <p:nvSpPr>
          <p:cNvPr id="6" name="TextBox 5">
            <a:extLst>
              <a:ext uri="{FF2B5EF4-FFF2-40B4-BE49-F238E27FC236}">
                <a16:creationId xmlns:a16="http://schemas.microsoft.com/office/drawing/2014/main" id="{5340DD85-A8E1-0442-F4B8-324603BB183F}"/>
              </a:ext>
            </a:extLst>
          </p:cNvPr>
          <p:cNvSpPr txBox="1"/>
          <p:nvPr/>
        </p:nvSpPr>
        <p:spPr>
          <a:xfrm>
            <a:off x="731520" y="1965401"/>
            <a:ext cx="4602480" cy="3693319"/>
          </a:xfrm>
          <a:prstGeom prst="rect">
            <a:avLst/>
          </a:prstGeom>
          <a:noFill/>
        </p:spPr>
        <p:txBody>
          <a:bodyPr wrap="square">
            <a:spAutoFit/>
          </a:bodyPr>
          <a:lstStyle/>
          <a:p>
            <a:endParaRPr lang="en-US" dirty="0"/>
          </a:p>
          <a:p>
            <a:r>
              <a:rPr lang="en-US" dirty="0"/>
              <a:t>• Somatic Abolitionism is a living, embodied philosophy—a way of being in the world.</a:t>
            </a:r>
          </a:p>
          <a:p>
            <a:r>
              <a:rPr lang="en-US" dirty="0"/>
              <a:t>• It is a return to the age-old wisdom of human bodies respecting, honoring, and</a:t>
            </a:r>
          </a:p>
          <a:p>
            <a:r>
              <a:rPr lang="en-US" dirty="0"/>
              <a:t> resonating with other human bodies.</a:t>
            </a:r>
          </a:p>
          <a:p>
            <a:r>
              <a:rPr lang="en-US" dirty="0"/>
              <a:t>• Somatic Abolitionism is the resourcing of energies that are always present in</a:t>
            </a:r>
          </a:p>
          <a:p>
            <a:r>
              <a:rPr lang="en-US" dirty="0"/>
              <a:t> your body, in the collective body, and in the world.</a:t>
            </a:r>
          </a:p>
          <a:p>
            <a:r>
              <a:rPr lang="en-US" dirty="0"/>
              <a:t>• Somatic Abolitionism is a liberation practice. </a:t>
            </a:r>
          </a:p>
        </p:txBody>
      </p:sp>
    </p:spTree>
    <p:extLst>
      <p:ext uri="{BB962C8B-B14F-4D97-AF65-F5344CB8AC3E}">
        <p14:creationId xmlns:p14="http://schemas.microsoft.com/office/powerpoint/2010/main" val="376097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5A93A-8074-46D0-E503-C17470A38ED3}"/>
              </a:ext>
            </a:extLst>
          </p:cNvPr>
          <p:cNvSpPr>
            <a:spLocks noGrp="1"/>
          </p:cNvSpPr>
          <p:nvPr>
            <p:ph type="ctrTitle"/>
          </p:nvPr>
        </p:nvSpPr>
        <p:spPr>
          <a:xfrm>
            <a:off x="660059" y="1494793"/>
            <a:ext cx="7987864" cy="768096"/>
          </a:xfrm>
        </p:spPr>
        <p:txBody>
          <a:bodyPr>
            <a:normAutofit/>
          </a:bodyPr>
          <a:lstStyle/>
          <a:p>
            <a:r>
              <a:rPr lang="en-US" sz="3600" dirty="0"/>
              <a:t>National Association of Social Workers </a:t>
            </a:r>
          </a:p>
        </p:txBody>
      </p:sp>
      <p:sp>
        <p:nvSpPr>
          <p:cNvPr id="5" name="Content Placeholder 4">
            <a:extLst>
              <a:ext uri="{FF2B5EF4-FFF2-40B4-BE49-F238E27FC236}">
                <a16:creationId xmlns:a16="http://schemas.microsoft.com/office/drawing/2014/main" id="{870E6015-2AB0-186C-3DED-7EF8B0A1C1A6}"/>
              </a:ext>
            </a:extLst>
          </p:cNvPr>
          <p:cNvSpPr>
            <a:spLocks noGrp="1"/>
          </p:cNvSpPr>
          <p:nvPr>
            <p:ph sz="quarter" idx="14"/>
          </p:nvPr>
        </p:nvSpPr>
        <p:spPr>
          <a:xfrm>
            <a:off x="687676" y="2630593"/>
            <a:ext cx="4483414" cy="3193640"/>
          </a:xfrm>
        </p:spPr>
        <p:txBody>
          <a:bodyPr/>
          <a:lstStyle/>
          <a:p>
            <a:r>
              <a:rPr lang="en-US" dirty="0"/>
              <a:t>Service</a:t>
            </a:r>
          </a:p>
          <a:p>
            <a:r>
              <a:rPr lang="en-US" b="1" dirty="0">
                <a:solidFill>
                  <a:schemeClr val="tx2"/>
                </a:solidFill>
              </a:rPr>
              <a:t>Social Justice</a:t>
            </a:r>
          </a:p>
          <a:p>
            <a:r>
              <a:rPr lang="en-US" dirty="0"/>
              <a:t>Dignity and Worth of the Person </a:t>
            </a:r>
          </a:p>
          <a:p>
            <a:r>
              <a:rPr lang="en-US" dirty="0"/>
              <a:t>Importance of Human Relationships</a:t>
            </a:r>
          </a:p>
          <a:p>
            <a:r>
              <a:rPr lang="en-US" dirty="0"/>
              <a:t>Integrity </a:t>
            </a:r>
          </a:p>
          <a:p>
            <a:r>
              <a:rPr lang="en-US" dirty="0"/>
              <a:t>Competence </a:t>
            </a:r>
          </a:p>
        </p:txBody>
      </p:sp>
      <p:pic>
        <p:nvPicPr>
          <p:cNvPr id="7" name="Picture 6">
            <a:extLst>
              <a:ext uri="{FF2B5EF4-FFF2-40B4-BE49-F238E27FC236}">
                <a16:creationId xmlns:a16="http://schemas.microsoft.com/office/drawing/2014/main" id="{8860694E-6EBF-A587-7A45-3173D50A989A}"/>
              </a:ext>
            </a:extLst>
          </p:cNvPr>
          <p:cNvPicPr>
            <a:picLocks noChangeAspect="1"/>
          </p:cNvPicPr>
          <p:nvPr/>
        </p:nvPicPr>
        <p:blipFill>
          <a:blip r:embed="rId3"/>
          <a:stretch>
            <a:fillRect/>
          </a:stretch>
        </p:blipFill>
        <p:spPr>
          <a:xfrm>
            <a:off x="8739653" y="2000736"/>
            <a:ext cx="2764671" cy="4216865"/>
          </a:xfrm>
          <a:prstGeom prst="rect">
            <a:avLst/>
          </a:prstGeom>
        </p:spPr>
      </p:pic>
    </p:spTree>
    <p:extLst>
      <p:ext uri="{BB962C8B-B14F-4D97-AF65-F5344CB8AC3E}">
        <p14:creationId xmlns:p14="http://schemas.microsoft.com/office/powerpoint/2010/main" val="13774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BB10BF2-780E-4FE4-FF1F-CFDC1DB27F9E}"/>
              </a:ext>
            </a:extLst>
          </p:cNvPr>
          <p:cNvSpPr>
            <a:spLocks noGrp="1"/>
          </p:cNvSpPr>
          <p:nvPr>
            <p:ph type="subTitle" idx="1"/>
          </p:nvPr>
        </p:nvSpPr>
        <p:spPr/>
        <p:txBody>
          <a:bodyPr>
            <a:normAutofit lnSpcReduction="10000"/>
          </a:bodyPr>
          <a:lstStyle/>
          <a:p>
            <a:r>
              <a:rPr lang="en-US" dirty="0"/>
              <a:t>Liberating Our Clients 	</a:t>
            </a:r>
          </a:p>
        </p:txBody>
      </p:sp>
      <p:sp>
        <p:nvSpPr>
          <p:cNvPr id="3" name="Title 2">
            <a:extLst>
              <a:ext uri="{FF2B5EF4-FFF2-40B4-BE49-F238E27FC236}">
                <a16:creationId xmlns:a16="http://schemas.microsoft.com/office/drawing/2014/main" id="{4CD9D03B-1198-41A9-A682-DB16ECBABDCB}"/>
              </a:ext>
            </a:extLst>
          </p:cNvPr>
          <p:cNvSpPr>
            <a:spLocks noGrp="1"/>
          </p:cNvSpPr>
          <p:nvPr>
            <p:ph type="ctrTitle"/>
          </p:nvPr>
        </p:nvSpPr>
        <p:spPr>
          <a:xfrm>
            <a:off x="687674" y="918014"/>
            <a:ext cx="8375045" cy="768096"/>
          </a:xfrm>
        </p:spPr>
        <p:txBody>
          <a:bodyPr>
            <a:normAutofit/>
          </a:bodyPr>
          <a:lstStyle/>
          <a:p>
            <a:r>
              <a:rPr lang="en-US" dirty="0"/>
              <a:t>Resources for clients and clinicians </a:t>
            </a:r>
          </a:p>
        </p:txBody>
      </p:sp>
      <p:pic>
        <p:nvPicPr>
          <p:cNvPr id="5" name="Picture 4">
            <a:extLst>
              <a:ext uri="{FF2B5EF4-FFF2-40B4-BE49-F238E27FC236}">
                <a16:creationId xmlns:a16="http://schemas.microsoft.com/office/drawing/2014/main" id="{A6D88D6B-2E45-0D96-A663-B72E51B32843}"/>
              </a:ext>
            </a:extLst>
          </p:cNvPr>
          <p:cNvPicPr>
            <a:picLocks noChangeAspect="1"/>
          </p:cNvPicPr>
          <p:nvPr/>
        </p:nvPicPr>
        <p:blipFill>
          <a:blip r:embed="rId2"/>
          <a:stretch>
            <a:fillRect/>
          </a:stretch>
        </p:blipFill>
        <p:spPr>
          <a:xfrm>
            <a:off x="6064024" y="2246549"/>
            <a:ext cx="2297656" cy="3069505"/>
          </a:xfrm>
          <a:prstGeom prst="rect">
            <a:avLst/>
          </a:prstGeom>
        </p:spPr>
      </p:pic>
      <p:pic>
        <p:nvPicPr>
          <p:cNvPr id="7" name="Picture 6">
            <a:extLst>
              <a:ext uri="{FF2B5EF4-FFF2-40B4-BE49-F238E27FC236}">
                <a16:creationId xmlns:a16="http://schemas.microsoft.com/office/drawing/2014/main" id="{95C84613-6F93-A31B-D22E-6BCBC521028A}"/>
              </a:ext>
            </a:extLst>
          </p:cNvPr>
          <p:cNvPicPr>
            <a:picLocks noChangeAspect="1"/>
          </p:cNvPicPr>
          <p:nvPr/>
        </p:nvPicPr>
        <p:blipFill>
          <a:blip r:embed="rId3"/>
          <a:stretch>
            <a:fillRect/>
          </a:stretch>
        </p:blipFill>
        <p:spPr>
          <a:xfrm>
            <a:off x="687675" y="2246549"/>
            <a:ext cx="2451370" cy="3090674"/>
          </a:xfrm>
          <a:prstGeom prst="rect">
            <a:avLst/>
          </a:prstGeom>
        </p:spPr>
      </p:pic>
      <p:pic>
        <p:nvPicPr>
          <p:cNvPr id="9" name="Picture 8">
            <a:extLst>
              <a:ext uri="{FF2B5EF4-FFF2-40B4-BE49-F238E27FC236}">
                <a16:creationId xmlns:a16="http://schemas.microsoft.com/office/drawing/2014/main" id="{469A3D82-9A39-1D99-4A19-7EA1EA3D9843}"/>
              </a:ext>
            </a:extLst>
          </p:cNvPr>
          <p:cNvPicPr>
            <a:picLocks noChangeAspect="1"/>
          </p:cNvPicPr>
          <p:nvPr/>
        </p:nvPicPr>
        <p:blipFill>
          <a:blip r:embed="rId4"/>
          <a:stretch>
            <a:fillRect/>
          </a:stretch>
        </p:blipFill>
        <p:spPr>
          <a:xfrm>
            <a:off x="3380083" y="2246549"/>
            <a:ext cx="2442903" cy="3069505"/>
          </a:xfrm>
          <a:prstGeom prst="rect">
            <a:avLst/>
          </a:prstGeom>
        </p:spPr>
      </p:pic>
      <p:pic>
        <p:nvPicPr>
          <p:cNvPr id="11" name="Picture 10">
            <a:extLst>
              <a:ext uri="{FF2B5EF4-FFF2-40B4-BE49-F238E27FC236}">
                <a16:creationId xmlns:a16="http://schemas.microsoft.com/office/drawing/2014/main" id="{A181EAD8-4C32-0E71-7A28-6C238BD4AB58}"/>
              </a:ext>
            </a:extLst>
          </p:cNvPr>
          <p:cNvPicPr>
            <a:picLocks noChangeAspect="1"/>
          </p:cNvPicPr>
          <p:nvPr/>
        </p:nvPicPr>
        <p:blipFill>
          <a:blip r:embed="rId5"/>
          <a:stretch>
            <a:fillRect/>
          </a:stretch>
        </p:blipFill>
        <p:spPr>
          <a:xfrm>
            <a:off x="8799696" y="2246549"/>
            <a:ext cx="2297656" cy="3140848"/>
          </a:xfrm>
          <a:prstGeom prst="rect">
            <a:avLst/>
          </a:prstGeom>
        </p:spPr>
      </p:pic>
    </p:spTree>
    <p:extLst>
      <p:ext uri="{BB962C8B-B14F-4D97-AF65-F5344CB8AC3E}">
        <p14:creationId xmlns:p14="http://schemas.microsoft.com/office/powerpoint/2010/main" val="384420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4F1944-51F1-2D25-3F0A-3C0E5FCF18AB}"/>
              </a:ext>
            </a:extLst>
          </p:cNvPr>
          <p:cNvPicPr>
            <a:picLocks noChangeAspect="1"/>
          </p:cNvPicPr>
          <p:nvPr/>
        </p:nvPicPr>
        <p:blipFill>
          <a:blip r:embed="rId3"/>
          <a:stretch>
            <a:fillRect/>
          </a:stretch>
        </p:blipFill>
        <p:spPr>
          <a:xfrm>
            <a:off x="4494548" y="587028"/>
            <a:ext cx="5495409" cy="5683944"/>
          </a:xfrm>
          <a:prstGeom prst="rect">
            <a:avLst/>
          </a:prstGeom>
        </p:spPr>
      </p:pic>
      <p:sp>
        <p:nvSpPr>
          <p:cNvPr id="4" name="Subtitle 3">
            <a:extLst>
              <a:ext uri="{FF2B5EF4-FFF2-40B4-BE49-F238E27FC236}">
                <a16:creationId xmlns:a16="http://schemas.microsoft.com/office/drawing/2014/main" id="{BC1C7D70-0404-2E31-2029-35851A02143A}"/>
              </a:ext>
            </a:extLst>
          </p:cNvPr>
          <p:cNvSpPr>
            <a:spLocks noGrp="1"/>
          </p:cNvSpPr>
          <p:nvPr>
            <p:ph type="subTitle" idx="1"/>
          </p:nvPr>
        </p:nvSpPr>
        <p:spPr>
          <a:xfrm>
            <a:off x="495487" y="612603"/>
            <a:ext cx="3806246" cy="1298749"/>
          </a:xfrm>
        </p:spPr>
        <p:txBody>
          <a:bodyPr/>
          <a:lstStyle/>
          <a:p>
            <a:r>
              <a:rPr lang="en-US" dirty="0"/>
              <a:t>Inclusive Language Tools </a:t>
            </a:r>
          </a:p>
        </p:txBody>
      </p:sp>
    </p:spTree>
    <p:extLst>
      <p:ext uri="{BB962C8B-B14F-4D97-AF65-F5344CB8AC3E}">
        <p14:creationId xmlns:p14="http://schemas.microsoft.com/office/powerpoint/2010/main" val="334300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26" name="Group 25">
            <a:extLst>
              <a:ext uri="{FF2B5EF4-FFF2-40B4-BE49-F238E27FC236}">
                <a16:creationId xmlns:a16="http://schemas.microsoft.com/office/drawing/2014/main" id="{815E517E-0BAE-40A8-B72E-C327F4727722}"/>
              </a:ext>
            </a:extLst>
          </p:cNvPr>
          <p:cNvGrpSpPr/>
          <p:nvPr/>
        </p:nvGrpSpPr>
        <p:grpSpPr>
          <a:xfrm rot="10800000">
            <a:off x="2681719" y="2032117"/>
            <a:ext cx="607100" cy="481795"/>
            <a:chOff x="2942319" y="5193638"/>
            <a:chExt cx="476250" cy="377952"/>
          </a:xfrm>
          <a:solidFill>
            <a:schemeClr val="tx1"/>
          </a:solidFill>
        </p:grpSpPr>
        <p:sp>
          <p:nvSpPr>
            <p:cNvPr id="27" name="Freeform: Shape 26">
              <a:extLst>
                <a:ext uri="{FF2B5EF4-FFF2-40B4-BE49-F238E27FC236}">
                  <a16:creationId xmlns:a16="http://schemas.microsoft.com/office/drawing/2014/main" id="{B30CCDA8-833F-462F-8F26-25241DF3BB5C}"/>
                </a:ext>
              </a:extLst>
            </p:cNvPr>
            <p:cNvSpPr/>
            <p:nvPr/>
          </p:nvSpPr>
          <p:spPr>
            <a:xfrm>
              <a:off x="2942319" y="5193638"/>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en-ID" dirty="0">
                <a:latin typeface="Arial" panose="020B0604020202020204" pitchFamily="34" charset="0"/>
              </a:endParaRPr>
            </a:p>
          </p:txBody>
        </p:sp>
        <p:sp>
          <p:nvSpPr>
            <p:cNvPr id="28" name="Freeform: Shape 27">
              <a:extLst>
                <a:ext uri="{FF2B5EF4-FFF2-40B4-BE49-F238E27FC236}">
                  <a16:creationId xmlns:a16="http://schemas.microsoft.com/office/drawing/2014/main" id="{7035614D-6894-4FA9-AA9D-439BD34673AF}"/>
                </a:ext>
              </a:extLst>
            </p:cNvPr>
            <p:cNvSpPr/>
            <p:nvPr/>
          </p:nvSpPr>
          <p:spPr>
            <a:xfrm>
              <a:off x="3228069" y="5193638"/>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en-ID" dirty="0">
                <a:latin typeface="Arial" panose="020B0604020202020204" pitchFamily="34" charset="0"/>
              </a:endParaRPr>
            </a:p>
          </p:txBody>
        </p:sp>
      </p:grpSp>
      <p:pic>
        <p:nvPicPr>
          <p:cNvPr id="23" name="Graphic 22">
            <a:extLst>
              <a:ext uri="{FF2B5EF4-FFF2-40B4-BE49-F238E27FC236}">
                <a16:creationId xmlns:a16="http://schemas.microsoft.com/office/drawing/2014/main" id="{AD00A514-CC2B-9A62-6359-86007B528C5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0837"/>
          <a:stretch/>
        </p:blipFill>
        <p:spPr>
          <a:xfrm rot="10800000">
            <a:off x="8903181" y="4516827"/>
            <a:ext cx="2957404" cy="2341173"/>
          </a:xfrm>
          <a:prstGeom prst="rect">
            <a:avLst/>
          </a:prstGeom>
        </p:spPr>
      </p:pic>
      <p:pic>
        <p:nvPicPr>
          <p:cNvPr id="24" name="Graphic 23">
            <a:extLst>
              <a:ext uri="{FF2B5EF4-FFF2-40B4-BE49-F238E27FC236}">
                <a16:creationId xmlns:a16="http://schemas.microsoft.com/office/drawing/2014/main" id="{05522B14-C3BD-1A4B-9717-A56080D6739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7651"/>
          <a:stretch/>
        </p:blipFill>
        <p:spPr>
          <a:xfrm rot="10800000">
            <a:off x="1201848" y="-656410"/>
            <a:ext cx="2931164" cy="1827562"/>
          </a:xfrm>
          <a:prstGeom prst="rect">
            <a:avLst/>
          </a:prstGeom>
        </p:spPr>
      </p:pic>
      <p:sp>
        <p:nvSpPr>
          <p:cNvPr id="25" name="Oval 24">
            <a:extLst>
              <a:ext uri="{FF2B5EF4-FFF2-40B4-BE49-F238E27FC236}">
                <a16:creationId xmlns:a16="http://schemas.microsoft.com/office/drawing/2014/main" id="{42DF2948-D663-E697-B891-9A0B88F5C5FA}"/>
              </a:ext>
            </a:extLst>
          </p:cNvPr>
          <p:cNvSpPr/>
          <p:nvPr/>
        </p:nvSpPr>
        <p:spPr>
          <a:xfrm>
            <a:off x="10939691" y="4080622"/>
            <a:ext cx="1413347" cy="1413347"/>
          </a:xfrm>
          <a:prstGeom prst="ellipse">
            <a:avLst/>
          </a:prstGeom>
          <a:solidFill>
            <a:schemeClr val="accent4">
              <a:alpha val="8571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Oval 29">
            <a:extLst>
              <a:ext uri="{FF2B5EF4-FFF2-40B4-BE49-F238E27FC236}">
                <a16:creationId xmlns:a16="http://schemas.microsoft.com/office/drawing/2014/main" id="{EBF8E4AE-B876-3A82-7332-C9994C7FE6FA}"/>
              </a:ext>
            </a:extLst>
          </p:cNvPr>
          <p:cNvSpPr/>
          <p:nvPr/>
        </p:nvSpPr>
        <p:spPr>
          <a:xfrm flipH="1">
            <a:off x="10012334" y="2978674"/>
            <a:ext cx="1115616" cy="1115617"/>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2" name="Subtitle 1">
            <a:extLst>
              <a:ext uri="{FF2B5EF4-FFF2-40B4-BE49-F238E27FC236}">
                <a16:creationId xmlns:a16="http://schemas.microsoft.com/office/drawing/2014/main" id="{49495567-6339-5DD9-490D-981C8052D21E}"/>
              </a:ext>
            </a:extLst>
          </p:cNvPr>
          <p:cNvSpPr>
            <a:spLocks noGrp="1"/>
          </p:cNvSpPr>
          <p:nvPr>
            <p:ph type="subTitle" idx="1"/>
          </p:nvPr>
        </p:nvSpPr>
        <p:spPr>
          <a:xfrm>
            <a:off x="3568768" y="2028824"/>
            <a:ext cx="5138351" cy="4036696"/>
          </a:xfrm>
        </p:spPr>
        <p:txBody>
          <a:bodyPr>
            <a:normAutofit lnSpcReduction="10000"/>
          </a:bodyPr>
          <a:lstStyle/>
          <a:p>
            <a:pPr algn="l" fontAlgn="base"/>
            <a:r>
              <a:rPr lang="en-US" b="1" i="0" dirty="0">
                <a:effectLst/>
                <a:latin typeface="Gotham "/>
              </a:rPr>
              <a:t>We will all profit from a more diverse, inclusive society, understanding, accommodating, even celebrating our differences, while pulling together for the common good.”</a:t>
            </a:r>
            <a:endParaRPr lang="en-US" b="0" i="0" dirty="0">
              <a:effectLst/>
              <a:latin typeface="Gotham "/>
            </a:endParaRPr>
          </a:p>
          <a:p>
            <a:pPr algn="l" fontAlgn="base"/>
            <a:r>
              <a:rPr lang="en-US" b="0" i="0" dirty="0">
                <a:effectLst/>
                <a:latin typeface="Gotham "/>
              </a:rPr>
              <a:t>–Ruth Bader Ginsburg</a:t>
            </a:r>
          </a:p>
          <a:p>
            <a:endParaRPr lang="en-US" b="1" dirty="0"/>
          </a:p>
        </p:txBody>
      </p:sp>
    </p:spTree>
    <p:extLst>
      <p:ext uri="{BB962C8B-B14F-4D97-AF65-F5344CB8AC3E}">
        <p14:creationId xmlns:p14="http://schemas.microsoft.com/office/powerpoint/2010/main" val="288176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750"/>
                            </p:stCondLst>
                            <p:childTnLst>
                              <p:par>
                                <p:cTn id="29" presetID="42"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75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750"/>
                                        <p:tgtEl>
                                          <p:spTgt spid="30"/>
                                        </p:tgtEl>
                                      </p:cBhvr>
                                    </p:animEffect>
                                    <p:anim calcmode="lin" valueType="num">
                                      <p:cBhvr>
                                        <p:cTn id="38" dur="750" fill="hold"/>
                                        <p:tgtEl>
                                          <p:spTgt spid="30"/>
                                        </p:tgtEl>
                                        <p:attrNameLst>
                                          <p:attrName>ppt_x</p:attrName>
                                        </p:attrNameLst>
                                      </p:cBhvr>
                                      <p:tavLst>
                                        <p:tav tm="0">
                                          <p:val>
                                            <p:strVal val="#ppt_x"/>
                                          </p:val>
                                        </p:tav>
                                        <p:tav tm="100000">
                                          <p:val>
                                            <p:strVal val="#ppt_x"/>
                                          </p:val>
                                        </p:tav>
                                      </p:tavLst>
                                    </p:anim>
                                    <p:anim calcmode="lin" valueType="num">
                                      <p:cBhvr>
                                        <p:cTn id="39"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 grpId="0" animBg="1"/>
      <p:bldP spid="52" grpId="0" animBg="1"/>
      <p:bldP spid="25"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5FDA1-1B46-A31E-5C1F-48BA2D6B22E3}"/>
              </a:ext>
            </a:extLst>
          </p:cNvPr>
          <p:cNvSpPr>
            <a:spLocks noGrp="1"/>
          </p:cNvSpPr>
          <p:nvPr>
            <p:ph type="ctrTitle"/>
          </p:nvPr>
        </p:nvSpPr>
        <p:spPr/>
        <p:txBody>
          <a:bodyPr/>
          <a:lstStyle/>
          <a:p>
            <a:r>
              <a:rPr lang="en-US" dirty="0"/>
              <a:t>Institutional Change </a:t>
            </a:r>
          </a:p>
        </p:txBody>
      </p:sp>
      <p:sp>
        <p:nvSpPr>
          <p:cNvPr id="4" name="Subtitle 3">
            <a:extLst>
              <a:ext uri="{FF2B5EF4-FFF2-40B4-BE49-F238E27FC236}">
                <a16:creationId xmlns:a16="http://schemas.microsoft.com/office/drawing/2014/main" id="{8ED46D94-799A-9C31-958A-E0816A6AB230}"/>
              </a:ext>
            </a:extLst>
          </p:cNvPr>
          <p:cNvSpPr>
            <a:spLocks noGrp="1"/>
          </p:cNvSpPr>
          <p:nvPr>
            <p:ph type="subTitle" idx="1"/>
          </p:nvPr>
        </p:nvSpPr>
        <p:spPr/>
        <p:txBody>
          <a:bodyPr>
            <a:normAutofit lnSpcReduction="10000"/>
          </a:bodyPr>
          <a:lstStyle/>
          <a:p>
            <a:r>
              <a:rPr lang="en-US" dirty="0"/>
              <a:t>Liberating Our Clients </a:t>
            </a:r>
          </a:p>
        </p:txBody>
      </p:sp>
      <p:pic>
        <p:nvPicPr>
          <p:cNvPr id="5" name="Picture 4">
            <a:extLst>
              <a:ext uri="{FF2B5EF4-FFF2-40B4-BE49-F238E27FC236}">
                <a16:creationId xmlns:a16="http://schemas.microsoft.com/office/drawing/2014/main" id="{EA788DCC-86E6-C2E5-D907-E0BA0F0790F9}"/>
              </a:ext>
            </a:extLst>
          </p:cNvPr>
          <p:cNvPicPr>
            <a:picLocks noChangeAspect="1"/>
          </p:cNvPicPr>
          <p:nvPr/>
        </p:nvPicPr>
        <p:blipFill>
          <a:blip r:embed="rId2"/>
          <a:stretch>
            <a:fillRect/>
          </a:stretch>
        </p:blipFill>
        <p:spPr>
          <a:xfrm>
            <a:off x="450900" y="2478632"/>
            <a:ext cx="6828112" cy="3139712"/>
          </a:xfrm>
          <a:prstGeom prst="rect">
            <a:avLst/>
          </a:prstGeom>
        </p:spPr>
      </p:pic>
      <p:pic>
        <p:nvPicPr>
          <p:cNvPr id="6" name="Picture 5">
            <a:extLst>
              <a:ext uri="{FF2B5EF4-FFF2-40B4-BE49-F238E27FC236}">
                <a16:creationId xmlns:a16="http://schemas.microsoft.com/office/drawing/2014/main" id="{069F927E-210A-285C-78E8-DF9F771D87E3}"/>
              </a:ext>
            </a:extLst>
          </p:cNvPr>
          <p:cNvPicPr>
            <a:picLocks noChangeAspect="1"/>
          </p:cNvPicPr>
          <p:nvPr/>
        </p:nvPicPr>
        <p:blipFill>
          <a:blip r:embed="rId3"/>
          <a:stretch>
            <a:fillRect/>
          </a:stretch>
        </p:blipFill>
        <p:spPr>
          <a:xfrm>
            <a:off x="6960878" y="1615383"/>
            <a:ext cx="4706520" cy="4115157"/>
          </a:xfrm>
          <a:prstGeom prst="rect">
            <a:avLst/>
          </a:prstGeom>
        </p:spPr>
      </p:pic>
    </p:spTree>
    <p:extLst>
      <p:ext uri="{BB962C8B-B14F-4D97-AF65-F5344CB8AC3E}">
        <p14:creationId xmlns:p14="http://schemas.microsoft.com/office/powerpoint/2010/main" val="428306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20394" y="844165"/>
            <a:ext cx="5596971" cy="5366096"/>
          </a:xfrm>
          <a:prstGeom prst="rect">
            <a:avLst/>
          </a:prstGeom>
        </p:spPr>
      </p:pic>
      <p:sp>
        <p:nvSpPr>
          <p:cNvPr id="6" name="TextBox 6"/>
          <p:cNvSpPr txBox="1"/>
          <p:nvPr/>
        </p:nvSpPr>
        <p:spPr>
          <a:xfrm>
            <a:off x="-276013" y="2241550"/>
            <a:ext cx="7138609" cy="554254"/>
          </a:xfrm>
          <a:prstGeom prst="rect">
            <a:avLst/>
          </a:prstGeom>
        </p:spPr>
        <p:txBody>
          <a:bodyPr lIns="0" tIns="0" rIns="0" bIns="0" rtlCol="0" anchor="t">
            <a:spAutoFit/>
          </a:bodyPr>
          <a:lstStyle/>
          <a:p>
            <a:pPr algn="ctr">
              <a:lnSpc>
                <a:spcPts val="4666"/>
              </a:lnSpc>
              <a:spcBef>
                <a:spcPct val="0"/>
              </a:spcBef>
            </a:pPr>
            <a:r>
              <a:rPr lang="en-US" sz="3333" dirty="0">
                <a:solidFill>
                  <a:schemeClr val="accent1"/>
                </a:solidFill>
                <a:latin typeface="Raleway Bold"/>
              </a:rPr>
              <a:t>Who has a seat at the table?</a:t>
            </a:r>
          </a:p>
        </p:txBody>
      </p:sp>
    </p:spTree>
    <p:extLst>
      <p:ext uri="{BB962C8B-B14F-4D97-AF65-F5344CB8AC3E}">
        <p14:creationId xmlns:p14="http://schemas.microsoft.com/office/powerpoint/2010/main" val="4186139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984948" y="436880"/>
            <a:ext cx="9693212" cy="870175"/>
          </a:xfrm>
          <a:prstGeom prst="rect">
            <a:avLst/>
          </a:prstGeom>
        </p:spPr>
        <p:txBody>
          <a:bodyPr wrap="square" lIns="0" tIns="0" rIns="0" bIns="0" rtlCol="0" anchor="t">
            <a:spAutoFit/>
          </a:bodyPr>
          <a:lstStyle/>
          <a:p>
            <a:pPr algn="ctr">
              <a:lnSpc>
                <a:spcPts val="3552"/>
              </a:lnSpc>
            </a:pPr>
            <a:r>
              <a:rPr lang="en-US" sz="3200" dirty="0">
                <a:latin typeface="Raleway Bold"/>
              </a:rPr>
              <a:t>UBUNTU</a:t>
            </a:r>
          </a:p>
          <a:p>
            <a:pPr algn="ctr">
              <a:lnSpc>
                <a:spcPts val="3552"/>
              </a:lnSpc>
            </a:pPr>
            <a:r>
              <a:rPr lang="en-US" sz="800" dirty="0">
                <a:latin typeface="Arimo Bold"/>
              </a:rPr>
              <a:t> </a:t>
            </a:r>
            <a:r>
              <a:rPr lang="en-US" sz="2133" dirty="0">
                <a:latin typeface="Arimo Bold"/>
              </a:rPr>
              <a:t>I AM BECAUSE YOU ARE</a:t>
            </a:r>
          </a:p>
        </p:txBody>
      </p:sp>
      <p:pic>
        <p:nvPicPr>
          <p:cNvPr id="17" name="Online Media 16" title="Love Has No Labels | Diversity &amp; Inclusion | Ad Council">
            <a:hlinkClick r:id="" action="ppaction://media"/>
            <a:extLst>
              <a:ext uri="{FF2B5EF4-FFF2-40B4-BE49-F238E27FC236}">
                <a16:creationId xmlns:a16="http://schemas.microsoft.com/office/drawing/2014/main" id="{7E423E46-2347-3927-81A4-CD4AABB98873}"/>
              </a:ext>
            </a:extLst>
          </p:cNvPr>
          <p:cNvPicPr>
            <a:picLocks noRot="1" noChangeAspect="1"/>
          </p:cNvPicPr>
          <p:nvPr>
            <a:videoFile r:link="rId1"/>
          </p:nvPr>
        </p:nvPicPr>
        <p:blipFill>
          <a:blip r:embed="rId3"/>
          <a:stretch>
            <a:fillRect/>
          </a:stretch>
        </p:blipFill>
        <p:spPr>
          <a:xfrm>
            <a:off x="1076960" y="1534160"/>
            <a:ext cx="9676482" cy="5181600"/>
          </a:xfrm>
          <a:prstGeom prst="rect">
            <a:avLst/>
          </a:prstGeom>
        </p:spPr>
      </p:pic>
    </p:spTree>
    <p:extLst>
      <p:ext uri="{BB962C8B-B14F-4D97-AF65-F5344CB8AC3E}">
        <p14:creationId xmlns:p14="http://schemas.microsoft.com/office/powerpoint/2010/main" val="343743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555CF8E6-5023-4781-B1AB-DF21F93CB9B1}"/>
              </a:ext>
            </a:extLst>
          </p:cNvPr>
          <p:cNvSpPr/>
          <p:nvPr/>
        </p:nvSpPr>
        <p:spPr>
          <a:xfrm flipH="1">
            <a:off x="1855365" y="5605362"/>
            <a:ext cx="1115616" cy="1115617"/>
          </a:xfrm>
          <a:prstGeom prst="ellipse">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51" name="Freeform: Shape 50">
            <a:extLst>
              <a:ext uri="{FF2B5EF4-FFF2-40B4-BE49-F238E27FC236}">
                <a16:creationId xmlns:a16="http://schemas.microsoft.com/office/drawing/2014/main" id="{BE1306C0-4B6F-48F8-A23F-E8B75C1B008D}"/>
              </a:ext>
            </a:extLst>
          </p:cNvPr>
          <p:cNvSpPr>
            <a:spLocks noChangeAspect="1"/>
          </p:cNvSpPr>
          <p:nvPr/>
        </p:nvSpPr>
        <p:spPr>
          <a:xfrm rot="16200000" flipH="1">
            <a:off x="312887" y="5028050"/>
            <a:ext cx="1517063" cy="2142836"/>
          </a:xfrm>
          <a:custGeom>
            <a:avLst/>
            <a:gdLst>
              <a:gd name="connsiteX0" fmla="*/ 3558350 w 3558349"/>
              <a:gd name="connsiteY0" fmla="*/ 0 h 5026132"/>
              <a:gd name="connsiteX1" fmla="*/ 3558350 w 3558349"/>
              <a:gd name="connsiteY1" fmla="*/ 5007420 h 5026132"/>
              <a:gd name="connsiteX2" fmla="*/ 3224911 w 3558349"/>
              <a:gd name="connsiteY2" fmla="*/ 5025644 h 5026132"/>
              <a:gd name="connsiteX3" fmla="*/ 1144397 w 3558349"/>
              <a:gd name="connsiteY3" fmla="*/ 4123500 h 5026132"/>
              <a:gd name="connsiteX4" fmla="*/ 764667 w 3558349"/>
              <a:gd name="connsiteY4" fmla="*/ 2533841 h 5026132"/>
              <a:gd name="connsiteX5" fmla="*/ 652145 w 3558349"/>
              <a:gd name="connsiteY5" fmla="*/ 1020763 h 5026132"/>
              <a:gd name="connsiteX6" fmla="*/ 615125 w 3558349"/>
              <a:gd name="connsiteY6" fmla="*/ 889318 h 5026132"/>
              <a:gd name="connsiteX7" fmla="*/ 0 w 3558349"/>
              <a:gd name="connsiteY7" fmla="*/ 318 h 502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8349" h="5026132">
                <a:moveTo>
                  <a:pt x="3558350" y="0"/>
                </a:moveTo>
                <a:lnTo>
                  <a:pt x="3558350" y="5007420"/>
                </a:lnTo>
                <a:cubicBezTo>
                  <a:pt x="3447606" y="5017389"/>
                  <a:pt x="3336481" y="5023739"/>
                  <a:pt x="3224911" y="5025644"/>
                </a:cubicBezTo>
                <a:cubicBezTo>
                  <a:pt x="2436558" y="5039043"/>
                  <a:pt x="1583881" y="4777994"/>
                  <a:pt x="1144397" y="4123500"/>
                </a:cubicBezTo>
                <a:cubicBezTo>
                  <a:pt x="836485" y="3664776"/>
                  <a:pt x="776097" y="3086227"/>
                  <a:pt x="764667" y="2533841"/>
                </a:cubicBezTo>
                <a:cubicBezTo>
                  <a:pt x="754126" y="2027047"/>
                  <a:pt x="775780" y="1509903"/>
                  <a:pt x="652145" y="1020763"/>
                </a:cubicBezTo>
                <a:cubicBezTo>
                  <a:pt x="641032" y="976694"/>
                  <a:pt x="628714" y="932879"/>
                  <a:pt x="615125" y="889318"/>
                </a:cubicBezTo>
                <a:cubicBezTo>
                  <a:pt x="506540" y="541719"/>
                  <a:pt x="291274" y="208090"/>
                  <a:pt x="0" y="318"/>
                </a:cubicBezTo>
                <a:close/>
              </a:path>
            </a:pathLst>
          </a:custGeom>
          <a:solidFill>
            <a:schemeClr val="accent1"/>
          </a:solidFill>
          <a:ln w="6350" cap="flat">
            <a:noFill/>
            <a:prstDash val="solid"/>
            <a:miter/>
          </a:ln>
        </p:spPr>
        <p:txBody>
          <a:bodyPr rtlCol="0" anchor="ctr"/>
          <a:lstStyle/>
          <a:p>
            <a:endParaRPr lang="en-ID" dirty="0">
              <a:latin typeface="Arial" panose="020B0604020202020204" pitchFamily="34" charset="0"/>
            </a:endParaRPr>
          </a:p>
        </p:txBody>
      </p:sp>
      <p:sp>
        <p:nvSpPr>
          <p:cNvPr id="52" name="Oval 51">
            <a:extLst>
              <a:ext uri="{FF2B5EF4-FFF2-40B4-BE49-F238E27FC236}">
                <a16:creationId xmlns:a16="http://schemas.microsoft.com/office/drawing/2014/main" id="{80FA72C7-DAB2-41EC-8CEE-404CE336C861}"/>
              </a:ext>
            </a:extLst>
          </p:cNvPr>
          <p:cNvSpPr/>
          <p:nvPr/>
        </p:nvSpPr>
        <p:spPr>
          <a:xfrm>
            <a:off x="1948418" y="6152822"/>
            <a:ext cx="929511" cy="92951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26" name="Group 25">
            <a:extLst>
              <a:ext uri="{FF2B5EF4-FFF2-40B4-BE49-F238E27FC236}">
                <a16:creationId xmlns:a16="http://schemas.microsoft.com/office/drawing/2014/main" id="{815E517E-0BAE-40A8-B72E-C327F4727722}"/>
              </a:ext>
            </a:extLst>
          </p:cNvPr>
          <p:cNvGrpSpPr/>
          <p:nvPr/>
        </p:nvGrpSpPr>
        <p:grpSpPr>
          <a:xfrm rot="10800000">
            <a:off x="2681719" y="2032117"/>
            <a:ext cx="607100" cy="481795"/>
            <a:chOff x="2942319" y="5193638"/>
            <a:chExt cx="476250" cy="377952"/>
          </a:xfrm>
          <a:solidFill>
            <a:schemeClr val="tx1"/>
          </a:solidFill>
        </p:grpSpPr>
        <p:sp>
          <p:nvSpPr>
            <p:cNvPr id="27" name="Freeform: Shape 26">
              <a:extLst>
                <a:ext uri="{FF2B5EF4-FFF2-40B4-BE49-F238E27FC236}">
                  <a16:creationId xmlns:a16="http://schemas.microsoft.com/office/drawing/2014/main" id="{B30CCDA8-833F-462F-8F26-25241DF3BB5C}"/>
                </a:ext>
              </a:extLst>
            </p:cNvPr>
            <p:cNvSpPr/>
            <p:nvPr/>
          </p:nvSpPr>
          <p:spPr>
            <a:xfrm>
              <a:off x="2942319" y="5193638"/>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en-ID" dirty="0">
                <a:latin typeface="Arial" panose="020B0604020202020204" pitchFamily="34" charset="0"/>
              </a:endParaRPr>
            </a:p>
          </p:txBody>
        </p:sp>
        <p:sp>
          <p:nvSpPr>
            <p:cNvPr id="28" name="Freeform: Shape 27">
              <a:extLst>
                <a:ext uri="{FF2B5EF4-FFF2-40B4-BE49-F238E27FC236}">
                  <a16:creationId xmlns:a16="http://schemas.microsoft.com/office/drawing/2014/main" id="{7035614D-6894-4FA9-AA9D-439BD34673AF}"/>
                </a:ext>
              </a:extLst>
            </p:cNvPr>
            <p:cNvSpPr/>
            <p:nvPr/>
          </p:nvSpPr>
          <p:spPr>
            <a:xfrm>
              <a:off x="3228069" y="5193638"/>
              <a:ext cx="190500" cy="377952"/>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grpFill/>
            <a:ln w="9525" cap="flat">
              <a:noFill/>
              <a:prstDash val="solid"/>
              <a:miter/>
            </a:ln>
          </p:spPr>
          <p:txBody>
            <a:bodyPr rtlCol="0" anchor="ctr"/>
            <a:lstStyle/>
            <a:p>
              <a:endParaRPr lang="en-ID" dirty="0">
                <a:latin typeface="Arial" panose="020B0604020202020204" pitchFamily="34" charset="0"/>
              </a:endParaRPr>
            </a:p>
          </p:txBody>
        </p:sp>
      </p:grpSp>
      <p:pic>
        <p:nvPicPr>
          <p:cNvPr id="23" name="Graphic 22">
            <a:extLst>
              <a:ext uri="{FF2B5EF4-FFF2-40B4-BE49-F238E27FC236}">
                <a16:creationId xmlns:a16="http://schemas.microsoft.com/office/drawing/2014/main" id="{AD00A514-CC2B-9A62-6359-86007B528C5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0837"/>
          <a:stretch/>
        </p:blipFill>
        <p:spPr>
          <a:xfrm rot="10800000">
            <a:off x="8903181" y="4516827"/>
            <a:ext cx="2957404" cy="2341173"/>
          </a:xfrm>
          <a:prstGeom prst="rect">
            <a:avLst/>
          </a:prstGeom>
        </p:spPr>
      </p:pic>
      <p:pic>
        <p:nvPicPr>
          <p:cNvPr id="24" name="Graphic 23">
            <a:extLst>
              <a:ext uri="{FF2B5EF4-FFF2-40B4-BE49-F238E27FC236}">
                <a16:creationId xmlns:a16="http://schemas.microsoft.com/office/drawing/2014/main" id="{05522B14-C3BD-1A4B-9717-A56080D6739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7651"/>
          <a:stretch/>
        </p:blipFill>
        <p:spPr>
          <a:xfrm rot="10800000">
            <a:off x="1201848" y="-656410"/>
            <a:ext cx="2931164" cy="1827562"/>
          </a:xfrm>
          <a:prstGeom prst="rect">
            <a:avLst/>
          </a:prstGeom>
        </p:spPr>
      </p:pic>
      <p:sp>
        <p:nvSpPr>
          <p:cNvPr id="25" name="Oval 24">
            <a:extLst>
              <a:ext uri="{FF2B5EF4-FFF2-40B4-BE49-F238E27FC236}">
                <a16:creationId xmlns:a16="http://schemas.microsoft.com/office/drawing/2014/main" id="{42DF2948-D663-E697-B891-9A0B88F5C5FA}"/>
              </a:ext>
            </a:extLst>
          </p:cNvPr>
          <p:cNvSpPr/>
          <p:nvPr/>
        </p:nvSpPr>
        <p:spPr>
          <a:xfrm>
            <a:off x="10939691" y="4080622"/>
            <a:ext cx="1413347" cy="1413347"/>
          </a:xfrm>
          <a:prstGeom prst="ellipse">
            <a:avLst/>
          </a:prstGeom>
          <a:solidFill>
            <a:schemeClr val="accent4">
              <a:alpha val="85718"/>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Oval 29">
            <a:extLst>
              <a:ext uri="{FF2B5EF4-FFF2-40B4-BE49-F238E27FC236}">
                <a16:creationId xmlns:a16="http://schemas.microsoft.com/office/drawing/2014/main" id="{EBF8E4AE-B876-3A82-7332-C9994C7FE6FA}"/>
              </a:ext>
            </a:extLst>
          </p:cNvPr>
          <p:cNvSpPr/>
          <p:nvPr/>
        </p:nvSpPr>
        <p:spPr>
          <a:xfrm flipH="1">
            <a:off x="10012334" y="2978674"/>
            <a:ext cx="1115616" cy="1115617"/>
          </a:xfrm>
          <a:prstGeom prst="ellipse">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rial" panose="020B0604020202020204" pitchFamily="34" charset="0"/>
            </a:endParaRPr>
          </a:p>
        </p:txBody>
      </p:sp>
      <p:sp>
        <p:nvSpPr>
          <p:cNvPr id="2" name="Subtitle 1">
            <a:extLst>
              <a:ext uri="{FF2B5EF4-FFF2-40B4-BE49-F238E27FC236}">
                <a16:creationId xmlns:a16="http://schemas.microsoft.com/office/drawing/2014/main" id="{49495567-6339-5DD9-490D-981C8052D21E}"/>
              </a:ext>
            </a:extLst>
          </p:cNvPr>
          <p:cNvSpPr>
            <a:spLocks noGrp="1"/>
          </p:cNvSpPr>
          <p:nvPr>
            <p:ph type="subTitle" idx="1"/>
          </p:nvPr>
        </p:nvSpPr>
        <p:spPr>
          <a:xfrm>
            <a:off x="3568769" y="2028824"/>
            <a:ext cx="5084248" cy="3637753"/>
          </a:xfrm>
        </p:spPr>
        <p:txBody>
          <a:bodyPr>
            <a:normAutofit/>
          </a:bodyPr>
          <a:lstStyle/>
          <a:p>
            <a:r>
              <a:rPr lang="en-US" b="1" dirty="0"/>
              <a:t>Never doubt that a small group of thoughtful, committed citizens can change the world. Indeed, it is the only thing that ever has. </a:t>
            </a:r>
          </a:p>
          <a:p>
            <a:r>
              <a:rPr lang="en-US" dirty="0"/>
              <a:t>Margaret Mead </a:t>
            </a:r>
            <a:r>
              <a:rPr lang="en-US" b="1" dirty="0"/>
              <a:t> </a:t>
            </a:r>
          </a:p>
        </p:txBody>
      </p:sp>
    </p:spTree>
    <p:extLst>
      <p:ext uri="{BB962C8B-B14F-4D97-AF65-F5344CB8AC3E}">
        <p14:creationId xmlns:p14="http://schemas.microsoft.com/office/powerpoint/2010/main" val="174349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750"/>
                                        <p:tgtEl>
                                          <p:spTgt spid="52"/>
                                        </p:tgtEl>
                                      </p:cBhvr>
                                    </p:animEffect>
                                    <p:anim calcmode="lin" valueType="num">
                                      <p:cBhvr>
                                        <p:cTn id="14" dur="750" fill="hold"/>
                                        <p:tgtEl>
                                          <p:spTgt spid="52"/>
                                        </p:tgtEl>
                                        <p:attrNameLst>
                                          <p:attrName>ppt_x</p:attrName>
                                        </p:attrNameLst>
                                      </p:cBhvr>
                                      <p:tavLst>
                                        <p:tav tm="0">
                                          <p:val>
                                            <p:strVal val="#ppt_x"/>
                                          </p:val>
                                        </p:tav>
                                        <p:tav tm="100000">
                                          <p:val>
                                            <p:strVal val="#ppt_x"/>
                                          </p:val>
                                        </p:tav>
                                      </p:tavLst>
                                    </p:anim>
                                    <p:anim calcmode="lin" valueType="num">
                                      <p:cBhvr>
                                        <p:cTn id="15" dur="75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750"/>
                            </p:stCondLst>
                            <p:childTnLst>
                              <p:par>
                                <p:cTn id="29" presetID="42"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75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750"/>
                                        <p:tgtEl>
                                          <p:spTgt spid="30"/>
                                        </p:tgtEl>
                                      </p:cBhvr>
                                    </p:animEffect>
                                    <p:anim calcmode="lin" valueType="num">
                                      <p:cBhvr>
                                        <p:cTn id="38" dur="750" fill="hold"/>
                                        <p:tgtEl>
                                          <p:spTgt spid="30"/>
                                        </p:tgtEl>
                                        <p:attrNameLst>
                                          <p:attrName>ppt_x</p:attrName>
                                        </p:attrNameLst>
                                      </p:cBhvr>
                                      <p:tavLst>
                                        <p:tav tm="0">
                                          <p:val>
                                            <p:strVal val="#ppt_x"/>
                                          </p:val>
                                        </p:tav>
                                        <p:tav tm="100000">
                                          <p:val>
                                            <p:strVal val="#ppt_x"/>
                                          </p:val>
                                        </p:tav>
                                      </p:tavLst>
                                    </p:anim>
                                    <p:anim calcmode="lin" valueType="num">
                                      <p:cBhvr>
                                        <p:cTn id="39"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 grpId="0" animBg="1"/>
      <p:bldP spid="52" grpId="0" animBg="1"/>
      <p:bldP spid="25" grpId="0" animBg="1"/>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1981200" y="274320"/>
            <a:ext cx="8878736" cy="2216248"/>
          </a:xfrm>
          <a:prstGeom prst="rect">
            <a:avLst/>
          </a:prstGeom>
        </p:spPr>
        <p:txBody>
          <a:bodyPr wrap="square" lIns="0" tIns="0" rIns="0" bIns="0" rtlCol="0" anchor="t">
            <a:spAutoFit/>
          </a:bodyPr>
          <a:lstStyle/>
          <a:p>
            <a:pPr algn="ctr">
              <a:lnSpc>
                <a:spcPts val="3552"/>
              </a:lnSpc>
            </a:pPr>
            <a:endParaRPr lang="en-US" sz="3200" dirty="0">
              <a:latin typeface="Raleway Bold"/>
            </a:endParaRPr>
          </a:p>
          <a:p>
            <a:pPr algn="ctr">
              <a:lnSpc>
                <a:spcPts val="3552"/>
              </a:lnSpc>
            </a:pPr>
            <a:endParaRPr lang="en-US" sz="3200" dirty="0">
              <a:latin typeface="Raleway Bold"/>
            </a:endParaRPr>
          </a:p>
          <a:p>
            <a:pPr algn="ctr">
              <a:lnSpc>
                <a:spcPts val="3552"/>
              </a:lnSpc>
            </a:pPr>
            <a:r>
              <a:rPr lang="en-US" sz="3200" dirty="0">
                <a:latin typeface="Raleway Bold"/>
              </a:rPr>
              <a:t>Contact me for more information on creating inclusive healing spaces. </a:t>
            </a:r>
            <a:endParaRPr lang="en-US" sz="2133" dirty="0">
              <a:latin typeface="Arimo Bold"/>
            </a:endParaRPr>
          </a:p>
          <a:p>
            <a:pPr algn="ctr">
              <a:lnSpc>
                <a:spcPts val="3552"/>
              </a:lnSpc>
            </a:pPr>
            <a:endParaRPr lang="en-US" sz="800" dirty="0">
              <a:solidFill>
                <a:srgbClr val="FBFBF5"/>
              </a:solidFill>
              <a:latin typeface="Arimo Bold"/>
            </a:endParaRPr>
          </a:p>
        </p:txBody>
      </p:sp>
      <p:pic>
        <p:nvPicPr>
          <p:cNvPr id="15" name="Picture 14" descr="A picture containing indoor&#10;&#10;Description automatically generated">
            <a:extLst>
              <a:ext uri="{FF2B5EF4-FFF2-40B4-BE49-F238E27FC236}">
                <a16:creationId xmlns:a16="http://schemas.microsoft.com/office/drawing/2014/main" id="{653CE7E1-5918-1BAA-D1CB-F785172A7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2408" y="3017058"/>
            <a:ext cx="3645965" cy="2430644"/>
          </a:xfrm>
          <a:prstGeom prst="rect">
            <a:avLst/>
          </a:prstGeom>
        </p:spPr>
      </p:pic>
      <p:sp>
        <p:nvSpPr>
          <p:cNvPr id="4" name="TextBox 3">
            <a:extLst>
              <a:ext uri="{FF2B5EF4-FFF2-40B4-BE49-F238E27FC236}">
                <a16:creationId xmlns:a16="http://schemas.microsoft.com/office/drawing/2014/main" id="{2D302572-4B42-B4EB-D706-E9BFB534417B}"/>
              </a:ext>
            </a:extLst>
          </p:cNvPr>
          <p:cNvSpPr txBox="1"/>
          <p:nvPr/>
        </p:nvSpPr>
        <p:spPr>
          <a:xfrm>
            <a:off x="4894728" y="3210560"/>
            <a:ext cx="5377031" cy="2123658"/>
          </a:xfrm>
          <a:prstGeom prst="rect">
            <a:avLst/>
          </a:prstGeom>
        </p:spPr>
        <p:txBody>
          <a:bodyPr wrap="square" rtlCol="0">
            <a:spAutoFit/>
          </a:bodyPr>
          <a:lstStyle/>
          <a:p>
            <a:pPr algn="l"/>
            <a:r>
              <a:rPr lang="en-US" sz="2400" b="1" dirty="0">
                <a:solidFill>
                  <a:schemeClr val="accent1"/>
                </a:solidFill>
              </a:rPr>
              <a:t>Zina Rodriguez, MSW, MCAP, CDE</a:t>
            </a:r>
          </a:p>
          <a:p>
            <a:pPr algn="l"/>
            <a:r>
              <a:rPr lang="en-US" sz="2400" b="1" dirty="0">
                <a:solidFill>
                  <a:schemeClr val="accent2"/>
                </a:solidFill>
                <a:hlinkClick r:id="rId3">
                  <a:extLst>
                    <a:ext uri="{A12FA001-AC4F-418D-AE19-62706E023703}">
                      <ahyp:hlinkClr xmlns:ahyp="http://schemas.microsoft.com/office/drawing/2018/hyperlinkcolor" val="tx"/>
                    </a:ext>
                  </a:extLst>
                </a:hlinkClick>
              </a:rPr>
              <a:t>zina@zndconsulting.com</a:t>
            </a:r>
            <a:r>
              <a:rPr lang="en-US" sz="2400" b="1" dirty="0">
                <a:solidFill>
                  <a:schemeClr val="accent2"/>
                </a:solidFill>
              </a:rPr>
              <a:t> </a:t>
            </a:r>
          </a:p>
          <a:p>
            <a:pPr algn="l"/>
            <a:endParaRPr lang="en-US" sz="2400" b="1" dirty="0">
              <a:solidFill>
                <a:schemeClr val="accent2"/>
              </a:solidFill>
            </a:endParaRPr>
          </a:p>
          <a:p>
            <a:pPr algn="l"/>
            <a:r>
              <a:rPr lang="en-US" sz="2400" b="1" dirty="0">
                <a:solidFill>
                  <a:schemeClr val="accent2"/>
                </a:solidFill>
              </a:rPr>
              <a:t>305-771-4240</a:t>
            </a:r>
          </a:p>
          <a:p>
            <a:pPr algn="l"/>
            <a:endParaRPr lang="en-US" dirty="0">
              <a:solidFill>
                <a:schemeClr val="accent1"/>
              </a:solidFill>
            </a:endParaRPr>
          </a:p>
          <a:p>
            <a:pPr algn="l"/>
            <a:endParaRPr lang="en-US" dirty="0">
              <a:solidFill>
                <a:schemeClr val="accent1"/>
              </a:solidFill>
            </a:endParaRPr>
          </a:p>
        </p:txBody>
      </p:sp>
    </p:spTree>
    <p:extLst>
      <p:ext uri="{BB962C8B-B14F-4D97-AF65-F5344CB8AC3E}">
        <p14:creationId xmlns:p14="http://schemas.microsoft.com/office/powerpoint/2010/main" val="4291005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5830644" y="5586064"/>
            <a:ext cx="3334871" cy="11295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Please complete our feedback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by scanning this QR 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or go to </a:t>
            </a:r>
            <a:r>
              <a:rPr kumimoji="0" lang="en-US" sz="1800" b="0" i="0" u="sng"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faces.ly</a:t>
            </a:r>
            <a:r>
              <a:rPr kumimoji="0" lang="en-US" sz="1800" b="0" i="0" u="sng"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/eval</a:t>
            </a:r>
          </a:p>
        </p:txBody>
      </p:sp>
      <p:sp>
        <p:nvSpPr>
          <p:cNvPr id="3" name="Chevron 2">
            <a:hlinkClick r:id="rId3"/>
            <a:extLst>
              <a:ext uri="{FF2B5EF4-FFF2-40B4-BE49-F238E27FC236}">
                <a16:creationId xmlns:a16="http://schemas.microsoft.com/office/drawing/2014/main" id="{4DD9E8D4-9B3B-A9D2-8893-15A0F9297A93}"/>
              </a:ext>
            </a:extLst>
          </p:cNvPr>
          <p:cNvSpPr/>
          <p:nvPr/>
        </p:nvSpPr>
        <p:spPr>
          <a:xfrm>
            <a:off x="11614068" y="2933205"/>
            <a:ext cx="387927" cy="128847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16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4"/>
          <a:srcRect b="10275"/>
          <a:stretch/>
        </p:blipFill>
        <p:spPr>
          <a:xfrm>
            <a:off x="4104443" y="5070920"/>
            <a:ext cx="1629383" cy="1644697"/>
          </a:xfrm>
          <a:prstGeom prst="rect">
            <a:avLst/>
          </a:prstGeom>
        </p:spPr>
      </p:pic>
    </p:spTree>
    <p:extLst>
      <p:ext uri="{BB962C8B-B14F-4D97-AF65-F5344CB8AC3E}">
        <p14:creationId xmlns:p14="http://schemas.microsoft.com/office/powerpoint/2010/main" val="251187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38C"/>
        </a:solidFill>
        <a:effectLst/>
      </p:bgPr>
    </p:bg>
    <p:spTree>
      <p:nvGrpSpPr>
        <p:cNvPr id="1" name=""/>
        <p:cNvGrpSpPr/>
        <p:nvPr/>
      </p:nvGrpSpPr>
      <p:grpSpPr>
        <a:xfrm>
          <a:off x="0" y="0"/>
          <a:ext cx="0" cy="0"/>
          <a:chOff x="0" y="0"/>
          <a:chExt cx="0" cy="0"/>
        </a:xfrm>
      </p:grpSpPr>
      <p:sp>
        <p:nvSpPr>
          <p:cNvPr id="5" name="TextBox 5"/>
          <p:cNvSpPr txBox="1"/>
          <p:nvPr/>
        </p:nvSpPr>
        <p:spPr>
          <a:xfrm>
            <a:off x="685800" y="3217781"/>
            <a:ext cx="8223165" cy="3997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473"/>
              </a:lnSpc>
            </a:pPr>
            <a:endParaRPr lang="en-US" sz="1886">
              <a:solidFill>
                <a:srgbClr val="EFF2D8"/>
              </a:solidFill>
              <a:latin typeface="Libre Baskerville"/>
            </a:endParaRPr>
          </a:p>
          <a:p>
            <a:pPr>
              <a:lnSpc>
                <a:spcPts val="1473"/>
              </a:lnSpc>
            </a:pPr>
            <a:endParaRPr lang="en-US" sz="1886" dirty="0">
              <a:solidFill>
                <a:srgbClr val="EFF2D8"/>
              </a:solidFill>
              <a:latin typeface="Libre Baskerville"/>
            </a:endParaRPr>
          </a:p>
        </p:txBody>
      </p:sp>
      <p:sp>
        <p:nvSpPr>
          <p:cNvPr id="7" name="TextBox 6">
            <a:extLst>
              <a:ext uri="{FF2B5EF4-FFF2-40B4-BE49-F238E27FC236}">
                <a16:creationId xmlns:a16="http://schemas.microsoft.com/office/drawing/2014/main" id="{A0F11C69-6ADF-4C43-0640-46319E323C38}"/>
              </a:ext>
            </a:extLst>
          </p:cNvPr>
          <p:cNvSpPr txBox="1"/>
          <p:nvPr/>
        </p:nvSpPr>
        <p:spPr>
          <a:xfrm>
            <a:off x="196223" y="228600"/>
            <a:ext cx="4622800" cy="200054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3600" dirty="0">
                <a:solidFill>
                  <a:srgbClr val="EFF2D8"/>
                </a:solidFill>
                <a:latin typeface="Aileron Heavy"/>
              </a:rPr>
              <a:t>Native Land Acknowledgement</a:t>
            </a:r>
          </a:p>
          <a:p>
            <a:r>
              <a:rPr lang="en-US" sz="1600" dirty="0">
                <a:solidFill>
                  <a:srgbClr val="EFF2D8"/>
                </a:solidFill>
                <a:latin typeface="Aileron Heavy"/>
              </a:rPr>
              <a:t> https://native-land.ca/</a:t>
            </a:r>
            <a:endParaRPr lang="en-US" sz="3600" dirty="0">
              <a:solidFill>
                <a:srgbClr val="EFF2D8"/>
              </a:solidFill>
              <a:latin typeface="Aileron Heavy"/>
            </a:endParaRPr>
          </a:p>
          <a:p>
            <a:r>
              <a:rPr lang="en-US" sz="3600" dirty="0">
                <a:solidFill>
                  <a:srgbClr val="EFF2D8"/>
                </a:solidFill>
                <a:latin typeface="Aileron Heavy"/>
              </a:rPr>
              <a:t> </a:t>
            </a:r>
            <a:endParaRPr lang="en-US" sz="800" dirty="0"/>
          </a:p>
        </p:txBody>
      </p:sp>
      <p:sp>
        <p:nvSpPr>
          <p:cNvPr id="9" name="TextBox 8">
            <a:extLst>
              <a:ext uri="{FF2B5EF4-FFF2-40B4-BE49-F238E27FC236}">
                <a16:creationId xmlns:a16="http://schemas.microsoft.com/office/drawing/2014/main" id="{3BF583C8-DCEB-0C08-39C2-346DAE9B69A3}"/>
              </a:ext>
            </a:extLst>
          </p:cNvPr>
          <p:cNvSpPr txBox="1"/>
          <p:nvPr/>
        </p:nvSpPr>
        <p:spPr>
          <a:xfrm>
            <a:off x="6096000" y="366120"/>
            <a:ext cx="5283200" cy="230832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400" b="1" dirty="0">
                <a:solidFill>
                  <a:schemeClr val="bg1"/>
                </a:solidFill>
              </a:rPr>
              <a:t>The Peaks Region is the traditional homeland of the Ute, Cheyenne, Arapaho, Comanche, Kiowa and Apache </a:t>
            </a: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a:p>
            <a:endParaRPr lang="en-US" sz="800" dirty="0">
              <a:solidFill>
                <a:schemeClr val="bg1"/>
              </a:solidFill>
            </a:endParaRPr>
          </a:p>
        </p:txBody>
      </p:sp>
      <p:pic>
        <p:nvPicPr>
          <p:cNvPr id="3" name="Picture 2">
            <a:extLst>
              <a:ext uri="{FF2B5EF4-FFF2-40B4-BE49-F238E27FC236}">
                <a16:creationId xmlns:a16="http://schemas.microsoft.com/office/drawing/2014/main" id="{138F852B-2453-D2F2-565B-8604D41581BA}"/>
              </a:ext>
            </a:extLst>
          </p:cNvPr>
          <p:cNvPicPr>
            <a:picLocks noChangeAspect="1"/>
          </p:cNvPicPr>
          <p:nvPr/>
        </p:nvPicPr>
        <p:blipFill>
          <a:blip r:embed="rId3"/>
          <a:stretch>
            <a:fillRect/>
          </a:stretch>
        </p:blipFill>
        <p:spPr>
          <a:xfrm>
            <a:off x="50800" y="2017381"/>
            <a:ext cx="7213600" cy="4612019"/>
          </a:xfrm>
          <a:prstGeom prst="rect">
            <a:avLst/>
          </a:prstGeom>
        </p:spPr>
      </p:pic>
      <p:pic>
        <p:nvPicPr>
          <p:cNvPr id="4" name="Picture 3">
            <a:extLst>
              <a:ext uri="{FF2B5EF4-FFF2-40B4-BE49-F238E27FC236}">
                <a16:creationId xmlns:a16="http://schemas.microsoft.com/office/drawing/2014/main" id="{7B228ABE-487A-E00D-BF43-D7D63AB194C7}"/>
              </a:ext>
            </a:extLst>
          </p:cNvPr>
          <p:cNvPicPr>
            <a:picLocks noChangeAspect="1"/>
          </p:cNvPicPr>
          <p:nvPr/>
        </p:nvPicPr>
        <p:blipFill>
          <a:blip r:embed="rId4"/>
          <a:stretch>
            <a:fillRect/>
          </a:stretch>
        </p:blipFill>
        <p:spPr>
          <a:xfrm>
            <a:off x="7742694" y="2017381"/>
            <a:ext cx="3763506" cy="4662819"/>
          </a:xfrm>
          <a:prstGeom prst="rect">
            <a:avLst/>
          </a:prstGeom>
        </p:spPr>
      </p:pic>
    </p:spTree>
    <p:extLst>
      <p:ext uri="{BB962C8B-B14F-4D97-AF65-F5344CB8AC3E}">
        <p14:creationId xmlns:p14="http://schemas.microsoft.com/office/powerpoint/2010/main" val="199416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38C"/>
        </a:solidFill>
        <a:effectLst/>
      </p:bgPr>
    </p:bg>
    <p:spTree>
      <p:nvGrpSpPr>
        <p:cNvPr id="1" name=""/>
        <p:cNvGrpSpPr/>
        <p:nvPr/>
      </p:nvGrpSpPr>
      <p:grpSpPr>
        <a:xfrm>
          <a:off x="0" y="0"/>
          <a:ext cx="0" cy="0"/>
          <a:chOff x="0" y="0"/>
          <a:chExt cx="0" cy="0"/>
        </a:xfrm>
      </p:grpSpPr>
      <p:grpSp>
        <p:nvGrpSpPr>
          <p:cNvPr id="2" name="Group 2"/>
          <p:cNvGrpSpPr/>
          <p:nvPr/>
        </p:nvGrpSpPr>
        <p:grpSpPr>
          <a:xfrm>
            <a:off x="1001806" y="700989"/>
            <a:ext cx="6447921" cy="1073174"/>
            <a:chOff x="0" y="0"/>
            <a:chExt cx="12880998" cy="2223925"/>
          </a:xfrm>
        </p:grpSpPr>
        <p:sp>
          <p:nvSpPr>
            <p:cNvPr id="3" name="TextBox 3"/>
            <p:cNvSpPr txBox="1"/>
            <p:nvPr/>
          </p:nvSpPr>
          <p:spPr>
            <a:xfrm>
              <a:off x="0" y="-47625"/>
              <a:ext cx="12880998" cy="149847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6048"/>
                </a:lnSpc>
                <a:spcBef>
                  <a:spcPct val="0"/>
                </a:spcBef>
              </a:pPr>
              <a:r>
                <a:rPr lang="en-US" sz="4800" dirty="0">
                  <a:solidFill>
                    <a:srgbClr val="EFF2D8"/>
                  </a:solidFill>
                  <a:latin typeface="Aileron Heavy"/>
                </a:rPr>
                <a:t>Before we begin....</a:t>
              </a:r>
            </a:p>
          </p:txBody>
        </p:sp>
        <p:sp>
          <p:nvSpPr>
            <p:cNvPr id="4" name="TextBox 4"/>
            <p:cNvSpPr txBox="1"/>
            <p:nvPr/>
          </p:nvSpPr>
          <p:spPr>
            <a:xfrm>
              <a:off x="0" y="1759232"/>
              <a:ext cx="12880998" cy="46469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1988"/>
                </a:lnSpc>
                <a:spcBef>
                  <a:spcPct val="0"/>
                </a:spcBef>
              </a:pPr>
              <a:endParaRPr sz="800"/>
            </a:p>
          </p:txBody>
        </p:sp>
      </p:grpSp>
      <p:grpSp>
        <p:nvGrpSpPr>
          <p:cNvPr id="5" name="Group 5"/>
          <p:cNvGrpSpPr/>
          <p:nvPr/>
        </p:nvGrpSpPr>
        <p:grpSpPr>
          <a:xfrm>
            <a:off x="6878579" y="1322994"/>
            <a:ext cx="4993577" cy="1399528"/>
            <a:chOff x="0" y="0"/>
            <a:chExt cx="9987153" cy="2799056"/>
          </a:xfrm>
        </p:grpSpPr>
        <p:sp>
          <p:nvSpPr>
            <p:cNvPr id="6" name="TextBox 6"/>
            <p:cNvSpPr txBox="1"/>
            <p:nvPr/>
          </p:nvSpPr>
          <p:spPr>
            <a:xfrm>
              <a:off x="0" y="-57150"/>
              <a:ext cx="9987153" cy="215688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334"/>
                </a:lnSpc>
                <a:spcBef>
                  <a:spcPct val="0"/>
                </a:spcBef>
              </a:pPr>
              <a:r>
                <a:rPr lang="en-US" sz="3334" spc="-33">
                  <a:solidFill>
                    <a:srgbClr val="EFF2D8"/>
                  </a:solidFill>
                  <a:latin typeface="Public Sans"/>
                </a:rPr>
                <a:t>Language on racism can elicit strong emotion </a:t>
              </a:r>
            </a:p>
          </p:txBody>
        </p:sp>
        <p:sp>
          <p:nvSpPr>
            <p:cNvPr id="7" name="TextBox 7"/>
            <p:cNvSpPr txBox="1"/>
            <p:nvPr/>
          </p:nvSpPr>
          <p:spPr>
            <a:xfrm>
              <a:off x="0" y="2285441"/>
              <a:ext cx="9987153" cy="51361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2177"/>
                </a:lnSpc>
                <a:spcBef>
                  <a:spcPct val="0"/>
                </a:spcBef>
              </a:pPr>
              <a:endParaRPr sz="800"/>
            </a:p>
          </p:txBody>
        </p:sp>
      </p:grpSp>
      <p:grpSp>
        <p:nvGrpSpPr>
          <p:cNvPr id="8" name="Group 8"/>
          <p:cNvGrpSpPr/>
          <p:nvPr/>
        </p:nvGrpSpPr>
        <p:grpSpPr>
          <a:xfrm>
            <a:off x="6878579" y="2864785"/>
            <a:ext cx="4870166" cy="1399528"/>
            <a:chOff x="0" y="0"/>
            <a:chExt cx="9740332" cy="2799056"/>
          </a:xfrm>
        </p:grpSpPr>
        <p:sp>
          <p:nvSpPr>
            <p:cNvPr id="9" name="TextBox 9"/>
            <p:cNvSpPr txBox="1"/>
            <p:nvPr/>
          </p:nvSpPr>
          <p:spPr>
            <a:xfrm>
              <a:off x="0" y="-57150"/>
              <a:ext cx="9740332" cy="215688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334"/>
                </a:lnSpc>
                <a:spcBef>
                  <a:spcPct val="0"/>
                </a:spcBef>
              </a:pPr>
              <a:r>
                <a:rPr lang="en-US" sz="3334" spc="-33">
                  <a:solidFill>
                    <a:srgbClr val="EFF2D8"/>
                  </a:solidFill>
                  <a:latin typeface="Public Sans"/>
                </a:rPr>
                <a:t>Defensive reactions can shut down learning</a:t>
              </a:r>
            </a:p>
          </p:txBody>
        </p:sp>
        <p:sp>
          <p:nvSpPr>
            <p:cNvPr id="10" name="TextBox 10"/>
            <p:cNvSpPr txBox="1"/>
            <p:nvPr/>
          </p:nvSpPr>
          <p:spPr>
            <a:xfrm>
              <a:off x="0" y="2285441"/>
              <a:ext cx="9740332" cy="51361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2177"/>
                </a:lnSpc>
                <a:spcBef>
                  <a:spcPct val="0"/>
                </a:spcBef>
              </a:pPr>
              <a:endParaRPr sz="800"/>
            </a:p>
          </p:txBody>
        </p:sp>
      </p:grpSp>
      <p:grpSp>
        <p:nvGrpSpPr>
          <p:cNvPr id="11" name="Group 11"/>
          <p:cNvGrpSpPr/>
          <p:nvPr/>
        </p:nvGrpSpPr>
        <p:grpSpPr>
          <a:xfrm>
            <a:off x="6878579" y="4406575"/>
            <a:ext cx="4627621" cy="1399528"/>
            <a:chOff x="0" y="0"/>
            <a:chExt cx="9255243" cy="2799056"/>
          </a:xfrm>
        </p:grpSpPr>
        <p:sp>
          <p:nvSpPr>
            <p:cNvPr id="12" name="TextBox 12"/>
            <p:cNvSpPr txBox="1"/>
            <p:nvPr/>
          </p:nvSpPr>
          <p:spPr>
            <a:xfrm>
              <a:off x="0" y="-57150"/>
              <a:ext cx="9255243" cy="215688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4334"/>
                </a:lnSpc>
                <a:spcBef>
                  <a:spcPct val="0"/>
                </a:spcBef>
              </a:pPr>
              <a:r>
                <a:rPr lang="en-US" sz="3334" spc="-33">
                  <a:solidFill>
                    <a:srgbClr val="EFF2D8"/>
                  </a:solidFill>
                  <a:latin typeface="Public Sans"/>
                </a:rPr>
                <a:t>A sense of futility can prevent future actions</a:t>
              </a:r>
            </a:p>
          </p:txBody>
        </p:sp>
        <p:sp>
          <p:nvSpPr>
            <p:cNvPr id="13" name="TextBox 13"/>
            <p:cNvSpPr txBox="1"/>
            <p:nvPr/>
          </p:nvSpPr>
          <p:spPr>
            <a:xfrm>
              <a:off x="0" y="2285441"/>
              <a:ext cx="9255243" cy="51361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2177"/>
                </a:lnSpc>
                <a:spcBef>
                  <a:spcPct val="0"/>
                </a:spcBef>
              </a:pPr>
              <a:endParaRPr sz="800"/>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22225" y="2290129"/>
            <a:ext cx="997839" cy="2743200"/>
          </a:xfrm>
          <a:prstGeom prst="rect">
            <a:avLst/>
          </a:prstGeom>
        </p:spPr>
      </p:pic>
    </p:spTree>
    <p:extLst>
      <p:ext uri="{BB962C8B-B14F-4D97-AF65-F5344CB8AC3E}">
        <p14:creationId xmlns:p14="http://schemas.microsoft.com/office/powerpoint/2010/main" val="194047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38C"/>
        </a:solidFill>
        <a:effectLst/>
      </p:bgPr>
    </p:bg>
    <p:spTree>
      <p:nvGrpSpPr>
        <p:cNvPr id="1" name=""/>
        <p:cNvGrpSpPr/>
        <p:nvPr/>
      </p:nvGrpSpPr>
      <p:grpSpPr>
        <a:xfrm>
          <a:off x="0" y="0"/>
          <a:ext cx="0" cy="0"/>
          <a:chOff x="0" y="0"/>
          <a:chExt cx="0" cy="0"/>
        </a:xfrm>
      </p:grpSpPr>
      <p:sp>
        <p:nvSpPr>
          <p:cNvPr id="2" name="AutoShape 2"/>
          <p:cNvSpPr/>
          <p:nvPr/>
        </p:nvSpPr>
        <p:spPr>
          <a:xfrm>
            <a:off x="838200" y="2745335"/>
            <a:ext cx="6350" cy="1265162"/>
          </a:xfrm>
          <a:prstGeom prst="rect">
            <a:avLst/>
          </a:prstGeom>
          <a:solidFill>
            <a:srgbClr val="EFF2D8"/>
          </a:solidFill>
        </p:spPr>
      </p:sp>
      <p:sp>
        <p:nvSpPr>
          <p:cNvPr id="3" name="AutoShape 3"/>
          <p:cNvSpPr/>
          <p:nvPr/>
        </p:nvSpPr>
        <p:spPr>
          <a:xfrm>
            <a:off x="3020049" y="4603412"/>
            <a:ext cx="6350" cy="1265162"/>
          </a:xfrm>
          <a:prstGeom prst="rect">
            <a:avLst/>
          </a:prstGeom>
          <a:solidFill>
            <a:srgbClr val="EFF2D8"/>
          </a:solidFill>
        </p:spPr>
      </p:sp>
      <p:sp>
        <p:nvSpPr>
          <p:cNvPr id="4" name="AutoShape 4"/>
          <p:cNvSpPr/>
          <p:nvPr/>
        </p:nvSpPr>
        <p:spPr>
          <a:xfrm>
            <a:off x="6800554" y="4603412"/>
            <a:ext cx="6350" cy="1265162"/>
          </a:xfrm>
          <a:prstGeom prst="rect">
            <a:avLst/>
          </a:prstGeom>
          <a:solidFill>
            <a:srgbClr val="EFF2D8"/>
          </a:solidFill>
        </p:spPr>
      </p:sp>
      <p:sp>
        <p:nvSpPr>
          <p:cNvPr id="5" name="AutoShape 5"/>
          <p:cNvSpPr/>
          <p:nvPr/>
        </p:nvSpPr>
        <p:spPr>
          <a:xfrm>
            <a:off x="4618705" y="2745335"/>
            <a:ext cx="6350" cy="1265162"/>
          </a:xfrm>
          <a:prstGeom prst="rect">
            <a:avLst/>
          </a:prstGeom>
          <a:solidFill>
            <a:srgbClr val="EFF2D8"/>
          </a:solidFill>
        </p:spPr>
      </p:sp>
      <p:sp>
        <p:nvSpPr>
          <p:cNvPr id="6" name="AutoShape 6"/>
          <p:cNvSpPr/>
          <p:nvPr/>
        </p:nvSpPr>
        <p:spPr>
          <a:xfrm>
            <a:off x="8565234" y="2745335"/>
            <a:ext cx="6350" cy="1265162"/>
          </a:xfrm>
          <a:prstGeom prst="rect">
            <a:avLst/>
          </a:prstGeom>
          <a:solidFill>
            <a:srgbClr val="EFF2D8"/>
          </a:solidFill>
        </p:spPr>
      </p:sp>
      <p:sp>
        <p:nvSpPr>
          <p:cNvPr id="7" name="AutoShape 7"/>
          <p:cNvSpPr/>
          <p:nvPr/>
        </p:nvSpPr>
        <p:spPr>
          <a:xfrm>
            <a:off x="0" y="0"/>
            <a:ext cx="12192000" cy="1923721"/>
          </a:xfrm>
          <a:prstGeom prst="rect">
            <a:avLst/>
          </a:prstGeom>
          <a:solidFill>
            <a:srgbClr val="EFF2D8"/>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79252" y="2956657"/>
            <a:ext cx="374113" cy="105384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36008" y="2898508"/>
            <a:ext cx="932341" cy="1060986"/>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53235" y="4867149"/>
            <a:ext cx="841107" cy="84110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39171" y="2910583"/>
            <a:ext cx="357708" cy="103683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38229" y="4971923"/>
            <a:ext cx="706558" cy="690661"/>
          </a:xfrm>
          <a:prstGeom prst="rect">
            <a:avLst/>
          </a:prstGeom>
        </p:spPr>
      </p:pic>
      <p:sp>
        <p:nvSpPr>
          <p:cNvPr id="13" name="TextBox 13"/>
          <p:cNvSpPr txBox="1"/>
          <p:nvPr/>
        </p:nvSpPr>
        <p:spPr>
          <a:xfrm>
            <a:off x="838200" y="685800"/>
            <a:ext cx="11072624" cy="1168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4640"/>
              </a:lnSpc>
              <a:spcBef>
                <a:spcPct val="0"/>
              </a:spcBef>
            </a:pPr>
            <a:r>
              <a:rPr lang="en-US" sz="3867" dirty="0">
                <a:solidFill>
                  <a:srgbClr val="00738C"/>
                </a:solidFill>
                <a:latin typeface="Libre Baskerville"/>
              </a:rPr>
              <a:t>What are the common feelings &amp; concerns during DEIB workshops?</a:t>
            </a:r>
          </a:p>
        </p:txBody>
      </p:sp>
      <p:grpSp>
        <p:nvGrpSpPr>
          <p:cNvPr id="14" name="Group 14"/>
          <p:cNvGrpSpPr/>
          <p:nvPr/>
        </p:nvGrpSpPr>
        <p:grpSpPr>
          <a:xfrm>
            <a:off x="1139825" y="3113846"/>
            <a:ext cx="2652965" cy="528139"/>
            <a:chOff x="0" y="0"/>
            <a:chExt cx="5305931" cy="1056278"/>
          </a:xfrm>
        </p:grpSpPr>
        <p:sp>
          <p:nvSpPr>
            <p:cNvPr id="15" name="TextBox 15"/>
            <p:cNvSpPr txBox="1"/>
            <p:nvPr/>
          </p:nvSpPr>
          <p:spPr>
            <a:xfrm>
              <a:off x="0" y="660038"/>
              <a:ext cx="5305931" cy="39624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1680"/>
                </a:lnSpc>
                <a:spcBef>
                  <a:spcPct val="0"/>
                </a:spcBef>
              </a:pPr>
              <a:endParaRPr sz="800"/>
            </a:p>
          </p:txBody>
        </p:sp>
        <p:sp>
          <p:nvSpPr>
            <p:cNvPr id="16" name="TextBox 16"/>
            <p:cNvSpPr txBox="1"/>
            <p:nvPr/>
          </p:nvSpPr>
          <p:spPr>
            <a:xfrm>
              <a:off x="0" y="-57150"/>
              <a:ext cx="5305931" cy="51265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147"/>
                </a:lnSpc>
                <a:spcBef>
                  <a:spcPct val="0"/>
                </a:spcBef>
              </a:pPr>
              <a:r>
                <a:rPr lang="en-US" sz="1533" spc="23">
                  <a:solidFill>
                    <a:srgbClr val="ACFFDF"/>
                  </a:solidFill>
                  <a:latin typeface="Public Sans Bold"/>
                </a:rPr>
                <a:t>GUILT</a:t>
              </a:r>
            </a:p>
          </p:txBody>
        </p:sp>
      </p:grpSp>
      <p:grpSp>
        <p:nvGrpSpPr>
          <p:cNvPr id="17" name="Group 17"/>
          <p:cNvGrpSpPr/>
          <p:nvPr/>
        </p:nvGrpSpPr>
        <p:grpSpPr>
          <a:xfrm>
            <a:off x="3321674" y="4971923"/>
            <a:ext cx="2652965" cy="528139"/>
            <a:chOff x="0" y="0"/>
            <a:chExt cx="5305931" cy="1056278"/>
          </a:xfrm>
        </p:grpSpPr>
        <p:sp>
          <p:nvSpPr>
            <p:cNvPr id="18" name="TextBox 18"/>
            <p:cNvSpPr txBox="1"/>
            <p:nvPr/>
          </p:nvSpPr>
          <p:spPr>
            <a:xfrm>
              <a:off x="0" y="660038"/>
              <a:ext cx="5305931" cy="39624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1680"/>
                </a:lnSpc>
                <a:spcBef>
                  <a:spcPct val="0"/>
                </a:spcBef>
              </a:pPr>
              <a:endParaRPr sz="800"/>
            </a:p>
          </p:txBody>
        </p:sp>
        <p:sp>
          <p:nvSpPr>
            <p:cNvPr id="19" name="TextBox 19"/>
            <p:cNvSpPr txBox="1"/>
            <p:nvPr/>
          </p:nvSpPr>
          <p:spPr>
            <a:xfrm>
              <a:off x="0" y="-57150"/>
              <a:ext cx="5305931" cy="51265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147"/>
                </a:lnSpc>
                <a:spcBef>
                  <a:spcPct val="0"/>
                </a:spcBef>
              </a:pPr>
              <a:r>
                <a:rPr lang="en-US" sz="1533" spc="23">
                  <a:solidFill>
                    <a:srgbClr val="ACFFDF"/>
                  </a:solidFill>
                  <a:latin typeface="Public Sans Bold"/>
                </a:rPr>
                <a:t>WHERE DO I FIT IN?</a:t>
              </a:r>
            </a:p>
          </p:txBody>
        </p:sp>
      </p:grpSp>
      <p:grpSp>
        <p:nvGrpSpPr>
          <p:cNvPr id="20" name="Group 20"/>
          <p:cNvGrpSpPr/>
          <p:nvPr/>
        </p:nvGrpSpPr>
        <p:grpSpPr>
          <a:xfrm>
            <a:off x="7102179" y="4971923"/>
            <a:ext cx="2652965" cy="528139"/>
            <a:chOff x="0" y="0"/>
            <a:chExt cx="5305931" cy="1056278"/>
          </a:xfrm>
        </p:grpSpPr>
        <p:sp>
          <p:nvSpPr>
            <p:cNvPr id="21" name="TextBox 21"/>
            <p:cNvSpPr txBox="1"/>
            <p:nvPr/>
          </p:nvSpPr>
          <p:spPr>
            <a:xfrm>
              <a:off x="0" y="660038"/>
              <a:ext cx="5305931" cy="39624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1680"/>
                </a:lnSpc>
                <a:spcBef>
                  <a:spcPct val="0"/>
                </a:spcBef>
              </a:pPr>
              <a:endParaRPr sz="800"/>
            </a:p>
          </p:txBody>
        </p:sp>
        <p:sp>
          <p:nvSpPr>
            <p:cNvPr id="22" name="TextBox 22"/>
            <p:cNvSpPr txBox="1"/>
            <p:nvPr/>
          </p:nvSpPr>
          <p:spPr>
            <a:xfrm>
              <a:off x="0" y="-57150"/>
              <a:ext cx="5305931" cy="51265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147"/>
                </a:lnSpc>
                <a:spcBef>
                  <a:spcPct val="0"/>
                </a:spcBef>
              </a:pPr>
              <a:r>
                <a:rPr lang="en-US" sz="1533" spc="23">
                  <a:solidFill>
                    <a:srgbClr val="ACFFDF"/>
                  </a:solidFill>
                  <a:latin typeface="Public Sans Bold"/>
                </a:rPr>
                <a:t>PARALYSIS</a:t>
              </a:r>
            </a:p>
          </p:txBody>
        </p:sp>
      </p:grpSp>
      <p:grpSp>
        <p:nvGrpSpPr>
          <p:cNvPr id="23" name="Group 23"/>
          <p:cNvGrpSpPr/>
          <p:nvPr/>
        </p:nvGrpSpPr>
        <p:grpSpPr>
          <a:xfrm>
            <a:off x="8853235" y="3009071"/>
            <a:ext cx="2652965" cy="528139"/>
            <a:chOff x="0" y="0"/>
            <a:chExt cx="5305931" cy="1056278"/>
          </a:xfrm>
        </p:grpSpPr>
        <p:sp>
          <p:nvSpPr>
            <p:cNvPr id="24" name="TextBox 24"/>
            <p:cNvSpPr txBox="1"/>
            <p:nvPr/>
          </p:nvSpPr>
          <p:spPr>
            <a:xfrm>
              <a:off x="0" y="660038"/>
              <a:ext cx="5305931" cy="39624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1680"/>
                </a:lnSpc>
                <a:spcBef>
                  <a:spcPct val="0"/>
                </a:spcBef>
              </a:pPr>
              <a:endParaRPr sz="800"/>
            </a:p>
          </p:txBody>
        </p:sp>
        <p:sp>
          <p:nvSpPr>
            <p:cNvPr id="25" name="TextBox 25"/>
            <p:cNvSpPr txBox="1"/>
            <p:nvPr/>
          </p:nvSpPr>
          <p:spPr>
            <a:xfrm>
              <a:off x="0" y="-57150"/>
              <a:ext cx="5305931" cy="51265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147"/>
                </a:lnSpc>
                <a:spcBef>
                  <a:spcPct val="0"/>
                </a:spcBef>
              </a:pPr>
              <a:r>
                <a:rPr lang="en-US" sz="1533" spc="23">
                  <a:solidFill>
                    <a:srgbClr val="ACFFDF"/>
                  </a:solidFill>
                  <a:latin typeface="Public Sans Bold"/>
                </a:rPr>
                <a:t>SILENCE</a:t>
              </a:r>
            </a:p>
          </p:txBody>
        </p:sp>
      </p:grpSp>
      <p:grpSp>
        <p:nvGrpSpPr>
          <p:cNvPr id="26" name="Group 26"/>
          <p:cNvGrpSpPr/>
          <p:nvPr/>
        </p:nvGrpSpPr>
        <p:grpSpPr>
          <a:xfrm>
            <a:off x="4910301" y="3113846"/>
            <a:ext cx="2954591" cy="528139"/>
            <a:chOff x="0" y="0"/>
            <a:chExt cx="5909181" cy="1056278"/>
          </a:xfrm>
        </p:grpSpPr>
        <p:sp>
          <p:nvSpPr>
            <p:cNvPr id="27" name="TextBox 27"/>
            <p:cNvSpPr txBox="1"/>
            <p:nvPr/>
          </p:nvSpPr>
          <p:spPr>
            <a:xfrm>
              <a:off x="0" y="660038"/>
              <a:ext cx="5909181" cy="39624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1680"/>
                </a:lnSpc>
                <a:spcBef>
                  <a:spcPct val="0"/>
                </a:spcBef>
              </a:pPr>
              <a:endParaRPr sz="800"/>
            </a:p>
          </p:txBody>
        </p:sp>
        <p:sp>
          <p:nvSpPr>
            <p:cNvPr id="28" name="TextBox 28"/>
            <p:cNvSpPr txBox="1"/>
            <p:nvPr/>
          </p:nvSpPr>
          <p:spPr>
            <a:xfrm>
              <a:off x="0" y="-57150"/>
              <a:ext cx="5909181" cy="51265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147"/>
                </a:lnSpc>
                <a:spcBef>
                  <a:spcPct val="0"/>
                </a:spcBef>
              </a:pPr>
              <a:r>
                <a:rPr lang="en-US" sz="1533" spc="23">
                  <a:solidFill>
                    <a:srgbClr val="ACFFDF"/>
                  </a:solidFill>
                  <a:latin typeface="Public Sans Bold"/>
                </a:rPr>
                <a:t>HESITANCE</a:t>
              </a:r>
            </a:p>
          </p:txBody>
        </p:sp>
      </p:grpSp>
    </p:spTree>
    <p:extLst>
      <p:ext uri="{BB962C8B-B14F-4D97-AF65-F5344CB8AC3E}">
        <p14:creationId xmlns:p14="http://schemas.microsoft.com/office/powerpoint/2010/main" val="132869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83193D-A84D-21FE-6675-587337017B06}"/>
              </a:ext>
            </a:extLst>
          </p:cNvPr>
          <p:cNvSpPr>
            <a:spLocks noGrp="1"/>
          </p:cNvSpPr>
          <p:nvPr>
            <p:ph type="subTitle" idx="1"/>
          </p:nvPr>
        </p:nvSpPr>
        <p:spPr/>
        <p:txBody>
          <a:bodyPr>
            <a:normAutofit lnSpcReduction="10000"/>
          </a:bodyPr>
          <a:lstStyle/>
          <a:p>
            <a:r>
              <a:rPr lang="en-US" dirty="0"/>
              <a:t>Self Care </a:t>
            </a:r>
          </a:p>
        </p:txBody>
      </p:sp>
      <p:sp>
        <p:nvSpPr>
          <p:cNvPr id="3" name="Title 2">
            <a:extLst>
              <a:ext uri="{FF2B5EF4-FFF2-40B4-BE49-F238E27FC236}">
                <a16:creationId xmlns:a16="http://schemas.microsoft.com/office/drawing/2014/main" id="{3325579D-5193-ECC5-CA90-AB1550DC2824}"/>
              </a:ext>
            </a:extLst>
          </p:cNvPr>
          <p:cNvSpPr>
            <a:spLocks noGrp="1"/>
          </p:cNvSpPr>
          <p:nvPr>
            <p:ph type="ctrTitle"/>
          </p:nvPr>
        </p:nvSpPr>
        <p:spPr/>
        <p:txBody>
          <a:bodyPr/>
          <a:lstStyle/>
          <a:p>
            <a:r>
              <a:rPr lang="en-US" dirty="0"/>
              <a:t>Grounding </a:t>
            </a:r>
          </a:p>
        </p:txBody>
      </p:sp>
      <p:pic>
        <p:nvPicPr>
          <p:cNvPr id="5" name="Content Placeholder 4">
            <a:extLst>
              <a:ext uri="{FF2B5EF4-FFF2-40B4-BE49-F238E27FC236}">
                <a16:creationId xmlns:a16="http://schemas.microsoft.com/office/drawing/2014/main" id="{2FC364A3-031C-1C91-602A-A468C2D7FC69}"/>
              </a:ext>
            </a:extLst>
          </p:cNvPr>
          <p:cNvPicPr>
            <a:picLocks noGrp="1" noChangeAspect="1"/>
          </p:cNvPicPr>
          <p:nvPr>
            <p:ph sz="quarter" idx="14"/>
          </p:nvPr>
        </p:nvPicPr>
        <p:blipFill>
          <a:blip r:embed="rId2"/>
          <a:stretch>
            <a:fillRect/>
          </a:stretch>
        </p:blipFill>
        <p:spPr>
          <a:xfrm>
            <a:off x="1279895" y="2319203"/>
            <a:ext cx="3165151" cy="3041650"/>
          </a:xfrm>
          <a:prstGeom prst="rect">
            <a:avLst/>
          </a:prstGeom>
        </p:spPr>
      </p:pic>
      <p:sp>
        <p:nvSpPr>
          <p:cNvPr id="7" name="TextBox 6">
            <a:extLst>
              <a:ext uri="{FF2B5EF4-FFF2-40B4-BE49-F238E27FC236}">
                <a16:creationId xmlns:a16="http://schemas.microsoft.com/office/drawing/2014/main" id="{1C832351-F264-2FF7-29F4-547FEF30A760}"/>
              </a:ext>
            </a:extLst>
          </p:cNvPr>
          <p:cNvSpPr txBox="1"/>
          <p:nvPr/>
        </p:nvSpPr>
        <p:spPr>
          <a:xfrm>
            <a:off x="5537470" y="2527756"/>
            <a:ext cx="6094378" cy="2308324"/>
          </a:xfrm>
          <a:prstGeom prst="rect">
            <a:avLst/>
          </a:prstGeom>
          <a:noFill/>
        </p:spPr>
        <p:txBody>
          <a:bodyPr wrap="square">
            <a:spAutoFit/>
          </a:bodyPr>
          <a:lstStyle/>
          <a:p>
            <a:pPr marL="285750" indent="-285750">
              <a:buFont typeface="Arial" panose="020B0604020202020204" pitchFamily="34" charset="0"/>
              <a:buChar char="•"/>
            </a:pPr>
            <a:r>
              <a:rPr lang="en-US" dirty="0"/>
              <a:t>Breathe</a:t>
            </a:r>
          </a:p>
          <a:p>
            <a:pPr marL="285750" indent="-285750">
              <a:buFont typeface="Arial" panose="020B0604020202020204" pitchFamily="34" charset="0"/>
              <a:buChar char="•"/>
            </a:pPr>
            <a:r>
              <a:rPr lang="en-US" dirty="0"/>
              <a:t>Look for Windows and Doors</a:t>
            </a:r>
          </a:p>
          <a:p>
            <a:pPr marL="285750" indent="-285750">
              <a:buFont typeface="Arial" panose="020B0604020202020204" pitchFamily="34" charset="0"/>
              <a:buChar char="•"/>
            </a:pPr>
            <a:r>
              <a:rPr lang="en-US" dirty="0"/>
              <a:t>Feel Your Body (Unclench your jaw)</a:t>
            </a:r>
          </a:p>
          <a:p>
            <a:pPr marL="285750" indent="-285750">
              <a:buFont typeface="Arial" panose="020B0604020202020204" pitchFamily="34" charset="0"/>
              <a:buChar char="•"/>
            </a:pPr>
            <a:r>
              <a:rPr lang="en-US" dirty="0"/>
              <a:t>Move Your Body (Rock, Sway, Dance)</a:t>
            </a:r>
          </a:p>
          <a:p>
            <a:pPr marL="285750" indent="-285750">
              <a:buFont typeface="Arial" panose="020B0604020202020204" pitchFamily="34" charset="0"/>
              <a:buChar char="•"/>
            </a:pPr>
            <a:r>
              <a:rPr lang="en-US" dirty="0"/>
              <a:t>Pick Up and Feel Items Near You</a:t>
            </a:r>
          </a:p>
          <a:p>
            <a:pPr marL="285750" indent="-285750">
              <a:buFont typeface="Arial" panose="020B0604020202020204" pitchFamily="34" charset="0"/>
              <a:buChar char="•"/>
            </a:pPr>
            <a:r>
              <a:rPr lang="en-US" dirty="0"/>
              <a:t>Use an Anchoring Phrase/Affirmation </a:t>
            </a:r>
          </a:p>
          <a:p>
            <a:pPr marL="285750" indent="-285750">
              <a:buFont typeface="Arial" panose="020B0604020202020204" pitchFamily="34" charset="0"/>
              <a:buChar char="•"/>
            </a:pPr>
            <a:r>
              <a:rPr lang="en-US" dirty="0"/>
              <a:t>Visualize Someone You Love</a:t>
            </a:r>
          </a:p>
          <a:p>
            <a:pPr marL="285750" indent="-285750">
              <a:buFont typeface="Arial" panose="020B0604020202020204" pitchFamily="34" charset="0"/>
              <a:buChar char="•"/>
            </a:pPr>
            <a:r>
              <a:rPr lang="en-US" dirty="0"/>
              <a:t>Visualize  a Place You Love</a:t>
            </a:r>
          </a:p>
        </p:txBody>
      </p:sp>
    </p:spTree>
    <p:extLst>
      <p:ext uri="{BB962C8B-B14F-4D97-AF65-F5344CB8AC3E}">
        <p14:creationId xmlns:p14="http://schemas.microsoft.com/office/powerpoint/2010/main" val="112837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38410-7968-891A-A251-0F738F965337}"/>
              </a:ext>
            </a:extLst>
          </p:cNvPr>
          <p:cNvPicPr>
            <a:picLocks noChangeAspect="1"/>
          </p:cNvPicPr>
          <p:nvPr/>
        </p:nvPicPr>
        <p:blipFill rotWithShape="1">
          <a:blip r:embed="rId2"/>
          <a:srcRect t="166" b="4108"/>
          <a:stretch/>
        </p:blipFill>
        <p:spPr>
          <a:xfrm>
            <a:off x="13" y="1282"/>
            <a:ext cx="12191987" cy="6856718"/>
          </a:xfrm>
          <a:prstGeom prst="rect">
            <a:avLst/>
          </a:prstGeom>
        </p:spPr>
      </p:pic>
    </p:spTree>
    <p:extLst>
      <p:ext uri="{BB962C8B-B14F-4D97-AF65-F5344CB8AC3E}">
        <p14:creationId xmlns:p14="http://schemas.microsoft.com/office/powerpoint/2010/main" val="16931965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cb3d90a3-a1dc-4db9-b20c-ec244f17aa7e"/>
  <p:tag name="SLIDO_EVENT_SECTION_UUID" val="3283f892-b0bf-48d9-a324-be48e1149771"/>
</p:tagLst>
</file>

<file path=ppt/tags/tag10.xml><?xml version="1.0" encoding="utf-8"?>
<p:tagLst xmlns:a="http://schemas.openxmlformats.org/drawingml/2006/main" xmlns:r="http://schemas.openxmlformats.org/officeDocument/2006/relationships" xmlns:p="http://schemas.openxmlformats.org/presentationml/2006/main">
  <p:tag name="SLIDO_METADATA" val="eyJUaW1lc3RhbXAiOjE2NzUwNTAyNjh9"/>
  <p:tag name="SLIDO_TYPE" val="SlidoPoll"/>
  <p:tag name="SLIDO_POLL_UUID" val="9a48b944-d558-4773-9b8f-6bbf953a03ba"/>
  <p:tag name="SLIDO_TIMELINE" val="W3sicG9sbFF1ZXN0aW9uVXVpZCI6IjkwZWFmMTBhLWI5ZWEtNGQ1MC05NTQ5LTdiZjM2NDFhNGMxMCIsInNob3dSZXN1bHRzIjp0cnVlLCJzaG93Q29ycmVjdEFuc3dlcnMiOmZhbHNlLCJ2b3RpbmdMb2NrZWQiOmZhbHNlfV0="/>
</p:tagLst>
</file>

<file path=ppt/tags/tag1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2.xml><?xml version="1.0" encoding="utf-8"?>
<p:tagLst xmlns:a="http://schemas.openxmlformats.org/drawingml/2006/main" xmlns:r="http://schemas.openxmlformats.org/officeDocument/2006/relationships" xmlns:p="http://schemas.openxmlformats.org/presentationml/2006/main">
  <p:tag name="SLIDO_ELEMENT" val="title"/>
</p:tagLst>
</file>

<file path=ppt/tags/tag13.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zUwNDA2MDV9"/>
  <p:tag name="SLIDO_TYPE" val="SlidoPoll"/>
  <p:tag name="SLIDO_POLL_UUID" val="2e862edf-01a5-4072-8942-13cffffbdf61"/>
  <p:tag name="SLIDO_TIMELINE" val="W3sicG9sbFF1ZXN0aW9uVXVpZCI6IjcwZWVkYWYyLTQ0ODUtNDY2Yi04NTdjLTk5YzA5OGFkZDAxMy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2NzUwNDE3NTh9"/>
  <p:tag name="SLIDO_TYPE" val="SlidoPoll"/>
  <p:tag name="SLIDO_POLL_UUID" val="b5aa2432-7a35-443f-9a3a-e81010d9992c"/>
  <p:tag name="SLIDO_TIMELINE" val="W3sicG9sbFF1ZXN0aW9uVXVpZCI6IjIyZjRmYTYwLWI5YWUtNDQwMi1hOTllLTIyZjI5OTY2NTM1NiIsInNob3dSZXN1bHRzIjp0cnVlLCJzaG93Q29ycmVjdEFuc3dlcnMiOmZhbHNlLCJ2b3RpbmdMb2NrZWQiOmZhbHNlfV0="/>
</p:tagLst>
</file>

<file path=ppt/tags/tag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8.xml><?xml version="1.0" encoding="utf-8"?>
<p:tagLst xmlns:a="http://schemas.openxmlformats.org/drawingml/2006/main" xmlns:r="http://schemas.openxmlformats.org/officeDocument/2006/relationships" xmlns:p="http://schemas.openxmlformats.org/presentationml/2006/main">
  <p:tag name="SLIDO_ELEMENT" val="title"/>
</p:tagLst>
</file>

<file path=ppt/tags/tag9.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LuminousVTI">
  <a:themeElements>
    <a:clrScheme name="AnalogousFromLightSeedRightStep">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AE699F"/>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LS">
  <a:themeElements>
    <a:clrScheme name="RLS Slide Deck">
      <a:dk1>
        <a:srgbClr val="00416B"/>
      </a:dk1>
      <a:lt1>
        <a:srgbClr val="FFFFFF"/>
      </a:lt1>
      <a:dk2>
        <a:srgbClr val="000000"/>
      </a:dk2>
      <a:lt2>
        <a:srgbClr val="4196CB"/>
      </a:lt2>
      <a:accent1>
        <a:srgbClr val="0075A9"/>
      </a:accent1>
      <a:accent2>
        <a:srgbClr val="005487"/>
      </a:accent2>
      <a:accent3>
        <a:srgbClr val="70C3C3"/>
      </a:accent3>
      <a:accent4>
        <a:srgbClr val="7E5DA7"/>
      </a:accent4>
      <a:accent5>
        <a:srgbClr val="D93F49"/>
      </a:accent5>
      <a:accent6>
        <a:srgbClr val="FBAD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S" id="{5BBE472C-514B-294D-ABE8-13B0DFC84CFE}" vid="{4E0EAB25-DD37-904B-BBE0-DDE300E874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c32135c-34d0-4cd6-90fe-2e397e7fb3db" xsi:nil="true"/>
    <lcf76f155ced4ddcb4097134ff3c332f xmlns="02ed1d5f-b16f-4bdf-9f06-23d39fdf354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A86919-B216-42F6-B97C-D3DBE5EA7919}">
  <ds:schemaRefs>
    <ds:schemaRef ds:uri="http://purl.org/dc/elements/1.1/"/>
    <ds:schemaRef ds:uri="http://purl.org/dc/dcmitype/"/>
    <ds:schemaRef ds:uri="http://schemas.microsoft.com/office/2006/documentManagement/types"/>
    <ds:schemaRef ds:uri="http://www.w3.org/XML/1998/namespace"/>
    <ds:schemaRef ds:uri="02ed1d5f-b16f-4bdf-9f06-23d39fdf3545"/>
    <ds:schemaRef ds:uri="http://schemas.microsoft.com/office/infopath/2007/PartnerControls"/>
    <ds:schemaRef ds:uri="http://purl.org/dc/terms/"/>
    <ds:schemaRef ds:uri="http://schemas.openxmlformats.org/package/2006/metadata/core-properties"/>
    <ds:schemaRef ds:uri="3c32135c-34d0-4cd6-90fe-2e397e7fb3db"/>
    <ds:schemaRef ds:uri="http://schemas.microsoft.com/office/2006/metadata/properties"/>
  </ds:schemaRefs>
</ds:datastoreItem>
</file>

<file path=customXml/itemProps2.xml><?xml version="1.0" encoding="utf-8"?>
<ds:datastoreItem xmlns:ds="http://schemas.openxmlformats.org/officeDocument/2006/customXml" ds:itemID="{60F484FD-7F46-4D6A-8AD5-08A79EC5EC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84FDA0-8CE1-444C-97F8-1FC05AB7B3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1260</TotalTime>
  <Words>2122</Words>
  <Application>Microsoft Macintosh PowerPoint</Application>
  <PresentationFormat>Widescreen</PresentationFormat>
  <Paragraphs>277</Paragraphs>
  <Slides>48</Slides>
  <Notes>27</Notes>
  <HiddenSlides>0</HiddenSlides>
  <MMClips>4</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48</vt:i4>
      </vt:variant>
    </vt:vector>
  </HeadingPairs>
  <TitlesOfParts>
    <vt:vector size="73" baseType="lpstr">
      <vt:lpstr>Aileron Heavy</vt:lpstr>
      <vt:lpstr>Arial</vt:lpstr>
      <vt:lpstr>Arimo</vt:lpstr>
      <vt:lpstr>Arimo Bold</vt:lpstr>
      <vt:lpstr>Avenir Next LT Pro</vt:lpstr>
      <vt:lpstr>Calibri</vt:lpstr>
      <vt:lpstr>Calibri Light</vt:lpstr>
      <vt:lpstr>Gotham</vt:lpstr>
      <vt:lpstr>Gotham </vt:lpstr>
      <vt:lpstr>halyard-display</vt:lpstr>
      <vt:lpstr>Helvetica</vt:lpstr>
      <vt:lpstr>Libre Baskerville</vt:lpstr>
      <vt:lpstr>Open Sans</vt:lpstr>
      <vt:lpstr>Open Sans 1</vt:lpstr>
      <vt:lpstr>Open Sans Extra Bold</vt:lpstr>
      <vt:lpstr>Open Sans Light</vt:lpstr>
      <vt:lpstr>Open Sans Semibold</vt:lpstr>
      <vt:lpstr>Public Sans</vt:lpstr>
      <vt:lpstr>Public Sans Bold</vt:lpstr>
      <vt:lpstr>Raleway Bold</vt:lpstr>
      <vt:lpstr>Sabon Next LT</vt:lpstr>
      <vt:lpstr>Wingdings</vt:lpstr>
      <vt:lpstr>LuminousVTI</vt:lpstr>
      <vt:lpstr>Office Theme</vt:lpstr>
      <vt:lpstr>RLS</vt:lpstr>
      <vt:lpstr>WELCOME</vt:lpstr>
      <vt:lpstr>Liberating Our Clients </vt:lpstr>
      <vt:lpstr>Workshop Objectives </vt:lpstr>
      <vt:lpstr>National Association of Social Workers </vt:lpstr>
      <vt:lpstr>PowerPoint Presentation</vt:lpstr>
      <vt:lpstr>PowerPoint Presentation</vt:lpstr>
      <vt:lpstr>PowerPoint Presentation</vt:lpstr>
      <vt:lpstr>Grounding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Define the Problem </vt:lpstr>
      <vt:lpstr>Identify Personal Factors </vt:lpstr>
      <vt:lpstr>Identify Cultural Factors </vt:lpstr>
      <vt:lpstr>Identify Institutional Factors </vt:lpstr>
      <vt:lpstr>Development of Action Plan</vt:lpstr>
      <vt:lpstr>PowerPoint Presentation</vt:lpstr>
      <vt:lpstr>Clinician  Demographics</vt:lpstr>
      <vt:lpstr>PowerPoint Presentation</vt:lpstr>
      <vt:lpstr>Implicit Bias </vt:lpstr>
      <vt:lpstr>PowerPoint Presentation</vt:lpstr>
      <vt:lpstr>Clinical Impact of Bias </vt:lpstr>
      <vt:lpstr>Impact on the Therapeutic Relationship </vt:lpstr>
      <vt:lpstr>Bias Intervention Strategies </vt:lpstr>
      <vt:lpstr>Trauma Informed Core Principles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for clients and clinicians </vt:lpstr>
      <vt:lpstr>PowerPoint Presentation</vt:lpstr>
      <vt:lpstr>PowerPoint Presentation</vt:lpstr>
      <vt:lpstr>Institutional Change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Liberating Our Clients </dc:title>
  <dc:creator>Zina Rodriguez</dc:creator>
  <cp:lastModifiedBy>Oliver Books</cp:lastModifiedBy>
  <cp:revision>3</cp:revision>
  <dcterms:created xsi:type="dcterms:W3CDTF">2023-01-29T22:37:14Z</dcterms:created>
  <dcterms:modified xsi:type="dcterms:W3CDTF">2023-06-02T15:35:07Z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y fmtid="{D5CDD505-2E9C-101B-9397-08002B2CF9AE}" pid="3" name="ContentTypeId">
    <vt:lpwstr>0x0101004BB190E4D7AFC14E98965610088EB58A</vt:lpwstr>
  </property>
  <property fmtid="{D5CDD505-2E9C-101B-9397-08002B2CF9AE}" pid="4" name="MediaServiceImageTags">
    <vt:lpwstr/>
  </property>
</Properties>
</file>