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9" r:id="rId3"/>
  </p:sldMasterIdLst>
  <p:notesMasterIdLst>
    <p:notesMasterId r:id="rId37"/>
  </p:notesMasterIdLst>
  <p:sldIdLst>
    <p:sldId id="28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A8"/>
    <a:srgbClr val="E4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92497-77A6-D942-9F07-01166EF5E21F}" v="16" dt="2023-06-02T16:11:31.0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>
      <p:cViewPr>
        <p:scale>
          <a:sx n="76" d="100"/>
          <a:sy n="76" d="100"/>
        </p:scale>
        <p:origin x="1384" y="9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1F61-442F-8C40-9B4F-E3B68D76BBFB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7890E-002E-BC44-BF58-405E301CF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6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7890E-002E-BC44-BF58-405E301CFE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7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390" y="580143"/>
            <a:ext cx="69418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E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24E7-66F1-84D0-E587-D5E4C47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13E5B-6545-47B8-06BA-7BEA53B7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7C73-1DC6-2D38-7CCC-5BA212B91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5D6B8-DEE4-640E-2513-C3331CE17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FE4E4-8839-91DB-2161-C55FA54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D613C-E08B-57E0-7E39-5E071125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E2996-63D8-6812-55D1-B1E33A7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539F2-9485-7C3E-9159-6F7F8333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2A02-EE04-CF53-E3FD-3450206A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CE5CD-B512-E119-4FDF-C0B18130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FE493-4517-8D53-B500-F945B3A8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F01A6-A768-E11F-3D2A-80D016DB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0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A4E7B-C0FD-E4A7-5FFB-C8726145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80463-26CE-B9CB-D791-826D06EA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65DC-022B-5A8B-AA2F-2FB1FA3F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DD9C-F365-FF4E-B2FA-59128CED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1469A-7C89-5591-A202-DB71E20B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563D1-C0DC-D467-F063-117C7969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A39AA-9894-86F5-8526-90D68770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73435-DE34-9B48-E163-6AC317A9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FCC46-6267-D3B7-D844-FF9925FD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8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CA37-9CE6-4475-0907-1616AD60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DFD38-B152-26FF-79E3-6B340AC18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1170A-E870-6137-FA14-65DFD0F24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DAFC6-0CDC-A92C-901F-6D1CCDB6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9A7D-06FD-481C-F73D-2D53F99B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87FEF-DD77-E96F-8D80-F3BC803A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4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971C-B707-41FD-E4ED-2D53078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8CFDA-2D17-9CFF-4B86-CE8DF8AA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06A1-6DF0-A070-88B5-D459158D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964E-213A-8AAC-68CC-1592B09D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4AE8E-F054-B49B-E38C-CBE5D92A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4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6B51B-82DC-86E6-723E-2C917860B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7DFBE-3055-8FC7-079F-B8BE1C08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4B77B-0101-BF63-56D8-F02395C2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8710B-3164-261E-FA9D-825F3034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0865-645B-BD81-0138-B81571F8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0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9"/>
            <a:ext cx="9144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946489"/>
            <a:ext cx="6858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7200" b="1" i="0" spc="45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1250" y="452179"/>
            <a:ext cx="43815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30133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9"/>
            <a:ext cx="9144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946489"/>
            <a:ext cx="6858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7200" b="1" i="0" spc="45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1250" y="452179"/>
            <a:ext cx="43815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998269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H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14D15A-DCA8-F568-65F9-C8A55E339915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4" name="Picture 13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1CC22512-37B2-0E8C-A78D-BA58A9F8F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Rectangle&#10;&#10;Description automatically generated">
              <a:extLst>
                <a:ext uri="{FF2B5EF4-FFF2-40B4-BE49-F238E27FC236}">
                  <a16:creationId xmlns:a16="http://schemas.microsoft.com/office/drawing/2014/main" id="{BF21CC52-7025-3493-253D-2B5D1689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86064"/>
            <a:stretch/>
          </p:blipFill>
          <p:spPr>
            <a:xfrm>
              <a:off x="0" y="5902288"/>
              <a:ext cx="12192000" cy="9557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946489"/>
            <a:ext cx="6858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7200" b="1" i="0" spc="45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54EF14-8289-0747-83BA-8D236CDAF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4343" y="509597"/>
            <a:ext cx="4475315" cy="205714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212172-DB0E-628D-9797-3E2376AD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40571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E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3BC-A33E-28B6-6743-9ACEFEDA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156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0A91B4-FAE4-5043-63DE-CF5DF89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086814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8D3C93-1161-77CC-5634-4A63214C5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2762" y="1868488"/>
            <a:ext cx="5462587" cy="461474"/>
          </a:xfrm>
        </p:spPr>
        <p:txBody>
          <a:bodyPr/>
          <a:lstStyle>
            <a:lvl1pPr marL="0" indent="0">
              <a:buNone/>
              <a:defRPr/>
            </a:lvl1pPr>
            <a:lvl2pPr marL="7144" indent="0">
              <a:buNone/>
              <a:tabLst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22680E-BDF7-2C71-ED0B-88C92BC56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651" y="2329962"/>
            <a:ext cx="2101361" cy="2802360"/>
          </a:xfrm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0F13E9-3D0E-26A6-CA3F-470184A1B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2762" y="2347915"/>
            <a:ext cx="5462587" cy="365126"/>
          </a:xfrm>
        </p:spPr>
        <p:txBody>
          <a:bodyPr>
            <a:normAutofit/>
          </a:bodyPr>
          <a:lstStyle>
            <a:lvl1pPr marL="0" indent="0">
              <a:buNone/>
              <a:defRPr sz="1350" b="0"/>
            </a:lvl1pPr>
            <a:lvl2pPr marL="7144" indent="0">
              <a:buNone/>
              <a:tabLst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 &amp; Organization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DB111A-52EB-E249-6224-8B88C06D8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762" y="2887090"/>
            <a:ext cx="5462588" cy="2796160"/>
          </a:xfrm>
        </p:spPr>
        <p:txBody>
          <a:bodyPr>
            <a:normAutofit/>
          </a:bodyPr>
          <a:lstStyle>
            <a:lvl1pPr marL="0" indent="0">
              <a:buNone/>
              <a:defRPr sz="1350" b="0"/>
            </a:lvl1pPr>
            <a:lvl2pPr marL="7144" indent="0">
              <a:buNone/>
              <a:tabLst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C451BA-EED8-3680-A4CB-22973AD0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156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6CA1E51-A434-DFDF-CE3A-054A26EB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690815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28321" y="1784729"/>
            <a:ext cx="2887358" cy="3851444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F2911-3EE5-2C4F-0B2E-A9D91AB89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156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A7BD87-8A77-E95B-D11C-4BA00CF9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875011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65377" y="1966302"/>
            <a:ext cx="2650938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2075B45-9CE0-95F2-85EA-EB3841845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7687" y="1966302"/>
            <a:ext cx="2650938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C4A3F5-32BF-A5E6-126F-2E7657883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156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66472-569E-72A4-0FF7-1F8D9027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893610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3777" y="2399642"/>
            <a:ext cx="1543382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DDACA0-484C-8FE4-DC9F-204976DF4E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77" y="4543548"/>
            <a:ext cx="1543382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456554-942B-C0B3-1845-345101F9C2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4217" y="2389647"/>
            <a:ext cx="1543382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71D9DB2-225A-848A-E1A8-EF949D352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4107" y="2399642"/>
            <a:ext cx="1543382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D148A87-0D95-0008-0CF2-8A9447F77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3997" y="2389647"/>
            <a:ext cx="1543382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42B3BD8-BF76-EFF8-B2F7-EC0259185B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33887" y="2389647"/>
            <a:ext cx="1543382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BD02477-6065-F818-FBA9-47A3FAEC7B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33886" y="4543548"/>
            <a:ext cx="1543382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E2EF5DC-0D57-DC34-4674-0BD76A3C79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0309" y="4543548"/>
            <a:ext cx="1543382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366866D-A2F8-F30E-5CEC-7874104461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3283" y="4543548"/>
            <a:ext cx="1543382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E9F404-D14D-FE4F-8CFF-AB1FC64F34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4217" y="4562664"/>
            <a:ext cx="1543382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6D04C-67A8-D731-EC40-7A854EF1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156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Tier Type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B503363-B9D9-93C1-0C72-1F8160EB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861182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651" y="1855558"/>
            <a:ext cx="2359163" cy="3146885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E5FCD15-9EED-BF20-2D8A-6BE8959CE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014" y="1855558"/>
            <a:ext cx="5330336" cy="2777989"/>
          </a:xfrm>
        </p:spPr>
        <p:txBody>
          <a:bodyPr>
            <a:normAutofit/>
          </a:bodyPr>
          <a:lstStyle>
            <a:lvl1pPr marL="0" indent="0">
              <a:buNone/>
              <a:defRPr sz="1350" b="0"/>
            </a:lvl1pPr>
            <a:lvl2pPr marL="7144" indent="0">
              <a:buNone/>
              <a:tabLst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37E892-C103-787E-50B3-35CD1BC0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156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5716C83-17B4-C381-850C-2045F14D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763320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5EB1E5F-3707-50EA-F71B-190CBDE43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176C5-CF10-FDA6-D1E6-A79FE303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2A8F75-DAEB-1151-4267-E165A54F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850849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D122712-FC2A-136F-6052-A15DA321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2A1F8A-AF3D-0A4D-9E21-E9D609AC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2419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E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E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CF06-A1EC-0350-C7E9-994037CC8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6436B-515F-AA92-BA94-04D398A30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CDAE-A770-7970-3BC6-D5EDAC70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CE221-E1A7-768C-61D6-8DBC39BC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0E12-E553-7018-D7D5-4F6FAB1F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54F3-B4CC-18A0-A119-655F4E97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3B9E-CABD-B4DC-1B9D-87DD6761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8DAA-D226-ED94-D531-6754992B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7104-23BA-97B2-D945-0C039CE6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9976-BEA7-9DDF-826A-7D40AAE1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7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7279-A700-2158-D980-BA47521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605F2-F592-3257-64F0-4FCB64CD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5AF3-89DF-C54C-A6D1-4301F3F2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2C366-1E83-41E3-6E46-6306F6FC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E698-948F-1530-13BA-DE5F152F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8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1A01-64AD-D5B2-4586-ACC2C5FC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C10D-D1E1-EFE8-2413-4DC8CE012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A7155-0BD1-8D58-016A-DCBC63B3D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C37BC-8058-20D3-0B18-BD69AB35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4DAA3-6125-9D5C-A1A0-0AD4EC70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C9544-6D89-0473-1BFB-8C433A99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351967"/>
            <a:ext cx="9143999" cy="55060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90" y="580143"/>
            <a:ext cx="4548505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E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390" y="1905887"/>
            <a:ext cx="5945505" cy="2907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D7368-4E5F-21CB-F7A4-9C11CFEE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D41B6-ED92-53F4-115B-74D408949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DFB7F-E48C-9FC0-9D60-5300F8F6F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4C2F-4D27-A244-9AE2-E5C8FE469D7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B588-7A72-9D2D-0097-0AB6DA5F4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30AA-7B28-DA93-56FE-E0BC92F52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ctangle&#10;&#10;Description automatically generated">
            <a:extLst>
              <a:ext uri="{FF2B5EF4-FFF2-40B4-BE49-F238E27FC236}">
                <a16:creationId xmlns:a16="http://schemas.microsoft.com/office/drawing/2014/main" id="{F518A2A1-47B4-B5B2-2D04-E5CA6611DB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D91A3-9181-E725-82F2-BE95F9D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8CB2-9560-ADAF-F480-8324153A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14AD-C30C-10BB-7054-5A9E109C0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32537" y="6186675"/>
            <a:ext cx="3878927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61468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oreFdn.or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eFdn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5" Type="http://schemas.openxmlformats.org/officeDocument/2006/relationships/hyperlink" Target="rls_slide_loop.pptx" TargetMode="Externa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ForeFdn.org/Our-Grante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eFdn.org/Our-Grante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dots&#10;&#10;Description automatically generated with low confidence">
            <a:extLst>
              <a:ext uri="{FF2B5EF4-FFF2-40B4-BE49-F238E27FC236}">
                <a16:creationId xmlns:a16="http://schemas.microsoft.com/office/drawing/2014/main" id="{B165C253-8541-4966-E65B-E51B79498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9177866" cy="6934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D2D8AF-014E-6FD4-FE82-7CAC89009168}"/>
              </a:ext>
            </a:extLst>
          </p:cNvPr>
          <p:cNvSpPr/>
          <p:nvPr/>
        </p:nvSpPr>
        <p:spPr>
          <a:xfrm>
            <a:off x="978408" y="-186642"/>
            <a:ext cx="7187184" cy="1219200"/>
          </a:xfrm>
          <a:prstGeom prst="rect">
            <a:avLst/>
          </a:prstGeom>
          <a:solidFill>
            <a:srgbClr val="00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4F4092-87E2-CCC4-6781-CB7502FE181C}"/>
              </a:ext>
            </a:extLst>
          </p:cNvPr>
          <p:cNvSpPr/>
          <p:nvPr/>
        </p:nvSpPr>
        <p:spPr>
          <a:xfrm>
            <a:off x="1295400" y="-354449"/>
            <a:ext cx="6553200" cy="1219200"/>
          </a:xfrm>
          <a:prstGeom prst="rect">
            <a:avLst/>
          </a:prstGeom>
          <a:solidFill>
            <a:srgbClr val="E4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608F6E-7603-A7D2-8A52-3BFED9736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4751"/>
            <a:ext cx="9144000" cy="51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 </a:t>
            </a:r>
            <a:r>
              <a:rPr spc="-270" dirty="0"/>
              <a:t>Respondent</a:t>
            </a:r>
            <a:r>
              <a:rPr spc="-180" dirty="0"/>
              <a:t> </a:t>
            </a:r>
            <a:r>
              <a:rPr spc="-295" dirty="0"/>
              <a:t>Demographics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09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910459"/>
            <a:ext cx="6234430" cy="364362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8450" marR="223520" indent="-286385">
              <a:lnSpc>
                <a:spcPts val="1939"/>
              </a:lnSpc>
              <a:spcBef>
                <a:spcPts val="34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80" dirty="0">
                <a:latin typeface="Arial"/>
                <a:cs typeface="Arial"/>
              </a:rPr>
              <a:t>Overall,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most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1871FF"/>
                </a:solidFill>
                <a:latin typeface="Arial"/>
                <a:cs typeface="Arial"/>
              </a:rPr>
              <a:t>peers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60" dirty="0">
                <a:solidFill>
                  <a:srgbClr val="1871FF"/>
                </a:solidFill>
                <a:latin typeface="Arial"/>
                <a:cs typeface="Arial"/>
              </a:rPr>
              <a:t>responding</a:t>
            </a:r>
            <a:r>
              <a:rPr sz="1800" b="1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to</a:t>
            </a:r>
            <a:r>
              <a:rPr sz="1800" b="1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the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55" dirty="0">
                <a:solidFill>
                  <a:srgbClr val="1871FF"/>
                </a:solidFill>
                <a:latin typeface="Arial"/>
                <a:cs typeface="Arial"/>
              </a:rPr>
              <a:t>survey</a:t>
            </a:r>
            <a:r>
              <a:rPr sz="1800" b="1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1871FF"/>
                </a:solidFill>
                <a:latin typeface="Arial"/>
                <a:cs typeface="Arial"/>
              </a:rPr>
              <a:t>(55%)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are </a:t>
            </a:r>
            <a:r>
              <a:rPr sz="1800" spc="-60" dirty="0">
                <a:latin typeface="Arial"/>
                <a:cs typeface="Arial"/>
              </a:rPr>
              <a:t>between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ages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30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49,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while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about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1871FF"/>
                </a:solidFill>
                <a:latin typeface="Arial"/>
                <a:cs typeface="Arial"/>
              </a:rPr>
              <a:t>a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third</a:t>
            </a:r>
            <a:r>
              <a:rPr sz="1800" b="1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(34%)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are </a:t>
            </a:r>
            <a:r>
              <a:rPr sz="1800" spc="-60" dirty="0">
                <a:latin typeface="Arial"/>
                <a:cs typeface="Arial"/>
              </a:rPr>
              <a:t>between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ages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50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64.</a:t>
            </a:r>
            <a:endParaRPr sz="1800">
              <a:latin typeface="Arial"/>
              <a:cs typeface="Arial"/>
            </a:endParaRPr>
          </a:p>
          <a:p>
            <a:pPr marL="299085" marR="99695" indent="-287020">
              <a:lnSpc>
                <a:spcPts val="1939"/>
              </a:lnSpc>
              <a:spcBef>
                <a:spcPts val="101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40" dirty="0">
                <a:solidFill>
                  <a:srgbClr val="1871FF"/>
                </a:solidFill>
                <a:latin typeface="Arial"/>
                <a:cs typeface="Arial"/>
              </a:rPr>
              <a:t>Two-</a:t>
            </a:r>
            <a:r>
              <a:rPr sz="1800" b="1" spc="-125" dirty="0">
                <a:solidFill>
                  <a:srgbClr val="1871FF"/>
                </a:solidFill>
                <a:latin typeface="Arial"/>
                <a:cs typeface="Arial"/>
              </a:rPr>
              <a:t>thirds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1871FF"/>
                </a:solidFill>
                <a:latin typeface="Arial"/>
                <a:cs typeface="Arial"/>
              </a:rPr>
              <a:t>(67%)</a:t>
            </a:r>
            <a:r>
              <a:rPr sz="1800" b="1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respondents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white,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non-</a:t>
            </a:r>
            <a:r>
              <a:rPr sz="1800" spc="-100" dirty="0">
                <a:latin typeface="Arial"/>
                <a:cs typeface="Arial"/>
              </a:rPr>
              <a:t>Hispanic;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1871FF"/>
                </a:solidFill>
                <a:latin typeface="Arial"/>
                <a:cs typeface="Arial"/>
              </a:rPr>
              <a:t>less 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than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one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1871FF"/>
                </a:solidFill>
                <a:latin typeface="Arial"/>
                <a:cs typeface="Arial"/>
              </a:rPr>
              <a:t>in</a:t>
            </a:r>
            <a:r>
              <a:rPr sz="1800" b="1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five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(18%)</a:t>
            </a:r>
            <a:r>
              <a:rPr sz="1800" b="1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respondents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Black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African </a:t>
            </a:r>
            <a:r>
              <a:rPr sz="1800" spc="-85" dirty="0">
                <a:latin typeface="Arial"/>
                <a:cs typeface="Arial"/>
              </a:rPr>
              <a:t>American,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non-</a:t>
            </a:r>
            <a:r>
              <a:rPr sz="1800" spc="-100" dirty="0">
                <a:latin typeface="Arial"/>
                <a:cs typeface="Arial"/>
              </a:rPr>
              <a:t>Hispanic;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roughly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one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ten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fewer </a:t>
            </a:r>
            <a:r>
              <a:rPr sz="1800" spc="-80" dirty="0">
                <a:latin typeface="Arial"/>
                <a:cs typeface="Arial"/>
              </a:rPr>
              <a:t>respondents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identify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as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another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race,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non-</a:t>
            </a:r>
            <a:r>
              <a:rPr sz="1800" spc="-100" dirty="0">
                <a:latin typeface="Arial"/>
                <a:cs typeface="Arial"/>
              </a:rPr>
              <a:t>Hispanic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Hispanic </a:t>
            </a:r>
            <a:r>
              <a:rPr sz="1800" spc="-165" dirty="0">
                <a:latin typeface="Arial"/>
                <a:cs typeface="Arial"/>
              </a:rPr>
              <a:t>(7%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9%,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respectively).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050"/>
              </a:lnSpc>
              <a:spcBef>
                <a:spcPts val="77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40" dirty="0">
                <a:latin typeface="Arial"/>
                <a:cs typeface="Arial"/>
              </a:rPr>
              <a:t>Just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over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one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third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1871FF"/>
                </a:solidFill>
                <a:latin typeface="Arial"/>
                <a:cs typeface="Arial"/>
              </a:rPr>
              <a:t>(35%)</a:t>
            </a:r>
            <a:r>
              <a:rPr sz="1800" b="1" spc="-6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respondents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are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male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almost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ts val="2050"/>
              </a:lnSpc>
            </a:pP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two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thirds</a:t>
            </a:r>
            <a:r>
              <a:rPr sz="1800" b="1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of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1871FF"/>
                </a:solidFill>
                <a:latin typeface="Arial"/>
                <a:cs typeface="Arial"/>
              </a:rPr>
              <a:t>respondents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(63%)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are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female.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60" dirty="0">
                <a:solidFill>
                  <a:srgbClr val="1871FF"/>
                </a:solidFill>
                <a:latin typeface="Arial"/>
                <a:cs typeface="Arial"/>
              </a:rPr>
              <a:t>The</a:t>
            </a:r>
            <a:r>
              <a:rPr sz="1800" b="1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majority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of</a:t>
            </a:r>
            <a:r>
              <a:rPr sz="1800" b="1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1871FF"/>
                </a:solidFill>
                <a:latin typeface="Arial"/>
                <a:cs typeface="Arial"/>
              </a:rPr>
              <a:t>respondents</a:t>
            </a:r>
            <a:r>
              <a:rPr sz="1800" b="1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(69%)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make</a:t>
            </a:r>
            <a:r>
              <a:rPr sz="1800" spc="-55" dirty="0">
                <a:latin typeface="Arial"/>
                <a:cs typeface="Arial"/>
              </a:rPr>
              <a:t> under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$50,000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year; </a:t>
            </a:r>
            <a:r>
              <a:rPr sz="1800" b="1" spc="-125" dirty="0">
                <a:solidFill>
                  <a:srgbClr val="1871FF"/>
                </a:solidFill>
                <a:latin typeface="Arial"/>
                <a:cs typeface="Arial"/>
              </a:rPr>
              <a:t>only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one</a:t>
            </a:r>
            <a:r>
              <a:rPr sz="1800" b="1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quarter </a:t>
            </a:r>
            <a:r>
              <a:rPr sz="1800" b="1" spc="-125" dirty="0">
                <a:solidFill>
                  <a:srgbClr val="1871FF"/>
                </a:solidFill>
                <a:latin typeface="Arial"/>
                <a:cs typeface="Arial"/>
              </a:rPr>
              <a:t>(26%)</a:t>
            </a:r>
            <a:r>
              <a:rPr sz="1800" b="1" spc="-5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respondents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make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$50,000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more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year.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80143"/>
            <a:ext cx="52730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 </a:t>
            </a:r>
            <a:r>
              <a:rPr spc="-130" dirty="0"/>
              <a:t>Motivation</a:t>
            </a:r>
            <a:r>
              <a:rPr spc="-185" dirty="0"/>
              <a:t> </a:t>
            </a:r>
            <a:r>
              <a:rPr spc="-150" dirty="0"/>
              <a:t>for</a:t>
            </a:r>
            <a:r>
              <a:rPr spc="-155" dirty="0"/>
              <a:t> </a:t>
            </a:r>
            <a:r>
              <a:rPr spc="-310" dirty="0"/>
              <a:t>Becoming</a:t>
            </a:r>
            <a:r>
              <a:rPr spc="-175" dirty="0"/>
              <a:t> </a:t>
            </a:r>
            <a:r>
              <a:rPr spc="-220" dirty="0"/>
              <a:t>a</a:t>
            </a:r>
            <a:r>
              <a:rPr spc="-165" dirty="0"/>
              <a:t> </a:t>
            </a:r>
            <a:r>
              <a:rPr spc="-565" dirty="0"/>
              <a:t>PRC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10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206" y="1916555"/>
            <a:ext cx="2575560" cy="41268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5080" indent="-287020">
              <a:lnSpc>
                <a:spcPts val="1730"/>
              </a:lnSpc>
              <a:spcBef>
                <a:spcPts val="31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114" dirty="0">
                <a:latin typeface="Arial"/>
                <a:cs typeface="Arial"/>
              </a:rPr>
              <a:t>Just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b="1" spc="-105" dirty="0">
                <a:solidFill>
                  <a:srgbClr val="1871FF"/>
                </a:solidFill>
                <a:latin typeface="Arial"/>
                <a:cs typeface="Arial"/>
              </a:rPr>
              <a:t>over</a:t>
            </a:r>
            <a:r>
              <a:rPr sz="1600" b="1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1871FF"/>
                </a:solidFill>
                <a:latin typeface="Arial"/>
                <a:cs typeface="Arial"/>
              </a:rPr>
              <a:t>half</a:t>
            </a:r>
            <a:r>
              <a:rPr sz="1600" b="1" spc="-80" dirty="0">
                <a:solidFill>
                  <a:srgbClr val="1871FF"/>
                </a:solidFill>
                <a:latin typeface="Arial"/>
                <a:cs typeface="Arial"/>
              </a:rPr>
              <a:t> of</a:t>
            </a:r>
            <a:r>
              <a:rPr sz="1600" b="1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b="1" spc="-75" dirty="0">
                <a:solidFill>
                  <a:srgbClr val="1871FF"/>
                </a:solidFill>
                <a:latin typeface="Arial"/>
                <a:cs typeface="Arial"/>
              </a:rPr>
              <a:t>all</a:t>
            </a:r>
            <a:r>
              <a:rPr sz="16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871FF"/>
                </a:solidFill>
                <a:latin typeface="Arial"/>
                <a:cs typeface="Arial"/>
              </a:rPr>
              <a:t>peers </a:t>
            </a:r>
            <a:r>
              <a:rPr sz="1600" b="1" spc="-114" dirty="0">
                <a:solidFill>
                  <a:srgbClr val="1871FF"/>
                </a:solidFill>
                <a:latin typeface="Arial"/>
                <a:cs typeface="Arial"/>
              </a:rPr>
              <a:t>(55%)</a:t>
            </a:r>
            <a:r>
              <a:rPr sz="1600" b="1" spc="-4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say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they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want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spc="-45" dirty="0">
                <a:latin typeface="Arial"/>
                <a:cs typeface="Arial"/>
              </a:rPr>
              <a:t>support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people </a:t>
            </a:r>
            <a:r>
              <a:rPr sz="1600" spc="-75" dirty="0">
                <a:latin typeface="Arial"/>
                <a:cs typeface="Arial"/>
              </a:rPr>
              <a:t>experiencing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85" dirty="0">
                <a:latin typeface="Arial"/>
                <a:cs typeface="Arial"/>
              </a:rPr>
              <a:t>OUD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because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their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personal </a:t>
            </a:r>
            <a:r>
              <a:rPr sz="1600" spc="-70" dirty="0">
                <a:latin typeface="Arial"/>
                <a:cs typeface="Arial"/>
              </a:rPr>
              <a:t>experience/struggles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with </a:t>
            </a:r>
            <a:r>
              <a:rPr sz="1600" spc="-80" dirty="0">
                <a:latin typeface="Arial"/>
                <a:cs typeface="Arial"/>
              </a:rPr>
              <a:t>recovery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and/or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because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75" dirty="0">
                <a:latin typeface="Arial"/>
                <a:cs typeface="Arial"/>
              </a:rPr>
              <a:t> desire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help </a:t>
            </a:r>
            <a:r>
              <a:rPr sz="1600" spc="-50" dirty="0">
                <a:latin typeface="Arial"/>
                <a:cs typeface="Arial"/>
              </a:rPr>
              <a:t>others/give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back/give hope.</a:t>
            </a:r>
            <a:endParaRPr sz="1600">
              <a:latin typeface="Arial"/>
              <a:cs typeface="Arial"/>
            </a:endParaRPr>
          </a:p>
          <a:p>
            <a:pPr marL="299085" marR="50800" indent="-287020">
              <a:lnSpc>
                <a:spcPts val="1730"/>
              </a:lnSpc>
              <a:spcBef>
                <a:spcPts val="97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1871FF"/>
                </a:solidFill>
                <a:latin typeface="Arial"/>
                <a:cs typeface="Arial"/>
              </a:rPr>
              <a:t>“I</a:t>
            </a:r>
            <a:r>
              <a:rPr sz="1600" spc="-3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1871FF"/>
                </a:solidFill>
                <a:latin typeface="Arial"/>
                <a:cs typeface="Arial"/>
              </a:rPr>
              <a:t>have</a:t>
            </a:r>
            <a:r>
              <a:rPr sz="1600" spc="-4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871FF"/>
                </a:solidFill>
                <a:latin typeface="Arial"/>
                <a:cs typeface="Arial"/>
              </a:rPr>
              <a:t>lived</a:t>
            </a:r>
            <a:r>
              <a:rPr sz="1600" spc="-5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1871FF"/>
                </a:solidFill>
                <a:latin typeface="Arial"/>
                <a:cs typeface="Arial"/>
              </a:rPr>
              <a:t>experience</a:t>
            </a:r>
            <a:r>
              <a:rPr sz="1600" spc="-1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871FF"/>
                </a:solidFill>
                <a:latin typeface="Arial"/>
                <a:cs typeface="Arial"/>
              </a:rPr>
              <a:t>as </a:t>
            </a:r>
            <a:r>
              <a:rPr sz="1600" spc="-50" dirty="0">
                <a:solidFill>
                  <a:srgbClr val="1871FF"/>
                </a:solidFill>
                <a:latin typeface="Arial"/>
                <a:cs typeface="Arial"/>
              </a:rPr>
              <a:t>I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1871FF"/>
                </a:solidFill>
                <a:latin typeface="Arial"/>
                <a:cs typeface="Arial"/>
              </a:rPr>
              <a:t>am</a:t>
            </a:r>
            <a:r>
              <a:rPr sz="1600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871FF"/>
                </a:solidFill>
                <a:latin typeface="Arial"/>
                <a:cs typeface="Arial"/>
              </a:rPr>
              <a:t>in</a:t>
            </a:r>
            <a:r>
              <a:rPr sz="1600" spc="-80" dirty="0">
                <a:solidFill>
                  <a:srgbClr val="1871FF"/>
                </a:solidFill>
                <a:latin typeface="Arial"/>
                <a:cs typeface="Arial"/>
              </a:rPr>
              <a:t> recovery</a:t>
            </a:r>
            <a:r>
              <a:rPr sz="1600" spc="-1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871FF"/>
                </a:solidFill>
                <a:latin typeface="Arial"/>
                <a:cs typeface="Arial"/>
              </a:rPr>
              <a:t>too.</a:t>
            </a:r>
            <a:r>
              <a:rPr sz="1600" spc="-5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Being </a:t>
            </a:r>
            <a:r>
              <a:rPr sz="1600" spc="-140" dirty="0">
                <a:solidFill>
                  <a:srgbClr val="1871FF"/>
                </a:solidFill>
                <a:latin typeface="Arial"/>
                <a:cs typeface="Arial"/>
              </a:rPr>
              <a:t>a</a:t>
            </a:r>
            <a:r>
              <a:rPr sz="1600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peer</a:t>
            </a:r>
            <a:r>
              <a:rPr sz="1600" spc="-5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allows</a:t>
            </a:r>
            <a:r>
              <a:rPr sz="1600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1871FF"/>
                </a:solidFill>
                <a:latin typeface="Arial"/>
                <a:cs typeface="Arial"/>
              </a:rPr>
              <a:t>me</a:t>
            </a:r>
            <a:r>
              <a:rPr sz="1600" spc="-6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71FF"/>
                </a:solidFill>
                <a:latin typeface="Arial"/>
                <a:cs typeface="Arial"/>
              </a:rPr>
              <a:t>to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871FF"/>
                </a:solidFill>
                <a:latin typeface="Arial"/>
                <a:cs typeface="Arial"/>
              </a:rPr>
              <a:t>give </a:t>
            </a:r>
            <a:r>
              <a:rPr sz="1600" spc="-100" dirty="0">
                <a:solidFill>
                  <a:srgbClr val="1871FF"/>
                </a:solidFill>
                <a:latin typeface="Arial"/>
                <a:cs typeface="Arial"/>
              </a:rPr>
              <a:t>back</a:t>
            </a:r>
            <a:r>
              <a:rPr sz="16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71FF"/>
                </a:solidFill>
                <a:latin typeface="Arial"/>
                <a:cs typeface="Arial"/>
              </a:rPr>
              <a:t>to</a:t>
            </a:r>
            <a:r>
              <a:rPr sz="1600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1871FF"/>
                </a:solidFill>
                <a:latin typeface="Arial"/>
                <a:cs typeface="Arial"/>
              </a:rPr>
              <a:t>people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871FF"/>
                </a:solidFill>
                <a:latin typeface="Arial"/>
                <a:cs typeface="Arial"/>
              </a:rPr>
              <a:t>who </a:t>
            </a:r>
            <a:r>
              <a:rPr sz="1600" spc="-20" dirty="0">
                <a:solidFill>
                  <a:srgbClr val="1871FF"/>
                </a:solidFill>
                <a:latin typeface="Arial"/>
                <a:cs typeface="Arial"/>
              </a:rPr>
              <a:t>were </a:t>
            </a:r>
            <a:r>
              <a:rPr sz="1600" spc="-95" dirty="0">
                <a:solidFill>
                  <a:srgbClr val="1871FF"/>
                </a:solidFill>
                <a:latin typeface="Arial"/>
                <a:cs typeface="Arial"/>
              </a:rPr>
              <a:t>once</a:t>
            </a:r>
            <a:r>
              <a:rPr sz="1600" spc="-4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871FF"/>
                </a:solidFill>
                <a:latin typeface="Arial"/>
                <a:cs typeface="Arial"/>
              </a:rPr>
              <a:t>in</a:t>
            </a:r>
            <a:r>
              <a:rPr sz="16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1871FF"/>
                </a:solidFill>
                <a:latin typeface="Arial"/>
                <a:cs typeface="Arial"/>
              </a:rPr>
              <a:t>my</a:t>
            </a:r>
            <a:r>
              <a:rPr sz="1600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871FF"/>
                </a:solidFill>
                <a:latin typeface="Arial"/>
                <a:cs typeface="Arial"/>
              </a:rPr>
              <a:t>position,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1871FF"/>
                </a:solidFill>
                <a:latin typeface="Arial"/>
                <a:cs typeface="Arial"/>
              </a:rPr>
              <a:t>and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1871FF"/>
                </a:solidFill>
                <a:latin typeface="Arial"/>
                <a:cs typeface="Arial"/>
              </a:rPr>
              <a:t>it 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allows</a:t>
            </a:r>
            <a:r>
              <a:rPr sz="16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1871FF"/>
                </a:solidFill>
                <a:latin typeface="Arial"/>
                <a:cs typeface="Arial"/>
              </a:rPr>
              <a:t>me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71FF"/>
                </a:solidFill>
                <a:latin typeface="Arial"/>
                <a:cs typeface="Arial"/>
              </a:rPr>
              <a:t>to</a:t>
            </a:r>
            <a:r>
              <a:rPr sz="1600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1871FF"/>
                </a:solidFill>
                <a:latin typeface="Arial"/>
                <a:cs typeface="Arial"/>
              </a:rPr>
              <a:t>share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871FF"/>
                </a:solidFill>
                <a:latin typeface="Arial"/>
                <a:cs typeface="Arial"/>
              </a:rPr>
              <a:t>the</a:t>
            </a:r>
            <a:r>
              <a:rPr sz="1600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871FF"/>
                </a:solidFill>
                <a:latin typeface="Arial"/>
                <a:cs typeface="Arial"/>
              </a:rPr>
              <a:t>tips </a:t>
            </a:r>
            <a:r>
              <a:rPr sz="1600" spc="-50" dirty="0">
                <a:solidFill>
                  <a:srgbClr val="1871FF"/>
                </a:solidFill>
                <a:latin typeface="Arial"/>
                <a:cs typeface="Arial"/>
              </a:rPr>
              <a:t>I</a:t>
            </a:r>
            <a:r>
              <a:rPr sz="1600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1871FF"/>
                </a:solidFill>
                <a:latin typeface="Arial"/>
                <a:cs typeface="Arial"/>
              </a:rPr>
              <a:t>have</a:t>
            </a:r>
            <a:r>
              <a:rPr sz="1600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1871FF"/>
                </a:solidFill>
                <a:latin typeface="Arial"/>
                <a:cs typeface="Arial"/>
              </a:rPr>
              <a:t>learned</a:t>
            </a:r>
            <a:r>
              <a:rPr sz="1600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871FF"/>
                </a:solidFill>
                <a:latin typeface="Arial"/>
                <a:cs typeface="Arial"/>
              </a:rPr>
              <a:t>throughout </a:t>
            </a:r>
            <a:r>
              <a:rPr sz="1600" spc="-95" dirty="0">
                <a:solidFill>
                  <a:srgbClr val="1871FF"/>
                </a:solidFill>
                <a:latin typeface="Arial"/>
                <a:cs typeface="Arial"/>
              </a:rPr>
              <a:t>my</a:t>
            </a:r>
            <a:r>
              <a:rPr sz="16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871FF"/>
                </a:solidFill>
                <a:latin typeface="Arial"/>
                <a:cs typeface="Arial"/>
              </a:rPr>
              <a:t>recovery.”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51203" y="3532632"/>
            <a:ext cx="4196080" cy="1899285"/>
            <a:chOff x="1251203" y="3532632"/>
            <a:chExt cx="4196080" cy="1899285"/>
          </a:xfrm>
        </p:grpSpPr>
        <p:sp>
          <p:nvSpPr>
            <p:cNvPr id="6" name="object 6"/>
            <p:cNvSpPr/>
            <p:nvPr/>
          </p:nvSpPr>
          <p:spPr>
            <a:xfrm>
              <a:off x="1610868" y="3532644"/>
              <a:ext cx="3474720" cy="1894839"/>
            </a:xfrm>
            <a:custGeom>
              <a:avLst/>
              <a:gdLst/>
              <a:ahLst/>
              <a:cxnLst/>
              <a:rect l="l" t="t" r="r" b="b"/>
              <a:pathLst>
                <a:path w="3474720" h="1894839">
                  <a:moveTo>
                    <a:pt x="329184" y="0"/>
                  </a:moveTo>
                  <a:lnTo>
                    <a:pt x="0" y="0"/>
                  </a:lnTo>
                  <a:lnTo>
                    <a:pt x="0" y="1894332"/>
                  </a:lnTo>
                  <a:lnTo>
                    <a:pt x="329184" y="1894332"/>
                  </a:lnTo>
                  <a:lnTo>
                    <a:pt x="329184" y="0"/>
                  </a:lnTo>
                  <a:close/>
                </a:path>
                <a:path w="3474720" h="1894839">
                  <a:moveTo>
                    <a:pt x="1377696" y="0"/>
                  </a:moveTo>
                  <a:lnTo>
                    <a:pt x="1048512" y="0"/>
                  </a:lnTo>
                  <a:lnTo>
                    <a:pt x="1048512" y="1894332"/>
                  </a:lnTo>
                  <a:lnTo>
                    <a:pt x="1377696" y="1894332"/>
                  </a:lnTo>
                  <a:lnTo>
                    <a:pt x="1377696" y="0"/>
                  </a:lnTo>
                  <a:close/>
                </a:path>
                <a:path w="3474720" h="1894839">
                  <a:moveTo>
                    <a:pt x="2426208" y="1603235"/>
                  </a:moveTo>
                  <a:lnTo>
                    <a:pt x="2097024" y="1603235"/>
                  </a:lnTo>
                  <a:lnTo>
                    <a:pt x="2097024" y="1894332"/>
                  </a:lnTo>
                  <a:lnTo>
                    <a:pt x="2426208" y="1894332"/>
                  </a:lnTo>
                  <a:lnTo>
                    <a:pt x="2426208" y="1603235"/>
                  </a:lnTo>
                  <a:close/>
                </a:path>
                <a:path w="3474720" h="1894839">
                  <a:moveTo>
                    <a:pt x="3474720" y="1673339"/>
                  </a:moveTo>
                  <a:lnTo>
                    <a:pt x="3147060" y="1673339"/>
                  </a:lnTo>
                  <a:lnTo>
                    <a:pt x="3147060" y="1894319"/>
                  </a:lnTo>
                  <a:lnTo>
                    <a:pt x="3474720" y="1894319"/>
                  </a:lnTo>
                  <a:lnTo>
                    <a:pt x="3474720" y="1673339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51203" y="5426964"/>
              <a:ext cx="4196080" cy="0"/>
            </a:xfrm>
            <a:custGeom>
              <a:avLst/>
              <a:gdLst/>
              <a:ahLst/>
              <a:cxnLst/>
              <a:rect l="l" t="t" r="r" b="b"/>
              <a:pathLst>
                <a:path w="4196080">
                  <a:moveTo>
                    <a:pt x="0" y="0"/>
                  </a:moveTo>
                  <a:lnTo>
                    <a:pt x="41955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08670" y="4872150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8.4%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7487" y="4943321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6.4%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1216" y="530511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solidFill>
                  <a:srgbClr val="001E44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4254" y="4958256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254" y="4611394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4254" y="4264531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4254" y="3917669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4254" y="3570806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4254" y="3223944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2975" y="5502781"/>
            <a:ext cx="704850" cy="3943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71755">
              <a:lnSpc>
                <a:spcPct val="101400"/>
              </a:lnSpc>
              <a:spcBef>
                <a:spcPts val="80"/>
              </a:spcBef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Personal </a:t>
            </a:r>
            <a:r>
              <a:rPr sz="1200" spc="-75" dirty="0">
                <a:solidFill>
                  <a:srgbClr val="001E44"/>
                </a:solidFill>
                <a:latin typeface="Arial"/>
                <a:cs typeface="Arial"/>
              </a:rPr>
              <a:t>Experience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80199" y="5502629"/>
            <a:ext cx="887094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3840" marR="5080" indent="-231775">
              <a:lnSpc>
                <a:spcPct val="101499"/>
              </a:lnSpc>
              <a:spcBef>
                <a:spcPts val="75"/>
              </a:spcBef>
            </a:pPr>
            <a:r>
              <a:rPr sz="1200" spc="-75" dirty="0">
                <a:solidFill>
                  <a:srgbClr val="001E44"/>
                </a:solidFill>
                <a:latin typeface="Arial"/>
                <a:cs typeface="Arial"/>
              </a:rPr>
              <a:t>Desire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 help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others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0608" y="5502629"/>
            <a:ext cx="70485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37795">
              <a:lnSpc>
                <a:spcPct val="101499"/>
              </a:lnSpc>
              <a:spcBef>
                <a:spcPts val="75"/>
              </a:spcBef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Family </a:t>
            </a:r>
            <a:r>
              <a:rPr sz="1200" spc="-75" dirty="0">
                <a:solidFill>
                  <a:srgbClr val="001E44"/>
                </a:solidFill>
                <a:latin typeface="Arial"/>
                <a:cs typeface="Arial"/>
              </a:rPr>
              <a:t>Experience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8057" y="5502629"/>
            <a:ext cx="96774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7640" marR="5080" indent="-155575">
              <a:lnSpc>
                <a:spcPct val="101499"/>
              </a:lnSpc>
              <a:spcBef>
                <a:spcPts val="75"/>
              </a:spcBef>
            </a:pPr>
            <a:r>
              <a:rPr sz="1200" spc="-95" dirty="0">
                <a:solidFill>
                  <a:srgbClr val="001E44"/>
                </a:solidFill>
                <a:latin typeface="Arial"/>
                <a:cs typeface="Arial"/>
              </a:rPr>
              <a:t>Show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Recovery 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is</a:t>
            </a:r>
            <a:r>
              <a:rPr sz="120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Possible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9930" y="1991995"/>
            <a:ext cx="3691890" cy="1486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2299"/>
              </a:lnSpc>
              <a:spcBef>
                <a:spcPts val="55"/>
              </a:spcBef>
            </a:pPr>
            <a:r>
              <a:rPr sz="1850" spc="-120" dirty="0">
                <a:solidFill>
                  <a:srgbClr val="001E44"/>
                </a:solidFill>
                <a:latin typeface="Arial"/>
                <a:cs typeface="Arial"/>
              </a:rPr>
              <a:t>Q:</a:t>
            </a:r>
            <a:r>
              <a:rPr sz="185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Thinking</a:t>
            </a:r>
            <a:r>
              <a:rPr sz="185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14" dirty="0">
                <a:solidFill>
                  <a:srgbClr val="001E44"/>
                </a:solidFill>
                <a:latin typeface="Arial"/>
                <a:cs typeface="Arial"/>
              </a:rPr>
              <a:t>back</a:t>
            </a:r>
            <a:r>
              <a:rPr sz="185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r>
              <a:rPr sz="1850" spc="-60" dirty="0">
                <a:solidFill>
                  <a:srgbClr val="001E44"/>
                </a:solidFill>
                <a:latin typeface="Arial"/>
                <a:cs typeface="Arial"/>
              </a:rPr>
              <a:t> before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you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E44"/>
                </a:solidFill>
                <a:latin typeface="Arial"/>
                <a:cs typeface="Arial"/>
              </a:rPr>
              <a:t>started </a:t>
            </a:r>
            <a:r>
              <a:rPr sz="1850" spc="-50" dirty="0">
                <a:solidFill>
                  <a:srgbClr val="001E44"/>
                </a:solidFill>
                <a:latin typeface="Arial"/>
                <a:cs typeface="Arial"/>
              </a:rPr>
              <a:t>working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85" dirty="0">
                <a:solidFill>
                  <a:srgbClr val="001E44"/>
                </a:solidFill>
                <a:latin typeface="Arial"/>
                <a:cs typeface="Arial"/>
              </a:rPr>
              <a:t>as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50" dirty="0">
                <a:solidFill>
                  <a:srgbClr val="001E44"/>
                </a:solidFill>
                <a:latin typeface="Arial"/>
                <a:cs typeface="Arial"/>
              </a:rPr>
              <a:t>a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0" dirty="0">
                <a:solidFill>
                  <a:srgbClr val="001E44"/>
                </a:solidFill>
                <a:latin typeface="Arial"/>
                <a:cs typeface="Arial"/>
              </a:rPr>
              <a:t>peer,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E44"/>
                </a:solidFill>
                <a:latin typeface="Arial"/>
                <a:cs typeface="Arial"/>
              </a:rPr>
              <a:t>what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40" dirty="0">
                <a:solidFill>
                  <a:srgbClr val="001E44"/>
                </a:solidFill>
                <a:latin typeface="Arial"/>
                <a:cs typeface="Arial"/>
              </a:rPr>
              <a:t>was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the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main </a:t>
            </a:r>
            <a:r>
              <a:rPr sz="1850" spc="-105" dirty="0">
                <a:solidFill>
                  <a:srgbClr val="001E44"/>
                </a:solidFill>
                <a:latin typeface="Arial"/>
                <a:cs typeface="Arial"/>
              </a:rPr>
              <a:t>reason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you</a:t>
            </a:r>
            <a:r>
              <a:rPr sz="185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wanted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E44"/>
                </a:solidFill>
                <a:latin typeface="Arial"/>
                <a:cs typeface="Arial"/>
              </a:rPr>
              <a:t>support </a:t>
            </a:r>
            <a:r>
              <a:rPr sz="1850" spc="-10" dirty="0">
                <a:solidFill>
                  <a:srgbClr val="001E44"/>
                </a:solidFill>
                <a:latin typeface="Arial"/>
                <a:cs typeface="Arial"/>
              </a:rPr>
              <a:t>people 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experiencing</a:t>
            </a:r>
            <a:r>
              <a:rPr sz="1850" spc="-1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OUD?</a:t>
            </a:r>
            <a:endParaRPr sz="1850">
              <a:latin typeface="Arial"/>
              <a:cs typeface="Arial"/>
            </a:endParaRPr>
          </a:p>
          <a:p>
            <a:pPr marL="255270">
              <a:lnSpc>
                <a:spcPct val="100000"/>
              </a:lnSpc>
              <a:spcBef>
                <a:spcPts val="1020"/>
              </a:spcBef>
              <a:tabLst>
                <a:tab pos="1304290" algn="l"/>
              </a:tabLst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54.6%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54.6%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 </a:t>
            </a:r>
            <a:r>
              <a:rPr spc="-330" dirty="0"/>
              <a:t>Reason</a:t>
            </a:r>
            <a:r>
              <a:rPr spc="-175" dirty="0"/>
              <a:t> </a:t>
            </a:r>
            <a:r>
              <a:rPr spc="-150" dirty="0"/>
              <a:t>for</a:t>
            </a:r>
            <a:r>
              <a:rPr spc="-155" dirty="0"/>
              <a:t> </a:t>
            </a:r>
            <a:r>
              <a:rPr spc="-180" dirty="0"/>
              <a:t>Certification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11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206" y="2084195"/>
            <a:ext cx="2567940" cy="30156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5080" indent="-342900">
              <a:lnSpc>
                <a:spcPts val="1939"/>
              </a:lnSpc>
              <a:spcBef>
                <a:spcPts val="34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305" dirty="0">
                <a:latin typeface="Arial"/>
                <a:cs typeface="Arial"/>
              </a:rPr>
              <a:t>PRCs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report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different </a:t>
            </a:r>
            <a:r>
              <a:rPr sz="1800" spc="-120" dirty="0">
                <a:latin typeface="Arial"/>
                <a:cs typeface="Arial"/>
              </a:rPr>
              <a:t>reasons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become </a:t>
            </a:r>
            <a:r>
              <a:rPr sz="1800" spc="-35" dirty="0">
                <a:latin typeface="Arial"/>
                <a:cs typeface="Arial"/>
              </a:rPr>
              <a:t>certified.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1871FF"/>
                </a:solidFill>
                <a:latin typeface="Arial"/>
                <a:cs typeface="Arial"/>
              </a:rPr>
              <a:t>Over</a:t>
            </a:r>
            <a:r>
              <a:rPr sz="1800" b="1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871FF"/>
                </a:solidFill>
                <a:latin typeface="Arial"/>
                <a:cs typeface="Arial"/>
              </a:rPr>
              <a:t>two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thirds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 (67.4%)</a:t>
            </a:r>
            <a:r>
              <a:rPr sz="1800" b="1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80" dirty="0">
                <a:latin typeface="Arial"/>
                <a:cs typeface="Arial"/>
              </a:rPr>
              <a:t>respondents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decided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spc="-100" dirty="0">
                <a:latin typeface="Arial"/>
                <a:cs typeface="Arial"/>
              </a:rPr>
              <a:t>become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certified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for </a:t>
            </a:r>
            <a:r>
              <a:rPr sz="1800" spc="-85" dirty="0">
                <a:latin typeface="Arial"/>
                <a:cs typeface="Arial"/>
              </a:rPr>
              <a:t>career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development. 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Nearly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half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of </a:t>
            </a:r>
            <a:r>
              <a:rPr sz="1800" b="1" spc="-25" dirty="0">
                <a:solidFill>
                  <a:srgbClr val="1871FF"/>
                </a:solidFill>
                <a:latin typeface="Arial"/>
                <a:cs typeface="Arial"/>
              </a:rPr>
              <a:t>the </a:t>
            </a:r>
            <a:r>
              <a:rPr sz="1800" b="1" spc="-150" dirty="0">
                <a:solidFill>
                  <a:srgbClr val="1871FF"/>
                </a:solidFill>
                <a:latin typeface="Arial"/>
                <a:cs typeface="Arial"/>
              </a:rPr>
              <a:t>respondents</a:t>
            </a:r>
            <a:r>
              <a:rPr sz="1800" b="1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871FF"/>
                </a:solidFill>
                <a:latin typeface="Arial"/>
                <a:cs typeface="Arial"/>
              </a:rPr>
              <a:t>(42.2%) </a:t>
            </a:r>
            <a:r>
              <a:rPr sz="1800" spc="-80" dirty="0">
                <a:latin typeface="Arial"/>
                <a:cs typeface="Arial"/>
              </a:rPr>
              <a:t>decided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become </a:t>
            </a:r>
            <a:r>
              <a:rPr sz="1800" spc="-30" dirty="0">
                <a:latin typeface="Arial"/>
                <a:cs typeface="Arial"/>
              </a:rPr>
              <a:t>certified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because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job </a:t>
            </a:r>
            <a:r>
              <a:rPr sz="1800" spc="-10" dirty="0">
                <a:latin typeface="Arial"/>
                <a:cs typeface="Arial"/>
              </a:rPr>
              <a:t>requirement.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91767" y="3156204"/>
            <a:ext cx="4192904" cy="2091689"/>
            <a:chOff x="1191767" y="3156204"/>
            <a:chExt cx="4192904" cy="2091689"/>
          </a:xfrm>
        </p:grpSpPr>
        <p:sp>
          <p:nvSpPr>
            <p:cNvPr id="6" name="object 6"/>
            <p:cNvSpPr/>
            <p:nvPr/>
          </p:nvSpPr>
          <p:spPr>
            <a:xfrm>
              <a:off x="1479804" y="3156203"/>
              <a:ext cx="3616960" cy="2086610"/>
            </a:xfrm>
            <a:custGeom>
              <a:avLst/>
              <a:gdLst/>
              <a:ahLst/>
              <a:cxnLst/>
              <a:rect l="l" t="t" r="r" b="b"/>
              <a:pathLst>
                <a:path w="3616960" h="2086610">
                  <a:moveTo>
                    <a:pt x="262128" y="1473708"/>
                  </a:moveTo>
                  <a:lnTo>
                    <a:pt x="0" y="1473708"/>
                  </a:lnTo>
                  <a:lnTo>
                    <a:pt x="0" y="2086368"/>
                  </a:lnTo>
                  <a:lnTo>
                    <a:pt x="262128" y="2086368"/>
                  </a:lnTo>
                  <a:lnTo>
                    <a:pt x="262128" y="1473708"/>
                  </a:lnTo>
                  <a:close/>
                </a:path>
                <a:path w="3616960" h="2086610">
                  <a:moveTo>
                    <a:pt x="1100328" y="0"/>
                  </a:moveTo>
                  <a:lnTo>
                    <a:pt x="838200" y="0"/>
                  </a:lnTo>
                  <a:lnTo>
                    <a:pt x="838200" y="2086356"/>
                  </a:lnTo>
                  <a:lnTo>
                    <a:pt x="1100328" y="2086356"/>
                  </a:lnTo>
                  <a:lnTo>
                    <a:pt x="1100328" y="0"/>
                  </a:lnTo>
                  <a:close/>
                </a:path>
                <a:path w="3616960" h="2086610">
                  <a:moveTo>
                    <a:pt x="1940052" y="780288"/>
                  </a:moveTo>
                  <a:lnTo>
                    <a:pt x="1676400" y="780288"/>
                  </a:lnTo>
                  <a:lnTo>
                    <a:pt x="1676400" y="2086368"/>
                  </a:lnTo>
                  <a:lnTo>
                    <a:pt x="1940052" y="2086368"/>
                  </a:lnTo>
                  <a:lnTo>
                    <a:pt x="1940052" y="780288"/>
                  </a:lnTo>
                  <a:close/>
                </a:path>
                <a:path w="3616960" h="2086610">
                  <a:moveTo>
                    <a:pt x="2778252" y="1545336"/>
                  </a:moveTo>
                  <a:lnTo>
                    <a:pt x="2514600" y="1545336"/>
                  </a:lnTo>
                  <a:lnTo>
                    <a:pt x="2514600" y="2086356"/>
                  </a:lnTo>
                  <a:lnTo>
                    <a:pt x="2778252" y="2086356"/>
                  </a:lnTo>
                  <a:lnTo>
                    <a:pt x="2778252" y="1545336"/>
                  </a:lnTo>
                  <a:close/>
                </a:path>
                <a:path w="3616960" h="2086610">
                  <a:moveTo>
                    <a:pt x="3616452" y="1380744"/>
                  </a:moveTo>
                  <a:lnTo>
                    <a:pt x="3354324" y="1380744"/>
                  </a:lnTo>
                  <a:lnTo>
                    <a:pt x="3354324" y="2086368"/>
                  </a:lnTo>
                  <a:lnTo>
                    <a:pt x="3616452" y="2086368"/>
                  </a:lnTo>
                  <a:lnTo>
                    <a:pt x="3616452" y="1380744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1767" y="5242560"/>
              <a:ext cx="4192904" cy="0"/>
            </a:xfrm>
            <a:custGeom>
              <a:avLst/>
              <a:gdLst/>
              <a:ahLst/>
              <a:cxnLst/>
              <a:rect l="l" t="t" r="r" b="b"/>
              <a:pathLst>
                <a:path w="4192904">
                  <a:moveTo>
                    <a:pt x="0" y="0"/>
                  </a:moveTo>
                  <a:lnTo>
                    <a:pt x="4192524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07123" y="4367010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19.8%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5780" y="2893607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67.4%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4437" y="3673590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42.2%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3094" y="4438181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17.5%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1751" y="4274198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22.8%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234" y="512154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solidFill>
                  <a:srgbClr val="001E44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272" y="4812018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272" y="4502494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272" y="4192969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272" y="3883445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5272" y="3573920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5272" y="3264396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5272" y="2954872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70%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5272" y="2645347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1441" y="5319358"/>
            <a:ext cx="799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001E44"/>
                </a:solidFill>
                <a:latin typeface="Arial"/>
                <a:cs typeface="Arial"/>
              </a:rPr>
              <a:t>Pay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Increase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8704" y="5319358"/>
            <a:ext cx="2510790" cy="5797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12090">
              <a:lnSpc>
                <a:spcPct val="101499"/>
              </a:lnSpc>
              <a:spcBef>
                <a:spcPts val="75"/>
              </a:spcBef>
              <a:tabLst>
                <a:tab pos="1164590" algn="l"/>
                <a:tab pos="1762760" algn="l"/>
              </a:tabLst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Career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Job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	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Move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from 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Development</a:t>
            </a:r>
            <a:r>
              <a:rPr sz="1200" spc="-19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Requirement</a:t>
            </a:r>
            <a:r>
              <a:rPr sz="1200" spc="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Volunteer</a:t>
            </a:r>
            <a:r>
              <a:rPr sz="1200" spc="-1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 marL="1788795">
              <a:lnSpc>
                <a:spcPct val="100000"/>
              </a:lnSpc>
              <a:spcBef>
                <a:spcPts val="20"/>
              </a:spcBef>
            </a:pPr>
            <a:r>
              <a:rPr sz="1200" spc="-85" dirty="0">
                <a:solidFill>
                  <a:srgbClr val="001E44"/>
                </a:solidFill>
                <a:latin typeface="Arial"/>
                <a:cs typeface="Arial"/>
              </a:rPr>
              <a:t>Paid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Work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72572" y="5319358"/>
            <a:ext cx="386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Other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30262" y="1970728"/>
            <a:ext cx="3272790" cy="5969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81100" marR="5080" indent="-1169035">
              <a:lnSpc>
                <a:spcPct val="102099"/>
              </a:lnSpc>
              <a:spcBef>
                <a:spcPts val="60"/>
              </a:spcBef>
            </a:pPr>
            <a:r>
              <a:rPr sz="1850" spc="-120" dirty="0">
                <a:solidFill>
                  <a:srgbClr val="001E44"/>
                </a:solidFill>
                <a:latin typeface="Arial"/>
                <a:cs typeface="Arial"/>
              </a:rPr>
              <a:t>Q: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001E44"/>
                </a:solidFill>
                <a:latin typeface="Arial"/>
                <a:cs typeface="Arial"/>
              </a:rPr>
              <a:t>Why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E44"/>
                </a:solidFill>
                <a:latin typeface="Arial"/>
                <a:cs typeface="Arial"/>
              </a:rPr>
              <a:t>did</a:t>
            </a:r>
            <a:r>
              <a:rPr sz="185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you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decide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become </a:t>
            </a:r>
            <a:r>
              <a:rPr sz="1850" spc="-10" dirty="0">
                <a:solidFill>
                  <a:srgbClr val="001E44"/>
                </a:solidFill>
                <a:latin typeface="Arial"/>
                <a:cs typeface="Arial"/>
              </a:rPr>
              <a:t>certified?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165" dirty="0"/>
              <a:t>Qualitative</a:t>
            </a:r>
            <a:r>
              <a:rPr spc="-120" dirty="0"/>
              <a:t> </a:t>
            </a:r>
            <a:r>
              <a:rPr spc="-265" dirty="0"/>
              <a:t>Study: </a:t>
            </a:r>
            <a:r>
              <a:rPr spc="-190" dirty="0"/>
              <a:t>Certification</a:t>
            </a:r>
            <a:r>
              <a:rPr spc="-120" dirty="0"/>
              <a:t> </a:t>
            </a:r>
            <a:r>
              <a:rPr spc="-365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12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905887"/>
            <a:ext cx="5905500" cy="12807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789940" indent="-287020">
              <a:lnSpc>
                <a:spcPts val="2160"/>
              </a:lnSpc>
              <a:spcBef>
                <a:spcPts val="37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spc="-135" dirty="0">
                <a:latin typeface="Arial"/>
                <a:cs typeface="Arial"/>
              </a:rPr>
              <a:t>Two-</a:t>
            </a:r>
            <a:r>
              <a:rPr sz="2000" spc="-40" dirty="0">
                <a:latin typeface="Arial"/>
                <a:cs typeface="Arial"/>
              </a:rPr>
              <a:t>thirds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PRCs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who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participated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found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40" dirty="0">
                <a:latin typeface="Arial"/>
                <a:cs typeface="Arial"/>
              </a:rPr>
              <a:t>certification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process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mostly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or</a:t>
            </a:r>
            <a:r>
              <a:rPr sz="2000" spc="-90" dirty="0">
                <a:latin typeface="Arial"/>
                <a:cs typeface="Arial"/>
              </a:rPr>
              <a:t> very </a:t>
            </a:r>
            <a:r>
              <a:rPr sz="2000" spc="-10" dirty="0">
                <a:latin typeface="Arial"/>
                <a:cs typeface="Arial"/>
              </a:rPr>
              <a:t>easy.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ts val="2160"/>
              </a:lnSpc>
              <a:spcBef>
                <a:spcPts val="994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spc="-130" dirty="0">
                <a:latin typeface="Arial"/>
                <a:cs typeface="Arial"/>
              </a:rPr>
              <a:t>Common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themes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among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those </a:t>
            </a:r>
            <a:r>
              <a:rPr sz="2000" spc="-50" dirty="0">
                <a:latin typeface="Arial"/>
                <a:cs typeface="Arial"/>
              </a:rPr>
              <a:t>who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found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process </a:t>
            </a:r>
            <a:r>
              <a:rPr sz="2000" spc="-10" dirty="0">
                <a:latin typeface="Arial"/>
                <a:cs typeface="Arial"/>
              </a:rPr>
              <a:t>difficult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include: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3189" y="3160748"/>
            <a:ext cx="4487545" cy="13773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60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175" dirty="0">
                <a:latin typeface="Arial"/>
                <a:cs typeface="Arial"/>
              </a:rPr>
              <a:t>Lack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clarity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about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required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steps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35" dirty="0">
                <a:latin typeface="Arial"/>
                <a:cs typeface="Arial"/>
              </a:rPr>
              <a:t>Difficulty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finding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classes/doing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fieldwork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54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80" dirty="0">
                <a:latin typeface="Arial"/>
                <a:cs typeface="Arial"/>
              </a:rPr>
              <a:t>Anxiety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about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60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100" dirty="0">
                <a:latin typeface="Arial"/>
                <a:cs typeface="Arial"/>
              </a:rPr>
              <a:t>Finding </a:t>
            </a:r>
            <a:r>
              <a:rPr sz="2000" spc="-20" dirty="0">
                <a:latin typeface="Arial"/>
                <a:cs typeface="Arial"/>
              </a:rPr>
              <a:t>time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complete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training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 </a:t>
            </a:r>
            <a:r>
              <a:rPr spc="-190" dirty="0"/>
              <a:t>Certification</a:t>
            </a:r>
            <a:r>
              <a:rPr spc="-120" dirty="0"/>
              <a:t> </a:t>
            </a:r>
            <a:r>
              <a:rPr spc="-365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13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206" y="1910459"/>
            <a:ext cx="2560320" cy="46253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5080" indent="-342265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45" dirty="0">
                <a:solidFill>
                  <a:srgbClr val="1871FF"/>
                </a:solidFill>
                <a:latin typeface="Arial"/>
                <a:cs typeface="Arial"/>
              </a:rPr>
              <a:t>Slightly</a:t>
            </a:r>
            <a:r>
              <a:rPr sz="1800" b="1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over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1871FF"/>
                </a:solidFill>
                <a:latin typeface="Arial"/>
                <a:cs typeface="Arial"/>
              </a:rPr>
              <a:t>two 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thirds (69.1%)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respondents </a:t>
            </a:r>
            <a:r>
              <a:rPr sz="1800" spc="-155" dirty="0">
                <a:latin typeface="Arial"/>
                <a:cs typeface="Arial"/>
              </a:rPr>
              <a:t>say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certification </a:t>
            </a:r>
            <a:r>
              <a:rPr sz="1800" spc="-114" dirty="0">
                <a:latin typeface="Arial"/>
                <a:cs typeface="Arial"/>
              </a:rPr>
              <a:t>process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was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very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(22%)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-80" dirty="0">
                <a:latin typeface="Arial"/>
                <a:cs typeface="Arial"/>
              </a:rPr>
              <a:t> somewhat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(47.1%) </a:t>
            </a:r>
            <a:r>
              <a:rPr sz="1800" spc="-100" dirty="0">
                <a:latin typeface="Arial"/>
                <a:cs typeface="Arial"/>
              </a:rPr>
              <a:t>easy.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About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one</a:t>
            </a:r>
            <a:r>
              <a:rPr sz="1800" b="1" spc="-11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871FF"/>
                </a:solidFill>
                <a:latin typeface="Arial"/>
                <a:cs typeface="Arial"/>
              </a:rPr>
              <a:t>third 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(31.1%)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say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35" dirty="0">
                <a:latin typeface="Arial"/>
                <a:cs typeface="Arial"/>
              </a:rPr>
              <a:t>certification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 </a:t>
            </a:r>
            <a:r>
              <a:rPr sz="1800" spc="-140" dirty="0">
                <a:latin typeface="Arial"/>
                <a:cs typeface="Arial"/>
              </a:rPr>
              <a:t>was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somewhat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(29%)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very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difficult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(2.1%).</a:t>
            </a:r>
            <a:endParaRPr sz="1800">
              <a:latin typeface="Arial"/>
              <a:cs typeface="Arial"/>
            </a:endParaRPr>
          </a:p>
          <a:p>
            <a:pPr marL="354965" marR="57785" indent="-342265">
              <a:lnSpc>
                <a:spcPts val="1939"/>
              </a:lnSpc>
              <a:spcBef>
                <a:spcPts val="105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20" dirty="0">
                <a:latin typeface="Arial"/>
                <a:cs typeface="Arial"/>
              </a:rPr>
              <a:t>For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those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who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did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find </a:t>
            </a:r>
            <a:r>
              <a:rPr sz="1800" spc="50" dirty="0">
                <a:latin typeface="Arial"/>
                <a:cs typeface="Arial"/>
              </a:rPr>
              <a:t>it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hard,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supporting </a:t>
            </a:r>
            <a:r>
              <a:rPr sz="1800" spc="-75" dirty="0">
                <a:latin typeface="Arial"/>
                <a:cs typeface="Arial"/>
              </a:rPr>
              <a:t>oneself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while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training, </a:t>
            </a:r>
            <a:r>
              <a:rPr sz="1800" spc="-50" dirty="0">
                <a:latin typeface="Arial"/>
                <a:cs typeface="Arial"/>
              </a:rPr>
              <a:t>finding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classes/training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finding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spc="-70" dirty="0">
                <a:latin typeface="Arial"/>
                <a:cs typeface="Arial"/>
              </a:rPr>
              <a:t>do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classes/training </a:t>
            </a:r>
            <a:r>
              <a:rPr sz="1800" spc="-75" dirty="0">
                <a:latin typeface="Arial"/>
                <a:cs typeface="Arial"/>
              </a:rPr>
              <a:t>were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major </a:t>
            </a:r>
            <a:r>
              <a:rPr sz="1800" spc="-10" dirty="0">
                <a:latin typeface="Arial"/>
                <a:cs typeface="Arial"/>
              </a:rPr>
              <a:t>challenges.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68128" y="3115382"/>
            <a:ext cx="2927350" cy="2926715"/>
            <a:chOff x="1368128" y="3115382"/>
            <a:chExt cx="2927350" cy="2926715"/>
          </a:xfrm>
        </p:grpSpPr>
        <p:sp>
          <p:nvSpPr>
            <p:cNvPr id="6" name="object 6"/>
            <p:cNvSpPr/>
            <p:nvPr/>
          </p:nvSpPr>
          <p:spPr>
            <a:xfrm>
              <a:off x="2831594" y="3115382"/>
              <a:ext cx="1433830" cy="1463675"/>
            </a:xfrm>
            <a:custGeom>
              <a:avLst/>
              <a:gdLst/>
              <a:ahLst/>
              <a:cxnLst/>
              <a:rect l="l" t="t" r="r" b="b"/>
              <a:pathLst>
                <a:path w="1433829" h="1463675">
                  <a:moveTo>
                    <a:pt x="0" y="0"/>
                  </a:moveTo>
                  <a:lnTo>
                    <a:pt x="0" y="1463078"/>
                  </a:lnTo>
                  <a:lnTo>
                    <a:pt x="1433601" y="1170889"/>
                  </a:lnTo>
                  <a:lnTo>
                    <a:pt x="1423169" y="1123665"/>
                  </a:lnTo>
                  <a:lnTo>
                    <a:pt x="1411271" y="1077086"/>
                  </a:lnTo>
                  <a:lnTo>
                    <a:pt x="1397934" y="1031175"/>
                  </a:lnTo>
                  <a:lnTo>
                    <a:pt x="1383185" y="985954"/>
                  </a:lnTo>
                  <a:lnTo>
                    <a:pt x="1367052" y="941445"/>
                  </a:lnTo>
                  <a:lnTo>
                    <a:pt x="1349562" y="897672"/>
                  </a:lnTo>
                  <a:lnTo>
                    <a:pt x="1330743" y="854655"/>
                  </a:lnTo>
                  <a:lnTo>
                    <a:pt x="1310623" y="812419"/>
                  </a:lnTo>
                  <a:lnTo>
                    <a:pt x="1289228" y="770985"/>
                  </a:lnTo>
                  <a:lnTo>
                    <a:pt x="1266587" y="730376"/>
                  </a:lnTo>
                  <a:lnTo>
                    <a:pt x="1242726" y="690615"/>
                  </a:lnTo>
                  <a:lnTo>
                    <a:pt x="1217673" y="651723"/>
                  </a:lnTo>
                  <a:lnTo>
                    <a:pt x="1191457" y="613723"/>
                  </a:lnTo>
                  <a:lnTo>
                    <a:pt x="1164104" y="576638"/>
                  </a:lnTo>
                  <a:lnTo>
                    <a:pt x="1135641" y="540490"/>
                  </a:lnTo>
                  <a:lnTo>
                    <a:pt x="1106097" y="505302"/>
                  </a:lnTo>
                  <a:lnTo>
                    <a:pt x="1075499" y="471095"/>
                  </a:lnTo>
                  <a:lnTo>
                    <a:pt x="1043874" y="437893"/>
                  </a:lnTo>
                  <a:lnTo>
                    <a:pt x="1011249" y="405719"/>
                  </a:lnTo>
                  <a:lnTo>
                    <a:pt x="977653" y="374593"/>
                  </a:lnTo>
                  <a:lnTo>
                    <a:pt x="943113" y="344540"/>
                  </a:lnTo>
                  <a:lnTo>
                    <a:pt x="907656" y="315580"/>
                  </a:lnTo>
                  <a:lnTo>
                    <a:pt x="871310" y="287738"/>
                  </a:lnTo>
                  <a:lnTo>
                    <a:pt x="834102" y="261035"/>
                  </a:lnTo>
                  <a:lnTo>
                    <a:pt x="796060" y="235493"/>
                  </a:lnTo>
                  <a:lnTo>
                    <a:pt x="757212" y="211136"/>
                  </a:lnTo>
                  <a:lnTo>
                    <a:pt x="717584" y="187985"/>
                  </a:lnTo>
                  <a:lnTo>
                    <a:pt x="677204" y="166063"/>
                  </a:lnTo>
                  <a:lnTo>
                    <a:pt x="636100" y="145393"/>
                  </a:lnTo>
                  <a:lnTo>
                    <a:pt x="594299" y="125997"/>
                  </a:lnTo>
                  <a:lnTo>
                    <a:pt x="551829" y="107897"/>
                  </a:lnTo>
                  <a:lnTo>
                    <a:pt x="508718" y="91117"/>
                  </a:lnTo>
                  <a:lnTo>
                    <a:pt x="464992" y="75677"/>
                  </a:lnTo>
                  <a:lnTo>
                    <a:pt x="420679" y="61602"/>
                  </a:lnTo>
                  <a:lnTo>
                    <a:pt x="375807" y="48912"/>
                  </a:lnTo>
                  <a:lnTo>
                    <a:pt x="330404" y="37632"/>
                  </a:lnTo>
                  <a:lnTo>
                    <a:pt x="284496" y="27782"/>
                  </a:lnTo>
                  <a:lnTo>
                    <a:pt x="238111" y="19387"/>
                  </a:lnTo>
                  <a:lnTo>
                    <a:pt x="191278" y="12467"/>
                  </a:lnTo>
                  <a:lnTo>
                    <a:pt x="144022" y="7046"/>
                  </a:lnTo>
                  <a:lnTo>
                    <a:pt x="96372" y="3146"/>
                  </a:lnTo>
                  <a:lnTo>
                    <a:pt x="48355" y="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4669" y="4286271"/>
              <a:ext cx="2820670" cy="1755775"/>
            </a:xfrm>
            <a:custGeom>
              <a:avLst/>
              <a:gdLst/>
              <a:ahLst/>
              <a:cxnLst/>
              <a:rect l="l" t="t" r="r" b="b"/>
              <a:pathLst>
                <a:path w="2820670" h="1755775">
                  <a:moveTo>
                    <a:pt x="2790532" y="0"/>
                  </a:moveTo>
                  <a:lnTo>
                    <a:pt x="1356931" y="292188"/>
                  </a:lnTo>
                  <a:lnTo>
                    <a:pt x="0" y="839330"/>
                  </a:lnTo>
                  <a:lnTo>
                    <a:pt x="19105" y="884538"/>
                  </a:lnTo>
                  <a:lnTo>
                    <a:pt x="39572" y="928814"/>
                  </a:lnTo>
                  <a:lnTo>
                    <a:pt x="61369" y="972140"/>
                  </a:lnTo>
                  <a:lnTo>
                    <a:pt x="84462" y="1014500"/>
                  </a:lnTo>
                  <a:lnTo>
                    <a:pt x="108819" y="1055876"/>
                  </a:lnTo>
                  <a:lnTo>
                    <a:pt x="134408" y="1096250"/>
                  </a:lnTo>
                  <a:lnTo>
                    <a:pt x="161195" y="1135605"/>
                  </a:lnTo>
                  <a:lnTo>
                    <a:pt x="189149" y="1173923"/>
                  </a:lnTo>
                  <a:lnTo>
                    <a:pt x="218236" y="1211187"/>
                  </a:lnTo>
                  <a:lnTo>
                    <a:pt x="248425" y="1247379"/>
                  </a:lnTo>
                  <a:lnTo>
                    <a:pt x="279682" y="1282481"/>
                  </a:lnTo>
                  <a:lnTo>
                    <a:pt x="311975" y="1316477"/>
                  </a:lnTo>
                  <a:lnTo>
                    <a:pt x="345271" y="1349348"/>
                  </a:lnTo>
                  <a:lnTo>
                    <a:pt x="379538" y="1381078"/>
                  </a:lnTo>
                  <a:lnTo>
                    <a:pt x="414744" y="1411648"/>
                  </a:lnTo>
                  <a:lnTo>
                    <a:pt x="450855" y="1441041"/>
                  </a:lnTo>
                  <a:lnTo>
                    <a:pt x="487839" y="1469240"/>
                  </a:lnTo>
                  <a:lnTo>
                    <a:pt x="525663" y="1496227"/>
                  </a:lnTo>
                  <a:lnTo>
                    <a:pt x="564295" y="1521984"/>
                  </a:lnTo>
                  <a:lnTo>
                    <a:pt x="603703" y="1546495"/>
                  </a:lnTo>
                  <a:lnTo>
                    <a:pt x="643853" y="1569741"/>
                  </a:lnTo>
                  <a:lnTo>
                    <a:pt x="684714" y="1591705"/>
                  </a:lnTo>
                  <a:lnTo>
                    <a:pt x="726252" y="1612370"/>
                  </a:lnTo>
                  <a:lnTo>
                    <a:pt x="768435" y="1631717"/>
                  </a:lnTo>
                  <a:lnTo>
                    <a:pt x="811230" y="1649731"/>
                  </a:lnTo>
                  <a:lnTo>
                    <a:pt x="854605" y="1666392"/>
                  </a:lnTo>
                  <a:lnTo>
                    <a:pt x="898528" y="1681683"/>
                  </a:lnTo>
                  <a:lnTo>
                    <a:pt x="942965" y="1695588"/>
                  </a:lnTo>
                  <a:lnTo>
                    <a:pt x="987884" y="1708088"/>
                  </a:lnTo>
                  <a:lnTo>
                    <a:pt x="1033252" y="1719166"/>
                  </a:lnTo>
                  <a:lnTo>
                    <a:pt x="1079037" y="1728804"/>
                  </a:lnTo>
                  <a:lnTo>
                    <a:pt x="1125207" y="1736986"/>
                  </a:lnTo>
                  <a:lnTo>
                    <a:pt x="1171729" y="1743692"/>
                  </a:lnTo>
                  <a:lnTo>
                    <a:pt x="1218569" y="1748907"/>
                  </a:lnTo>
                  <a:lnTo>
                    <a:pt x="1265696" y="1752612"/>
                  </a:lnTo>
                  <a:lnTo>
                    <a:pt x="1313077" y="1754789"/>
                  </a:lnTo>
                  <a:lnTo>
                    <a:pt x="1360680" y="1755423"/>
                  </a:lnTo>
                  <a:lnTo>
                    <a:pt x="1408471" y="1754493"/>
                  </a:lnTo>
                  <a:lnTo>
                    <a:pt x="1456419" y="1751985"/>
                  </a:lnTo>
                  <a:lnTo>
                    <a:pt x="1504490" y="1747879"/>
                  </a:lnTo>
                  <a:lnTo>
                    <a:pt x="1552652" y="1742158"/>
                  </a:lnTo>
                  <a:lnTo>
                    <a:pt x="1600873" y="1734805"/>
                  </a:lnTo>
                  <a:lnTo>
                    <a:pt x="1649120" y="1725802"/>
                  </a:lnTo>
                  <a:lnTo>
                    <a:pt x="1696285" y="1715391"/>
                  </a:lnTo>
                  <a:lnTo>
                    <a:pt x="1742758" y="1703541"/>
                  </a:lnTo>
                  <a:lnTo>
                    <a:pt x="1788520" y="1690280"/>
                  </a:lnTo>
                  <a:lnTo>
                    <a:pt x="1833551" y="1675638"/>
                  </a:lnTo>
                  <a:lnTo>
                    <a:pt x="1877833" y="1659642"/>
                  </a:lnTo>
                  <a:lnTo>
                    <a:pt x="1921348" y="1642322"/>
                  </a:lnTo>
                  <a:lnTo>
                    <a:pt x="1964076" y="1623705"/>
                  </a:lnTo>
                  <a:lnTo>
                    <a:pt x="2005999" y="1603819"/>
                  </a:lnTo>
                  <a:lnTo>
                    <a:pt x="2047098" y="1582694"/>
                  </a:lnTo>
                  <a:lnTo>
                    <a:pt x="2087354" y="1560358"/>
                  </a:lnTo>
                  <a:lnTo>
                    <a:pt x="2126748" y="1536839"/>
                  </a:lnTo>
                  <a:lnTo>
                    <a:pt x="2165261" y="1512166"/>
                  </a:lnTo>
                  <a:lnTo>
                    <a:pt x="2202875" y="1486366"/>
                  </a:lnTo>
                  <a:lnTo>
                    <a:pt x="2239571" y="1459469"/>
                  </a:lnTo>
                  <a:lnTo>
                    <a:pt x="2275330" y="1431503"/>
                  </a:lnTo>
                  <a:lnTo>
                    <a:pt x="2310133" y="1402496"/>
                  </a:lnTo>
                  <a:lnTo>
                    <a:pt x="2343962" y="1372477"/>
                  </a:lnTo>
                  <a:lnTo>
                    <a:pt x="2376797" y="1341474"/>
                  </a:lnTo>
                  <a:lnTo>
                    <a:pt x="2408621" y="1309515"/>
                  </a:lnTo>
                  <a:lnTo>
                    <a:pt x="2439413" y="1276630"/>
                  </a:lnTo>
                  <a:lnTo>
                    <a:pt x="2469155" y="1242846"/>
                  </a:lnTo>
                  <a:lnTo>
                    <a:pt x="2497829" y="1208192"/>
                  </a:lnTo>
                  <a:lnTo>
                    <a:pt x="2525416" y="1172696"/>
                  </a:lnTo>
                  <a:lnTo>
                    <a:pt x="2551896" y="1136387"/>
                  </a:lnTo>
                  <a:lnTo>
                    <a:pt x="2577252" y="1099292"/>
                  </a:lnTo>
                  <a:lnTo>
                    <a:pt x="2601463" y="1061442"/>
                  </a:lnTo>
                  <a:lnTo>
                    <a:pt x="2624513" y="1022863"/>
                  </a:lnTo>
                  <a:lnTo>
                    <a:pt x="2646380" y="983585"/>
                  </a:lnTo>
                  <a:lnTo>
                    <a:pt x="2667048" y="943636"/>
                  </a:lnTo>
                  <a:lnTo>
                    <a:pt x="2686497" y="903044"/>
                  </a:lnTo>
                  <a:lnTo>
                    <a:pt x="2704708" y="861837"/>
                  </a:lnTo>
                  <a:lnTo>
                    <a:pt x="2721662" y="820045"/>
                  </a:lnTo>
                  <a:lnTo>
                    <a:pt x="2737341" y="777695"/>
                  </a:lnTo>
                  <a:lnTo>
                    <a:pt x="2751726" y="734816"/>
                  </a:lnTo>
                  <a:lnTo>
                    <a:pt x="2764797" y="691437"/>
                  </a:lnTo>
                  <a:lnTo>
                    <a:pt x="2776537" y="647585"/>
                  </a:lnTo>
                  <a:lnTo>
                    <a:pt x="2786927" y="603290"/>
                  </a:lnTo>
                  <a:lnTo>
                    <a:pt x="2795947" y="558579"/>
                  </a:lnTo>
                  <a:lnTo>
                    <a:pt x="2803579" y="513481"/>
                  </a:lnTo>
                  <a:lnTo>
                    <a:pt x="2809804" y="468025"/>
                  </a:lnTo>
                  <a:lnTo>
                    <a:pt x="2814603" y="422239"/>
                  </a:lnTo>
                  <a:lnTo>
                    <a:pt x="2817957" y="376151"/>
                  </a:lnTo>
                  <a:lnTo>
                    <a:pt x="2819848" y="329790"/>
                  </a:lnTo>
                  <a:lnTo>
                    <a:pt x="2820257" y="283184"/>
                  </a:lnTo>
                  <a:lnTo>
                    <a:pt x="2819165" y="236361"/>
                  </a:lnTo>
                  <a:lnTo>
                    <a:pt x="2816554" y="189351"/>
                  </a:lnTo>
                  <a:lnTo>
                    <a:pt x="2812403" y="142182"/>
                  </a:lnTo>
                  <a:lnTo>
                    <a:pt x="2806695" y="94881"/>
                  </a:lnTo>
                  <a:lnTo>
                    <a:pt x="2799411" y="47477"/>
                  </a:lnTo>
                  <a:lnTo>
                    <a:pt x="27905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8128" y="3128100"/>
              <a:ext cx="1463675" cy="1997710"/>
            </a:xfrm>
            <a:custGeom>
              <a:avLst/>
              <a:gdLst/>
              <a:ahLst/>
              <a:cxnLst/>
              <a:rect l="l" t="t" r="r" b="b"/>
              <a:pathLst>
                <a:path w="1463675" h="1997710">
                  <a:moveTo>
                    <a:pt x="1270976" y="0"/>
                  </a:moveTo>
                  <a:lnTo>
                    <a:pt x="1218996" y="7849"/>
                  </a:lnTo>
                  <a:lnTo>
                    <a:pt x="1167373" y="17553"/>
                  </a:lnTo>
                  <a:lnTo>
                    <a:pt x="1116155" y="29099"/>
                  </a:lnTo>
                  <a:lnTo>
                    <a:pt x="1065393" y="42473"/>
                  </a:lnTo>
                  <a:lnTo>
                    <a:pt x="1015135" y="57662"/>
                  </a:lnTo>
                  <a:lnTo>
                    <a:pt x="965431" y="74653"/>
                  </a:lnTo>
                  <a:lnTo>
                    <a:pt x="916329" y="93433"/>
                  </a:lnTo>
                  <a:lnTo>
                    <a:pt x="871831" y="112219"/>
                  </a:lnTo>
                  <a:lnTo>
                    <a:pt x="828275" y="132294"/>
                  </a:lnTo>
                  <a:lnTo>
                    <a:pt x="785674" y="153626"/>
                  </a:lnTo>
                  <a:lnTo>
                    <a:pt x="744042" y="176186"/>
                  </a:lnTo>
                  <a:lnTo>
                    <a:pt x="703392" y="199940"/>
                  </a:lnTo>
                  <a:lnTo>
                    <a:pt x="663736" y="224859"/>
                  </a:lnTo>
                  <a:lnTo>
                    <a:pt x="625089" y="250910"/>
                  </a:lnTo>
                  <a:lnTo>
                    <a:pt x="587464" y="278063"/>
                  </a:lnTo>
                  <a:lnTo>
                    <a:pt x="550874" y="306285"/>
                  </a:lnTo>
                  <a:lnTo>
                    <a:pt x="515332" y="335546"/>
                  </a:lnTo>
                  <a:lnTo>
                    <a:pt x="480852" y="365813"/>
                  </a:lnTo>
                  <a:lnTo>
                    <a:pt x="447448" y="397057"/>
                  </a:lnTo>
                  <a:lnTo>
                    <a:pt x="415131" y="429245"/>
                  </a:lnTo>
                  <a:lnTo>
                    <a:pt x="383917" y="462346"/>
                  </a:lnTo>
                  <a:lnTo>
                    <a:pt x="353818" y="496329"/>
                  </a:lnTo>
                  <a:lnTo>
                    <a:pt x="324847" y="531162"/>
                  </a:lnTo>
                  <a:lnTo>
                    <a:pt x="297018" y="566813"/>
                  </a:lnTo>
                  <a:lnTo>
                    <a:pt x="270344" y="603253"/>
                  </a:lnTo>
                  <a:lnTo>
                    <a:pt x="244839" y="640449"/>
                  </a:lnTo>
                  <a:lnTo>
                    <a:pt x="220516" y="678369"/>
                  </a:lnTo>
                  <a:lnTo>
                    <a:pt x="197388" y="716983"/>
                  </a:lnTo>
                  <a:lnTo>
                    <a:pt x="175468" y="756259"/>
                  </a:lnTo>
                  <a:lnTo>
                    <a:pt x="154771" y="796166"/>
                  </a:lnTo>
                  <a:lnTo>
                    <a:pt x="135308" y="836673"/>
                  </a:lnTo>
                  <a:lnTo>
                    <a:pt x="117094" y="877747"/>
                  </a:lnTo>
                  <a:lnTo>
                    <a:pt x="100142" y="919358"/>
                  </a:lnTo>
                  <a:lnTo>
                    <a:pt x="84465" y="961475"/>
                  </a:lnTo>
                  <a:lnTo>
                    <a:pt x="70077" y="1004065"/>
                  </a:lnTo>
                  <a:lnTo>
                    <a:pt x="56990" y="1047098"/>
                  </a:lnTo>
                  <a:lnTo>
                    <a:pt x="45219" y="1090543"/>
                  </a:lnTo>
                  <a:lnTo>
                    <a:pt x="34777" y="1134367"/>
                  </a:lnTo>
                  <a:lnTo>
                    <a:pt x="25676" y="1178540"/>
                  </a:lnTo>
                  <a:lnTo>
                    <a:pt x="17931" y="1223029"/>
                  </a:lnTo>
                  <a:lnTo>
                    <a:pt x="11554" y="1267805"/>
                  </a:lnTo>
                  <a:lnTo>
                    <a:pt x="6559" y="1312835"/>
                  </a:lnTo>
                  <a:lnTo>
                    <a:pt x="2959" y="1358088"/>
                  </a:lnTo>
                  <a:lnTo>
                    <a:pt x="769" y="1403533"/>
                  </a:lnTo>
                  <a:lnTo>
                    <a:pt x="0" y="1449139"/>
                  </a:lnTo>
                  <a:lnTo>
                    <a:pt x="666" y="1494873"/>
                  </a:lnTo>
                  <a:lnTo>
                    <a:pt x="2781" y="1540705"/>
                  </a:lnTo>
                  <a:lnTo>
                    <a:pt x="6358" y="1586603"/>
                  </a:lnTo>
                  <a:lnTo>
                    <a:pt x="11410" y="1632536"/>
                  </a:lnTo>
                  <a:lnTo>
                    <a:pt x="17951" y="1678472"/>
                  </a:lnTo>
                  <a:lnTo>
                    <a:pt x="25993" y="1724381"/>
                  </a:lnTo>
                  <a:lnTo>
                    <a:pt x="35551" y="1770231"/>
                  </a:lnTo>
                  <a:lnTo>
                    <a:pt x="46638" y="1815990"/>
                  </a:lnTo>
                  <a:lnTo>
                    <a:pt x="59267" y="1861627"/>
                  </a:lnTo>
                  <a:lnTo>
                    <a:pt x="73451" y="1907111"/>
                  </a:lnTo>
                  <a:lnTo>
                    <a:pt x="89204" y="1952410"/>
                  </a:lnTo>
                  <a:lnTo>
                    <a:pt x="106539" y="1997494"/>
                  </a:lnTo>
                  <a:lnTo>
                    <a:pt x="1463470" y="1450365"/>
                  </a:lnTo>
                  <a:lnTo>
                    <a:pt x="127097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39105" y="3115386"/>
              <a:ext cx="193040" cy="1463675"/>
            </a:xfrm>
            <a:custGeom>
              <a:avLst/>
              <a:gdLst/>
              <a:ahLst/>
              <a:cxnLst/>
              <a:rect l="l" t="t" r="r" b="b"/>
              <a:pathLst>
                <a:path w="193039" h="1463675">
                  <a:moveTo>
                    <a:pt x="192493" y="0"/>
                  </a:moveTo>
                  <a:lnTo>
                    <a:pt x="144232" y="795"/>
                  </a:lnTo>
                  <a:lnTo>
                    <a:pt x="96037" y="3179"/>
                  </a:lnTo>
                  <a:lnTo>
                    <a:pt x="47947" y="7152"/>
                  </a:lnTo>
                  <a:lnTo>
                    <a:pt x="0" y="12712"/>
                  </a:lnTo>
                  <a:lnTo>
                    <a:pt x="192493" y="1463078"/>
                  </a:lnTo>
                  <a:lnTo>
                    <a:pt x="19249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10664" y="3604765"/>
            <a:ext cx="65786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9065" marR="5080" indent="-127000">
              <a:lnSpc>
                <a:spcPct val="101699"/>
              </a:lnSpc>
              <a:spcBef>
                <a:spcPts val="75"/>
              </a:spcBef>
            </a:pP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Very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14" dirty="0">
                <a:solidFill>
                  <a:srgbClr val="001E44"/>
                </a:solidFill>
                <a:latin typeface="Arial"/>
                <a:cs typeface="Arial"/>
              </a:rPr>
              <a:t>Easy,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21.8%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1512" y="5166865"/>
            <a:ext cx="75374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1750">
              <a:lnSpc>
                <a:spcPct val="101699"/>
              </a:lnSpc>
              <a:spcBef>
                <a:spcPts val="75"/>
              </a:spcBef>
            </a:pP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Somewhat </a:t>
            </a:r>
            <a:r>
              <a:rPr sz="1200" spc="-114" dirty="0">
                <a:solidFill>
                  <a:srgbClr val="001E44"/>
                </a:solidFill>
                <a:latin typeface="Arial"/>
                <a:cs typeface="Arial"/>
              </a:rPr>
              <a:t>Easy,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001E44"/>
                </a:solidFill>
                <a:latin typeface="Arial"/>
                <a:cs typeface="Arial"/>
              </a:rPr>
              <a:t>47.1%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7266" y="3976164"/>
            <a:ext cx="96456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37160">
              <a:lnSpc>
                <a:spcPct val="101699"/>
              </a:lnSpc>
              <a:spcBef>
                <a:spcPts val="75"/>
              </a:spcBef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Somewhat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Difficult,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1E44"/>
                </a:solidFill>
                <a:latin typeface="Arial"/>
                <a:cs typeface="Arial"/>
              </a:rPr>
              <a:t>29.0%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7957" y="1975739"/>
            <a:ext cx="3833495" cy="11188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93444" marR="5080" indent="-881380">
              <a:lnSpc>
                <a:spcPct val="102099"/>
              </a:lnSpc>
              <a:spcBef>
                <a:spcPts val="60"/>
              </a:spcBef>
            </a:pPr>
            <a:r>
              <a:rPr sz="1850" spc="-120" dirty="0">
                <a:solidFill>
                  <a:srgbClr val="001E44"/>
                </a:solidFill>
                <a:latin typeface="Arial"/>
                <a:cs typeface="Arial"/>
              </a:rPr>
              <a:t>Q: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Overall,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E44"/>
                </a:solidFill>
                <a:latin typeface="Arial"/>
                <a:cs typeface="Arial"/>
              </a:rPr>
              <a:t>how</a:t>
            </a:r>
            <a:r>
              <a:rPr sz="185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50" dirty="0">
                <a:solidFill>
                  <a:srgbClr val="001E44"/>
                </a:solidFill>
                <a:latin typeface="Arial"/>
                <a:cs typeface="Arial"/>
              </a:rPr>
              <a:t>easy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or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E44"/>
                </a:solidFill>
                <a:latin typeface="Arial"/>
                <a:cs typeface="Arial"/>
              </a:rPr>
              <a:t>difficult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40" dirty="0">
                <a:solidFill>
                  <a:srgbClr val="001E44"/>
                </a:solidFill>
                <a:latin typeface="Arial"/>
                <a:cs typeface="Arial"/>
              </a:rPr>
              <a:t>was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E44"/>
                </a:solidFill>
                <a:latin typeface="Arial"/>
                <a:cs typeface="Arial"/>
              </a:rPr>
              <a:t>the </a:t>
            </a:r>
            <a:r>
              <a:rPr sz="1850" spc="-35" dirty="0">
                <a:solidFill>
                  <a:srgbClr val="001E44"/>
                </a:solidFill>
                <a:latin typeface="Arial"/>
                <a:cs typeface="Arial"/>
              </a:rPr>
              <a:t>certification</a:t>
            </a:r>
            <a:r>
              <a:rPr sz="1850" spc="-2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E44"/>
                </a:solidFill>
                <a:latin typeface="Arial"/>
                <a:cs typeface="Arial"/>
              </a:rPr>
              <a:t>process?</a:t>
            </a:r>
            <a:endParaRPr sz="1850">
              <a:latin typeface="Arial"/>
              <a:cs typeface="Arial"/>
            </a:endParaRPr>
          </a:p>
          <a:p>
            <a:pPr marL="1279525" marR="1698625" algn="ctr">
              <a:lnSpc>
                <a:spcPct val="101699"/>
              </a:lnSpc>
              <a:spcBef>
                <a:spcPts val="1180"/>
              </a:spcBef>
            </a:pP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Very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Difficult, 2.1%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80143"/>
            <a:ext cx="357441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 </a:t>
            </a:r>
            <a:r>
              <a:rPr spc="-215" dirty="0"/>
              <a:t>Work</a:t>
            </a:r>
            <a:r>
              <a:rPr spc="-160" dirty="0"/>
              <a:t> </a:t>
            </a:r>
            <a:r>
              <a:rPr spc="-275" dirty="0"/>
              <a:t>Settings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14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206" y="2102483"/>
            <a:ext cx="2545715" cy="27686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5080" indent="-342265">
              <a:lnSpc>
                <a:spcPts val="1939"/>
              </a:lnSpc>
              <a:spcBef>
                <a:spcPts val="34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Peers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reported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working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range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settings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– </a:t>
            </a:r>
            <a:r>
              <a:rPr sz="1800" spc="-60" dirty="0">
                <a:latin typeface="Arial"/>
                <a:cs typeface="Arial"/>
              </a:rPr>
              <a:t>including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acute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45" dirty="0">
                <a:latin typeface="Arial"/>
                <a:cs typeface="Arial"/>
              </a:rPr>
              <a:t>primary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care,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recovery </a:t>
            </a:r>
            <a:r>
              <a:rPr sz="1800" spc="-85" dirty="0">
                <a:latin typeface="Arial"/>
                <a:cs typeface="Arial"/>
              </a:rPr>
              <a:t>organizations,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65" dirty="0">
                <a:latin typeface="Arial"/>
                <a:cs typeface="Arial"/>
              </a:rPr>
              <a:t>courts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-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are </a:t>
            </a:r>
            <a:r>
              <a:rPr sz="1800" spc="-50" dirty="0">
                <a:latin typeface="Arial"/>
                <a:cs typeface="Arial"/>
              </a:rPr>
              <a:t>relatively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less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well </a:t>
            </a:r>
            <a:r>
              <a:rPr sz="1800" spc="-75" dirty="0">
                <a:latin typeface="Arial"/>
                <a:cs typeface="Arial"/>
              </a:rPr>
              <a:t>represented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 traditional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mental </a:t>
            </a:r>
            <a:r>
              <a:rPr sz="1800" spc="-45" dirty="0">
                <a:latin typeface="Arial"/>
                <a:cs typeface="Arial"/>
              </a:rPr>
              <a:t>health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addiction </a:t>
            </a:r>
            <a:r>
              <a:rPr sz="1800" spc="-30" dirty="0">
                <a:latin typeface="Arial"/>
                <a:cs typeface="Arial"/>
              </a:rPr>
              <a:t>treatment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programs.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94469" y="2723388"/>
            <a:ext cx="1967864" cy="3089275"/>
            <a:chOff x="2994469" y="2723388"/>
            <a:chExt cx="1967864" cy="3089275"/>
          </a:xfrm>
        </p:grpSpPr>
        <p:sp>
          <p:nvSpPr>
            <p:cNvPr id="6" name="object 6"/>
            <p:cNvSpPr/>
            <p:nvPr/>
          </p:nvSpPr>
          <p:spPr>
            <a:xfrm>
              <a:off x="2999232" y="3997452"/>
              <a:ext cx="201295" cy="155575"/>
            </a:xfrm>
            <a:custGeom>
              <a:avLst/>
              <a:gdLst/>
              <a:ahLst/>
              <a:cxnLst/>
              <a:rect l="l" t="t" r="r" b="b"/>
              <a:pathLst>
                <a:path w="201294" h="155575">
                  <a:moveTo>
                    <a:pt x="201168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201168" y="155448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99232" y="3997452"/>
              <a:ext cx="201295" cy="155575"/>
            </a:xfrm>
            <a:custGeom>
              <a:avLst/>
              <a:gdLst/>
              <a:ahLst/>
              <a:cxnLst/>
              <a:rect l="l" t="t" r="r" b="b"/>
              <a:pathLst>
                <a:path w="201294" h="155575">
                  <a:moveTo>
                    <a:pt x="0" y="0"/>
                  </a:moveTo>
                  <a:lnTo>
                    <a:pt x="201168" y="0"/>
                  </a:lnTo>
                  <a:lnTo>
                    <a:pt x="201168" y="155448"/>
                  </a:lnTo>
                  <a:lnTo>
                    <a:pt x="0" y="1554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99232" y="3611880"/>
              <a:ext cx="121920" cy="154305"/>
            </a:xfrm>
            <a:custGeom>
              <a:avLst/>
              <a:gdLst/>
              <a:ahLst/>
              <a:cxnLst/>
              <a:rect l="l" t="t" r="r" b="b"/>
              <a:pathLst>
                <a:path w="121919" h="154304">
                  <a:moveTo>
                    <a:pt x="121919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121919" y="153924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9232" y="3611880"/>
              <a:ext cx="121920" cy="154305"/>
            </a:xfrm>
            <a:custGeom>
              <a:avLst/>
              <a:gdLst/>
              <a:ahLst/>
              <a:cxnLst/>
              <a:rect l="l" t="t" r="r" b="b"/>
              <a:pathLst>
                <a:path w="121919" h="154304">
                  <a:moveTo>
                    <a:pt x="0" y="0"/>
                  </a:moveTo>
                  <a:lnTo>
                    <a:pt x="121919" y="0"/>
                  </a:lnTo>
                  <a:lnTo>
                    <a:pt x="121919" y="153924"/>
                  </a:lnTo>
                  <a:lnTo>
                    <a:pt x="0" y="1539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9232" y="2839212"/>
              <a:ext cx="238125" cy="155575"/>
            </a:xfrm>
            <a:custGeom>
              <a:avLst/>
              <a:gdLst/>
              <a:ahLst/>
              <a:cxnLst/>
              <a:rect l="l" t="t" r="r" b="b"/>
              <a:pathLst>
                <a:path w="238125" h="155575">
                  <a:moveTo>
                    <a:pt x="237744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237744" y="155448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99232" y="2839212"/>
              <a:ext cx="238125" cy="155575"/>
            </a:xfrm>
            <a:custGeom>
              <a:avLst/>
              <a:gdLst/>
              <a:ahLst/>
              <a:cxnLst/>
              <a:rect l="l" t="t" r="r" b="b"/>
              <a:pathLst>
                <a:path w="238125" h="155575">
                  <a:moveTo>
                    <a:pt x="237744" y="155448"/>
                  </a:moveTo>
                  <a:lnTo>
                    <a:pt x="0" y="155448"/>
                  </a:lnTo>
                  <a:lnTo>
                    <a:pt x="0" y="0"/>
                  </a:lnTo>
                  <a:lnTo>
                    <a:pt x="237744" y="0"/>
                  </a:lnTo>
                  <a:lnTo>
                    <a:pt x="237744" y="155448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99232" y="3226320"/>
              <a:ext cx="370840" cy="154305"/>
            </a:xfrm>
            <a:custGeom>
              <a:avLst/>
              <a:gdLst/>
              <a:ahLst/>
              <a:cxnLst/>
              <a:rect l="l" t="t" r="r" b="b"/>
              <a:pathLst>
                <a:path w="370839" h="154304">
                  <a:moveTo>
                    <a:pt x="370331" y="0"/>
                  </a:moveTo>
                  <a:lnTo>
                    <a:pt x="0" y="0"/>
                  </a:lnTo>
                  <a:lnTo>
                    <a:pt x="0" y="153911"/>
                  </a:lnTo>
                  <a:lnTo>
                    <a:pt x="370331" y="15391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99232" y="3226308"/>
              <a:ext cx="370840" cy="154305"/>
            </a:xfrm>
            <a:custGeom>
              <a:avLst/>
              <a:gdLst/>
              <a:ahLst/>
              <a:cxnLst/>
              <a:rect l="l" t="t" r="r" b="b"/>
              <a:pathLst>
                <a:path w="370839" h="154304">
                  <a:moveTo>
                    <a:pt x="370331" y="153924"/>
                  </a:moveTo>
                  <a:lnTo>
                    <a:pt x="0" y="153924"/>
                  </a:lnTo>
                  <a:lnTo>
                    <a:pt x="0" y="0"/>
                  </a:lnTo>
                  <a:lnTo>
                    <a:pt x="370331" y="0"/>
                  </a:lnTo>
                  <a:lnTo>
                    <a:pt x="370331" y="153924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9232" y="4384548"/>
              <a:ext cx="475615" cy="154305"/>
            </a:xfrm>
            <a:custGeom>
              <a:avLst/>
              <a:gdLst/>
              <a:ahLst/>
              <a:cxnLst/>
              <a:rect l="l" t="t" r="r" b="b"/>
              <a:pathLst>
                <a:path w="475614" h="154304">
                  <a:moveTo>
                    <a:pt x="475488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75488" y="153924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99232" y="4384548"/>
              <a:ext cx="475615" cy="154305"/>
            </a:xfrm>
            <a:custGeom>
              <a:avLst/>
              <a:gdLst/>
              <a:ahLst/>
              <a:cxnLst/>
              <a:rect l="l" t="t" r="r" b="b"/>
              <a:pathLst>
                <a:path w="475614" h="154304">
                  <a:moveTo>
                    <a:pt x="475488" y="153924"/>
                  </a:moveTo>
                  <a:lnTo>
                    <a:pt x="0" y="153924"/>
                  </a:lnTo>
                  <a:lnTo>
                    <a:pt x="0" y="0"/>
                  </a:lnTo>
                  <a:lnTo>
                    <a:pt x="475488" y="0"/>
                  </a:lnTo>
                  <a:lnTo>
                    <a:pt x="475488" y="153924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99232" y="4770120"/>
              <a:ext cx="875030" cy="154305"/>
            </a:xfrm>
            <a:custGeom>
              <a:avLst/>
              <a:gdLst/>
              <a:ahLst/>
              <a:cxnLst/>
              <a:rect l="l" t="t" r="r" b="b"/>
              <a:pathLst>
                <a:path w="875029" h="154304">
                  <a:moveTo>
                    <a:pt x="874775" y="0"/>
                  </a:moveTo>
                  <a:lnTo>
                    <a:pt x="0" y="0"/>
                  </a:lnTo>
                  <a:lnTo>
                    <a:pt x="0" y="153923"/>
                  </a:lnTo>
                  <a:lnTo>
                    <a:pt x="874775" y="153923"/>
                  </a:lnTo>
                  <a:lnTo>
                    <a:pt x="874775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99232" y="4770120"/>
              <a:ext cx="875030" cy="154305"/>
            </a:xfrm>
            <a:custGeom>
              <a:avLst/>
              <a:gdLst/>
              <a:ahLst/>
              <a:cxnLst/>
              <a:rect l="l" t="t" r="r" b="b"/>
              <a:pathLst>
                <a:path w="875029" h="154304">
                  <a:moveTo>
                    <a:pt x="874776" y="153923"/>
                  </a:moveTo>
                  <a:lnTo>
                    <a:pt x="0" y="153923"/>
                  </a:lnTo>
                  <a:lnTo>
                    <a:pt x="0" y="0"/>
                  </a:lnTo>
                  <a:lnTo>
                    <a:pt x="874776" y="0"/>
                  </a:lnTo>
                  <a:lnTo>
                    <a:pt x="874776" y="153923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99232" y="5155692"/>
              <a:ext cx="1958339" cy="155575"/>
            </a:xfrm>
            <a:custGeom>
              <a:avLst/>
              <a:gdLst/>
              <a:ahLst/>
              <a:cxnLst/>
              <a:rect l="l" t="t" r="r" b="b"/>
              <a:pathLst>
                <a:path w="1958339" h="155575">
                  <a:moveTo>
                    <a:pt x="1958340" y="0"/>
                  </a:moveTo>
                  <a:lnTo>
                    <a:pt x="0" y="0"/>
                  </a:lnTo>
                  <a:lnTo>
                    <a:pt x="0" y="155447"/>
                  </a:lnTo>
                  <a:lnTo>
                    <a:pt x="1958340" y="155447"/>
                  </a:lnTo>
                  <a:lnTo>
                    <a:pt x="1958340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99232" y="5155692"/>
              <a:ext cx="1958339" cy="155575"/>
            </a:xfrm>
            <a:custGeom>
              <a:avLst/>
              <a:gdLst/>
              <a:ahLst/>
              <a:cxnLst/>
              <a:rect l="l" t="t" r="r" b="b"/>
              <a:pathLst>
                <a:path w="1958339" h="155575">
                  <a:moveTo>
                    <a:pt x="1958339" y="155447"/>
                  </a:moveTo>
                  <a:lnTo>
                    <a:pt x="0" y="155447"/>
                  </a:lnTo>
                  <a:lnTo>
                    <a:pt x="0" y="0"/>
                  </a:lnTo>
                  <a:lnTo>
                    <a:pt x="1958339" y="0"/>
                  </a:lnTo>
                  <a:lnTo>
                    <a:pt x="1958339" y="155447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99232" y="5542788"/>
              <a:ext cx="504825" cy="154305"/>
            </a:xfrm>
            <a:custGeom>
              <a:avLst/>
              <a:gdLst/>
              <a:ahLst/>
              <a:cxnLst/>
              <a:rect l="l" t="t" r="r" b="b"/>
              <a:pathLst>
                <a:path w="504825" h="154304">
                  <a:moveTo>
                    <a:pt x="504444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504444" y="153924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99232" y="5542788"/>
              <a:ext cx="504825" cy="154305"/>
            </a:xfrm>
            <a:custGeom>
              <a:avLst/>
              <a:gdLst/>
              <a:ahLst/>
              <a:cxnLst/>
              <a:rect l="l" t="t" r="r" b="b"/>
              <a:pathLst>
                <a:path w="504825" h="154304">
                  <a:moveTo>
                    <a:pt x="504444" y="153924"/>
                  </a:moveTo>
                  <a:lnTo>
                    <a:pt x="0" y="153924"/>
                  </a:lnTo>
                  <a:lnTo>
                    <a:pt x="0" y="0"/>
                  </a:lnTo>
                  <a:lnTo>
                    <a:pt x="504444" y="0"/>
                  </a:lnTo>
                  <a:lnTo>
                    <a:pt x="504444" y="153924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99232" y="2723388"/>
              <a:ext cx="0" cy="3089275"/>
            </a:xfrm>
            <a:custGeom>
              <a:avLst/>
              <a:gdLst/>
              <a:ahLst/>
              <a:cxnLst/>
              <a:rect l="l" t="t" r="r" b="b"/>
              <a:pathLst>
                <a:path h="3089275">
                  <a:moveTo>
                    <a:pt x="0" y="308914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565786" y="5506385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15.3%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6939" y="5120204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59.4%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35204" y="4734022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26.5%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36220" y="4347841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14.4%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63729" y="3961659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6.1%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84634" y="3575477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3.7%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30760" y="3189296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11.2%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00000" y="2803114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7.2%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45292" y="5497546"/>
            <a:ext cx="1391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001E44"/>
                </a:solidFill>
                <a:latin typeface="Arial"/>
                <a:cs typeface="Arial"/>
              </a:rPr>
              <a:t>Emergency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001E44"/>
                </a:solidFill>
                <a:latin typeface="Arial"/>
                <a:cs typeface="Arial"/>
              </a:rPr>
              <a:t>Room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(ER)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8685" y="5018706"/>
            <a:ext cx="217360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8050" marR="5080" indent="-895985">
              <a:lnSpc>
                <a:spcPct val="101499"/>
              </a:lnSpc>
              <a:spcBef>
                <a:spcPts val="75"/>
              </a:spcBef>
            </a:pPr>
            <a:r>
              <a:rPr sz="1200" spc="-85" dirty="0">
                <a:solidFill>
                  <a:srgbClr val="001E44"/>
                </a:solidFill>
                <a:latin typeface="Arial"/>
                <a:cs typeface="Arial"/>
              </a:rPr>
              <a:t>Recovery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Community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Organization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(RCO)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9807" y="4725488"/>
            <a:ext cx="2031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001E44"/>
                </a:solidFill>
                <a:latin typeface="Arial"/>
                <a:cs typeface="Arial"/>
              </a:rPr>
              <a:t>Courts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Correctional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001E44"/>
                </a:solidFill>
                <a:latin typeface="Arial"/>
                <a:cs typeface="Arial"/>
              </a:rPr>
              <a:t>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88372" y="4339306"/>
            <a:ext cx="1749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Opioid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Treatment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Programs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7521" y="3953125"/>
            <a:ext cx="20345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Community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Based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Organizations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75925" y="3566943"/>
            <a:ext cx="1396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Residential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Treatment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92969" y="3180762"/>
            <a:ext cx="1877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Primary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Care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Provider's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Office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47935" y="2701921"/>
            <a:ext cx="1622425" cy="3943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84505" marR="5080" indent="-472440">
              <a:lnSpc>
                <a:spcPct val="101400"/>
              </a:lnSpc>
              <a:spcBef>
                <a:spcPts val="80"/>
              </a:spcBef>
            </a:pP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Outpaitent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Mental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Health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Treatment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51191" y="1964182"/>
            <a:ext cx="3773170" cy="5969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54659" marR="5080" indent="-442595">
              <a:lnSpc>
                <a:spcPct val="102099"/>
              </a:lnSpc>
              <a:spcBef>
                <a:spcPts val="60"/>
              </a:spcBef>
            </a:pPr>
            <a:r>
              <a:rPr sz="1850" spc="-120" dirty="0">
                <a:solidFill>
                  <a:srgbClr val="001E44"/>
                </a:solidFill>
                <a:latin typeface="Arial"/>
                <a:cs typeface="Arial"/>
              </a:rPr>
              <a:t>Q: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60" dirty="0">
                <a:solidFill>
                  <a:srgbClr val="001E44"/>
                </a:solidFill>
                <a:latin typeface="Arial"/>
                <a:cs typeface="Arial"/>
              </a:rPr>
              <a:t>In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which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of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the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E44"/>
                </a:solidFill>
                <a:latin typeface="Arial"/>
                <a:cs typeface="Arial"/>
              </a:rPr>
              <a:t>following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settings</a:t>
            </a:r>
            <a:r>
              <a:rPr sz="1850" spc="-9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E44"/>
                </a:solidFill>
                <a:latin typeface="Arial"/>
                <a:cs typeface="Arial"/>
              </a:rPr>
              <a:t>do 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you</a:t>
            </a:r>
            <a:r>
              <a:rPr sz="185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E44"/>
                </a:solidFill>
                <a:latin typeface="Arial"/>
                <a:cs typeface="Arial"/>
              </a:rPr>
              <a:t>currently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support</a:t>
            </a:r>
            <a:r>
              <a:rPr sz="1850" spc="-3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E44"/>
                </a:solidFill>
                <a:latin typeface="Arial"/>
                <a:cs typeface="Arial"/>
              </a:rPr>
              <a:t>clients?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 </a:t>
            </a:r>
            <a:r>
              <a:rPr spc="-245" dirty="0"/>
              <a:t>Financial</a:t>
            </a:r>
            <a:r>
              <a:rPr spc="-160" dirty="0"/>
              <a:t> </a:t>
            </a:r>
            <a:r>
              <a:rPr spc="-270" dirty="0"/>
              <a:t>Compensation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15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1355" y="2669411"/>
            <a:ext cx="2558415" cy="34099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9085" marR="5080" indent="-287020">
              <a:lnSpc>
                <a:spcPts val="1939"/>
              </a:lnSpc>
              <a:spcBef>
                <a:spcPts val="34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14" dirty="0">
                <a:latin typeface="Arial"/>
                <a:cs typeface="Arial"/>
              </a:rPr>
              <a:t>Q: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Do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you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receive </a:t>
            </a:r>
            <a:r>
              <a:rPr sz="1800" spc="-55" dirty="0">
                <a:latin typeface="Arial"/>
                <a:cs typeface="Arial"/>
              </a:rPr>
              <a:t>financial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compensation for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work</a:t>
            </a:r>
            <a:r>
              <a:rPr sz="1800" spc="-90" dirty="0">
                <a:latin typeface="Arial"/>
                <a:cs typeface="Arial"/>
              </a:rPr>
              <a:t> you</a:t>
            </a:r>
            <a:r>
              <a:rPr sz="1800" spc="-70" dirty="0">
                <a:latin typeface="Arial"/>
                <a:cs typeface="Arial"/>
              </a:rPr>
              <a:t> do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spc="-310" dirty="0">
                <a:latin typeface="Arial"/>
                <a:cs typeface="Arial"/>
              </a:rPr>
              <a:t>PRC?</a:t>
            </a:r>
            <a:endParaRPr sz="1800">
              <a:latin typeface="Arial"/>
              <a:cs typeface="Arial"/>
            </a:endParaRPr>
          </a:p>
          <a:p>
            <a:pPr marL="299085" marR="94615" indent="-287020">
              <a:lnSpc>
                <a:spcPts val="1939"/>
              </a:lnSpc>
              <a:spcBef>
                <a:spcPts val="102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14" dirty="0">
                <a:latin typeface="Arial"/>
                <a:cs typeface="Arial"/>
              </a:rPr>
              <a:t>Q: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How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satisfied,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at </a:t>
            </a:r>
            <a:r>
              <a:rPr sz="1800" spc="-55" dirty="0">
                <a:latin typeface="Arial"/>
                <a:cs typeface="Arial"/>
              </a:rPr>
              <a:t>all,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are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you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55" dirty="0">
                <a:latin typeface="Arial"/>
                <a:cs typeface="Arial"/>
              </a:rPr>
              <a:t>financial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compensation </a:t>
            </a:r>
            <a:r>
              <a:rPr sz="1800" spc="-90" dirty="0">
                <a:latin typeface="Arial"/>
                <a:cs typeface="Arial"/>
              </a:rPr>
              <a:t>you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receive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your </a:t>
            </a:r>
            <a:r>
              <a:rPr sz="1800" spc="-45" dirty="0">
                <a:latin typeface="Arial"/>
                <a:cs typeface="Arial"/>
              </a:rPr>
              <a:t>work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10" dirty="0">
                <a:latin typeface="Arial"/>
                <a:cs typeface="Arial"/>
              </a:rPr>
              <a:t>PRC?</a:t>
            </a:r>
            <a:endParaRPr sz="1800">
              <a:latin typeface="Arial"/>
              <a:cs typeface="Arial"/>
            </a:endParaRPr>
          </a:p>
          <a:p>
            <a:pPr marL="299085" marR="17145" indent="-287020">
              <a:lnSpc>
                <a:spcPts val="1730"/>
              </a:lnSpc>
              <a:spcBef>
                <a:spcPts val="10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60" dirty="0">
                <a:solidFill>
                  <a:srgbClr val="1871FF"/>
                </a:solidFill>
                <a:latin typeface="Arial"/>
                <a:cs typeface="Arial"/>
              </a:rPr>
              <a:t>82%</a:t>
            </a:r>
            <a:r>
              <a:rPr sz="1600" b="1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respondents </a:t>
            </a:r>
            <a:r>
              <a:rPr sz="1600" spc="-75" dirty="0">
                <a:latin typeface="Arial"/>
                <a:cs typeface="Arial"/>
              </a:rPr>
              <a:t>receive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financial </a:t>
            </a:r>
            <a:r>
              <a:rPr sz="1600" spc="-70" dirty="0">
                <a:latin typeface="Arial"/>
                <a:cs typeface="Arial"/>
              </a:rPr>
              <a:t>compensation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work </a:t>
            </a:r>
            <a:r>
              <a:rPr sz="1600" spc="-50" dirty="0">
                <a:latin typeface="Arial"/>
                <a:cs typeface="Arial"/>
              </a:rPr>
              <a:t>they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do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as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85" dirty="0">
                <a:latin typeface="Arial"/>
                <a:cs typeface="Arial"/>
              </a:rPr>
              <a:t>PRCs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26591" y="3887723"/>
            <a:ext cx="4037329" cy="1888489"/>
            <a:chOff x="926591" y="3887723"/>
            <a:chExt cx="4037329" cy="1888489"/>
          </a:xfrm>
        </p:grpSpPr>
        <p:sp>
          <p:nvSpPr>
            <p:cNvPr id="6" name="object 6"/>
            <p:cNvSpPr/>
            <p:nvPr/>
          </p:nvSpPr>
          <p:spPr>
            <a:xfrm>
              <a:off x="1431036" y="5026151"/>
              <a:ext cx="1010919" cy="745490"/>
            </a:xfrm>
            <a:custGeom>
              <a:avLst/>
              <a:gdLst/>
              <a:ahLst/>
              <a:cxnLst/>
              <a:rect l="l" t="t" r="r" b="b"/>
              <a:pathLst>
                <a:path w="1010919" h="745489">
                  <a:moveTo>
                    <a:pt x="1010412" y="0"/>
                  </a:moveTo>
                  <a:lnTo>
                    <a:pt x="0" y="0"/>
                  </a:lnTo>
                  <a:lnTo>
                    <a:pt x="0" y="745236"/>
                  </a:lnTo>
                  <a:lnTo>
                    <a:pt x="1010412" y="745236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0336" y="3887723"/>
              <a:ext cx="1009015" cy="1884045"/>
            </a:xfrm>
            <a:custGeom>
              <a:avLst/>
              <a:gdLst/>
              <a:ahLst/>
              <a:cxnLst/>
              <a:rect l="l" t="t" r="r" b="b"/>
              <a:pathLst>
                <a:path w="1009014" h="1884045">
                  <a:moveTo>
                    <a:pt x="1008888" y="0"/>
                  </a:moveTo>
                  <a:lnTo>
                    <a:pt x="0" y="0"/>
                  </a:lnTo>
                  <a:lnTo>
                    <a:pt x="0" y="1883664"/>
                  </a:lnTo>
                  <a:lnTo>
                    <a:pt x="1008888" y="1883664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00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6591" y="5771388"/>
              <a:ext cx="4037329" cy="0"/>
            </a:xfrm>
            <a:custGeom>
              <a:avLst/>
              <a:gdLst/>
              <a:ahLst/>
              <a:cxnLst/>
              <a:rect l="l" t="t" r="r" b="b"/>
              <a:pathLst>
                <a:path w="4037329">
                  <a:moveTo>
                    <a:pt x="0" y="0"/>
                  </a:moveTo>
                  <a:lnTo>
                    <a:pt x="40370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90776" y="4762010"/>
            <a:ext cx="290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latin typeface="Arial"/>
                <a:cs typeface="Arial"/>
              </a:rPr>
              <a:t>19%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9161" y="3623735"/>
            <a:ext cx="290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latin typeface="Arial"/>
                <a:cs typeface="Arial"/>
              </a:rPr>
              <a:t>48%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6245" y="5847708"/>
            <a:ext cx="859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Arial"/>
                <a:cs typeface="Arial"/>
              </a:rPr>
              <a:t>Very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satisfied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6264" y="5847708"/>
            <a:ext cx="1236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latin typeface="Arial"/>
                <a:cs typeface="Arial"/>
              </a:rPr>
              <a:t>Somewhat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satisfied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4583" y="1890882"/>
            <a:ext cx="3034030" cy="10629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35609" marR="426720" algn="ctr">
              <a:lnSpc>
                <a:spcPct val="103600"/>
              </a:lnSpc>
              <a:spcBef>
                <a:spcPts val="55"/>
              </a:spcBef>
            </a:pPr>
            <a:r>
              <a:rPr sz="1650" spc="-280" dirty="0">
                <a:solidFill>
                  <a:srgbClr val="001E44"/>
                </a:solidFill>
                <a:latin typeface="Arial"/>
                <a:cs typeface="Arial"/>
              </a:rPr>
              <a:t>%</a:t>
            </a:r>
            <a:r>
              <a:rPr sz="16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E44"/>
                </a:solidFill>
                <a:latin typeface="Arial"/>
                <a:cs typeface="Arial"/>
              </a:rPr>
              <a:t>of</a:t>
            </a:r>
            <a:r>
              <a:rPr sz="16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650" spc="-80" dirty="0">
                <a:solidFill>
                  <a:srgbClr val="001E44"/>
                </a:solidFill>
                <a:latin typeface="Arial"/>
                <a:cs typeface="Arial"/>
              </a:rPr>
              <a:t>peers </a:t>
            </a:r>
            <a:r>
              <a:rPr sz="1650" spc="-30" dirty="0">
                <a:solidFill>
                  <a:srgbClr val="001E44"/>
                </a:solidFill>
                <a:latin typeface="Arial"/>
                <a:cs typeface="Arial"/>
              </a:rPr>
              <a:t>who</a:t>
            </a:r>
            <a:r>
              <a:rPr sz="16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650" spc="-75" dirty="0">
                <a:solidFill>
                  <a:srgbClr val="001E44"/>
                </a:solidFill>
                <a:latin typeface="Arial"/>
                <a:cs typeface="Arial"/>
              </a:rPr>
              <a:t>are</a:t>
            </a:r>
            <a:r>
              <a:rPr sz="16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001E44"/>
                </a:solidFill>
                <a:latin typeface="Arial"/>
                <a:cs typeface="Arial"/>
              </a:rPr>
              <a:t>very/ </a:t>
            </a:r>
            <a:r>
              <a:rPr sz="1650" spc="-55" dirty="0">
                <a:solidFill>
                  <a:srgbClr val="001E44"/>
                </a:solidFill>
                <a:latin typeface="Arial"/>
                <a:cs typeface="Arial"/>
              </a:rPr>
              <a:t>somewhat</a:t>
            </a:r>
            <a:r>
              <a:rPr sz="16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1E44"/>
                </a:solidFill>
                <a:latin typeface="Arial"/>
                <a:cs typeface="Arial"/>
              </a:rPr>
              <a:t>satisfied</a:t>
            </a:r>
            <a:endParaRPr sz="1650">
              <a:latin typeface="Arial"/>
              <a:cs typeface="Arial"/>
            </a:endParaRPr>
          </a:p>
          <a:p>
            <a:pPr marL="12700" marR="5080" algn="ctr">
              <a:lnSpc>
                <a:spcPct val="103600"/>
              </a:lnSpc>
            </a:pPr>
            <a:r>
              <a:rPr sz="1650" spc="-75" dirty="0">
                <a:solidFill>
                  <a:srgbClr val="001E44"/>
                </a:solidFill>
                <a:latin typeface="Arial"/>
                <a:cs typeface="Arial"/>
              </a:rPr>
              <a:t>(among</a:t>
            </a:r>
            <a:r>
              <a:rPr sz="165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650" spc="-254" dirty="0">
                <a:solidFill>
                  <a:srgbClr val="001E44"/>
                </a:solidFill>
                <a:latin typeface="Arial"/>
                <a:cs typeface="Arial"/>
              </a:rPr>
              <a:t>PRCs</a:t>
            </a:r>
            <a:r>
              <a:rPr sz="16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001E44"/>
                </a:solidFill>
                <a:latin typeface="Arial"/>
                <a:cs typeface="Arial"/>
              </a:rPr>
              <a:t>who</a:t>
            </a:r>
            <a:r>
              <a:rPr sz="1650" spc="-65" dirty="0">
                <a:solidFill>
                  <a:srgbClr val="001E44"/>
                </a:solidFill>
                <a:latin typeface="Arial"/>
                <a:cs typeface="Arial"/>
              </a:rPr>
              <a:t> receive</a:t>
            </a:r>
            <a:r>
              <a:rPr sz="1650" spc="-9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001E44"/>
                </a:solidFill>
                <a:latin typeface="Arial"/>
                <a:cs typeface="Arial"/>
              </a:rPr>
              <a:t>financial </a:t>
            </a:r>
            <a:r>
              <a:rPr sz="1650" spc="-55" dirty="0">
                <a:solidFill>
                  <a:srgbClr val="001E44"/>
                </a:solidFill>
                <a:latin typeface="Arial"/>
                <a:cs typeface="Arial"/>
              </a:rPr>
              <a:t>compensation,</a:t>
            </a:r>
            <a:r>
              <a:rPr sz="165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1E44"/>
                </a:solidFill>
                <a:latin typeface="Arial"/>
                <a:cs typeface="Arial"/>
              </a:rPr>
              <a:t>n=968)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 </a:t>
            </a:r>
            <a:r>
              <a:rPr spc="-200" dirty="0"/>
              <a:t>Importance</a:t>
            </a:r>
            <a:r>
              <a:rPr spc="-180" dirty="0"/>
              <a:t> </a:t>
            </a:r>
            <a:r>
              <a:rPr spc="-150" dirty="0"/>
              <a:t>of</a:t>
            </a:r>
            <a:r>
              <a:rPr spc="-140" dirty="0"/>
              <a:t> </a:t>
            </a:r>
            <a:r>
              <a:rPr spc="-280" dirty="0"/>
              <a:t>Supervision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16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206" y="1910459"/>
            <a:ext cx="2541905" cy="202818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5080" indent="-3429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60" dirty="0">
                <a:solidFill>
                  <a:srgbClr val="1871FF"/>
                </a:solidFill>
                <a:latin typeface="Arial"/>
                <a:cs typeface="Arial"/>
              </a:rPr>
              <a:t>Eight</a:t>
            </a:r>
            <a:r>
              <a:rPr sz="1800" b="1" spc="-110" dirty="0">
                <a:solidFill>
                  <a:srgbClr val="1871FF"/>
                </a:solidFill>
                <a:latin typeface="Arial"/>
                <a:cs typeface="Arial"/>
              </a:rPr>
              <a:t> in</a:t>
            </a:r>
            <a:r>
              <a:rPr sz="1800" b="1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1871FF"/>
                </a:solidFill>
                <a:latin typeface="Arial"/>
                <a:cs typeface="Arial"/>
              </a:rPr>
              <a:t>ten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of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871FF"/>
                </a:solidFill>
                <a:latin typeface="Arial"/>
                <a:cs typeface="Arial"/>
              </a:rPr>
              <a:t>the </a:t>
            </a:r>
            <a:r>
              <a:rPr sz="1800" b="1" spc="-150" dirty="0">
                <a:solidFill>
                  <a:srgbClr val="1871FF"/>
                </a:solidFill>
                <a:latin typeface="Arial"/>
                <a:cs typeface="Arial"/>
              </a:rPr>
              <a:t>respondents</a:t>
            </a:r>
            <a:r>
              <a:rPr sz="1800" b="1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871FF"/>
                </a:solidFill>
                <a:latin typeface="Arial"/>
                <a:cs typeface="Arial"/>
              </a:rPr>
              <a:t>(81.9%) </a:t>
            </a:r>
            <a:r>
              <a:rPr sz="1800" spc="-10" dirty="0">
                <a:latin typeface="Arial"/>
                <a:cs typeface="Arial"/>
              </a:rPr>
              <a:t>find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it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very </a:t>
            </a:r>
            <a:r>
              <a:rPr sz="1800" spc="-25" dirty="0">
                <a:latin typeface="Arial"/>
                <a:cs typeface="Arial"/>
              </a:rPr>
              <a:t>important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(51.5%)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 </a:t>
            </a:r>
            <a:r>
              <a:rPr sz="1800" spc="-80" dirty="0">
                <a:latin typeface="Arial"/>
                <a:cs typeface="Arial"/>
              </a:rPr>
              <a:t>somewhat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important 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(30.3%)</a:t>
            </a:r>
            <a:r>
              <a:rPr sz="1800" b="1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have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 </a:t>
            </a:r>
            <a:r>
              <a:rPr sz="1800" spc="-80" dirty="0">
                <a:latin typeface="Arial"/>
                <a:cs typeface="Arial"/>
              </a:rPr>
              <a:t>supervisor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55" dirty="0">
                <a:latin typeface="Arial"/>
                <a:cs typeface="Arial"/>
              </a:rPr>
              <a:t>PRC</a:t>
            </a:r>
            <a:r>
              <a:rPr sz="1800" spc="-10" dirty="0">
                <a:latin typeface="Arial"/>
                <a:cs typeface="Arial"/>
              </a:rPr>
              <a:t> themselves.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37449" y="2714117"/>
            <a:ext cx="3364229" cy="3364229"/>
            <a:chOff x="1037449" y="2714117"/>
            <a:chExt cx="3364229" cy="3364229"/>
          </a:xfrm>
        </p:grpSpPr>
        <p:sp>
          <p:nvSpPr>
            <p:cNvPr id="6" name="object 6"/>
            <p:cNvSpPr/>
            <p:nvPr/>
          </p:nvSpPr>
          <p:spPr>
            <a:xfrm>
              <a:off x="2556642" y="2723642"/>
              <a:ext cx="1835785" cy="3345179"/>
            </a:xfrm>
            <a:custGeom>
              <a:avLst/>
              <a:gdLst/>
              <a:ahLst/>
              <a:cxnLst/>
              <a:rect l="l" t="t" r="r" b="b"/>
              <a:pathLst>
                <a:path w="1835785" h="3345179">
                  <a:moveTo>
                    <a:pt x="162788" y="0"/>
                  </a:moveTo>
                  <a:lnTo>
                    <a:pt x="162788" y="1672463"/>
                  </a:lnTo>
                  <a:lnTo>
                    <a:pt x="0" y="3336988"/>
                  </a:lnTo>
                  <a:lnTo>
                    <a:pt x="40616" y="3340457"/>
                  </a:lnTo>
                  <a:lnTo>
                    <a:pt x="81299" y="3342938"/>
                  </a:lnTo>
                  <a:lnTo>
                    <a:pt x="122029" y="3344428"/>
                  </a:lnTo>
                  <a:lnTo>
                    <a:pt x="162788" y="3344926"/>
                  </a:lnTo>
                  <a:lnTo>
                    <a:pt x="211238" y="3344237"/>
                  </a:lnTo>
                  <a:lnTo>
                    <a:pt x="259346" y="3342185"/>
                  </a:lnTo>
                  <a:lnTo>
                    <a:pt x="307094" y="3338787"/>
                  </a:lnTo>
                  <a:lnTo>
                    <a:pt x="354463" y="3334061"/>
                  </a:lnTo>
                  <a:lnTo>
                    <a:pt x="401435" y="3328028"/>
                  </a:lnTo>
                  <a:lnTo>
                    <a:pt x="447991" y="3320704"/>
                  </a:lnTo>
                  <a:lnTo>
                    <a:pt x="494113" y="3312110"/>
                  </a:lnTo>
                  <a:lnTo>
                    <a:pt x="539781" y="3302262"/>
                  </a:lnTo>
                  <a:lnTo>
                    <a:pt x="584978" y="3291181"/>
                  </a:lnTo>
                  <a:lnTo>
                    <a:pt x="629684" y="3278884"/>
                  </a:lnTo>
                  <a:lnTo>
                    <a:pt x="673882" y="3265390"/>
                  </a:lnTo>
                  <a:lnTo>
                    <a:pt x="717552" y="3250718"/>
                  </a:lnTo>
                  <a:lnTo>
                    <a:pt x="760675" y="3234886"/>
                  </a:lnTo>
                  <a:lnTo>
                    <a:pt x="803235" y="3217914"/>
                  </a:lnTo>
                  <a:lnTo>
                    <a:pt x="845211" y="3199818"/>
                  </a:lnTo>
                  <a:lnTo>
                    <a:pt x="886585" y="3180619"/>
                  </a:lnTo>
                  <a:lnTo>
                    <a:pt x="927338" y="3160335"/>
                  </a:lnTo>
                  <a:lnTo>
                    <a:pt x="967453" y="3138984"/>
                  </a:lnTo>
                  <a:lnTo>
                    <a:pt x="1006910" y="3116584"/>
                  </a:lnTo>
                  <a:lnTo>
                    <a:pt x="1045691" y="3093155"/>
                  </a:lnTo>
                  <a:lnTo>
                    <a:pt x="1083777" y="3068716"/>
                  </a:lnTo>
                  <a:lnTo>
                    <a:pt x="1121149" y="3043283"/>
                  </a:lnTo>
                  <a:lnTo>
                    <a:pt x="1157790" y="3016878"/>
                  </a:lnTo>
                  <a:lnTo>
                    <a:pt x="1193679" y="2989517"/>
                  </a:lnTo>
                  <a:lnTo>
                    <a:pt x="1228800" y="2961219"/>
                  </a:lnTo>
                  <a:lnTo>
                    <a:pt x="1263133" y="2932003"/>
                  </a:lnTo>
                  <a:lnTo>
                    <a:pt x="1296659" y="2901889"/>
                  </a:lnTo>
                  <a:lnTo>
                    <a:pt x="1329361" y="2870893"/>
                  </a:lnTo>
                  <a:lnTo>
                    <a:pt x="1361219" y="2839035"/>
                  </a:lnTo>
                  <a:lnTo>
                    <a:pt x="1392214" y="2806334"/>
                  </a:lnTo>
                  <a:lnTo>
                    <a:pt x="1422329" y="2772807"/>
                  </a:lnTo>
                  <a:lnTo>
                    <a:pt x="1451545" y="2738474"/>
                  </a:lnTo>
                  <a:lnTo>
                    <a:pt x="1479842" y="2703354"/>
                  </a:lnTo>
                  <a:lnTo>
                    <a:pt x="1507203" y="2667464"/>
                  </a:lnTo>
                  <a:lnTo>
                    <a:pt x="1533609" y="2630824"/>
                  </a:lnTo>
                  <a:lnTo>
                    <a:pt x="1559041" y="2593451"/>
                  </a:lnTo>
                  <a:lnTo>
                    <a:pt x="1583481" y="2555365"/>
                  </a:lnTo>
                  <a:lnTo>
                    <a:pt x="1606910" y="2516584"/>
                  </a:lnTo>
                  <a:lnTo>
                    <a:pt x="1629309" y="2477128"/>
                  </a:lnTo>
                  <a:lnTo>
                    <a:pt x="1650660" y="2437013"/>
                  </a:lnTo>
                  <a:lnTo>
                    <a:pt x="1670945" y="2396259"/>
                  </a:lnTo>
                  <a:lnTo>
                    <a:pt x="1690144" y="2354885"/>
                  </a:lnTo>
                  <a:lnTo>
                    <a:pt x="1708239" y="2312909"/>
                  </a:lnTo>
                  <a:lnTo>
                    <a:pt x="1725212" y="2270350"/>
                  </a:lnTo>
                  <a:lnTo>
                    <a:pt x="1741044" y="2227226"/>
                  </a:lnTo>
                  <a:lnTo>
                    <a:pt x="1755716" y="2183556"/>
                  </a:lnTo>
                  <a:lnTo>
                    <a:pt x="1769210" y="2139358"/>
                  </a:lnTo>
                  <a:lnTo>
                    <a:pt x="1781506" y="2094652"/>
                  </a:lnTo>
                  <a:lnTo>
                    <a:pt x="1792588" y="2049455"/>
                  </a:lnTo>
                  <a:lnTo>
                    <a:pt x="1802435" y="2003787"/>
                  </a:lnTo>
                  <a:lnTo>
                    <a:pt x="1811030" y="1957666"/>
                  </a:lnTo>
                  <a:lnTo>
                    <a:pt x="1818353" y="1911110"/>
                  </a:lnTo>
                  <a:lnTo>
                    <a:pt x="1824387" y="1864138"/>
                  </a:lnTo>
                  <a:lnTo>
                    <a:pt x="1829112" y="1816768"/>
                  </a:lnTo>
                  <a:lnTo>
                    <a:pt x="1832510" y="1769020"/>
                  </a:lnTo>
                  <a:lnTo>
                    <a:pt x="1834563" y="1720912"/>
                  </a:lnTo>
                  <a:lnTo>
                    <a:pt x="1835251" y="1672463"/>
                  </a:lnTo>
                  <a:lnTo>
                    <a:pt x="1834563" y="1624013"/>
                  </a:lnTo>
                  <a:lnTo>
                    <a:pt x="1832510" y="1575905"/>
                  </a:lnTo>
                  <a:lnTo>
                    <a:pt x="1829112" y="1528157"/>
                  </a:lnTo>
                  <a:lnTo>
                    <a:pt x="1824387" y="1480787"/>
                  </a:lnTo>
                  <a:lnTo>
                    <a:pt x="1818353" y="1433815"/>
                  </a:lnTo>
                  <a:lnTo>
                    <a:pt x="1811030" y="1387259"/>
                  </a:lnTo>
                  <a:lnTo>
                    <a:pt x="1802435" y="1341138"/>
                  </a:lnTo>
                  <a:lnTo>
                    <a:pt x="1792588" y="1295470"/>
                  </a:lnTo>
                  <a:lnTo>
                    <a:pt x="1781506" y="1250273"/>
                  </a:lnTo>
                  <a:lnTo>
                    <a:pt x="1769210" y="1205567"/>
                  </a:lnTo>
                  <a:lnTo>
                    <a:pt x="1755716" y="1161369"/>
                  </a:lnTo>
                  <a:lnTo>
                    <a:pt x="1741044" y="1117699"/>
                  </a:lnTo>
                  <a:lnTo>
                    <a:pt x="1725212" y="1074575"/>
                  </a:lnTo>
                  <a:lnTo>
                    <a:pt x="1708239" y="1032016"/>
                  </a:lnTo>
                  <a:lnTo>
                    <a:pt x="1690144" y="990040"/>
                  </a:lnTo>
                  <a:lnTo>
                    <a:pt x="1670945" y="948666"/>
                  </a:lnTo>
                  <a:lnTo>
                    <a:pt x="1650660" y="907912"/>
                  </a:lnTo>
                  <a:lnTo>
                    <a:pt x="1629309" y="867797"/>
                  </a:lnTo>
                  <a:lnTo>
                    <a:pt x="1606910" y="828341"/>
                  </a:lnTo>
                  <a:lnTo>
                    <a:pt x="1583481" y="789560"/>
                  </a:lnTo>
                  <a:lnTo>
                    <a:pt x="1559041" y="751474"/>
                  </a:lnTo>
                  <a:lnTo>
                    <a:pt x="1533609" y="714101"/>
                  </a:lnTo>
                  <a:lnTo>
                    <a:pt x="1507203" y="677461"/>
                  </a:lnTo>
                  <a:lnTo>
                    <a:pt x="1479842" y="641571"/>
                  </a:lnTo>
                  <a:lnTo>
                    <a:pt x="1451545" y="606451"/>
                  </a:lnTo>
                  <a:lnTo>
                    <a:pt x="1422329" y="572118"/>
                  </a:lnTo>
                  <a:lnTo>
                    <a:pt x="1392214" y="538591"/>
                  </a:lnTo>
                  <a:lnTo>
                    <a:pt x="1361219" y="505890"/>
                  </a:lnTo>
                  <a:lnTo>
                    <a:pt x="1329361" y="474032"/>
                  </a:lnTo>
                  <a:lnTo>
                    <a:pt x="1296659" y="443036"/>
                  </a:lnTo>
                  <a:lnTo>
                    <a:pt x="1263133" y="412922"/>
                  </a:lnTo>
                  <a:lnTo>
                    <a:pt x="1228800" y="383706"/>
                  </a:lnTo>
                  <a:lnTo>
                    <a:pt x="1193679" y="355408"/>
                  </a:lnTo>
                  <a:lnTo>
                    <a:pt x="1157790" y="328047"/>
                  </a:lnTo>
                  <a:lnTo>
                    <a:pt x="1121149" y="301642"/>
                  </a:lnTo>
                  <a:lnTo>
                    <a:pt x="1083777" y="276209"/>
                  </a:lnTo>
                  <a:lnTo>
                    <a:pt x="1045691" y="251770"/>
                  </a:lnTo>
                  <a:lnTo>
                    <a:pt x="1006910" y="228341"/>
                  </a:lnTo>
                  <a:lnTo>
                    <a:pt x="967453" y="205941"/>
                  </a:lnTo>
                  <a:lnTo>
                    <a:pt x="927338" y="184590"/>
                  </a:lnTo>
                  <a:lnTo>
                    <a:pt x="886585" y="164306"/>
                  </a:lnTo>
                  <a:lnTo>
                    <a:pt x="845211" y="145107"/>
                  </a:lnTo>
                  <a:lnTo>
                    <a:pt x="803235" y="127011"/>
                  </a:lnTo>
                  <a:lnTo>
                    <a:pt x="760675" y="110039"/>
                  </a:lnTo>
                  <a:lnTo>
                    <a:pt x="717552" y="94207"/>
                  </a:lnTo>
                  <a:lnTo>
                    <a:pt x="673882" y="79535"/>
                  </a:lnTo>
                  <a:lnTo>
                    <a:pt x="629684" y="66041"/>
                  </a:lnTo>
                  <a:lnTo>
                    <a:pt x="584978" y="53744"/>
                  </a:lnTo>
                  <a:lnTo>
                    <a:pt x="539781" y="42663"/>
                  </a:lnTo>
                  <a:lnTo>
                    <a:pt x="494113" y="32815"/>
                  </a:lnTo>
                  <a:lnTo>
                    <a:pt x="447991" y="24221"/>
                  </a:lnTo>
                  <a:lnTo>
                    <a:pt x="401435" y="16897"/>
                  </a:lnTo>
                  <a:lnTo>
                    <a:pt x="354463" y="10864"/>
                  </a:lnTo>
                  <a:lnTo>
                    <a:pt x="307094" y="6138"/>
                  </a:lnTo>
                  <a:lnTo>
                    <a:pt x="259346" y="2740"/>
                  </a:lnTo>
                  <a:lnTo>
                    <a:pt x="211238" y="688"/>
                  </a:lnTo>
                  <a:lnTo>
                    <a:pt x="1627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6642" y="2723642"/>
              <a:ext cx="1835785" cy="3345179"/>
            </a:xfrm>
            <a:custGeom>
              <a:avLst/>
              <a:gdLst/>
              <a:ahLst/>
              <a:cxnLst/>
              <a:rect l="l" t="t" r="r" b="b"/>
              <a:pathLst>
                <a:path w="1835785" h="3345179">
                  <a:moveTo>
                    <a:pt x="162788" y="0"/>
                  </a:moveTo>
                  <a:lnTo>
                    <a:pt x="211238" y="688"/>
                  </a:lnTo>
                  <a:lnTo>
                    <a:pt x="259346" y="2740"/>
                  </a:lnTo>
                  <a:lnTo>
                    <a:pt x="307094" y="6138"/>
                  </a:lnTo>
                  <a:lnTo>
                    <a:pt x="354463" y="10864"/>
                  </a:lnTo>
                  <a:lnTo>
                    <a:pt x="401435" y="16897"/>
                  </a:lnTo>
                  <a:lnTo>
                    <a:pt x="447991" y="24221"/>
                  </a:lnTo>
                  <a:lnTo>
                    <a:pt x="494113" y="32815"/>
                  </a:lnTo>
                  <a:lnTo>
                    <a:pt x="539781" y="42663"/>
                  </a:lnTo>
                  <a:lnTo>
                    <a:pt x="584978" y="53744"/>
                  </a:lnTo>
                  <a:lnTo>
                    <a:pt x="629684" y="66041"/>
                  </a:lnTo>
                  <a:lnTo>
                    <a:pt x="673882" y="79535"/>
                  </a:lnTo>
                  <a:lnTo>
                    <a:pt x="717552" y="94207"/>
                  </a:lnTo>
                  <a:lnTo>
                    <a:pt x="760675" y="110039"/>
                  </a:lnTo>
                  <a:lnTo>
                    <a:pt x="803235" y="127011"/>
                  </a:lnTo>
                  <a:lnTo>
                    <a:pt x="845211" y="145107"/>
                  </a:lnTo>
                  <a:lnTo>
                    <a:pt x="886585" y="164306"/>
                  </a:lnTo>
                  <a:lnTo>
                    <a:pt x="927338" y="184590"/>
                  </a:lnTo>
                  <a:lnTo>
                    <a:pt x="967453" y="205941"/>
                  </a:lnTo>
                  <a:lnTo>
                    <a:pt x="1006910" y="228341"/>
                  </a:lnTo>
                  <a:lnTo>
                    <a:pt x="1045691" y="251770"/>
                  </a:lnTo>
                  <a:lnTo>
                    <a:pt x="1083777" y="276209"/>
                  </a:lnTo>
                  <a:lnTo>
                    <a:pt x="1121149" y="301642"/>
                  </a:lnTo>
                  <a:lnTo>
                    <a:pt x="1157790" y="328047"/>
                  </a:lnTo>
                  <a:lnTo>
                    <a:pt x="1193679" y="355408"/>
                  </a:lnTo>
                  <a:lnTo>
                    <a:pt x="1228800" y="383706"/>
                  </a:lnTo>
                  <a:lnTo>
                    <a:pt x="1263133" y="412922"/>
                  </a:lnTo>
                  <a:lnTo>
                    <a:pt x="1296659" y="443036"/>
                  </a:lnTo>
                  <a:lnTo>
                    <a:pt x="1329361" y="474032"/>
                  </a:lnTo>
                  <a:lnTo>
                    <a:pt x="1361219" y="505890"/>
                  </a:lnTo>
                  <a:lnTo>
                    <a:pt x="1392214" y="538591"/>
                  </a:lnTo>
                  <a:lnTo>
                    <a:pt x="1422329" y="572118"/>
                  </a:lnTo>
                  <a:lnTo>
                    <a:pt x="1451545" y="606451"/>
                  </a:lnTo>
                  <a:lnTo>
                    <a:pt x="1479842" y="641571"/>
                  </a:lnTo>
                  <a:lnTo>
                    <a:pt x="1507203" y="677461"/>
                  </a:lnTo>
                  <a:lnTo>
                    <a:pt x="1533609" y="714101"/>
                  </a:lnTo>
                  <a:lnTo>
                    <a:pt x="1559041" y="751474"/>
                  </a:lnTo>
                  <a:lnTo>
                    <a:pt x="1583481" y="789560"/>
                  </a:lnTo>
                  <a:lnTo>
                    <a:pt x="1606910" y="828341"/>
                  </a:lnTo>
                  <a:lnTo>
                    <a:pt x="1629309" y="867797"/>
                  </a:lnTo>
                  <a:lnTo>
                    <a:pt x="1650660" y="907912"/>
                  </a:lnTo>
                  <a:lnTo>
                    <a:pt x="1670945" y="948666"/>
                  </a:lnTo>
                  <a:lnTo>
                    <a:pt x="1690144" y="990040"/>
                  </a:lnTo>
                  <a:lnTo>
                    <a:pt x="1708239" y="1032016"/>
                  </a:lnTo>
                  <a:lnTo>
                    <a:pt x="1725212" y="1074575"/>
                  </a:lnTo>
                  <a:lnTo>
                    <a:pt x="1741044" y="1117699"/>
                  </a:lnTo>
                  <a:lnTo>
                    <a:pt x="1755716" y="1161369"/>
                  </a:lnTo>
                  <a:lnTo>
                    <a:pt x="1769210" y="1205567"/>
                  </a:lnTo>
                  <a:lnTo>
                    <a:pt x="1781506" y="1250273"/>
                  </a:lnTo>
                  <a:lnTo>
                    <a:pt x="1792588" y="1295470"/>
                  </a:lnTo>
                  <a:lnTo>
                    <a:pt x="1802435" y="1341138"/>
                  </a:lnTo>
                  <a:lnTo>
                    <a:pt x="1811030" y="1387259"/>
                  </a:lnTo>
                  <a:lnTo>
                    <a:pt x="1818353" y="1433815"/>
                  </a:lnTo>
                  <a:lnTo>
                    <a:pt x="1824387" y="1480787"/>
                  </a:lnTo>
                  <a:lnTo>
                    <a:pt x="1829112" y="1528157"/>
                  </a:lnTo>
                  <a:lnTo>
                    <a:pt x="1832510" y="1575905"/>
                  </a:lnTo>
                  <a:lnTo>
                    <a:pt x="1834563" y="1624013"/>
                  </a:lnTo>
                  <a:lnTo>
                    <a:pt x="1835251" y="1672463"/>
                  </a:lnTo>
                  <a:lnTo>
                    <a:pt x="1834563" y="1720912"/>
                  </a:lnTo>
                  <a:lnTo>
                    <a:pt x="1832510" y="1769020"/>
                  </a:lnTo>
                  <a:lnTo>
                    <a:pt x="1829112" y="1816768"/>
                  </a:lnTo>
                  <a:lnTo>
                    <a:pt x="1824387" y="1864138"/>
                  </a:lnTo>
                  <a:lnTo>
                    <a:pt x="1818353" y="1911110"/>
                  </a:lnTo>
                  <a:lnTo>
                    <a:pt x="1811030" y="1957666"/>
                  </a:lnTo>
                  <a:lnTo>
                    <a:pt x="1802435" y="2003787"/>
                  </a:lnTo>
                  <a:lnTo>
                    <a:pt x="1792588" y="2049455"/>
                  </a:lnTo>
                  <a:lnTo>
                    <a:pt x="1781506" y="2094652"/>
                  </a:lnTo>
                  <a:lnTo>
                    <a:pt x="1769210" y="2139358"/>
                  </a:lnTo>
                  <a:lnTo>
                    <a:pt x="1755716" y="2183556"/>
                  </a:lnTo>
                  <a:lnTo>
                    <a:pt x="1741044" y="2227226"/>
                  </a:lnTo>
                  <a:lnTo>
                    <a:pt x="1725212" y="2270350"/>
                  </a:lnTo>
                  <a:lnTo>
                    <a:pt x="1708239" y="2312909"/>
                  </a:lnTo>
                  <a:lnTo>
                    <a:pt x="1690144" y="2354885"/>
                  </a:lnTo>
                  <a:lnTo>
                    <a:pt x="1670945" y="2396259"/>
                  </a:lnTo>
                  <a:lnTo>
                    <a:pt x="1650660" y="2437013"/>
                  </a:lnTo>
                  <a:lnTo>
                    <a:pt x="1629309" y="2477128"/>
                  </a:lnTo>
                  <a:lnTo>
                    <a:pt x="1606910" y="2516584"/>
                  </a:lnTo>
                  <a:lnTo>
                    <a:pt x="1583481" y="2555365"/>
                  </a:lnTo>
                  <a:lnTo>
                    <a:pt x="1559041" y="2593451"/>
                  </a:lnTo>
                  <a:lnTo>
                    <a:pt x="1533609" y="2630824"/>
                  </a:lnTo>
                  <a:lnTo>
                    <a:pt x="1507203" y="2667464"/>
                  </a:lnTo>
                  <a:lnTo>
                    <a:pt x="1479842" y="2703354"/>
                  </a:lnTo>
                  <a:lnTo>
                    <a:pt x="1451545" y="2738474"/>
                  </a:lnTo>
                  <a:lnTo>
                    <a:pt x="1422329" y="2772807"/>
                  </a:lnTo>
                  <a:lnTo>
                    <a:pt x="1392214" y="2806334"/>
                  </a:lnTo>
                  <a:lnTo>
                    <a:pt x="1361219" y="2839035"/>
                  </a:lnTo>
                  <a:lnTo>
                    <a:pt x="1329361" y="2870893"/>
                  </a:lnTo>
                  <a:lnTo>
                    <a:pt x="1296659" y="2901889"/>
                  </a:lnTo>
                  <a:lnTo>
                    <a:pt x="1263133" y="2932003"/>
                  </a:lnTo>
                  <a:lnTo>
                    <a:pt x="1228800" y="2961219"/>
                  </a:lnTo>
                  <a:lnTo>
                    <a:pt x="1193679" y="2989517"/>
                  </a:lnTo>
                  <a:lnTo>
                    <a:pt x="1157790" y="3016878"/>
                  </a:lnTo>
                  <a:lnTo>
                    <a:pt x="1121149" y="3043283"/>
                  </a:lnTo>
                  <a:lnTo>
                    <a:pt x="1083777" y="3068716"/>
                  </a:lnTo>
                  <a:lnTo>
                    <a:pt x="1045691" y="3093155"/>
                  </a:lnTo>
                  <a:lnTo>
                    <a:pt x="1006910" y="3116584"/>
                  </a:lnTo>
                  <a:lnTo>
                    <a:pt x="967453" y="3138984"/>
                  </a:lnTo>
                  <a:lnTo>
                    <a:pt x="927338" y="3160335"/>
                  </a:lnTo>
                  <a:lnTo>
                    <a:pt x="886585" y="3180619"/>
                  </a:lnTo>
                  <a:lnTo>
                    <a:pt x="845211" y="3199818"/>
                  </a:lnTo>
                  <a:lnTo>
                    <a:pt x="803235" y="3217914"/>
                  </a:lnTo>
                  <a:lnTo>
                    <a:pt x="760675" y="3234886"/>
                  </a:lnTo>
                  <a:lnTo>
                    <a:pt x="717552" y="3250718"/>
                  </a:lnTo>
                  <a:lnTo>
                    <a:pt x="673882" y="3265390"/>
                  </a:lnTo>
                  <a:lnTo>
                    <a:pt x="629684" y="3278884"/>
                  </a:lnTo>
                  <a:lnTo>
                    <a:pt x="584978" y="3291181"/>
                  </a:lnTo>
                  <a:lnTo>
                    <a:pt x="539781" y="3302262"/>
                  </a:lnTo>
                  <a:lnTo>
                    <a:pt x="494113" y="3312110"/>
                  </a:lnTo>
                  <a:lnTo>
                    <a:pt x="447991" y="3320704"/>
                  </a:lnTo>
                  <a:lnTo>
                    <a:pt x="401435" y="3328028"/>
                  </a:lnTo>
                  <a:lnTo>
                    <a:pt x="354463" y="3334061"/>
                  </a:lnTo>
                  <a:lnTo>
                    <a:pt x="307094" y="3338787"/>
                  </a:lnTo>
                  <a:lnTo>
                    <a:pt x="259346" y="3342185"/>
                  </a:lnTo>
                  <a:lnTo>
                    <a:pt x="211238" y="3344237"/>
                  </a:lnTo>
                  <a:lnTo>
                    <a:pt x="162788" y="3344926"/>
                  </a:lnTo>
                  <a:lnTo>
                    <a:pt x="122029" y="3344428"/>
                  </a:lnTo>
                  <a:lnTo>
                    <a:pt x="81299" y="3342938"/>
                  </a:lnTo>
                  <a:lnTo>
                    <a:pt x="40616" y="3340457"/>
                  </a:lnTo>
                  <a:lnTo>
                    <a:pt x="0" y="3336988"/>
                  </a:lnTo>
                  <a:lnTo>
                    <a:pt x="162788" y="1672463"/>
                  </a:lnTo>
                  <a:lnTo>
                    <a:pt x="16278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6974" y="3695251"/>
              <a:ext cx="1672589" cy="2365375"/>
            </a:xfrm>
            <a:custGeom>
              <a:avLst/>
              <a:gdLst/>
              <a:ahLst/>
              <a:cxnLst/>
              <a:rect l="l" t="t" r="r" b="b"/>
              <a:pathLst>
                <a:path w="1672589" h="2365375">
                  <a:moveTo>
                    <a:pt x="153922" y="0"/>
                  </a:moveTo>
                  <a:lnTo>
                    <a:pt x="133256" y="46634"/>
                  </a:lnTo>
                  <a:lnTo>
                    <a:pt x="114041" y="93826"/>
                  </a:lnTo>
                  <a:lnTo>
                    <a:pt x="96287" y="141543"/>
                  </a:lnTo>
                  <a:lnTo>
                    <a:pt x="80002" y="189751"/>
                  </a:lnTo>
                  <a:lnTo>
                    <a:pt x="65195" y="238415"/>
                  </a:lnTo>
                  <a:lnTo>
                    <a:pt x="51877" y="287501"/>
                  </a:lnTo>
                  <a:lnTo>
                    <a:pt x="40056" y="336975"/>
                  </a:lnTo>
                  <a:lnTo>
                    <a:pt x="29743" y="386803"/>
                  </a:lnTo>
                  <a:lnTo>
                    <a:pt x="20945" y="436952"/>
                  </a:lnTo>
                  <a:lnTo>
                    <a:pt x="13673" y="487387"/>
                  </a:lnTo>
                  <a:lnTo>
                    <a:pt x="7935" y="538073"/>
                  </a:lnTo>
                  <a:lnTo>
                    <a:pt x="3905" y="586360"/>
                  </a:lnTo>
                  <a:lnTo>
                    <a:pt x="1265" y="634440"/>
                  </a:lnTo>
                  <a:lnTo>
                    <a:pt x="0" y="682292"/>
                  </a:lnTo>
                  <a:lnTo>
                    <a:pt x="92" y="729896"/>
                  </a:lnTo>
                  <a:lnTo>
                    <a:pt x="1525" y="777233"/>
                  </a:lnTo>
                  <a:lnTo>
                    <a:pt x="4282" y="824280"/>
                  </a:lnTo>
                  <a:lnTo>
                    <a:pt x="8347" y="871019"/>
                  </a:lnTo>
                  <a:lnTo>
                    <a:pt x="13702" y="917430"/>
                  </a:lnTo>
                  <a:lnTo>
                    <a:pt x="20332" y="963490"/>
                  </a:lnTo>
                  <a:lnTo>
                    <a:pt x="28219" y="1009181"/>
                  </a:lnTo>
                  <a:lnTo>
                    <a:pt x="37347" y="1054482"/>
                  </a:lnTo>
                  <a:lnTo>
                    <a:pt x="47698" y="1099373"/>
                  </a:lnTo>
                  <a:lnTo>
                    <a:pt x="59257" y="1143833"/>
                  </a:lnTo>
                  <a:lnTo>
                    <a:pt x="72007" y="1187842"/>
                  </a:lnTo>
                  <a:lnTo>
                    <a:pt x="85931" y="1231380"/>
                  </a:lnTo>
                  <a:lnTo>
                    <a:pt x="101012" y="1274426"/>
                  </a:lnTo>
                  <a:lnTo>
                    <a:pt x="117233" y="1316961"/>
                  </a:lnTo>
                  <a:lnTo>
                    <a:pt x="134579" y="1358963"/>
                  </a:lnTo>
                  <a:lnTo>
                    <a:pt x="153031" y="1400413"/>
                  </a:lnTo>
                  <a:lnTo>
                    <a:pt x="172574" y="1441289"/>
                  </a:lnTo>
                  <a:lnTo>
                    <a:pt x="193191" y="1481573"/>
                  </a:lnTo>
                  <a:lnTo>
                    <a:pt x="214864" y="1521243"/>
                  </a:lnTo>
                  <a:lnTo>
                    <a:pt x="237578" y="1560280"/>
                  </a:lnTo>
                  <a:lnTo>
                    <a:pt x="261316" y="1598662"/>
                  </a:lnTo>
                  <a:lnTo>
                    <a:pt x="286061" y="1636370"/>
                  </a:lnTo>
                  <a:lnTo>
                    <a:pt x="311796" y="1673383"/>
                  </a:lnTo>
                  <a:lnTo>
                    <a:pt x="338505" y="1709681"/>
                  </a:lnTo>
                  <a:lnTo>
                    <a:pt x="366170" y="1745244"/>
                  </a:lnTo>
                  <a:lnTo>
                    <a:pt x="394776" y="1780051"/>
                  </a:lnTo>
                  <a:lnTo>
                    <a:pt x="424305" y="1814083"/>
                  </a:lnTo>
                  <a:lnTo>
                    <a:pt x="454741" y="1847318"/>
                  </a:lnTo>
                  <a:lnTo>
                    <a:pt x="486067" y="1879736"/>
                  </a:lnTo>
                  <a:lnTo>
                    <a:pt x="518267" y="1911317"/>
                  </a:lnTo>
                  <a:lnTo>
                    <a:pt x="551323" y="1942041"/>
                  </a:lnTo>
                  <a:lnTo>
                    <a:pt x="585219" y="1971888"/>
                  </a:lnTo>
                  <a:lnTo>
                    <a:pt x="619939" y="2000837"/>
                  </a:lnTo>
                  <a:lnTo>
                    <a:pt x="655465" y="2028867"/>
                  </a:lnTo>
                  <a:lnTo>
                    <a:pt x="691781" y="2055959"/>
                  </a:lnTo>
                  <a:lnTo>
                    <a:pt x="728871" y="2082092"/>
                  </a:lnTo>
                  <a:lnTo>
                    <a:pt x="766717" y="2107247"/>
                  </a:lnTo>
                  <a:lnTo>
                    <a:pt x="805303" y="2131401"/>
                  </a:lnTo>
                  <a:lnTo>
                    <a:pt x="844612" y="2154536"/>
                  </a:lnTo>
                  <a:lnTo>
                    <a:pt x="884627" y="2176631"/>
                  </a:lnTo>
                  <a:lnTo>
                    <a:pt x="925332" y="2197665"/>
                  </a:lnTo>
                  <a:lnTo>
                    <a:pt x="966711" y="2217619"/>
                  </a:lnTo>
                  <a:lnTo>
                    <a:pt x="1008745" y="2236472"/>
                  </a:lnTo>
                  <a:lnTo>
                    <a:pt x="1051420" y="2254203"/>
                  </a:lnTo>
                  <a:lnTo>
                    <a:pt x="1094717" y="2270793"/>
                  </a:lnTo>
                  <a:lnTo>
                    <a:pt x="1138621" y="2286221"/>
                  </a:lnTo>
                  <a:lnTo>
                    <a:pt x="1183114" y="2300466"/>
                  </a:lnTo>
                  <a:lnTo>
                    <a:pt x="1228180" y="2313509"/>
                  </a:lnTo>
                  <a:lnTo>
                    <a:pt x="1273802" y="2325329"/>
                  </a:lnTo>
                  <a:lnTo>
                    <a:pt x="1319964" y="2335906"/>
                  </a:lnTo>
                  <a:lnTo>
                    <a:pt x="1366649" y="2345219"/>
                  </a:lnTo>
                  <a:lnTo>
                    <a:pt x="1413839" y="2353248"/>
                  </a:lnTo>
                  <a:lnTo>
                    <a:pt x="1461519" y="2359974"/>
                  </a:lnTo>
                  <a:lnTo>
                    <a:pt x="1509672" y="2365375"/>
                  </a:lnTo>
                  <a:lnTo>
                    <a:pt x="1672461" y="700849"/>
                  </a:lnTo>
                  <a:lnTo>
                    <a:pt x="15392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6974" y="3695251"/>
              <a:ext cx="1672589" cy="2365375"/>
            </a:xfrm>
            <a:custGeom>
              <a:avLst/>
              <a:gdLst/>
              <a:ahLst/>
              <a:cxnLst/>
              <a:rect l="l" t="t" r="r" b="b"/>
              <a:pathLst>
                <a:path w="1672589" h="2365375">
                  <a:moveTo>
                    <a:pt x="1509672" y="2365375"/>
                  </a:moveTo>
                  <a:lnTo>
                    <a:pt x="1461519" y="2359974"/>
                  </a:lnTo>
                  <a:lnTo>
                    <a:pt x="1413839" y="2353248"/>
                  </a:lnTo>
                  <a:lnTo>
                    <a:pt x="1366649" y="2345219"/>
                  </a:lnTo>
                  <a:lnTo>
                    <a:pt x="1319964" y="2335906"/>
                  </a:lnTo>
                  <a:lnTo>
                    <a:pt x="1273802" y="2325329"/>
                  </a:lnTo>
                  <a:lnTo>
                    <a:pt x="1228180" y="2313509"/>
                  </a:lnTo>
                  <a:lnTo>
                    <a:pt x="1183114" y="2300466"/>
                  </a:lnTo>
                  <a:lnTo>
                    <a:pt x="1138621" y="2286221"/>
                  </a:lnTo>
                  <a:lnTo>
                    <a:pt x="1094717" y="2270793"/>
                  </a:lnTo>
                  <a:lnTo>
                    <a:pt x="1051420" y="2254203"/>
                  </a:lnTo>
                  <a:lnTo>
                    <a:pt x="1008745" y="2236472"/>
                  </a:lnTo>
                  <a:lnTo>
                    <a:pt x="966711" y="2217619"/>
                  </a:lnTo>
                  <a:lnTo>
                    <a:pt x="925332" y="2197665"/>
                  </a:lnTo>
                  <a:lnTo>
                    <a:pt x="884627" y="2176631"/>
                  </a:lnTo>
                  <a:lnTo>
                    <a:pt x="844612" y="2154536"/>
                  </a:lnTo>
                  <a:lnTo>
                    <a:pt x="805303" y="2131401"/>
                  </a:lnTo>
                  <a:lnTo>
                    <a:pt x="766717" y="2107247"/>
                  </a:lnTo>
                  <a:lnTo>
                    <a:pt x="728871" y="2082092"/>
                  </a:lnTo>
                  <a:lnTo>
                    <a:pt x="691781" y="2055959"/>
                  </a:lnTo>
                  <a:lnTo>
                    <a:pt x="655465" y="2028867"/>
                  </a:lnTo>
                  <a:lnTo>
                    <a:pt x="619939" y="2000837"/>
                  </a:lnTo>
                  <a:lnTo>
                    <a:pt x="585219" y="1971888"/>
                  </a:lnTo>
                  <a:lnTo>
                    <a:pt x="551323" y="1942041"/>
                  </a:lnTo>
                  <a:lnTo>
                    <a:pt x="518267" y="1911317"/>
                  </a:lnTo>
                  <a:lnTo>
                    <a:pt x="486067" y="1879736"/>
                  </a:lnTo>
                  <a:lnTo>
                    <a:pt x="454741" y="1847318"/>
                  </a:lnTo>
                  <a:lnTo>
                    <a:pt x="424305" y="1814083"/>
                  </a:lnTo>
                  <a:lnTo>
                    <a:pt x="394776" y="1780051"/>
                  </a:lnTo>
                  <a:lnTo>
                    <a:pt x="366170" y="1745244"/>
                  </a:lnTo>
                  <a:lnTo>
                    <a:pt x="338505" y="1709681"/>
                  </a:lnTo>
                  <a:lnTo>
                    <a:pt x="311796" y="1673383"/>
                  </a:lnTo>
                  <a:lnTo>
                    <a:pt x="286061" y="1636370"/>
                  </a:lnTo>
                  <a:lnTo>
                    <a:pt x="261316" y="1598662"/>
                  </a:lnTo>
                  <a:lnTo>
                    <a:pt x="237578" y="1560280"/>
                  </a:lnTo>
                  <a:lnTo>
                    <a:pt x="214864" y="1521243"/>
                  </a:lnTo>
                  <a:lnTo>
                    <a:pt x="193191" y="1481573"/>
                  </a:lnTo>
                  <a:lnTo>
                    <a:pt x="172574" y="1441289"/>
                  </a:lnTo>
                  <a:lnTo>
                    <a:pt x="153031" y="1400413"/>
                  </a:lnTo>
                  <a:lnTo>
                    <a:pt x="134579" y="1358963"/>
                  </a:lnTo>
                  <a:lnTo>
                    <a:pt x="117233" y="1316961"/>
                  </a:lnTo>
                  <a:lnTo>
                    <a:pt x="101012" y="1274426"/>
                  </a:lnTo>
                  <a:lnTo>
                    <a:pt x="85931" y="1231380"/>
                  </a:lnTo>
                  <a:lnTo>
                    <a:pt x="72007" y="1187842"/>
                  </a:lnTo>
                  <a:lnTo>
                    <a:pt x="59257" y="1143833"/>
                  </a:lnTo>
                  <a:lnTo>
                    <a:pt x="47698" y="1099373"/>
                  </a:lnTo>
                  <a:lnTo>
                    <a:pt x="37347" y="1054482"/>
                  </a:lnTo>
                  <a:lnTo>
                    <a:pt x="28219" y="1009181"/>
                  </a:lnTo>
                  <a:lnTo>
                    <a:pt x="20332" y="963490"/>
                  </a:lnTo>
                  <a:lnTo>
                    <a:pt x="13702" y="917430"/>
                  </a:lnTo>
                  <a:lnTo>
                    <a:pt x="8347" y="871019"/>
                  </a:lnTo>
                  <a:lnTo>
                    <a:pt x="4282" y="824280"/>
                  </a:lnTo>
                  <a:lnTo>
                    <a:pt x="1525" y="777233"/>
                  </a:lnTo>
                  <a:lnTo>
                    <a:pt x="92" y="729896"/>
                  </a:lnTo>
                  <a:lnTo>
                    <a:pt x="0" y="682292"/>
                  </a:lnTo>
                  <a:lnTo>
                    <a:pt x="1265" y="634440"/>
                  </a:lnTo>
                  <a:lnTo>
                    <a:pt x="3905" y="586360"/>
                  </a:lnTo>
                  <a:lnTo>
                    <a:pt x="7935" y="538073"/>
                  </a:lnTo>
                  <a:lnTo>
                    <a:pt x="13673" y="487387"/>
                  </a:lnTo>
                  <a:lnTo>
                    <a:pt x="20945" y="436952"/>
                  </a:lnTo>
                  <a:lnTo>
                    <a:pt x="29743" y="386803"/>
                  </a:lnTo>
                  <a:lnTo>
                    <a:pt x="40056" y="336975"/>
                  </a:lnTo>
                  <a:lnTo>
                    <a:pt x="51877" y="287501"/>
                  </a:lnTo>
                  <a:lnTo>
                    <a:pt x="65195" y="238415"/>
                  </a:lnTo>
                  <a:lnTo>
                    <a:pt x="80002" y="189751"/>
                  </a:lnTo>
                  <a:lnTo>
                    <a:pt x="96287" y="141543"/>
                  </a:lnTo>
                  <a:lnTo>
                    <a:pt x="114041" y="93826"/>
                  </a:lnTo>
                  <a:lnTo>
                    <a:pt x="133256" y="46634"/>
                  </a:lnTo>
                  <a:lnTo>
                    <a:pt x="153922" y="0"/>
                  </a:lnTo>
                  <a:lnTo>
                    <a:pt x="1672461" y="700849"/>
                  </a:lnTo>
                  <a:lnTo>
                    <a:pt x="1509672" y="23653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0899" y="2841319"/>
              <a:ext cx="1518920" cy="1555115"/>
            </a:xfrm>
            <a:custGeom>
              <a:avLst/>
              <a:gdLst/>
              <a:ahLst/>
              <a:cxnLst/>
              <a:rect l="l" t="t" r="r" b="b"/>
              <a:pathLst>
                <a:path w="1518920" h="1555114">
                  <a:moveTo>
                    <a:pt x="902271" y="0"/>
                  </a:moveTo>
                  <a:lnTo>
                    <a:pt x="856547" y="18909"/>
                  </a:lnTo>
                  <a:lnTo>
                    <a:pt x="811522" y="39107"/>
                  </a:lnTo>
                  <a:lnTo>
                    <a:pt x="767218" y="60570"/>
                  </a:lnTo>
                  <a:lnTo>
                    <a:pt x="723659" y="83279"/>
                  </a:lnTo>
                  <a:lnTo>
                    <a:pt x="680868" y="107210"/>
                  </a:lnTo>
                  <a:lnTo>
                    <a:pt x="638867" y="132342"/>
                  </a:lnTo>
                  <a:lnTo>
                    <a:pt x="597679" y="158654"/>
                  </a:lnTo>
                  <a:lnTo>
                    <a:pt x="557327" y="186123"/>
                  </a:lnTo>
                  <a:lnTo>
                    <a:pt x="517833" y="214730"/>
                  </a:lnTo>
                  <a:lnTo>
                    <a:pt x="479222" y="244450"/>
                  </a:lnTo>
                  <a:lnTo>
                    <a:pt x="441515" y="275264"/>
                  </a:lnTo>
                  <a:lnTo>
                    <a:pt x="404735" y="307150"/>
                  </a:lnTo>
                  <a:lnTo>
                    <a:pt x="368906" y="340085"/>
                  </a:lnTo>
                  <a:lnTo>
                    <a:pt x="334050" y="374048"/>
                  </a:lnTo>
                  <a:lnTo>
                    <a:pt x="300190" y="409018"/>
                  </a:lnTo>
                  <a:lnTo>
                    <a:pt x="267348" y="444973"/>
                  </a:lnTo>
                  <a:lnTo>
                    <a:pt x="235549" y="481891"/>
                  </a:lnTo>
                  <a:lnTo>
                    <a:pt x="204813" y="519751"/>
                  </a:lnTo>
                  <a:lnTo>
                    <a:pt x="175166" y="558531"/>
                  </a:lnTo>
                  <a:lnTo>
                    <a:pt x="146628" y="598209"/>
                  </a:lnTo>
                  <a:lnTo>
                    <a:pt x="119224" y="638764"/>
                  </a:lnTo>
                  <a:lnTo>
                    <a:pt x="92976" y="680175"/>
                  </a:lnTo>
                  <a:lnTo>
                    <a:pt x="67906" y="722419"/>
                  </a:lnTo>
                  <a:lnTo>
                    <a:pt x="44039" y="765474"/>
                  </a:lnTo>
                  <a:lnTo>
                    <a:pt x="21395" y="809320"/>
                  </a:lnTo>
                  <a:lnTo>
                    <a:pt x="0" y="853935"/>
                  </a:lnTo>
                  <a:lnTo>
                    <a:pt x="1518526" y="1554784"/>
                  </a:lnTo>
                  <a:lnTo>
                    <a:pt x="90227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00899" y="2841319"/>
              <a:ext cx="1518920" cy="1555115"/>
            </a:xfrm>
            <a:custGeom>
              <a:avLst/>
              <a:gdLst/>
              <a:ahLst/>
              <a:cxnLst/>
              <a:rect l="l" t="t" r="r" b="b"/>
              <a:pathLst>
                <a:path w="1518920" h="1555114">
                  <a:moveTo>
                    <a:pt x="0" y="853935"/>
                  </a:moveTo>
                  <a:lnTo>
                    <a:pt x="21395" y="809320"/>
                  </a:lnTo>
                  <a:lnTo>
                    <a:pt x="44039" y="765474"/>
                  </a:lnTo>
                  <a:lnTo>
                    <a:pt x="67906" y="722419"/>
                  </a:lnTo>
                  <a:lnTo>
                    <a:pt x="92976" y="680175"/>
                  </a:lnTo>
                  <a:lnTo>
                    <a:pt x="119224" y="638764"/>
                  </a:lnTo>
                  <a:lnTo>
                    <a:pt x="146628" y="598209"/>
                  </a:lnTo>
                  <a:lnTo>
                    <a:pt x="175166" y="558531"/>
                  </a:lnTo>
                  <a:lnTo>
                    <a:pt x="204813" y="519751"/>
                  </a:lnTo>
                  <a:lnTo>
                    <a:pt x="235549" y="481891"/>
                  </a:lnTo>
                  <a:lnTo>
                    <a:pt x="267348" y="444973"/>
                  </a:lnTo>
                  <a:lnTo>
                    <a:pt x="300190" y="409018"/>
                  </a:lnTo>
                  <a:lnTo>
                    <a:pt x="334050" y="374048"/>
                  </a:lnTo>
                  <a:lnTo>
                    <a:pt x="368906" y="340085"/>
                  </a:lnTo>
                  <a:lnTo>
                    <a:pt x="404735" y="307150"/>
                  </a:lnTo>
                  <a:lnTo>
                    <a:pt x="441515" y="275264"/>
                  </a:lnTo>
                  <a:lnTo>
                    <a:pt x="479222" y="244450"/>
                  </a:lnTo>
                  <a:lnTo>
                    <a:pt x="517833" y="214730"/>
                  </a:lnTo>
                  <a:lnTo>
                    <a:pt x="557327" y="186123"/>
                  </a:lnTo>
                  <a:lnTo>
                    <a:pt x="597679" y="158654"/>
                  </a:lnTo>
                  <a:lnTo>
                    <a:pt x="638867" y="132342"/>
                  </a:lnTo>
                  <a:lnTo>
                    <a:pt x="680868" y="107210"/>
                  </a:lnTo>
                  <a:lnTo>
                    <a:pt x="723659" y="83279"/>
                  </a:lnTo>
                  <a:lnTo>
                    <a:pt x="767218" y="60570"/>
                  </a:lnTo>
                  <a:lnTo>
                    <a:pt x="811522" y="39107"/>
                  </a:lnTo>
                  <a:lnTo>
                    <a:pt x="856547" y="18909"/>
                  </a:lnTo>
                  <a:lnTo>
                    <a:pt x="902271" y="0"/>
                  </a:lnTo>
                  <a:lnTo>
                    <a:pt x="1518526" y="1554784"/>
                  </a:lnTo>
                  <a:lnTo>
                    <a:pt x="0" y="85393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03169" y="2723643"/>
              <a:ext cx="616585" cy="1672589"/>
            </a:xfrm>
            <a:custGeom>
              <a:avLst/>
              <a:gdLst/>
              <a:ahLst/>
              <a:cxnLst/>
              <a:rect l="l" t="t" r="r" b="b"/>
              <a:pathLst>
                <a:path w="616585" h="1672589">
                  <a:moveTo>
                    <a:pt x="616267" y="0"/>
                  </a:moveTo>
                  <a:lnTo>
                    <a:pt x="563561" y="830"/>
                  </a:lnTo>
                  <a:lnTo>
                    <a:pt x="510973" y="3317"/>
                  </a:lnTo>
                  <a:lnTo>
                    <a:pt x="458541" y="7453"/>
                  </a:lnTo>
                  <a:lnTo>
                    <a:pt x="406304" y="13231"/>
                  </a:lnTo>
                  <a:lnTo>
                    <a:pt x="354299" y="20643"/>
                  </a:lnTo>
                  <a:lnTo>
                    <a:pt x="302566" y="29683"/>
                  </a:lnTo>
                  <a:lnTo>
                    <a:pt x="251142" y="40342"/>
                  </a:lnTo>
                  <a:lnTo>
                    <a:pt x="200065" y="52613"/>
                  </a:lnTo>
                  <a:lnTo>
                    <a:pt x="149375" y="66490"/>
                  </a:lnTo>
                  <a:lnTo>
                    <a:pt x="99108" y="81964"/>
                  </a:lnTo>
                  <a:lnTo>
                    <a:pt x="49304" y="99029"/>
                  </a:lnTo>
                  <a:lnTo>
                    <a:pt x="0" y="117678"/>
                  </a:lnTo>
                  <a:lnTo>
                    <a:pt x="616267" y="1672463"/>
                  </a:lnTo>
                  <a:lnTo>
                    <a:pt x="61626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03169" y="2723643"/>
              <a:ext cx="616585" cy="1672589"/>
            </a:xfrm>
            <a:custGeom>
              <a:avLst/>
              <a:gdLst/>
              <a:ahLst/>
              <a:cxnLst/>
              <a:rect l="l" t="t" r="r" b="b"/>
              <a:pathLst>
                <a:path w="616585" h="1672589">
                  <a:moveTo>
                    <a:pt x="0" y="117678"/>
                  </a:moveTo>
                  <a:lnTo>
                    <a:pt x="49304" y="99029"/>
                  </a:lnTo>
                  <a:lnTo>
                    <a:pt x="99108" y="81964"/>
                  </a:lnTo>
                  <a:lnTo>
                    <a:pt x="149375" y="66490"/>
                  </a:lnTo>
                  <a:lnTo>
                    <a:pt x="200065" y="52613"/>
                  </a:lnTo>
                  <a:lnTo>
                    <a:pt x="251142" y="40342"/>
                  </a:lnTo>
                  <a:lnTo>
                    <a:pt x="302566" y="29683"/>
                  </a:lnTo>
                  <a:lnTo>
                    <a:pt x="354299" y="20643"/>
                  </a:lnTo>
                  <a:lnTo>
                    <a:pt x="406304" y="13231"/>
                  </a:lnTo>
                  <a:lnTo>
                    <a:pt x="458541" y="7453"/>
                  </a:lnTo>
                  <a:lnTo>
                    <a:pt x="510973" y="3317"/>
                  </a:lnTo>
                  <a:lnTo>
                    <a:pt x="563561" y="830"/>
                  </a:lnTo>
                  <a:lnTo>
                    <a:pt x="616267" y="0"/>
                  </a:lnTo>
                  <a:lnTo>
                    <a:pt x="616267" y="1672463"/>
                  </a:lnTo>
                  <a:lnTo>
                    <a:pt x="0" y="11767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09666" y="4157850"/>
            <a:ext cx="695960" cy="5791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1270" algn="ctr">
              <a:lnSpc>
                <a:spcPct val="101299"/>
              </a:lnSpc>
              <a:spcBef>
                <a:spcPts val="80"/>
              </a:spcBef>
            </a:pP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Very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Important,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51.5%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5154" y="4685916"/>
            <a:ext cx="695960" cy="5791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-2540" algn="ctr">
              <a:lnSpc>
                <a:spcPct val="101299"/>
              </a:lnSpc>
              <a:spcBef>
                <a:spcPts val="80"/>
              </a:spcBef>
            </a:pP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Somewhat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Important,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30.3%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2182" y="3225162"/>
            <a:ext cx="5022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Not</a:t>
            </a:r>
            <a:r>
              <a:rPr sz="120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too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47694" y="3411090"/>
            <a:ext cx="691515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55575" marR="5080" indent="-143510">
              <a:lnSpc>
                <a:spcPct val="100800"/>
              </a:lnSpc>
              <a:spcBef>
                <a:spcPts val="85"/>
              </a:spcBef>
            </a:pP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important,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12.1%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28033" y="2812920"/>
            <a:ext cx="691515" cy="5791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80"/>
              </a:spcBef>
            </a:pP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Not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at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all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important, 6.0%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0964" y="1964182"/>
            <a:ext cx="3895090" cy="5969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8120" marR="5080" indent="-186055">
              <a:lnSpc>
                <a:spcPct val="102099"/>
              </a:lnSpc>
              <a:spcBef>
                <a:spcPts val="60"/>
              </a:spcBef>
            </a:pPr>
            <a:r>
              <a:rPr sz="1850" spc="-120" dirty="0">
                <a:solidFill>
                  <a:srgbClr val="001E44"/>
                </a:solidFill>
                <a:latin typeface="Arial"/>
                <a:cs typeface="Arial"/>
              </a:rPr>
              <a:t>Q: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How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E44"/>
                </a:solidFill>
                <a:latin typeface="Arial"/>
                <a:cs typeface="Arial"/>
              </a:rPr>
              <a:t>important,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if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E44"/>
                </a:solidFill>
                <a:latin typeface="Arial"/>
                <a:cs typeface="Arial"/>
              </a:rPr>
              <a:t>at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E44"/>
                </a:solidFill>
                <a:latin typeface="Arial"/>
                <a:cs typeface="Arial"/>
              </a:rPr>
              <a:t>all,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0" dirty="0">
                <a:solidFill>
                  <a:srgbClr val="001E44"/>
                </a:solidFill>
                <a:latin typeface="Arial"/>
                <a:cs typeface="Arial"/>
              </a:rPr>
              <a:t>is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001E44"/>
                </a:solidFill>
                <a:latin typeface="Arial"/>
                <a:cs typeface="Arial"/>
              </a:rPr>
              <a:t>it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25" dirty="0">
                <a:solidFill>
                  <a:srgbClr val="001E44"/>
                </a:solidFill>
                <a:latin typeface="Arial"/>
                <a:cs typeface="Arial"/>
              </a:rPr>
              <a:t>have</a:t>
            </a:r>
            <a:r>
              <a:rPr sz="185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E44"/>
                </a:solidFill>
                <a:latin typeface="Arial"/>
                <a:cs typeface="Arial"/>
              </a:rPr>
              <a:t>a 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supervisor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that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0" dirty="0">
                <a:solidFill>
                  <a:srgbClr val="001E44"/>
                </a:solidFill>
                <a:latin typeface="Arial"/>
                <a:cs typeface="Arial"/>
              </a:rPr>
              <a:t>is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50" dirty="0">
                <a:solidFill>
                  <a:srgbClr val="001E44"/>
                </a:solidFill>
                <a:latin typeface="Arial"/>
                <a:cs typeface="Arial"/>
              </a:rPr>
              <a:t>a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330" dirty="0">
                <a:solidFill>
                  <a:srgbClr val="001E44"/>
                </a:solidFill>
                <a:latin typeface="Arial"/>
                <a:cs typeface="Arial"/>
              </a:rPr>
              <a:t>PRC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E44"/>
                </a:solidFill>
                <a:latin typeface="Arial"/>
                <a:cs typeface="Arial"/>
              </a:rPr>
              <a:t>themselves?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 </a:t>
            </a:r>
            <a:r>
              <a:rPr spc="-200" dirty="0"/>
              <a:t>Importance</a:t>
            </a:r>
            <a:r>
              <a:rPr spc="-180" dirty="0"/>
              <a:t> </a:t>
            </a:r>
            <a:r>
              <a:rPr spc="-150" dirty="0"/>
              <a:t>of</a:t>
            </a:r>
            <a:r>
              <a:rPr spc="-140" dirty="0"/>
              <a:t> </a:t>
            </a:r>
            <a:r>
              <a:rPr spc="-280" dirty="0"/>
              <a:t>Supervision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17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206" y="1937891"/>
            <a:ext cx="256984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65" dirty="0">
                <a:latin typeface="Arial"/>
                <a:cs typeface="Arial"/>
              </a:rPr>
              <a:t>Out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05" dirty="0">
                <a:latin typeface="Arial"/>
                <a:cs typeface="Arial"/>
              </a:rPr>
              <a:t>PRCs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who </a:t>
            </a:r>
            <a:r>
              <a:rPr sz="1800" spc="-165" dirty="0">
                <a:latin typeface="Arial"/>
                <a:cs typeface="Arial"/>
              </a:rPr>
              <a:t>say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it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very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 </a:t>
            </a:r>
            <a:r>
              <a:rPr sz="1800" spc="-80" dirty="0">
                <a:latin typeface="Arial"/>
                <a:cs typeface="Arial"/>
              </a:rPr>
              <a:t>somewhat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important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their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supervisor </a:t>
            </a:r>
            <a:r>
              <a:rPr sz="1800" spc="-25" dirty="0">
                <a:latin typeface="Arial"/>
                <a:cs typeface="Arial"/>
              </a:rPr>
              <a:t>is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65" dirty="0">
                <a:latin typeface="Arial"/>
                <a:cs typeface="Arial"/>
              </a:rPr>
              <a:t>PRC,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most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them report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reason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being </a:t>
            </a:r>
            <a:r>
              <a:rPr sz="1800" spc="-20" dirty="0">
                <a:latin typeface="Arial"/>
                <a:cs typeface="Arial"/>
              </a:rPr>
              <a:t>better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understanding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role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871FF"/>
                </a:solidFill>
                <a:latin typeface="Arial"/>
                <a:cs typeface="Arial"/>
              </a:rPr>
              <a:t>(85.3%)</a:t>
            </a:r>
            <a:r>
              <a:rPr sz="1800" spc="-10" dirty="0">
                <a:solidFill>
                  <a:srgbClr val="1871FF"/>
                </a:solidFill>
                <a:latin typeface="Arial"/>
                <a:cs typeface="Arial"/>
              </a:rPr>
              <a:t>, </a:t>
            </a:r>
            <a:r>
              <a:rPr sz="1800" spc="-20" dirty="0">
                <a:latin typeface="Arial"/>
                <a:cs typeface="Arial"/>
              </a:rPr>
              <a:t>better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able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be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 </a:t>
            </a:r>
            <a:r>
              <a:rPr sz="1800" spc="-95" dirty="0">
                <a:latin typeface="Arial"/>
                <a:cs typeface="Arial"/>
              </a:rPr>
              <a:t>advocate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15" dirty="0">
                <a:latin typeface="Arial"/>
                <a:cs typeface="Arial"/>
              </a:rPr>
              <a:t>PRCs</a:t>
            </a:r>
            <a:r>
              <a:rPr sz="1800" dirty="0">
                <a:latin typeface="Arial"/>
                <a:cs typeface="Arial"/>
              </a:rPr>
              <a:t> within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organization 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(81.2%),</a:t>
            </a:r>
            <a:r>
              <a:rPr sz="1800" b="1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better </a:t>
            </a:r>
            <a:r>
              <a:rPr sz="1800" spc="-85" dirty="0">
                <a:latin typeface="Arial"/>
                <a:cs typeface="Arial"/>
              </a:rPr>
              <a:t>able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provide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advice 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guidance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871FF"/>
                </a:solidFill>
                <a:latin typeface="Arial"/>
                <a:cs typeface="Arial"/>
              </a:rPr>
              <a:t>(82.4%).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0805" y="2877692"/>
            <a:ext cx="4202430" cy="2229485"/>
            <a:chOff x="1110805" y="2877692"/>
            <a:chExt cx="4202430" cy="2229485"/>
          </a:xfrm>
        </p:grpSpPr>
        <p:sp>
          <p:nvSpPr>
            <p:cNvPr id="6" name="object 6"/>
            <p:cNvSpPr/>
            <p:nvPr/>
          </p:nvSpPr>
          <p:spPr>
            <a:xfrm>
              <a:off x="1428749" y="2887217"/>
              <a:ext cx="421005" cy="2171700"/>
            </a:xfrm>
            <a:custGeom>
              <a:avLst/>
              <a:gdLst/>
              <a:ahLst/>
              <a:cxnLst/>
              <a:rect l="l" t="t" r="r" b="b"/>
              <a:pathLst>
                <a:path w="421005" h="2171700">
                  <a:moveTo>
                    <a:pt x="420624" y="0"/>
                  </a:moveTo>
                  <a:lnTo>
                    <a:pt x="0" y="0"/>
                  </a:lnTo>
                  <a:lnTo>
                    <a:pt x="0" y="2171699"/>
                  </a:lnTo>
                  <a:lnTo>
                    <a:pt x="420624" y="2171699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8749" y="2887217"/>
              <a:ext cx="421005" cy="2171700"/>
            </a:xfrm>
            <a:custGeom>
              <a:avLst/>
              <a:gdLst/>
              <a:ahLst/>
              <a:cxnLst/>
              <a:rect l="l" t="t" r="r" b="b"/>
              <a:pathLst>
                <a:path w="421005" h="2171700">
                  <a:moveTo>
                    <a:pt x="0" y="0"/>
                  </a:moveTo>
                  <a:lnTo>
                    <a:pt x="420624" y="0"/>
                  </a:lnTo>
                  <a:lnTo>
                    <a:pt x="420624" y="2171700"/>
                  </a:lnTo>
                  <a:lnTo>
                    <a:pt x="0" y="217170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5773" y="2961893"/>
              <a:ext cx="419100" cy="2097405"/>
            </a:xfrm>
            <a:custGeom>
              <a:avLst/>
              <a:gdLst/>
              <a:ahLst/>
              <a:cxnLst/>
              <a:rect l="l" t="t" r="r" b="b"/>
              <a:pathLst>
                <a:path w="419100" h="2097404">
                  <a:moveTo>
                    <a:pt x="419087" y="0"/>
                  </a:moveTo>
                  <a:lnTo>
                    <a:pt x="0" y="0"/>
                  </a:lnTo>
                  <a:lnTo>
                    <a:pt x="0" y="2097023"/>
                  </a:lnTo>
                  <a:lnTo>
                    <a:pt x="419087" y="2097023"/>
                  </a:lnTo>
                  <a:lnTo>
                    <a:pt x="419087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5773" y="2961893"/>
              <a:ext cx="419100" cy="2097405"/>
            </a:xfrm>
            <a:custGeom>
              <a:avLst/>
              <a:gdLst/>
              <a:ahLst/>
              <a:cxnLst/>
              <a:rect l="l" t="t" r="r" b="b"/>
              <a:pathLst>
                <a:path w="419100" h="2097404">
                  <a:moveTo>
                    <a:pt x="0" y="0"/>
                  </a:moveTo>
                  <a:lnTo>
                    <a:pt x="419100" y="0"/>
                  </a:lnTo>
                  <a:lnTo>
                    <a:pt x="419100" y="2097024"/>
                  </a:lnTo>
                  <a:lnTo>
                    <a:pt x="0" y="209702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77261" y="2992373"/>
              <a:ext cx="419100" cy="2066925"/>
            </a:xfrm>
            <a:custGeom>
              <a:avLst/>
              <a:gdLst/>
              <a:ahLst/>
              <a:cxnLst/>
              <a:rect l="l" t="t" r="r" b="b"/>
              <a:pathLst>
                <a:path w="419100" h="2066925">
                  <a:moveTo>
                    <a:pt x="419100" y="0"/>
                  </a:moveTo>
                  <a:lnTo>
                    <a:pt x="0" y="0"/>
                  </a:lnTo>
                  <a:lnTo>
                    <a:pt x="0" y="2066544"/>
                  </a:lnTo>
                  <a:lnTo>
                    <a:pt x="419100" y="2066544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77261" y="2992373"/>
              <a:ext cx="419100" cy="2066925"/>
            </a:xfrm>
            <a:custGeom>
              <a:avLst/>
              <a:gdLst/>
              <a:ahLst/>
              <a:cxnLst/>
              <a:rect l="l" t="t" r="r" b="b"/>
              <a:pathLst>
                <a:path w="419100" h="2066925">
                  <a:moveTo>
                    <a:pt x="0" y="0"/>
                  </a:moveTo>
                  <a:lnTo>
                    <a:pt x="419100" y="0"/>
                  </a:lnTo>
                  <a:lnTo>
                    <a:pt x="419100" y="2066544"/>
                  </a:lnTo>
                  <a:lnTo>
                    <a:pt x="0" y="20665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4285" y="4807457"/>
              <a:ext cx="419100" cy="251460"/>
            </a:xfrm>
            <a:custGeom>
              <a:avLst/>
              <a:gdLst/>
              <a:ahLst/>
              <a:cxnLst/>
              <a:rect l="l" t="t" r="r" b="b"/>
              <a:pathLst>
                <a:path w="419100" h="251460">
                  <a:moveTo>
                    <a:pt x="419100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419100" y="25146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4285" y="4807457"/>
              <a:ext cx="419100" cy="251460"/>
            </a:xfrm>
            <a:custGeom>
              <a:avLst/>
              <a:gdLst/>
              <a:ahLst/>
              <a:cxnLst/>
              <a:rect l="l" t="t" r="r" b="b"/>
              <a:pathLst>
                <a:path w="419100" h="251460">
                  <a:moveTo>
                    <a:pt x="0" y="0"/>
                  </a:moveTo>
                  <a:lnTo>
                    <a:pt x="419100" y="0"/>
                  </a:lnTo>
                  <a:lnTo>
                    <a:pt x="419100" y="251460"/>
                  </a:lnTo>
                  <a:lnTo>
                    <a:pt x="0" y="25146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5567" y="5058155"/>
              <a:ext cx="4192904" cy="48895"/>
            </a:xfrm>
            <a:custGeom>
              <a:avLst/>
              <a:gdLst/>
              <a:ahLst/>
              <a:cxnLst/>
              <a:rect l="l" t="t" r="r" b="b"/>
              <a:pathLst>
                <a:path w="4192904" h="48895">
                  <a:moveTo>
                    <a:pt x="0" y="0"/>
                  </a:moveTo>
                  <a:lnTo>
                    <a:pt x="4192524" y="0"/>
                  </a:lnTo>
                </a:path>
                <a:path w="4192904" h="48895">
                  <a:moveTo>
                    <a:pt x="0" y="0"/>
                  </a:moveTo>
                  <a:lnTo>
                    <a:pt x="0" y="48768"/>
                  </a:lnTo>
                </a:path>
                <a:path w="4192904" h="48895">
                  <a:moveTo>
                    <a:pt x="1046988" y="0"/>
                  </a:moveTo>
                  <a:lnTo>
                    <a:pt x="1046988" y="48768"/>
                  </a:lnTo>
                </a:path>
                <a:path w="4192904" h="48895">
                  <a:moveTo>
                    <a:pt x="2095500" y="0"/>
                  </a:moveTo>
                  <a:lnTo>
                    <a:pt x="2095500" y="48768"/>
                  </a:lnTo>
                </a:path>
                <a:path w="4192904" h="48895">
                  <a:moveTo>
                    <a:pt x="3144012" y="0"/>
                  </a:moveTo>
                  <a:lnTo>
                    <a:pt x="3144012" y="48768"/>
                  </a:lnTo>
                </a:path>
                <a:path w="4192904" h="48895">
                  <a:moveTo>
                    <a:pt x="4192524" y="0"/>
                  </a:moveTo>
                  <a:lnTo>
                    <a:pt x="4192524" y="4876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35511" y="2624641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85.3%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3718" y="2729035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81.2%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1925" y="2698555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82.4%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19757" y="4543967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9.9%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8505" y="2575263"/>
            <a:ext cx="289560" cy="257048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665"/>
              </a:spcBef>
            </a:pP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90%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60"/>
              </a:spcBef>
            </a:pP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65"/>
              </a:spcBef>
            </a:pP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70%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65"/>
              </a:spcBef>
            </a:pP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65"/>
              </a:spcBef>
            </a:pP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65"/>
              </a:spcBef>
            </a:pP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60"/>
              </a:spcBef>
            </a:pP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65"/>
              </a:spcBef>
            </a:pP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65"/>
              </a:spcBef>
            </a:pP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3533" y="5506373"/>
            <a:ext cx="67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of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the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role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7498" y="5135279"/>
            <a:ext cx="202755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54000">
              <a:lnSpc>
                <a:spcPct val="101499"/>
              </a:lnSpc>
              <a:spcBef>
                <a:spcPts val="75"/>
              </a:spcBef>
              <a:tabLst>
                <a:tab pos="970915" algn="l"/>
              </a:tabLst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Better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	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Better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able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be understanding</a:t>
            </a:r>
            <a:r>
              <a:rPr sz="1200" spc="3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001E44"/>
                </a:solidFill>
                <a:latin typeface="Arial"/>
                <a:cs typeface="Arial"/>
              </a:rPr>
              <a:t>an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 advocate</a:t>
            </a:r>
            <a:r>
              <a:rPr sz="120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for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71730" y="5506373"/>
            <a:ext cx="79756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9370">
              <a:lnSpc>
                <a:spcPct val="101499"/>
              </a:lnSpc>
              <a:spcBef>
                <a:spcPts val="75"/>
              </a:spcBef>
            </a:pPr>
            <a:r>
              <a:rPr sz="1200" spc="-200" dirty="0">
                <a:solidFill>
                  <a:srgbClr val="001E44"/>
                </a:solidFill>
                <a:latin typeface="Arial"/>
                <a:cs typeface="Arial"/>
              </a:rPr>
              <a:t>PRCs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in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the 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organization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71474" y="5135279"/>
            <a:ext cx="929005" cy="5797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4765" algn="just">
              <a:lnSpc>
                <a:spcPct val="101499"/>
              </a:lnSpc>
              <a:spcBef>
                <a:spcPts val="75"/>
              </a:spcBef>
            </a:pP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Better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001E44"/>
                </a:solidFill>
                <a:latin typeface="Arial"/>
                <a:cs typeface="Arial"/>
              </a:rPr>
              <a:t>able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to 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provide</a:t>
            </a:r>
            <a:r>
              <a:rPr sz="1200" spc="2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advice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or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guidance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10511" y="5135279"/>
            <a:ext cx="746125" cy="3943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2560" marR="5080" indent="-150495">
              <a:lnSpc>
                <a:spcPct val="101400"/>
              </a:lnSpc>
              <a:spcBef>
                <a:spcPts val="80"/>
              </a:spcBef>
            </a:pPr>
            <a:r>
              <a:rPr sz="1200" spc="-110" dirty="0">
                <a:solidFill>
                  <a:srgbClr val="001E44"/>
                </a:solidFill>
                <a:latin typeface="Arial"/>
                <a:cs typeface="Arial"/>
              </a:rPr>
              <a:t>Some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other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reason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81671" y="1991993"/>
            <a:ext cx="3712210" cy="5969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430020" marR="5080" indent="-1417320">
              <a:lnSpc>
                <a:spcPct val="102099"/>
              </a:lnSpc>
              <a:spcBef>
                <a:spcPts val="60"/>
              </a:spcBef>
            </a:pPr>
            <a:r>
              <a:rPr sz="1850" spc="-120" dirty="0">
                <a:solidFill>
                  <a:srgbClr val="001E44"/>
                </a:solidFill>
                <a:latin typeface="Arial"/>
                <a:cs typeface="Arial"/>
              </a:rPr>
              <a:t>Q: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001E44"/>
                </a:solidFill>
                <a:latin typeface="Arial"/>
                <a:cs typeface="Arial"/>
              </a:rPr>
              <a:t>Why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0" dirty="0">
                <a:solidFill>
                  <a:srgbClr val="001E44"/>
                </a:solidFill>
                <a:latin typeface="Arial"/>
                <a:cs typeface="Arial"/>
              </a:rPr>
              <a:t>is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001E44"/>
                </a:solidFill>
                <a:latin typeface="Arial"/>
                <a:cs typeface="Arial"/>
              </a:rPr>
              <a:t>it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E44"/>
                </a:solidFill>
                <a:latin typeface="Arial"/>
                <a:cs typeface="Arial"/>
              </a:rPr>
              <a:t>important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E44"/>
                </a:solidFill>
                <a:latin typeface="Arial"/>
                <a:cs typeface="Arial"/>
              </a:rPr>
              <a:t>their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supervisor </a:t>
            </a:r>
            <a:r>
              <a:rPr sz="1850" spc="-100" dirty="0">
                <a:solidFill>
                  <a:srgbClr val="001E44"/>
                </a:solidFill>
                <a:latin typeface="Arial"/>
                <a:cs typeface="Arial"/>
              </a:rPr>
              <a:t>is </a:t>
            </a:r>
            <a:r>
              <a:rPr sz="1850" spc="-150" dirty="0">
                <a:solidFill>
                  <a:srgbClr val="001E44"/>
                </a:solidFill>
                <a:latin typeface="Arial"/>
                <a:cs typeface="Arial"/>
              </a:rPr>
              <a:t>a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310" dirty="0">
                <a:solidFill>
                  <a:srgbClr val="001E44"/>
                </a:solidFill>
                <a:latin typeface="Arial"/>
                <a:cs typeface="Arial"/>
              </a:rPr>
              <a:t>PRC?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80143"/>
            <a:ext cx="30568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Qualitative</a:t>
            </a:r>
            <a:r>
              <a:rPr spc="-120" dirty="0"/>
              <a:t> </a:t>
            </a:r>
            <a:r>
              <a:rPr spc="-265" dirty="0"/>
              <a:t>Study: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18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019197"/>
            <a:ext cx="6238240" cy="4025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4" dirty="0">
                <a:solidFill>
                  <a:srgbClr val="001E44"/>
                </a:solidFill>
                <a:latin typeface="Arial"/>
                <a:cs typeface="Arial"/>
              </a:rPr>
              <a:t>Career</a:t>
            </a:r>
            <a:r>
              <a:rPr sz="3200" b="1" spc="-10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3200" b="1" spc="-325" dirty="0">
                <a:solidFill>
                  <a:srgbClr val="001E44"/>
                </a:solidFill>
                <a:latin typeface="Arial"/>
                <a:cs typeface="Arial"/>
              </a:rPr>
              <a:t>Goals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Arial"/>
              <a:cs typeface="Arial"/>
            </a:endParaRPr>
          </a:p>
          <a:p>
            <a:pPr marL="299085" marR="166370" indent="-287020">
              <a:lnSpc>
                <a:spcPts val="216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125" dirty="0">
                <a:latin typeface="Arial"/>
                <a:cs typeface="Arial"/>
              </a:rPr>
              <a:t>Low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pay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–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may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be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sufficient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cover </a:t>
            </a:r>
            <a:r>
              <a:rPr sz="2000" spc="-10" dirty="0">
                <a:latin typeface="Arial"/>
                <a:cs typeface="Arial"/>
              </a:rPr>
              <a:t>their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basic </a:t>
            </a:r>
            <a:r>
              <a:rPr sz="2000" spc="-120" dirty="0">
                <a:latin typeface="Arial"/>
                <a:cs typeface="Arial"/>
              </a:rPr>
              <a:t>needs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–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was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one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greatest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concerns </a:t>
            </a:r>
            <a:r>
              <a:rPr sz="2000" spc="-10" dirty="0">
                <a:latin typeface="Arial"/>
                <a:cs typeface="Arial"/>
              </a:rPr>
              <a:t>among </a:t>
            </a:r>
            <a:r>
              <a:rPr sz="2000" spc="-50" dirty="0">
                <a:latin typeface="Arial"/>
                <a:cs typeface="Arial"/>
              </a:rPr>
              <a:t>participating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PRCs.</a:t>
            </a:r>
            <a:endParaRPr sz="2000">
              <a:latin typeface="Arial"/>
              <a:cs typeface="Arial"/>
            </a:endParaRPr>
          </a:p>
          <a:p>
            <a:pPr marL="984885" marR="5080" lvl="1" indent="-287020">
              <a:lnSpc>
                <a:spcPts val="2160"/>
              </a:lnSpc>
              <a:spcBef>
                <a:spcPts val="505"/>
              </a:spcBef>
              <a:buChar char="•"/>
              <a:tabLst>
                <a:tab pos="984885" algn="l"/>
                <a:tab pos="985519" algn="l"/>
              </a:tabLst>
            </a:pPr>
            <a:r>
              <a:rPr sz="2000" spc="55" dirty="0">
                <a:solidFill>
                  <a:srgbClr val="1871FF"/>
                </a:solidFill>
                <a:latin typeface="Arial"/>
                <a:cs typeface="Arial"/>
              </a:rPr>
              <a:t>“I</a:t>
            </a:r>
            <a:r>
              <a:rPr sz="2000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871FF"/>
                </a:solidFill>
                <a:latin typeface="Arial"/>
                <a:cs typeface="Arial"/>
              </a:rPr>
              <a:t>don't</a:t>
            </a:r>
            <a:r>
              <a:rPr sz="2000" spc="-10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1871FF"/>
                </a:solidFill>
                <a:latin typeface="Arial"/>
                <a:cs typeface="Arial"/>
              </a:rPr>
              <a:t>know</a:t>
            </a:r>
            <a:r>
              <a:rPr sz="2000" spc="-11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71FF"/>
                </a:solidFill>
                <a:latin typeface="Arial"/>
                <a:cs typeface="Arial"/>
              </a:rPr>
              <a:t>[if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I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1871FF"/>
                </a:solidFill>
                <a:latin typeface="Arial"/>
                <a:cs typeface="Arial"/>
              </a:rPr>
              <a:t>can</a:t>
            </a:r>
            <a:r>
              <a:rPr sz="2000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1871FF"/>
                </a:solidFill>
                <a:latin typeface="Arial"/>
                <a:cs typeface="Arial"/>
              </a:rPr>
              <a:t>afford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71FF"/>
                </a:solidFill>
                <a:latin typeface="Arial"/>
                <a:cs typeface="Arial"/>
              </a:rPr>
              <a:t>to</a:t>
            </a:r>
            <a:r>
              <a:rPr sz="2000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1871FF"/>
                </a:solidFill>
                <a:latin typeface="Arial"/>
                <a:cs typeface="Arial"/>
              </a:rPr>
              <a:t>stay</a:t>
            </a:r>
            <a:r>
              <a:rPr sz="2000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71FF"/>
                </a:solidFill>
                <a:latin typeface="Arial"/>
                <a:cs typeface="Arial"/>
              </a:rPr>
              <a:t>in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1871FF"/>
                </a:solidFill>
                <a:latin typeface="Arial"/>
                <a:cs typeface="Arial"/>
              </a:rPr>
              <a:t>this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871FF"/>
                </a:solidFill>
                <a:latin typeface="Arial"/>
                <a:cs typeface="Arial"/>
              </a:rPr>
              <a:t>role].</a:t>
            </a:r>
            <a:r>
              <a:rPr sz="2000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1871FF"/>
                </a:solidFill>
                <a:latin typeface="Arial"/>
                <a:cs typeface="Arial"/>
              </a:rPr>
              <a:t>I </a:t>
            </a:r>
            <a:r>
              <a:rPr sz="2000" spc="-70" dirty="0">
                <a:solidFill>
                  <a:srgbClr val="1871FF"/>
                </a:solidFill>
                <a:latin typeface="Arial"/>
                <a:cs typeface="Arial"/>
              </a:rPr>
              <a:t>really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71FF"/>
                </a:solidFill>
                <a:latin typeface="Arial"/>
                <a:cs typeface="Arial"/>
              </a:rPr>
              <a:t>don't.</a:t>
            </a:r>
            <a:r>
              <a:rPr sz="2000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I</a:t>
            </a:r>
            <a:r>
              <a:rPr sz="2000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871FF"/>
                </a:solidFill>
                <a:latin typeface="Arial"/>
                <a:cs typeface="Arial"/>
              </a:rPr>
              <a:t>don't</a:t>
            </a:r>
            <a:r>
              <a:rPr sz="2000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1871FF"/>
                </a:solidFill>
                <a:latin typeface="Arial"/>
                <a:cs typeface="Arial"/>
              </a:rPr>
              <a:t>know</a:t>
            </a:r>
            <a:r>
              <a:rPr sz="2000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71FF"/>
                </a:solidFill>
                <a:latin typeface="Arial"/>
                <a:cs typeface="Arial"/>
              </a:rPr>
              <a:t>if</a:t>
            </a:r>
            <a:r>
              <a:rPr sz="2000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1871FF"/>
                </a:solidFill>
                <a:latin typeface="Arial"/>
                <a:cs typeface="Arial"/>
              </a:rPr>
              <a:t>going</a:t>
            </a:r>
            <a:r>
              <a:rPr sz="2000" spc="-11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1871FF"/>
                </a:solidFill>
                <a:latin typeface="Arial"/>
                <a:cs typeface="Arial"/>
              </a:rPr>
              <a:t>forward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I</a:t>
            </a:r>
            <a:r>
              <a:rPr sz="2000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1871FF"/>
                </a:solidFill>
                <a:latin typeface="Arial"/>
                <a:cs typeface="Arial"/>
              </a:rPr>
              <a:t>had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871FF"/>
                </a:solidFill>
                <a:latin typeface="Arial"/>
                <a:cs typeface="Arial"/>
              </a:rPr>
              <a:t>to </a:t>
            </a:r>
            <a:r>
              <a:rPr sz="2000" spc="-20" dirty="0">
                <a:solidFill>
                  <a:srgbClr val="1871FF"/>
                </a:solidFill>
                <a:latin typeface="Arial"/>
                <a:cs typeface="Arial"/>
              </a:rPr>
              <a:t>think</a:t>
            </a:r>
            <a:r>
              <a:rPr sz="2000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1871FF"/>
                </a:solidFill>
                <a:latin typeface="Arial"/>
                <a:cs typeface="Arial"/>
              </a:rPr>
              <a:t>about</a:t>
            </a:r>
            <a:r>
              <a:rPr sz="2000" spc="-95" dirty="0">
                <a:solidFill>
                  <a:srgbClr val="1871FF"/>
                </a:solidFill>
                <a:latin typeface="Arial"/>
                <a:cs typeface="Arial"/>
              </a:rPr>
              <a:t> myself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1871FF"/>
                </a:solidFill>
                <a:latin typeface="Arial"/>
                <a:cs typeface="Arial"/>
              </a:rPr>
              <a:t>and</a:t>
            </a:r>
            <a:r>
              <a:rPr sz="2000" spc="-10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I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1871FF"/>
                </a:solidFill>
                <a:latin typeface="Arial"/>
                <a:cs typeface="Arial"/>
              </a:rPr>
              <a:t>have</a:t>
            </a:r>
            <a:r>
              <a:rPr sz="2000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71FF"/>
                </a:solidFill>
                <a:latin typeface="Arial"/>
                <a:cs typeface="Arial"/>
              </a:rPr>
              <a:t>to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871FF"/>
                </a:solidFill>
                <a:latin typeface="Arial"/>
                <a:cs typeface="Arial"/>
              </a:rPr>
              <a:t>think</a:t>
            </a:r>
            <a:r>
              <a:rPr sz="2000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1871FF"/>
                </a:solidFill>
                <a:latin typeface="Arial"/>
                <a:cs typeface="Arial"/>
              </a:rPr>
              <a:t>about</a:t>
            </a:r>
            <a:r>
              <a:rPr sz="2000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871FF"/>
                </a:solidFill>
                <a:latin typeface="Arial"/>
                <a:cs typeface="Arial"/>
              </a:rPr>
              <a:t>my </a:t>
            </a:r>
            <a:r>
              <a:rPr sz="2000" spc="-50" dirty="0">
                <a:solidFill>
                  <a:srgbClr val="1871FF"/>
                </a:solidFill>
                <a:latin typeface="Arial"/>
                <a:cs typeface="Arial"/>
              </a:rPr>
              <a:t>family</a:t>
            </a:r>
            <a:r>
              <a:rPr sz="2000" spc="-7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1871FF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being</a:t>
            </a:r>
            <a:r>
              <a:rPr sz="2000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able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71FF"/>
                </a:solidFill>
                <a:latin typeface="Arial"/>
                <a:cs typeface="Arial"/>
              </a:rPr>
              <a:t>to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1871FF"/>
                </a:solidFill>
                <a:latin typeface="Arial"/>
                <a:cs typeface="Arial"/>
              </a:rPr>
              <a:t>care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71FF"/>
                </a:solidFill>
                <a:latin typeface="Arial"/>
                <a:cs typeface="Arial"/>
              </a:rPr>
              <a:t>for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1871FF"/>
                </a:solidFill>
                <a:latin typeface="Arial"/>
                <a:cs typeface="Arial"/>
              </a:rPr>
              <a:t>myself.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1871FF"/>
                </a:solidFill>
                <a:latin typeface="Arial"/>
                <a:cs typeface="Arial"/>
              </a:rPr>
              <a:t>And</a:t>
            </a:r>
            <a:r>
              <a:rPr sz="2000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1871FF"/>
                </a:solidFill>
                <a:latin typeface="Arial"/>
                <a:cs typeface="Arial"/>
              </a:rPr>
              <a:t>so,</a:t>
            </a:r>
            <a:r>
              <a:rPr sz="2000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71FF"/>
                </a:solidFill>
                <a:latin typeface="Arial"/>
                <a:cs typeface="Arial"/>
              </a:rPr>
              <a:t>if</a:t>
            </a:r>
            <a:r>
              <a:rPr sz="2000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1871FF"/>
                </a:solidFill>
                <a:latin typeface="Arial"/>
                <a:cs typeface="Arial"/>
              </a:rPr>
              <a:t>I </a:t>
            </a:r>
            <a:r>
              <a:rPr sz="2000" spc="-140" dirty="0">
                <a:solidFill>
                  <a:srgbClr val="1871FF"/>
                </a:solidFill>
                <a:latin typeface="Arial"/>
                <a:cs typeface="Arial"/>
              </a:rPr>
              <a:t>can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1871FF"/>
                </a:solidFill>
                <a:latin typeface="Arial"/>
                <a:cs typeface="Arial"/>
              </a:rPr>
              <a:t>go</a:t>
            </a:r>
            <a:r>
              <a:rPr sz="2000" spc="-10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1871FF"/>
                </a:solidFill>
                <a:latin typeface="Arial"/>
                <a:cs typeface="Arial"/>
              </a:rPr>
              <a:t>back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71FF"/>
                </a:solidFill>
                <a:latin typeface="Arial"/>
                <a:cs typeface="Arial"/>
              </a:rPr>
              <a:t>to</a:t>
            </a:r>
            <a:r>
              <a:rPr sz="2000" spc="-95" dirty="0">
                <a:solidFill>
                  <a:srgbClr val="1871FF"/>
                </a:solidFill>
                <a:latin typeface="Arial"/>
                <a:cs typeface="Arial"/>
              </a:rPr>
              <a:t> school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1871FF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get</a:t>
            </a:r>
            <a:r>
              <a:rPr sz="2000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1871FF"/>
                </a:solidFill>
                <a:latin typeface="Arial"/>
                <a:cs typeface="Arial"/>
              </a:rPr>
              <a:t>a</a:t>
            </a:r>
            <a:r>
              <a:rPr sz="2000" spc="-7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bigger</a:t>
            </a:r>
            <a:r>
              <a:rPr sz="2000" spc="-12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871FF"/>
                </a:solidFill>
                <a:latin typeface="Arial"/>
                <a:cs typeface="Arial"/>
              </a:rPr>
              <a:t>paycheck, </a:t>
            </a:r>
            <a:r>
              <a:rPr sz="2000" spc="-35" dirty="0">
                <a:solidFill>
                  <a:srgbClr val="1871FF"/>
                </a:solidFill>
                <a:latin typeface="Arial"/>
                <a:cs typeface="Arial"/>
              </a:rPr>
              <a:t>then</a:t>
            </a:r>
            <a:r>
              <a:rPr sz="2000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I</a:t>
            </a:r>
            <a:r>
              <a:rPr sz="2000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1871FF"/>
                </a:solidFill>
                <a:latin typeface="Arial"/>
                <a:cs typeface="Arial"/>
              </a:rPr>
              <a:t>might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1871FF"/>
                </a:solidFill>
                <a:latin typeface="Arial"/>
                <a:cs typeface="Arial"/>
              </a:rPr>
              <a:t>have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71FF"/>
                </a:solidFill>
                <a:latin typeface="Arial"/>
                <a:cs typeface="Arial"/>
              </a:rPr>
              <a:t>to</a:t>
            </a:r>
            <a:r>
              <a:rPr sz="2000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1871FF"/>
                </a:solidFill>
                <a:latin typeface="Arial"/>
                <a:cs typeface="Arial"/>
              </a:rPr>
              <a:t>do</a:t>
            </a:r>
            <a:r>
              <a:rPr sz="2000" spc="-11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71FF"/>
                </a:solidFill>
                <a:latin typeface="Arial"/>
                <a:cs typeface="Arial"/>
              </a:rPr>
              <a:t>that.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1871FF"/>
                </a:solidFill>
                <a:latin typeface="Arial"/>
                <a:cs typeface="Arial"/>
              </a:rPr>
              <a:t>Even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1871FF"/>
                </a:solidFill>
                <a:latin typeface="Arial"/>
                <a:cs typeface="Arial"/>
              </a:rPr>
              <a:t>though</a:t>
            </a:r>
            <a:r>
              <a:rPr sz="2000" spc="-12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71FF"/>
                </a:solidFill>
                <a:latin typeface="Arial"/>
                <a:cs typeface="Arial"/>
              </a:rPr>
              <a:t>to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871FF"/>
                </a:solidFill>
                <a:latin typeface="Arial"/>
                <a:cs typeface="Arial"/>
              </a:rPr>
              <a:t>be </a:t>
            </a:r>
            <a:r>
              <a:rPr sz="2000" spc="-70" dirty="0">
                <a:solidFill>
                  <a:srgbClr val="1871FF"/>
                </a:solidFill>
                <a:latin typeface="Arial"/>
                <a:cs typeface="Arial"/>
              </a:rPr>
              <a:t>fair,</a:t>
            </a:r>
            <a:r>
              <a:rPr sz="2000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I</a:t>
            </a:r>
            <a:r>
              <a:rPr sz="2000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love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1871FF"/>
                </a:solidFill>
                <a:latin typeface="Arial"/>
                <a:cs typeface="Arial"/>
              </a:rPr>
              <a:t>my</a:t>
            </a:r>
            <a:r>
              <a:rPr sz="2000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1871FF"/>
                </a:solidFill>
                <a:latin typeface="Arial"/>
                <a:cs typeface="Arial"/>
              </a:rPr>
              <a:t>job.</a:t>
            </a:r>
            <a:r>
              <a:rPr sz="2000" spc="-114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1871FF"/>
                </a:solidFill>
                <a:latin typeface="Arial"/>
                <a:cs typeface="Arial"/>
              </a:rPr>
              <a:t>And</a:t>
            </a:r>
            <a:r>
              <a:rPr sz="2000" spc="-10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I</a:t>
            </a:r>
            <a:r>
              <a:rPr sz="2000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1871FF"/>
                </a:solidFill>
                <a:latin typeface="Arial"/>
                <a:cs typeface="Arial"/>
              </a:rPr>
              <a:t>really</a:t>
            </a:r>
            <a:r>
              <a:rPr sz="2000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871FF"/>
                </a:solidFill>
                <a:latin typeface="Arial"/>
                <a:cs typeface="Arial"/>
              </a:rPr>
              <a:t>don't</a:t>
            </a:r>
            <a:r>
              <a:rPr sz="2000" spc="-12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1871FF"/>
                </a:solidFill>
                <a:latin typeface="Arial"/>
                <a:cs typeface="Arial"/>
              </a:rPr>
              <a:t>want</a:t>
            </a:r>
            <a:r>
              <a:rPr sz="2000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871FF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1871FF"/>
                </a:solidFill>
                <a:latin typeface="Arial"/>
                <a:cs typeface="Arial"/>
              </a:rPr>
              <a:t>change.”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" y="5113907"/>
            <a:ext cx="6087745" cy="12807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5080" indent="-287020">
              <a:lnSpc>
                <a:spcPts val="2160"/>
              </a:lnSpc>
              <a:spcBef>
                <a:spcPts val="37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spc="-80" dirty="0">
                <a:latin typeface="Arial"/>
                <a:cs typeface="Arial"/>
              </a:rPr>
              <a:t>Worries </a:t>
            </a:r>
            <a:r>
              <a:rPr sz="2000" spc="-55" dirty="0">
                <a:latin typeface="Arial"/>
                <a:cs typeface="Arial"/>
              </a:rPr>
              <a:t>about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job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stability,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particularly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grant-</a:t>
            </a:r>
            <a:r>
              <a:rPr sz="2000" spc="-10" dirty="0">
                <a:latin typeface="Arial"/>
                <a:cs typeface="Arial"/>
              </a:rPr>
              <a:t>funded positions.</a:t>
            </a:r>
            <a:endParaRPr sz="2000">
              <a:latin typeface="Arial"/>
              <a:cs typeface="Arial"/>
            </a:endParaRPr>
          </a:p>
          <a:p>
            <a:pPr marL="299085" marR="39370" indent="-287020">
              <a:lnSpc>
                <a:spcPts val="2160"/>
              </a:lnSpc>
              <a:spcBef>
                <a:spcPts val="994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spc="-110" dirty="0">
                <a:latin typeface="Arial"/>
                <a:cs typeface="Arial"/>
              </a:rPr>
              <a:t>No </a:t>
            </a:r>
            <a:r>
              <a:rPr sz="2000" spc="-90" dirty="0">
                <a:latin typeface="Arial"/>
                <a:cs typeface="Arial"/>
              </a:rPr>
              <a:t>clear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opportunities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advancement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careers </a:t>
            </a:r>
            <a:r>
              <a:rPr sz="2000" spc="-195" dirty="0">
                <a:latin typeface="Arial"/>
                <a:cs typeface="Arial"/>
              </a:rPr>
              <a:t>as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85" dirty="0">
                <a:latin typeface="Arial"/>
                <a:cs typeface="Arial"/>
              </a:rPr>
              <a:t>PRCs.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637" y="1676083"/>
            <a:ext cx="6494145" cy="228028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305" dirty="0">
                <a:solidFill>
                  <a:srgbClr val="FFFFFF"/>
                </a:solidFill>
              </a:rPr>
              <a:t>Developing</a:t>
            </a:r>
            <a:r>
              <a:rPr sz="4000" spc="-195" dirty="0">
                <a:solidFill>
                  <a:srgbClr val="FFFFFF"/>
                </a:solidFill>
              </a:rPr>
              <a:t> </a:t>
            </a:r>
            <a:r>
              <a:rPr sz="4000" spc="-305" dirty="0">
                <a:solidFill>
                  <a:srgbClr val="FFFFFF"/>
                </a:solidFill>
              </a:rPr>
              <a:t>and</a:t>
            </a:r>
            <a:r>
              <a:rPr sz="4000" spc="-190" dirty="0">
                <a:solidFill>
                  <a:srgbClr val="FFFFFF"/>
                </a:solidFill>
              </a:rPr>
              <a:t> </a:t>
            </a:r>
            <a:r>
              <a:rPr sz="4000" spc="-300" dirty="0">
                <a:solidFill>
                  <a:srgbClr val="FFFFFF"/>
                </a:solidFill>
              </a:rPr>
              <a:t>Retaining</a:t>
            </a:r>
            <a:r>
              <a:rPr sz="4000" spc="-185" dirty="0">
                <a:solidFill>
                  <a:srgbClr val="FFFFFF"/>
                </a:solidFill>
              </a:rPr>
              <a:t> </a:t>
            </a:r>
            <a:r>
              <a:rPr sz="4000" spc="-25" dirty="0">
                <a:solidFill>
                  <a:srgbClr val="FFFFFF"/>
                </a:solidFill>
              </a:rPr>
              <a:t>the </a:t>
            </a:r>
            <a:r>
              <a:rPr sz="4000" spc="-310" dirty="0">
                <a:solidFill>
                  <a:srgbClr val="FFFFFF"/>
                </a:solidFill>
              </a:rPr>
              <a:t>Peer</a:t>
            </a:r>
            <a:r>
              <a:rPr sz="4000" spc="-215" dirty="0">
                <a:solidFill>
                  <a:srgbClr val="FFFFFF"/>
                </a:solidFill>
              </a:rPr>
              <a:t> </a:t>
            </a:r>
            <a:r>
              <a:rPr sz="4000" spc="-375" dirty="0">
                <a:solidFill>
                  <a:srgbClr val="FFFFFF"/>
                </a:solidFill>
              </a:rPr>
              <a:t>Recovery</a:t>
            </a:r>
            <a:r>
              <a:rPr sz="4000" spc="-175" dirty="0">
                <a:solidFill>
                  <a:srgbClr val="FFFFFF"/>
                </a:solidFill>
              </a:rPr>
              <a:t> </a:t>
            </a:r>
            <a:r>
              <a:rPr sz="4000" spc="-295" dirty="0">
                <a:solidFill>
                  <a:srgbClr val="FFFFFF"/>
                </a:solidFill>
              </a:rPr>
              <a:t>Workforce: </a:t>
            </a:r>
            <a:r>
              <a:rPr sz="4000" spc="-290" dirty="0">
                <a:solidFill>
                  <a:srgbClr val="FFFFFF"/>
                </a:solidFill>
              </a:rPr>
              <a:t>Improving</a:t>
            </a:r>
            <a:r>
              <a:rPr sz="4000" spc="-185" dirty="0">
                <a:solidFill>
                  <a:srgbClr val="FFFFFF"/>
                </a:solidFill>
              </a:rPr>
              <a:t> </a:t>
            </a:r>
            <a:r>
              <a:rPr sz="4000" spc="-525" dirty="0">
                <a:solidFill>
                  <a:srgbClr val="FFFFFF"/>
                </a:solidFill>
              </a:rPr>
              <a:t>Access</a:t>
            </a:r>
            <a:r>
              <a:rPr sz="4000" spc="-180" dirty="0">
                <a:solidFill>
                  <a:srgbClr val="FFFFFF"/>
                </a:solidFill>
              </a:rPr>
              <a:t> </a:t>
            </a:r>
            <a:r>
              <a:rPr sz="4000" spc="-160" dirty="0">
                <a:solidFill>
                  <a:srgbClr val="FFFFFF"/>
                </a:solidFill>
              </a:rPr>
              <a:t>to</a:t>
            </a:r>
            <a:r>
              <a:rPr sz="4000" spc="-190" dirty="0">
                <a:solidFill>
                  <a:srgbClr val="FFFFFF"/>
                </a:solidFill>
              </a:rPr>
              <a:t> </a:t>
            </a:r>
            <a:r>
              <a:rPr sz="4000" spc="-405" dirty="0">
                <a:solidFill>
                  <a:srgbClr val="FFFFFF"/>
                </a:solidFill>
              </a:rPr>
              <a:t>Substance </a:t>
            </a:r>
            <a:r>
              <a:rPr sz="4000" spc="-390" dirty="0">
                <a:solidFill>
                  <a:srgbClr val="FFFFFF"/>
                </a:solidFill>
              </a:rPr>
              <a:t>Use</a:t>
            </a:r>
            <a:r>
              <a:rPr sz="4000" spc="-180" dirty="0">
                <a:solidFill>
                  <a:srgbClr val="FFFFFF"/>
                </a:solidFill>
              </a:rPr>
              <a:t> </a:t>
            </a:r>
            <a:r>
              <a:rPr sz="4000" spc="-300" dirty="0">
                <a:solidFill>
                  <a:srgbClr val="FFFFFF"/>
                </a:solidFill>
              </a:rPr>
              <a:t>Disorder</a:t>
            </a:r>
            <a:r>
              <a:rPr sz="4000" spc="-175" dirty="0">
                <a:solidFill>
                  <a:srgbClr val="FFFFFF"/>
                </a:solidFill>
              </a:rPr>
              <a:t> </a:t>
            </a:r>
            <a:r>
              <a:rPr sz="4000" spc="-125" dirty="0">
                <a:solidFill>
                  <a:srgbClr val="FFFFFF"/>
                </a:solidFill>
              </a:rPr>
              <a:t>Treatment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85637" y="4033222"/>
            <a:ext cx="6712584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320" dirty="0">
                <a:solidFill>
                  <a:srgbClr val="FFFFFF"/>
                </a:solidFill>
                <a:latin typeface="Arial"/>
                <a:cs typeface="Arial"/>
              </a:rPr>
              <a:t>Faces</a:t>
            </a:r>
            <a:r>
              <a:rPr sz="2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04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60" dirty="0">
                <a:solidFill>
                  <a:srgbClr val="FFFFFF"/>
                </a:solidFill>
                <a:latin typeface="Arial"/>
                <a:cs typeface="Arial"/>
              </a:rPr>
              <a:t>Voices</a:t>
            </a: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35" dirty="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r>
              <a:rPr sz="26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25" dirty="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sz="2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30" dirty="0">
                <a:solidFill>
                  <a:srgbClr val="FFFFFF"/>
                </a:solidFill>
                <a:latin typeface="Arial"/>
                <a:cs typeface="Arial"/>
              </a:rPr>
              <a:t>Summit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sz="2600" b="1" spc="-240" dirty="0">
                <a:solidFill>
                  <a:srgbClr val="00DFFF"/>
                </a:solidFill>
                <a:latin typeface="Arial"/>
                <a:cs typeface="Arial"/>
              </a:rPr>
              <a:t>Karen</a:t>
            </a:r>
            <a:r>
              <a:rPr sz="2600" b="1" spc="-11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2600" b="1" spc="-155" dirty="0">
                <a:solidFill>
                  <a:srgbClr val="00DFFF"/>
                </a:solidFill>
                <a:latin typeface="Arial"/>
                <a:cs typeface="Arial"/>
              </a:rPr>
              <a:t>A.</a:t>
            </a:r>
            <a:r>
              <a:rPr sz="2600" b="1" spc="-12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2600" b="1" spc="-190" dirty="0">
                <a:solidFill>
                  <a:srgbClr val="00DFFF"/>
                </a:solidFill>
                <a:latin typeface="Arial"/>
                <a:cs typeface="Arial"/>
              </a:rPr>
              <a:t>Scott,</a:t>
            </a:r>
            <a:r>
              <a:rPr sz="2600" b="1" spc="-12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2600" b="1" spc="-100" dirty="0">
                <a:solidFill>
                  <a:srgbClr val="00DFFF"/>
                </a:solidFill>
                <a:latin typeface="Arial"/>
                <a:cs typeface="Arial"/>
              </a:rPr>
              <a:t>MD,</a:t>
            </a:r>
            <a:r>
              <a:rPr sz="2600" b="1" spc="-114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2600" b="1" spc="-145" dirty="0">
                <a:solidFill>
                  <a:srgbClr val="00DFFF"/>
                </a:solidFill>
                <a:latin typeface="Arial"/>
                <a:cs typeface="Arial"/>
              </a:rPr>
              <a:t>MPH,</a:t>
            </a:r>
            <a:r>
              <a:rPr sz="2600" b="1" spc="-13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DFFF"/>
                </a:solidFill>
                <a:latin typeface="Arial"/>
                <a:cs typeface="Arial"/>
              </a:rPr>
              <a:t>President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600" b="1" spc="-295" dirty="0">
                <a:solidFill>
                  <a:srgbClr val="00DFFF"/>
                </a:solidFill>
                <a:latin typeface="Arial"/>
                <a:cs typeface="Arial"/>
              </a:rPr>
              <a:t>Ken</a:t>
            </a:r>
            <a:r>
              <a:rPr sz="2600" b="1" spc="-11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2600" b="1" spc="-235" dirty="0">
                <a:solidFill>
                  <a:srgbClr val="00DFFF"/>
                </a:solidFill>
                <a:latin typeface="Arial"/>
                <a:cs typeface="Arial"/>
              </a:rPr>
              <a:t>Shatzkes,</a:t>
            </a:r>
            <a:r>
              <a:rPr sz="2600" b="1" spc="-10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2600" b="1" spc="-240" dirty="0">
                <a:solidFill>
                  <a:srgbClr val="00DFFF"/>
                </a:solidFill>
                <a:latin typeface="Arial"/>
                <a:cs typeface="Arial"/>
              </a:rPr>
              <a:t>PhD,</a:t>
            </a:r>
            <a:r>
              <a:rPr sz="2600" b="1" spc="-11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2600" spc="-150" dirty="0">
                <a:solidFill>
                  <a:srgbClr val="00DFFF"/>
                </a:solidFill>
                <a:latin typeface="Arial"/>
                <a:cs typeface="Arial"/>
              </a:rPr>
              <a:t>Program</a:t>
            </a:r>
            <a:r>
              <a:rPr sz="2600" spc="-13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DFFF"/>
                </a:solidFill>
                <a:latin typeface="Arial"/>
                <a:cs typeface="Arial"/>
              </a:rPr>
              <a:t>Director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2782" y="1418304"/>
            <a:ext cx="794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1871FF"/>
                </a:solidFill>
                <a:latin typeface="Arial"/>
                <a:cs typeface="Arial"/>
              </a:rPr>
              <a:t>06/05/23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 </a:t>
            </a:r>
            <a:r>
              <a:rPr spc="-254" dirty="0"/>
              <a:t>Career</a:t>
            </a:r>
            <a:r>
              <a:rPr spc="-105" dirty="0"/>
              <a:t> </a:t>
            </a:r>
            <a:r>
              <a:rPr spc="-325" dirty="0"/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19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206" y="1936367"/>
            <a:ext cx="257048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75" dirty="0">
                <a:solidFill>
                  <a:srgbClr val="1871FF"/>
                </a:solidFill>
                <a:latin typeface="Arial"/>
                <a:cs typeface="Arial"/>
              </a:rPr>
              <a:t>Eight</a:t>
            </a:r>
            <a:r>
              <a:rPr sz="2000" b="1" spc="-11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1871FF"/>
                </a:solidFill>
                <a:latin typeface="Arial"/>
                <a:cs typeface="Arial"/>
              </a:rPr>
              <a:t>in</a:t>
            </a:r>
            <a:r>
              <a:rPr sz="2000" b="1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1871FF"/>
                </a:solidFill>
                <a:latin typeface="Arial"/>
                <a:cs typeface="Arial"/>
              </a:rPr>
              <a:t>ten</a:t>
            </a:r>
            <a:r>
              <a:rPr sz="2000" b="1" spc="-11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871FF"/>
                </a:solidFill>
                <a:latin typeface="Arial"/>
                <a:cs typeface="Arial"/>
              </a:rPr>
              <a:t>(85.8%) </a:t>
            </a:r>
            <a:r>
              <a:rPr sz="2000" spc="-90" dirty="0">
                <a:latin typeface="Arial"/>
                <a:cs typeface="Arial"/>
              </a:rPr>
              <a:t>respondents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say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that </a:t>
            </a:r>
            <a:r>
              <a:rPr sz="2000" spc="60" dirty="0">
                <a:latin typeface="Arial"/>
                <a:cs typeface="Arial"/>
              </a:rPr>
              <a:t>it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is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very </a:t>
            </a:r>
            <a:r>
              <a:rPr sz="2000" spc="-10" dirty="0">
                <a:latin typeface="Arial"/>
                <a:cs typeface="Arial"/>
              </a:rPr>
              <a:t>likely </a:t>
            </a:r>
            <a:r>
              <a:rPr sz="2000" spc="-125" dirty="0">
                <a:latin typeface="Arial"/>
                <a:cs typeface="Arial"/>
              </a:rPr>
              <a:t>(61.5%)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somewhat</a:t>
            </a:r>
            <a:endParaRPr sz="2000">
              <a:latin typeface="Arial"/>
              <a:cs typeface="Arial"/>
            </a:endParaRPr>
          </a:p>
          <a:p>
            <a:pPr marL="355600" marR="27305">
              <a:lnSpc>
                <a:spcPct val="100000"/>
              </a:lnSpc>
            </a:pPr>
            <a:r>
              <a:rPr sz="2000" spc="-60" dirty="0">
                <a:latin typeface="Arial"/>
                <a:cs typeface="Arial"/>
              </a:rPr>
              <a:t>likely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(24.3%)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that </a:t>
            </a:r>
            <a:r>
              <a:rPr sz="2000" spc="-50" dirty="0">
                <a:latin typeface="Arial"/>
                <a:cs typeface="Arial"/>
              </a:rPr>
              <a:t>they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still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85" dirty="0">
                <a:latin typeface="Arial"/>
                <a:cs typeface="Arial"/>
              </a:rPr>
              <a:t>PRC</a:t>
            </a:r>
            <a:r>
              <a:rPr sz="2000" spc="-20" dirty="0">
                <a:latin typeface="Arial"/>
                <a:cs typeface="Arial"/>
              </a:rPr>
              <a:t> in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2024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90318" y="3133153"/>
            <a:ext cx="2658745" cy="2736850"/>
            <a:chOff x="1390318" y="3133153"/>
            <a:chExt cx="2658745" cy="2736850"/>
          </a:xfrm>
        </p:grpSpPr>
        <p:sp>
          <p:nvSpPr>
            <p:cNvPr id="6" name="object 6"/>
            <p:cNvSpPr/>
            <p:nvPr/>
          </p:nvSpPr>
          <p:spPr>
            <a:xfrm>
              <a:off x="1850560" y="3220791"/>
              <a:ext cx="2188845" cy="2639695"/>
            </a:xfrm>
            <a:custGeom>
              <a:avLst/>
              <a:gdLst/>
              <a:ahLst/>
              <a:cxnLst/>
              <a:rect l="l" t="t" r="r" b="b"/>
              <a:pathLst>
                <a:path w="2188845" h="2639695">
                  <a:moveTo>
                    <a:pt x="868870" y="0"/>
                  </a:moveTo>
                  <a:lnTo>
                    <a:pt x="868870" y="1319644"/>
                  </a:lnTo>
                  <a:lnTo>
                    <a:pt x="0" y="2312898"/>
                  </a:lnTo>
                  <a:lnTo>
                    <a:pt x="38538" y="2345333"/>
                  </a:lnTo>
                  <a:lnTo>
                    <a:pt x="78159" y="2376181"/>
                  </a:lnTo>
                  <a:lnTo>
                    <a:pt x="118814" y="2405421"/>
                  </a:lnTo>
                  <a:lnTo>
                    <a:pt x="160451" y="2433035"/>
                  </a:lnTo>
                  <a:lnTo>
                    <a:pt x="203022" y="2459004"/>
                  </a:lnTo>
                  <a:lnTo>
                    <a:pt x="246475" y="2483309"/>
                  </a:lnTo>
                  <a:lnTo>
                    <a:pt x="290761" y="2505932"/>
                  </a:lnTo>
                  <a:lnTo>
                    <a:pt x="335829" y="2526854"/>
                  </a:lnTo>
                  <a:lnTo>
                    <a:pt x="381629" y="2546055"/>
                  </a:lnTo>
                  <a:lnTo>
                    <a:pt x="428112" y="2563517"/>
                  </a:lnTo>
                  <a:lnTo>
                    <a:pt x="475226" y="2579221"/>
                  </a:lnTo>
                  <a:lnTo>
                    <a:pt x="522922" y="2593148"/>
                  </a:lnTo>
                  <a:lnTo>
                    <a:pt x="571150" y="2605280"/>
                  </a:lnTo>
                  <a:lnTo>
                    <a:pt x="619859" y="2615596"/>
                  </a:lnTo>
                  <a:lnTo>
                    <a:pt x="668999" y="2624080"/>
                  </a:lnTo>
                  <a:lnTo>
                    <a:pt x="718521" y="2630711"/>
                  </a:lnTo>
                  <a:lnTo>
                    <a:pt x="768373" y="2635470"/>
                  </a:lnTo>
                  <a:lnTo>
                    <a:pt x="818506" y="2638340"/>
                  </a:lnTo>
                  <a:lnTo>
                    <a:pt x="868870" y="2639301"/>
                  </a:lnTo>
                  <a:lnTo>
                    <a:pt x="917249" y="2638430"/>
                  </a:lnTo>
                  <a:lnTo>
                    <a:pt x="965189" y="2635839"/>
                  </a:lnTo>
                  <a:lnTo>
                    <a:pt x="1012661" y="2631557"/>
                  </a:lnTo>
                  <a:lnTo>
                    <a:pt x="1059635" y="2625614"/>
                  </a:lnTo>
                  <a:lnTo>
                    <a:pt x="1106080" y="2618039"/>
                  </a:lnTo>
                  <a:lnTo>
                    <a:pt x="1151967" y="2608863"/>
                  </a:lnTo>
                  <a:lnTo>
                    <a:pt x="1197267" y="2598115"/>
                  </a:lnTo>
                  <a:lnTo>
                    <a:pt x="1241948" y="2585826"/>
                  </a:lnTo>
                  <a:lnTo>
                    <a:pt x="1285983" y="2572024"/>
                  </a:lnTo>
                  <a:lnTo>
                    <a:pt x="1329340" y="2556740"/>
                  </a:lnTo>
                  <a:lnTo>
                    <a:pt x="1371990" y="2540003"/>
                  </a:lnTo>
                  <a:lnTo>
                    <a:pt x="1413903" y="2521844"/>
                  </a:lnTo>
                  <a:lnTo>
                    <a:pt x="1455050" y="2502292"/>
                  </a:lnTo>
                  <a:lnTo>
                    <a:pt x="1495400" y="2481377"/>
                  </a:lnTo>
                  <a:lnTo>
                    <a:pt x="1534923" y="2459129"/>
                  </a:lnTo>
                  <a:lnTo>
                    <a:pt x="1573591" y="2435578"/>
                  </a:lnTo>
                  <a:lnTo>
                    <a:pt x="1611372" y="2410753"/>
                  </a:lnTo>
                  <a:lnTo>
                    <a:pt x="1648238" y="2384684"/>
                  </a:lnTo>
                  <a:lnTo>
                    <a:pt x="1684159" y="2357401"/>
                  </a:lnTo>
                  <a:lnTo>
                    <a:pt x="1719103" y="2328934"/>
                  </a:lnTo>
                  <a:lnTo>
                    <a:pt x="1753043" y="2299313"/>
                  </a:lnTo>
                  <a:lnTo>
                    <a:pt x="1785948" y="2268568"/>
                  </a:lnTo>
                  <a:lnTo>
                    <a:pt x="1817787" y="2236728"/>
                  </a:lnTo>
                  <a:lnTo>
                    <a:pt x="1848533" y="2203823"/>
                  </a:lnTo>
                  <a:lnTo>
                    <a:pt x="1878153" y="2169882"/>
                  </a:lnTo>
                  <a:lnTo>
                    <a:pt x="1906620" y="2134937"/>
                  </a:lnTo>
                  <a:lnTo>
                    <a:pt x="1933902" y="2099017"/>
                  </a:lnTo>
                  <a:lnTo>
                    <a:pt x="1959970" y="2062150"/>
                  </a:lnTo>
                  <a:lnTo>
                    <a:pt x="1984795" y="2024368"/>
                  </a:lnTo>
                  <a:lnTo>
                    <a:pt x="2008346" y="1985700"/>
                  </a:lnTo>
                  <a:lnTo>
                    <a:pt x="2030594" y="1946176"/>
                  </a:lnTo>
                  <a:lnTo>
                    <a:pt x="2051508" y="1905826"/>
                  </a:lnTo>
                  <a:lnTo>
                    <a:pt x="2071060" y="1864679"/>
                  </a:lnTo>
                  <a:lnTo>
                    <a:pt x="2089219" y="1822766"/>
                  </a:lnTo>
                  <a:lnTo>
                    <a:pt x="2105955" y="1780115"/>
                  </a:lnTo>
                  <a:lnTo>
                    <a:pt x="2121239" y="1736758"/>
                  </a:lnTo>
                  <a:lnTo>
                    <a:pt x="2135040" y="1692723"/>
                  </a:lnTo>
                  <a:lnTo>
                    <a:pt x="2147330" y="1648041"/>
                  </a:lnTo>
                  <a:lnTo>
                    <a:pt x="2158077" y="1602742"/>
                  </a:lnTo>
                  <a:lnTo>
                    <a:pt x="2167253" y="1556854"/>
                  </a:lnTo>
                  <a:lnTo>
                    <a:pt x="2174828" y="1510409"/>
                  </a:lnTo>
                  <a:lnTo>
                    <a:pt x="2180771" y="1463435"/>
                  </a:lnTo>
                  <a:lnTo>
                    <a:pt x="2185053" y="1415963"/>
                  </a:lnTo>
                  <a:lnTo>
                    <a:pt x="2187644" y="1368023"/>
                  </a:lnTo>
                  <a:lnTo>
                    <a:pt x="2188514" y="1319644"/>
                  </a:lnTo>
                  <a:lnTo>
                    <a:pt x="2187644" y="1271266"/>
                  </a:lnTo>
                  <a:lnTo>
                    <a:pt x="2185053" y="1223326"/>
                  </a:lnTo>
                  <a:lnTo>
                    <a:pt x="2180771" y="1175855"/>
                  </a:lnTo>
                  <a:lnTo>
                    <a:pt x="2174828" y="1128882"/>
                  </a:lnTo>
                  <a:lnTo>
                    <a:pt x="2167253" y="1082437"/>
                  </a:lnTo>
                  <a:lnTo>
                    <a:pt x="2158077" y="1036550"/>
                  </a:lnTo>
                  <a:lnTo>
                    <a:pt x="2147330" y="991251"/>
                  </a:lnTo>
                  <a:lnTo>
                    <a:pt x="2135040" y="946570"/>
                  </a:lnTo>
                  <a:lnTo>
                    <a:pt x="2121239" y="902536"/>
                  </a:lnTo>
                  <a:lnTo>
                    <a:pt x="2105955" y="859179"/>
                  </a:lnTo>
                  <a:lnTo>
                    <a:pt x="2089219" y="816529"/>
                  </a:lnTo>
                  <a:lnTo>
                    <a:pt x="2071060" y="774616"/>
                  </a:lnTo>
                  <a:lnTo>
                    <a:pt x="2051508" y="733470"/>
                  </a:lnTo>
                  <a:lnTo>
                    <a:pt x="2030594" y="693120"/>
                  </a:lnTo>
                  <a:lnTo>
                    <a:pt x="2008346" y="653596"/>
                  </a:lnTo>
                  <a:lnTo>
                    <a:pt x="1984795" y="614929"/>
                  </a:lnTo>
                  <a:lnTo>
                    <a:pt x="1959970" y="577147"/>
                  </a:lnTo>
                  <a:lnTo>
                    <a:pt x="1933902" y="540281"/>
                  </a:lnTo>
                  <a:lnTo>
                    <a:pt x="1906620" y="504361"/>
                  </a:lnTo>
                  <a:lnTo>
                    <a:pt x="1878153" y="469416"/>
                  </a:lnTo>
                  <a:lnTo>
                    <a:pt x="1848533" y="435476"/>
                  </a:lnTo>
                  <a:lnTo>
                    <a:pt x="1817787" y="402571"/>
                  </a:lnTo>
                  <a:lnTo>
                    <a:pt x="1785948" y="370731"/>
                  </a:lnTo>
                  <a:lnTo>
                    <a:pt x="1753043" y="339986"/>
                  </a:lnTo>
                  <a:lnTo>
                    <a:pt x="1719103" y="310365"/>
                  </a:lnTo>
                  <a:lnTo>
                    <a:pt x="1684159" y="281898"/>
                  </a:lnTo>
                  <a:lnTo>
                    <a:pt x="1648238" y="254616"/>
                  </a:lnTo>
                  <a:lnTo>
                    <a:pt x="1611372" y="228547"/>
                  </a:lnTo>
                  <a:lnTo>
                    <a:pt x="1573591" y="203722"/>
                  </a:lnTo>
                  <a:lnTo>
                    <a:pt x="1534923" y="180171"/>
                  </a:lnTo>
                  <a:lnTo>
                    <a:pt x="1495400" y="157923"/>
                  </a:lnTo>
                  <a:lnTo>
                    <a:pt x="1455050" y="137008"/>
                  </a:lnTo>
                  <a:lnTo>
                    <a:pt x="1413903" y="117456"/>
                  </a:lnTo>
                  <a:lnTo>
                    <a:pt x="1371990" y="99297"/>
                  </a:lnTo>
                  <a:lnTo>
                    <a:pt x="1329340" y="82560"/>
                  </a:lnTo>
                  <a:lnTo>
                    <a:pt x="1285983" y="67276"/>
                  </a:lnTo>
                  <a:lnTo>
                    <a:pt x="1241948" y="53475"/>
                  </a:lnTo>
                  <a:lnTo>
                    <a:pt x="1197267" y="41185"/>
                  </a:lnTo>
                  <a:lnTo>
                    <a:pt x="1151967" y="30437"/>
                  </a:lnTo>
                  <a:lnTo>
                    <a:pt x="1106080" y="21261"/>
                  </a:lnTo>
                  <a:lnTo>
                    <a:pt x="1059635" y="13686"/>
                  </a:lnTo>
                  <a:lnTo>
                    <a:pt x="1012661" y="7743"/>
                  </a:lnTo>
                  <a:lnTo>
                    <a:pt x="965189" y="3461"/>
                  </a:lnTo>
                  <a:lnTo>
                    <a:pt x="917249" y="870"/>
                  </a:lnTo>
                  <a:lnTo>
                    <a:pt x="8688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0560" y="3220791"/>
              <a:ext cx="2188845" cy="2639695"/>
            </a:xfrm>
            <a:custGeom>
              <a:avLst/>
              <a:gdLst/>
              <a:ahLst/>
              <a:cxnLst/>
              <a:rect l="l" t="t" r="r" b="b"/>
              <a:pathLst>
                <a:path w="2188845" h="2639695">
                  <a:moveTo>
                    <a:pt x="868870" y="0"/>
                  </a:moveTo>
                  <a:lnTo>
                    <a:pt x="917249" y="870"/>
                  </a:lnTo>
                  <a:lnTo>
                    <a:pt x="965189" y="3461"/>
                  </a:lnTo>
                  <a:lnTo>
                    <a:pt x="1012661" y="7743"/>
                  </a:lnTo>
                  <a:lnTo>
                    <a:pt x="1059635" y="13686"/>
                  </a:lnTo>
                  <a:lnTo>
                    <a:pt x="1106080" y="21261"/>
                  </a:lnTo>
                  <a:lnTo>
                    <a:pt x="1151967" y="30437"/>
                  </a:lnTo>
                  <a:lnTo>
                    <a:pt x="1197267" y="41185"/>
                  </a:lnTo>
                  <a:lnTo>
                    <a:pt x="1241948" y="53475"/>
                  </a:lnTo>
                  <a:lnTo>
                    <a:pt x="1285983" y="67276"/>
                  </a:lnTo>
                  <a:lnTo>
                    <a:pt x="1329340" y="82560"/>
                  </a:lnTo>
                  <a:lnTo>
                    <a:pt x="1371990" y="99297"/>
                  </a:lnTo>
                  <a:lnTo>
                    <a:pt x="1413903" y="117456"/>
                  </a:lnTo>
                  <a:lnTo>
                    <a:pt x="1455050" y="137008"/>
                  </a:lnTo>
                  <a:lnTo>
                    <a:pt x="1495400" y="157923"/>
                  </a:lnTo>
                  <a:lnTo>
                    <a:pt x="1534923" y="180171"/>
                  </a:lnTo>
                  <a:lnTo>
                    <a:pt x="1573591" y="203722"/>
                  </a:lnTo>
                  <a:lnTo>
                    <a:pt x="1611372" y="228547"/>
                  </a:lnTo>
                  <a:lnTo>
                    <a:pt x="1648238" y="254616"/>
                  </a:lnTo>
                  <a:lnTo>
                    <a:pt x="1684159" y="281898"/>
                  </a:lnTo>
                  <a:lnTo>
                    <a:pt x="1719103" y="310365"/>
                  </a:lnTo>
                  <a:lnTo>
                    <a:pt x="1753043" y="339986"/>
                  </a:lnTo>
                  <a:lnTo>
                    <a:pt x="1785948" y="370731"/>
                  </a:lnTo>
                  <a:lnTo>
                    <a:pt x="1817787" y="402571"/>
                  </a:lnTo>
                  <a:lnTo>
                    <a:pt x="1848533" y="435476"/>
                  </a:lnTo>
                  <a:lnTo>
                    <a:pt x="1878153" y="469416"/>
                  </a:lnTo>
                  <a:lnTo>
                    <a:pt x="1906620" y="504361"/>
                  </a:lnTo>
                  <a:lnTo>
                    <a:pt x="1933902" y="540281"/>
                  </a:lnTo>
                  <a:lnTo>
                    <a:pt x="1959970" y="577147"/>
                  </a:lnTo>
                  <a:lnTo>
                    <a:pt x="1984795" y="614929"/>
                  </a:lnTo>
                  <a:lnTo>
                    <a:pt x="2008346" y="653596"/>
                  </a:lnTo>
                  <a:lnTo>
                    <a:pt x="2030594" y="693120"/>
                  </a:lnTo>
                  <a:lnTo>
                    <a:pt x="2051508" y="733470"/>
                  </a:lnTo>
                  <a:lnTo>
                    <a:pt x="2071060" y="774616"/>
                  </a:lnTo>
                  <a:lnTo>
                    <a:pt x="2089219" y="816529"/>
                  </a:lnTo>
                  <a:lnTo>
                    <a:pt x="2105955" y="859179"/>
                  </a:lnTo>
                  <a:lnTo>
                    <a:pt x="2121239" y="902536"/>
                  </a:lnTo>
                  <a:lnTo>
                    <a:pt x="2135040" y="946570"/>
                  </a:lnTo>
                  <a:lnTo>
                    <a:pt x="2147330" y="991251"/>
                  </a:lnTo>
                  <a:lnTo>
                    <a:pt x="2158077" y="1036550"/>
                  </a:lnTo>
                  <a:lnTo>
                    <a:pt x="2167253" y="1082437"/>
                  </a:lnTo>
                  <a:lnTo>
                    <a:pt x="2174828" y="1128882"/>
                  </a:lnTo>
                  <a:lnTo>
                    <a:pt x="2180771" y="1175855"/>
                  </a:lnTo>
                  <a:lnTo>
                    <a:pt x="2185053" y="1223326"/>
                  </a:lnTo>
                  <a:lnTo>
                    <a:pt x="2187644" y="1271266"/>
                  </a:lnTo>
                  <a:lnTo>
                    <a:pt x="2188514" y="1319644"/>
                  </a:lnTo>
                  <a:lnTo>
                    <a:pt x="2187644" y="1368023"/>
                  </a:lnTo>
                  <a:lnTo>
                    <a:pt x="2185053" y="1415963"/>
                  </a:lnTo>
                  <a:lnTo>
                    <a:pt x="2180771" y="1463435"/>
                  </a:lnTo>
                  <a:lnTo>
                    <a:pt x="2174828" y="1510409"/>
                  </a:lnTo>
                  <a:lnTo>
                    <a:pt x="2167253" y="1556854"/>
                  </a:lnTo>
                  <a:lnTo>
                    <a:pt x="2158077" y="1602742"/>
                  </a:lnTo>
                  <a:lnTo>
                    <a:pt x="2147330" y="1648041"/>
                  </a:lnTo>
                  <a:lnTo>
                    <a:pt x="2135040" y="1692723"/>
                  </a:lnTo>
                  <a:lnTo>
                    <a:pt x="2121239" y="1736758"/>
                  </a:lnTo>
                  <a:lnTo>
                    <a:pt x="2105955" y="1780115"/>
                  </a:lnTo>
                  <a:lnTo>
                    <a:pt x="2089219" y="1822766"/>
                  </a:lnTo>
                  <a:lnTo>
                    <a:pt x="2071060" y="1864679"/>
                  </a:lnTo>
                  <a:lnTo>
                    <a:pt x="2051508" y="1905826"/>
                  </a:lnTo>
                  <a:lnTo>
                    <a:pt x="2030594" y="1946176"/>
                  </a:lnTo>
                  <a:lnTo>
                    <a:pt x="2008346" y="1985700"/>
                  </a:lnTo>
                  <a:lnTo>
                    <a:pt x="1984795" y="2024368"/>
                  </a:lnTo>
                  <a:lnTo>
                    <a:pt x="1959970" y="2062150"/>
                  </a:lnTo>
                  <a:lnTo>
                    <a:pt x="1933902" y="2099017"/>
                  </a:lnTo>
                  <a:lnTo>
                    <a:pt x="1906620" y="2134937"/>
                  </a:lnTo>
                  <a:lnTo>
                    <a:pt x="1878153" y="2169882"/>
                  </a:lnTo>
                  <a:lnTo>
                    <a:pt x="1848533" y="2203823"/>
                  </a:lnTo>
                  <a:lnTo>
                    <a:pt x="1817787" y="2236728"/>
                  </a:lnTo>
                  <a:lnTo>
                    <a:pt x="1785948" y="2268568"/>
                  </a:lnTo>
                  <a:lnTo>
                    <a:pt x="1753043" y="2299313"/>
                  </a:lnTo>
                  <a:lnTo>
                    <a:pt x="1719103" y="2328934"/>
                  </a:lnTo>
                  <a:lnTo>
                    <a:pt x="1684159" y="2357401"/>
                  </a:lnTo>
                  <a:lnTo>
                    <a:pt x="1648238" y="2384684"/>
                  </a:lnTo>
                  <a:lnTo>
                    <a:pt x="1611372" y="2410753"/>
                  </a:lnTo>
                  <a:lnTo>
                    <a:pt x="1573591" y="2435578"/>
                  </a:lnTo>
                  <a:lnTo>
                    <a:pt x="1534923" y="2459129"/>
                  </a:lnTo>
                  <a:lnTo>
                    <a:pt x="1495400" y="2481377"/>
                  </a:lnTo>
                  <a:lnTo>
                    <a:pt x="1455050" y="2502292"/>
                  </a:lnTo>
                  <a:lnTo>
                    <a:pt x="1413903" y="2521844"/>
                  </a:lnTo>
                  <a:lnTo>
                    <a:pt x="1371990" y="2540003"/>
                  </a:lnTo>
                  <a:lnTo>
                    <a:pt x="1329340" y="2556740"/>
                  </a:lnTo>
                  <a:lnTo>
                    <a:pt x="1285983" y="2572024"/>
                  </a:lnTo>
                  <a:lnTo>
                    <a:pt x="1241948" y="2585826"/>
                  </a:lnTo>
                  <a:lnTo>
                    <a:pt x="1197267" y="2598115"/>
                  </a:lnTo>
                  <a:lnTo>
                    <a:pt x="1151967" y="2608863"/>
                  </a:lnTo>
                  <a:lnTo>
                    <a:pt x="1106080" y="2618039"/>
                  </a:lnTo>
                  <a:lnTo>
                    <a:pt x="1059635" y="2625614"/>
                  </a:lnTo>
                  <a:lnTo>
                    <a:pt x="1012661" y="2631557"/>
                  </a:lnTo>
                  <a:lnTo>
                    <a:pt x="965189" y="2635839"/>
                  </a:lnTo>
                  <a:lnTo>
                    <a:pt x="917249" y="2638430"/>
                  </a:lnTo>
                  <a:lnTo>
                    <a:pt x="868870" y="2639301"/>
                  </a:lnTo>
                  <a:lnTo>
                    <a:pt x="818506" y="2638340"/>
                  </a:lnTo>
                  <a:lnTo>
                    <a:pt x="768373" y="2635470"/>
                  </a:lnTo>
                  <a:lnTo>
                    <a:pt x="718521" y="2630711"/>
                  </a:lnTo>
                  <a:lnTo>
                    <a:pt x="668999" y="2624080"/>
                  </a:lnTo>
                  <a:lnTo>
                    <a:pt x="619859" y="2615596"/>
                  </a:lnTo>
                  <a:lnTo>
                    <a:pt x="571150" y="2605280"/>
                  </a:lnTo>
                  <a:lnTo>
                    <a:pt x="522922" y="2593148"/>
                  </a:lnTo>
                  <a:lnTo>
                    <a:pt x="475226" y="2579221"/>
                  </a:lnTo>
                  <a:lnTo>
                    <a:pt x="428112" y="2563517"/>
                  </a:lnTo>
                  <a:lnTo>
                    <a:pt x="381629" y="2546055"/>
                  </a:lnTo>
                  <a:lnTo>
                    <a:pt x="335829" y="2526854"/>
                  </a:lnTo>
                  <a:lnTo>
                    <a:pt x="290761" y="2505932"/>
                  </a:lnTo>
                  <a:lnTo>
                    <a:pt x="246475" y="2483309"/>
                  </a:lnTo>
                  <a:lnTo>
                    <a:pt x="203022" y="2459004"/>
                  </a:lnTo>
                  <a:lnTo>
                    <a:pt x="160451" y="2433035"/>
                  </a:lnTo>
                  <a:lnTo>
                    <a:pt x="118814" y="2405421"/>
                  </a:lnTo>
                  <a:lnTo>
                    <a:pt x="78159" y="2376181"/>
                  </a:lnTo>
                  <a:lnTo>
                    <a:pt x="38538" y="2345333"/>
                  </a:lnTo>
                  <a:lnTo>
                    <a:pt x="0" y="2312898"/>
                  </a:lnTo>
                  <a:lnTo>
                    <a:pt x="868870" y="1319644"/>
                  </a:lnTo>
                  <a:lnTo>
                    <a:pt x="86887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9843" y="3717646"/>
              <a:ext cx="1320165" cy="1816100"/>
            </a:xfrm>
            <a:custGeom>
              <a:avLst/>
              <a:gdLst/>
              <a:ahLst/>
              <a:cxnLst/>
              <a:rect l="l" t="t" r="r" b="b"/>
              <a:pathLst>
                <a:path w="1320164" h="1816100">
                  <a:moveTo>
                    <a:pt x="287837" y="0"/>
                  </a:moveTo>
                  <a:lnTo>
                    <a:pt x="258639" y="37985"/>
                  </a:lnTo>
                  <a:lnTo>
                    <a:pt x="231023" y="76699"/>
                  </a:lnTo>
                  <a:lnTo>
                    <a:pt x="204985" y="116101"/>
                  </a:lnTo>
                  <a:lnTo>
                    <a:pt x="180522" y="156149"/>
                  </a:lnTo>
                  <a:lnTo>
                    <a:pt x="157629" y="196802"/>
                  </a:lnTo>
                  <a:lnTo>
                    <a:pt x="136304" y="238020"/>
                  </a:lnTo>
                  <a:lnTo>
                    <a:pt x="116542" y="279760"/>
                  </a:lnTo>
                  <a:lnTo>
                    <a:pt x="98339" y="321983"/>
                  </a:lnTo>
                  <a:lnTo>
                    <a:pt x="81693" y="364647"/>
                  </a:lnTo>
                  <a:lnTo>
                    <a:pt x="66599" y="407710"/>
                  </a:lnTo>
                  <a:lnTo>
                    <a:pt x="53054" y="451131"/>
                  </a:lnTo>
                  <a:lnTo>
                    <a:pt x="41053" y="494871"/>
                  </a:lnTo>
                  <a:lnTo>
                    <a:pt x="30594" y="538886"/>
                  </a:lnTo>
                  <a:lnTo>
                    <a:pt x="21673" y="583137"/>
                  </a:lnTo>
                  <a:lnTo>
                    <a:pt x="14285" y="627582"/>
                  </a:lnTo>
                  <a:lnTo>
                    <a:pt x="8427" y="672179"/>
                  </a:lnTo>
                  <a:lnTo>
                    <a:pt x="4097" y="716889"/>
                  </a:lnTo>
                  <a:lnTo>
                    <a:pt x="1288" y="761669"/>
                  </a:lnTo>
                  <a:lnTo>
                    <a:pt x="0" y="806479"/>
                  </a:lnTo>
                  <a:lnTo>
                    <a:pt x="226" y="851277"/>
                  </a:lnTo>
                  <a:lnTo>
                    <a:pt x="1964" y="896023"/>
                  </a:lnTo>
                  <a:lnTo>
                    <a:pt x="5211" y="940674"/>
                  </a:lnTo>
                  <a:lnTo>
                    <a:pt x="9962" y="985191"/>
                  </a:lnTo>
                  <a:lnTo>
                    <a:pt x="16213" y="1029532"/>
                  </a:lnTo>
                  <a:lnTo>
                    <a:pt x="23962" y="1073655"/>
                  </a:lnTo>
                  <a:lnTo>
                    <a:pt x="33203" y="1117520"/>
                  </a:lnTo>
                  <a:lnTo>
                    <a:pt x="43935" y="1161086"/>
                  </a:lnTo>
                  <a:lnTo>
                    <a:pt x="56152" y="1204311"/>
                  </a:lnTo>
                  <a:lnTo>
                    <a:pt x="69852" y="1247155"/>
                  </a:lnTo>
                  <a:lnTo>
                    <a:pt x="85030" y="1289575"/>
                  </a:lnTo>
                  <a:lnTo>
                    <a:pt x="101684" y="1331532"/>
                  </a:lnTo>
                  <a:lnTo>
                    <a:pt x="119808" y="1372983"/>
                  </a:lnTo>
                  <a:lnTo>
                    <a:pt x="139400" y="1413889"/>
                  </a:lnTo>
                  <a:lnTo>
                    <a:pt x="160456" y="1454207"/>
                  </a:lnTo>
                  <a:lnTo>
                    <a:pt x="182972" y="1493896"/>
                  </a:lnTo>
                  <a:lnTo>
                    <a:pt x="206944" y="1532916"/>
                  </a:lnTo>
                  <a:lnTo>
                    <a:pt x="232370" y="1571226"/>
                  </a:lnTo>
                  <a:lnTo>
                    <a:pt x="259244" y="1608783"/>
                  </a:lnTo>
                  <a:lnTo>
                    <a:pt x="287564" y="1645547"/>
                  </a:lnTo>
                  <a:lnTo>
                    <a:pt x="317325" y="1681478"/>
                  </a:lnTo>
                  <a:lnTo>
                    <a:pt x="348524" y="1716533"/>
                  </a:lnTo>
                  <a:lnTo>
                    <a:pt x="381158" y="1750672"/>
                  </a:lnTo>
                  <a:lnTo>
                    <a:pt x="415223" y="1783853"/>
                  </a:lnTo>
                  <a:lnTo>
                    <a:pt x="450714" y="1816036"/>
                  </a:lnTo>
                  <a:lnTo>
                    <a:pt x="1319585" y="822794"/>
                  </a:lnTo>
                  <a:lnTo>
                    <a:pt x="28783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9843" y="3717646"/>
              <a:ext cx="1320165" cy="1816100"/>
            </a:xfrm>
            <a:custGeom>
              <a:avLst/>
              <a:gdLst/>
              <a:ahLst/>
              <a:cxnLst/>
              <a:rect l="l" t="t" r="r" b="b"/>
              <a:pathLst>
                <a:path w="1320164" h="1816100">
                  <a:moveTo>
                    <a:pt x="450714" y="1816036"/>
                  </a:moveTo>
                  <a:lnTo>
                    <a:pt x="415223" y="1783853"/>
                  </a:lnTo>
                  <a:lnTo>
                    <a:pt x="381158" y="1750672"/>
                  </a:lnTo>
                  <a:lnTo>
                    <a:pt x="348524" y="1716533"/>
                  </a:lnTo>
                  <a:lnTo>
                    <a:pt x="317325" y="1681478"/>
                  </a:lnTo>
                  <a:lnTo>
                    <a:pt x="287564" y="1645547"/>
                  </a:lnTo>
                  <a:lnTo>
                    <a:pt x="259244" y="1608783"/>
                  </a:lnTo>
                  <a:lnTo>
                    <a:pt x="232370" y="1571226"/>
                  </a:lnTo>
                  <a:lnTo>
                    <a:pt x="206944" y="1532916"/>
                  </a:lnTo>
                  <a:lnTo>
                    <a:pt x="182972" y="1493896"/>
                  </a:lnTo>
                  <a:lnTo>
                    <a:pt x="160456" y="1454207"/>
                  </a:lnTo>
                  <a:lnTo>
                    <a:pt x="139400" y="1413889"/>
                  </a:lnTo>
                  <a:lnTo>
                    <a:pt x="119808" y="1372983"/>
                  </a:lnTo>
                  <a:lnTo>
                    <a:pt x="101684" y="1331532"/>
                  </a:lnTo>
                  <a:lnTo>
                    <a:pt x="85030" y="1289575"/>
                  </a:lnTo>
                  <a:lnTo>
                    <a:pt x="69852" y="1247155"/>
                  </a:lnTo>
                  <a:lnTo>
                    <a:pt x="56152" y="1204311"/>
                  </a:lnTo>
                  <a:lnTo>
                    <a:pt x="43935" y="1161086"/>
                  </a:lnTo>
                  <a:lnTo>
                    <a:pt x="33203" y="1117520"/>
                  </a:lnTo>
                  <a:lnTo>
                    <a:pt x="23962" y="1073655"/>
                  </a:lnTo>
                  <a:lnTo>
                    <a:pt x="16213" y="1029532"/>
                  </a:lnTo>
                  <a:lnTo>
                    <a:pt x="9962" y="985191"/>
                  </a:lnTo>
                  <a:lnTo>
                    <a:pt x="5211" y="940674"/>
                  </a:lnTo>
                  <a:lnTo>
                    <a:pt x="1964" y="896023"/>
                  </a:lnTo>
                  <a:lnTo>
                    <a:pt x="226" y="851277"/>
                  </a:lnTo>
                  <a:lnTo>
                    <a:pt x="0" y="806479"/>
                  </a:lnTo>
                  <a:lnTo>
                    <a:pt x="1288" y="761669"/>
                  </a:lnTo>
                  <a:lnTo>
                    <a:pt x="4097" y="716889"/>
                  </a:lnTo>
                  <a:lnTo>
                    <a:pt x="8427" y="672179"/>
                  </a:lnTo>
                  <a:lnTo>
                    <a:pt x="14285" y="627582"/>
                  </a:lnTo>
                  <a:lnTo>
                    <a:pt x="21673" y="583137"/>
                  </a:lnTo>
                  <a:lnTo>
                    <a:pt x="30594" y="538886"/>
                  </a:lnTo>
                  <a:lnTo>
                    <a:pt x="41053" y="494871"/>
                  </a:lnTo>
                  <a:lnTo>
                    <a:pt x="53054" y="451131"/>
                  </a:lnTo>
                  <a:lnTo>
                    <a:pt x="66599" y="407710"/>
                  </a:lnTo>
                  <a:lnTo>
                    <a:pt x="81693" y="364647"/>
                  </a:lnTo>
                  <a:lnTo>
                    <a:pt x="98339" y="321983"/>
                  </a:lnTo>
                  <a:lnTo>
                    <a:pt x="116542" y="279760"/>
                  </a:lnTo>
                  <a:lnTo>
                    <a:pt x="136304" y="238020"/>
                  </a:lnTo>
                  <a:lnTo>
                    <a:pt x="157629" y="196802"/>
                  </a:lnTo>
                  <a:lnTo>
                    <a:pt x="180522" y="156149"/>
                  </a:lnTo>
                  <a:lnTo>
                    <a:pt x="204985" y="116101"/>
                  </a:lnTo>
                  <a:lnTo>
                    <a:pt x="231023" y="76699"/>
                  </a:lnTo>
                  <a:lnTo>
                    <a:pt x="258639" y="37985"/>
                  </a:lnTo>
                  <a:lnTo>
                    <a:pt x="287837" y="0"/>
                  </a:lnTo>
                  <a:lnTo>
                    <a:pt x="1319585" y="822794"/>
                  </a:lnTo>
                  <a:lnTo>
                    <a:pt x="450714" y="181603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7689" y="3332425"/>
              <a:ext cx="1031875" cy="1208405"/>
            </a:xfrm>
            <a:custGeom>
              <a:avLst/>
              <a:gdLst/>
              <a:ahLst/>
              <a:cxnLst/>
              <a:rect l="l" t="t" r="r" b="b"/>
              <a:pathLst>
                <a:path w="1031875" h="1208404">
                  <a:moveTo>
                    <a:pt x="500545" y="0"/>
                  </a:moveTo>
                  <a:lnTo>
                    <a:pt x="455843" y="20659"/>
                  </a:lnTo>
                  <a:lnTo>
                    <a:pt x="412026" y="42928"/>
                  </a:lnTo>
                  <a:lnTo>
                    <a:pt x="369136" y="66776"/>
                  </a:lnTo>
                  <a:lnTo>
                    <a:pt x="327211" y="92171"/>
                  </a:lnTo>
                  <a:lnTo>
                    <a:pt x="286292" y="119082"/>
                  </a:lnTo>
                  <a:lnTo>
                    <a:pt x="246419" y="147479"/>
                  </a:lnTo>
                  <a:lnTo>
                    <a:pt x="207634" y="177330"/>
                  </a:lnTo>
                  <a:lnTo>
                    <a:pt x="169975" y="208604"/>
                  </a:lnTo>
                  <a:lnTo>
                    <a:pt x="133484" y="241269"/>
                  </a:lnTo>
                  <a:lnTo>
                    <a:pt x="98201" y="275296"/>
                  </a:lnTo>
                  <a:lnTo>
                    <a:pt x="64165" y="310652"/>
                  </a:lnTo>
                  <a:lnTo>
                    <a:pt x="31418" y="347306"/>
                  </a:lnTo>
                  <a:lnTo>
                    <a:pt x="0" y="385229"/>
                  </a:lnTo>
                  <a:lnTo>
                    <a:pt x="1031747" y="1208011"/>
                  </a:lnTo>
                  <a:lnTo>
                    <a:pt x="50054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7689" y="3332425"/>
              <a:ext cx="1031875" cy="1208405"/>
            </a:xfrm>
            <a:custGeom>
              <a:avLst/>
              <a:gdLst/>
              <a:ahLst/>
              <a:cxnLst/>
              <a:rect l="l" t="t" r="r" b="b"/>
              <a:pathLst>
                <a:path w="1031875" h="1208404">
                  <a:moveTo>
                    <a:pt x="0" y="385229"/>
                  </a:moveTo>
                  <a:lnTo>
                    <a:pt x="31418" y="347306"/>
                  </a:lnTo>
                  <a:lnTo>
                    <a:pt x="64165" y="310652"/>
                  </a:lnTo>
                  <a:lnTo>
                    <a:pt x="98201" y="275296"/>
                  </a:lnTo>
                  <a:lnTo>
                    <a:pt x="133484" y="241269"/>
                  </a:lnTo>
                  <a:lnTo>
                    <a:pt x="169975" y="208604"/>
                  </a:lnTo>
                  <a:lnTo>
                    <a:pt x="207634" y="177330"/>
                  </a:lnTo>
                  <a:lnTo>
                    <a:pt x="246419" y="147479"/>
                  </a:lnTo>
                  <a:lnTo>
                    <a:pt x="286292" y="119082"/>
                  </a:lnTo>
                  <a:lnTo>
                    <a:pt x="327211" y="92171"/>
                  </a:lnTo>
                  <a:lnTo>
                    <a:pt x="369136" y="66776"/>
                  </a:lnTo>
                  <a:lnTo>
                    <a:pt x="412026" y="42928"/>
                  </a:lnTo>
                  <a:lnTo>
                    <a:pt x="455843" y="20659"/>
                  </a:lnTo>
                  <a:lnTo>
                    <a:pt x="500545" y="0"/>
                  </a:lnTo>
                  <a:lnTo>
                    <a:pt x="1031747" y="1208011"/>
                  </a:lnTo>
                  <a:lnTo>
                    <a:pt x="0" y="38522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88237" y="3220788"/>
              <a:ext cx="531495" cy="1320165"/>
            </a:xfrm>
            <a:custGeom>
              <a:avLst/>
              <a:gdLst/>
              <a:ahLst/>
              <a:cxnLst/>
              <a:rect l="l" t="t" r="r" b="b"/>
              <a:pathLst>
                <a:path w="531494" h="1320164">
                  <a:moveTo>
                    <a:pt x="531190" y="0"/>
                  </a:moveTo>
                  <a:lnTo>
                    <a:pt x="481371" y="940"/>
                  </a:lnTo>
                  <a:lnTo>
                    <a:pt x="431703" y="3755"/>
                  </a:lnTo>
                  <a:lnTo>
                    <a:pt x="382236" y="8433"/>
                  </a:lnTo>
                  <a:lnTo>
                    <a:pt x="333023" y="14963"/>
                  </a:lnTo>
                  <a:lnTo>
                    <a:pt x="284116" y="23335"/>
                  </a:lnTo>
                  <a:lnTo>
                    <a:pt x="235567" y="33537"/>
                  </a:lnTo>
                  <a:lnTo>
                    <a:pt x="187427" y="45560"/>
                  </a:lnTo>
                  <a:lnTo>
                    <a:pt x="139749" y="59391"/>
                  </a:lnTo>
                  <a:lnTo>
                    <a:pt x="92583" y="75021"/>
                  </a:lnTo>
                  <a:lnTo>
                    <a:pt x="45983" y="92439"/>
                  </a:lnTo>
                  <a:lnTo>
                    <a:pt x="0" y="111633"/>
                  </a:lnTo>
                  <a:lnTo>
                    <a:pt x="531190" y="1319657"/>
                  </a:lnTo>
                  <a:lnTo>
                    <a:pt x="5311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8237" y="3220788"/>
              <a:ext cx="531495" cy="1320165"/>
            </a:xfrm>
            <a:custGeom>
              <a:avLst/>
              <a:gdLst/>
              <a:ahLst/>
              <a:cxnLst/>
              <a:rect l="l" t="t" r="r" b="b"/>
              <a:pathLst>
                <a:path w="531494" h="1320164">
                  <a:moveTo>
                    <a:pt x="0" y="111633"/>
                  </a:moveTo>
                  <a:lnTo>
                    <a:pt x="45983" y="92439"/>
                  </a:lnTo>
                  <a:lnTo>
                    <a:pt x="92583" y="75021"/>
                  </a:lnTo>
                  <a:lnTo>
                    <a:pt x="139749" y="59391"/>
                  </a:lnTo>
                  <a:lnTo>
                    <a:pt x="187427" y="45560"/>
                  </a:lnTo>
                  <a:lnTo>
                    <a:pt x="235567" y="33537"/>
                  </a:lnTo>
                  <a:lnTo>
                    <a:pt x="284116" y="23335"/>
                  </a:lnTo>
                  <a:lnTo>
                    <a:pt x="333023" y="14963"/>
                  </a:lnTo>
                  <a:lnTo>
                    <a:pt x="382236" y="8433"/>
                  </a:lnTo>
                  <a:lnTo>
                    <a:pt x="431703" y="3755"/>
                  </a:lnTo>
                  <a:lnTo>
                    <a:pt x="481371" y="940"/>
                  </a:lnTo>
                  <a:lnTo>
                    <a:pt x="531190" y="0"/>
                  </a:lnTo>
                  <a:lnTo>
                    <a:pt x="531190" y="1319657"/>
                  </a:lnTo>
                  <a:lnTo>
                    <a:pt x="0" y="11163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47544" y="3137916"/>
              <a:ext cx="55244" cy="111760"/>
            </a:xfrm>
            <a:custGeom>
              <a:avLst/>
              <a:gdLst/>
              <a:ahLst/>
              <a:cxnLst/>
              <a:rect l="l" t="t" r="r" b="b"/>
              <a:pathLst>
                <a:path w="55244" h="111760">
                  <a:moveTo>
                    <a:pt x="0" y="111251"/>
                  </a:moveTo>
                  <a:lnTo>
                    <a:pt x="5486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49496" y="4894074"/>
            <a:ext cx="70104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0020" marR="5080" indent="-147955">
              <a:lnSpc>
                <a:spcPct val="101699"/>
              </a:lnSpc>
              <a:spcBef>
                <a:spcPts val="75"/>
              </a:spcBef>
            </a:pP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Very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likely,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61.5%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9549" y="4475584"/>
            <a:ext cx="79692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3340">
              <a:lnSpc>
                <a:spcPct val="101699"/>
              </a:lnSpc>
              <a:spcBef>
                <a:spcPts val="75"/>
              </a:spcBef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Somewhat 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likely,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001E44"/>
                </a:solidFill>
                <a:latin typeface="Arial"/>
                <a:cs typeface="Arial"/>
              </a:rPr>
              <a:t>24.3%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1567" y="3042414"/>
            <a:ext cx="87884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93980">
              <a:lnSpc>
                <a:spcPct val="101699"/>
              </a:lnSpc>
              <a:spcBef>
                <a:spcPts val="75"/>
              </a:spcBef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Somewhat 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unlikely,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001E44"/>
                </a:solidFill>
                <a:latin typeface="Arial"/>
                <a:cs typeface="Arial"/>
              </a:rPr>
              <a:t>7.7%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40203" y="2786992"/>
            <a:ext cx="86233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0670" marR="5080" indent="-268605">
              <a:lnSpc>
                <a:spcPct val="101699"/>
              </a:lnSpc>
              <a:spcBef>
                <a:spcPts val="75"/>
              </a:spcBef>
            </a:pP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Very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unlikley,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6.6%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9973" y="1964182"/>
            <a:ext cx="4018279" cy="5969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5745" marR="5080" indent="-233679">
              <a:lnSpc>
                <a:spcPct val="102099"/>
              </a:lnSpc>
              <a:spcBef>
                <a:spcPts val="60"/>
              </a:spcBef>
            </a:pPr>
            <a:r>
              <a:rPr sz="1850" spc="-120" dirty="0">
                <a:solidFill>
                  <a:srgbClr val="001E44"/>
                </a:solidFill>
                <a:latin typeface="Arial"/>
                <a:cs typeface="Arial"/>
              </a:rPr>
              <a:t>Q: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Thinking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14" dirty="0">
                <a:solidFill>
                  <a:srgbClr val="001E44"/>
                </a:solidFill>
                <a:latin typeface="Arial"/>
                <a:cs typeface="Arial"/>
              </a:rPr>
              <a:t>ahead</a:t>
            </a:r>
            <a:r>
              <a:rPr sz="185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two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10" dirty="0">
                <a:solidFill>
                  <a:srgbClr val="001E44"/>
                </a:solidFill>
                <a:latin typeface="Arial"/>
                <a:cs typeface="Arial"/>
              </a:rPr>
              <a:t>years,</a:t>
            </a:r>
            <a:r>
              <a:rPr sz="185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E44"/>
                </a:solidFill>
                <a:latin typeface="Arial"/>
                <a:cs typeface="Arial"/>
              </a:rPr>
              <a:t>how 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likely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E44"/>
                </a:solidFill>
                <a:latin typeface="Arial"/>
                <a:cs typeface="Arial"/>
              </a:rPr>
              <a:t>is </a:t>
            </a:r>
            <a:r>
              <a:rPr sz="1850" spc="60" dirty="0">
                <a:solidFill>
                  <a:srgbClr val="001E44"/>
                </a:solidFill>
                <a:latin typeface="Arial"/>
                <a:cs typeface="Arial"/>
              </a:rPr>
              <a:t>it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that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 you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will</a:t>
            </a:r>
            <a:r>
              <a:rPr sz="1850" spc="-10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still</a:t>
            </a:r>
            <a:r>
              <a:rPr sz="1850" spc="-9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0" dirty="0">
                <a:solidFill>
                  <a:srgbClr val="001E44"/>
                </a:solidFill>
                <a:latin typeface="Arial"/>
                <a:cs typeface="Arial"/>
              </a:rPr>
              <a:t>be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50" dirty="0">
                <a:solidFill>
                  <a:srgbClr val="001E44"/>
                </a:solidFill>
                <a:latin typeface="Arial"/>
                <a:cs typeface="Arial"/>
              </a:rPr>
              <a:t>a</a:t>
            </a:r>
            <a:r>
              <a:rPr sz="1850" spc="-9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330" dirty="0">
                <a:solidFill>
                  <a:srgbClr val="001E44"/>
                </a:solidFill>
                <a:latin typeface="Arial"/>
                <a:cs typeface="Arial"/>
              </a:rPr>
              <a:t>PRC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in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E44"/>
                </a:solidFill>
                <a:latin typeface="Arial"/>
                <a:cs typeface="Arial"/>
              </a:rPr>
              <a:t>2024?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 </a:t>
            </a:r>
            <a:r>
              <a:rPr spc="-254" dirty="0"/>
              <a:t>Career</a:t>
            </a:r>
            <a:r>
              <a:rPr spc="-105" dirty="0"/>
              <a:t> </a:t>
            </a:r>
            <a:r>
              <a:rPr spc="-325" dirty="0"/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20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206" y="1937891"/>
            <a:ext cx="2545080" cy="344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98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35" dirty="0">
                <a:solidFill>
                  <a:srgbClr val="1871FF"/>
                </a:solidFill>
                <a:latin typeface="Arial"/>
                <a:cs typeface="Arial"/>
              </a:rPr>
              <a:t>Over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1871FF"/>
                </a:solidFill>
                <a:latin typeface="Arial"/>
                <a:cs typeface="Arial"/>
              </a:rPr>
              <a:t>two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871FF"/>
                </a:solidFill>
                <a:latin typeface="Arial"/>
                <a:cs typeface="Arial"/>
              </a:rPr>
              <a:t>thirds 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(75.7%)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respondents </a:t>
            </a:r>
            <a:r>
              <a:rPr sz="1800" spc="-155" dirty="0">
                <a:latin typeface="Arial"/>
                <a:cs typeface="Arial"/>
              </a:rPr>
              <a:t>say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it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very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likely </a:t>
            </a:r>
            <a:r>
              <a:rPr sz="1800" spc="-120" dirty="0">
                <a:latin typeface="Arial"/>
                <a:cs typeface="Arial"/>
              </a:rPr>
              <a:t>(46.6%)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somewhat </a:t>
            </a:r>
            <a:r>
              <a:rPr sz="1800" spc="-65" dirty="0">
                <a:latin typeface="Arial"/>
                <a:cs typeface="Arial"/>
              </a:rPr>
              <a:t>likely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(29.1%)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they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still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be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30" dirty="0">
                <a:latin typeface="Arial"/>
                <a:cs typeface="Arial"/>
              </a:rPr>
              <a:t>PRC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2027.</a:t>
            </a:r>
            <a:endParaRPr sz="18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100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80" dirty="0">
                <a:latin typeface="Arial"/>
                <a:cs typeface="Arial"/>
              </a:rPr>
              <a:t>Nearly </a:t>
            </a:r>
            <a:r>
              <a:rPr sz="1800" b="1" spc="-100" dirty="0">
                <a:solidFill>
                  <a:srgbClr val="1871FF"/>
                </a:solidFill>
                <a:latin typeface="Arial"/>
                <a:cs typeface="Arial"/>
              </a:rPr>
              <a:t>1</a:t>
            </a:r>
            <a:r>
              <a:rPr sz="1800" b="1" spc="-6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1871FF"/>
                </a:solidFill>
                <a:latin typeface="Arial"/>
                <a:cs typeface="Arial"/>
              </a:rPr>
              <a:t>in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871FF"/>
                </a:solidFill>
                <a:latin typeface="Arial"/>
                <a:cs typeface="Arial"/>
              </a:rPr>
              <a:t>4 </a:t>
            </a:r>
            <a:r>
              <a:rPr sz="1800" b="1" spc="-150" dirty="0">
                <a:solidFill>
                  <a:srgbClr val="1871FF"/>
                </a:solidFill>
                <a:latin typeface="Arial"/>
                <a:cs typeface="Arial"/>
              </a:rPr>
              <a:t>respondents</a:t>
            </a:r>
            <a:r>
              <a:rPr sz="1800" b="1" spc="-9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thought </a:t>
            </a:r>
            <a:r>
              <a:rPr sz="1800" spc="-25" dirty="0">
                <a:latin typeface="Arial"/>
                <a:cs typeface="Arial"/>
              </a:rPr>
              <a:t>it </a:t>
            </a:r>
            <a:r>
              <a:rPr sz="1800" spc="-60" dirty="0">
                <a:latin typeface="Arial"/>
                <a:cs typeface="Arial"/>
              </a:rPr>
              <a:t>unlikely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they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would </a:t>
            </a:r>
            <a:r>
              <a:rPr sz="1800" spc="-20" dirty="0">
                <a:latin typeface="Arial"/>
                <a:cs typeface="Arial"/>
              </a:rPr>
              <a:t>still </a:t>
            </a:r>
            <a:r>
              <a:rPr sz="1800" spc="-95" dirty="0">
                <a:latin typeface="Arial"/>
                <a:cs typeface="Arial"/>
              </a:rPr>
              <a:t>be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this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role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5 </a:t>
            </a:r>
            <a:r>
              <a:rPr sz="1800" spc="-10" dirty="0">
                <a:latin typeface="Arial"/>
                <a:cs typeface="Arial"/>
              </a:rPr>
              <a:t>years.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72046" y="2968570"/>
            <a:ext cx="2910840" cy="2911475"/>
            <a:chOff x="1372046" y="2968570"/>
            <a:chExt cx="2910840" cy="2911475"/>
          </a:xfrm>
        </p:grpSpPr>
        <p:sp>
          <p:nvSpPr>
            <p:cNvPr id="6" name="object 6"/>
            <p:cNvSpPr/>
            <p:nvPr/>
          </p:nvSpPr>
          <p:spPr>
            <a:xfrm>
              <a:off x="2827416" y="2978095"/>
              <a:ext cx="1446530" cy="2860040"/>
            </a:xfrm>
            <a:custGeom>
              <a:avLst/>
              <a:gdLst/>
              <a:ahLst/>
              <a:cxnLst/>
              <a:rect l="l" t="t" r="r" b="b"/>
              <a:pathLst>
                <a:path w="1446529" h="2860040">
                  <a:moveTo>
                    <a:pt x="0" y="0"/>
                  </a:moveTo>
                  <a:lnTo>
                    <a:pt x="0" y="1445945"/>
                  </a:lnTo>
                  <a:lnTo>
                    <a:pt x="302412" y="2859913"/>
                  </a:lnTo>
                  <a:lnTo>
                    <a:pt x="349723" y="2848969"/>
                  </a:lnTo>
                  <a:lnTo>
                    <a:pt x="396363" y="2836534"/>
                  </a:lnTo>
                  <a:lnTo>
                    <a:pt x="442310" y="2822638"/>
                  </a:lnTo>
                  <a:lnTo>
                    <a:pt x="487540" y="2807308"/>
                  </a:lnTo>
                  <a:lnTo>
                    <a:pt x="532029" y="2790574"/>
                  </a:lnTo>
                  <a:lnTo>
                    <a:pt x="575755" y="2772464"/>
                  </a:lnTo>
                  <a:lnTo>
                    <a:pt x="618695" y="2753007"/>
                  </a:lnTo>
                  <a:lnTo>
                    <a:pt x="660824" y="2732231"/>
                  </a:lnTo>
                  <a:lnTo>
                    <a:pt x="702121" y="2710166"/>
                  </a:lnTo>
                  <a:lnTo>
                    <a:pt x="742562" y="2686839"/>
                  </a:lnTo>
                  <a:lnTo>
                    <a:pt x="782124" y="2662279"/>
                  </a:lnTo>
                  <a:lnTo>
                    <a:pt x="820783" y="2636516"/>
                  </a:lnTo>
                  <a:lnTo>
                    <a:pt x="858517" y="2609577"/>
                  </a:lnTo>
                  <a:lnTo>
                    <a:pt x="895302" y="2581492"/>
                  </a:lnTo>
                  <a:lnTo>
                    <a:pt x="931114" y="2552289"/>
                  </a:lnTo>
                  <a:lnTo>
                    <a:pt x="965932" y="2521996"/>
                  </a:lnTo>
                  <a:lnTo>
                    <a:pt x="999731" y="2490643"/>
                  </a:lnTo>
                  <a:lnTo>
                    <a:pt x="1032489" y="2458258"/>
                  </a:lnTo>
                  <a:lnTo>
                    <a:pt x="1064182" y="2424869"/>
                  </a:lnTo>
                  <a:lnTo>
                    <a:pt x="1094787" y="2390506"/>
                  </a:lnTo>
                  <a:lnTo>
                    <a:pt x="1124281" y="2355197"/>
                  </a:lnTo>
                  <a:lnTo>
                    <a:pt x="1152641" y="2318971"/>
                  </a:lnTo>
                  <a:lnTo>
                    <a:pt x="1179844" y="2281856"/>
                  </a:lnTo>
                  <a:lnTo>
                    <a:pt x="1205865" y="2243881"/>
                  </a:lnTo>
                  <a:lnTo>
                    <a:pt x="1230683" y="2205074"/>
                  </a:lnTo>
                  <a:lnTo>
                    <a:pt x="1254274" y="2165465"/>
                  </a:lnTo>
                  <a:lnTo>
                    <a:pt x="1276615" y="2125082"/>
                  </a:lnTo>
                  <a:lnTo>
                    <a:pt x="1297683" y="2083954"/>
                  </a:lnTo>
                  <a:lnTo>
                    <a:pt x="1317454" y="2042109"/>
                  </a:lnTo>
                  <a:lnTo>
                    <a:pt x="1335905" y="1999576"/>
                  </a:lnTo>
                  <a:lnTo>
                    <a:pt x="1353013" y="1956383"/>
                  </a:lnTo>
                  <a:lnTo>
                    <a:pt x="1368756" y="1912560"/>
                  </a:lnTo>
                  <a:lnTo>
                    <a:pt x="1383109" y="1868135"/>
                  </a:lnTo>
                  <a:lnTo>
                    <a:pt x="1396049" y="1823136"/>
                  </a:lnTo>
                  <a:lnTo>
                    <a:pt x="1407554" y="1777593"/>
                  </a:lnTo>
                  <a:lnTo>
                    <a:pt x="1417601" y="1731534"/>
                  </a:lnTo>
                  <a:lnTo>
                    <a:pt x="1426165" y="1684987"/>
                  </a:lnTo>
                  <a:lnTo>
                    <a:pt x="1433224" y="1637981"/>
                  </a:lnTo>
                  <a:lnTo>
                    <a:pt x="1438755" y="1590546"/>
                  </a:lnTo>
                  <a:lnTo>
                    <a:pt x="1442734" y="1542709"/>
                  </a:lnTo>
                  <a:lnTo>
                    <a:pt x="1445139" y="1494499"/>
                  </a:lnTo>
                  <a:lnTo>
                    <a:pt x="1445945" y="1445945"/>
                  </a:lnTo>
                  <a:lnTo>
                    <a:pt x="1445141" y="1397246"/>
                  </a:lnTo>
                  <a:lnTo>
                    <a:pt x="1442744" y="1348950"/>
                  </a:lnTo>
                  <a:lnTo>
                    <a:pt x="1438779" y="1301082"/>
                  </a:lnTo>
                  <a:lnTo>
                    <a:pt x="1433273" y="1253668"/>
                  </a:lnTo>
                  <a:lnTo>
                    <a:pt x="1426251" y="1206734"/>
                  </a:lnTo>
                  <a:lnTo>
                    <a:pt x="1417737" y="1160303"/>
                  </a:lnTo>
                  <a:lnTo>
                    <a:pt x="1407757" y="1114403"/>
                  </a:lnTo>
                  <a:lnTo>
                    <a:pt x="1396337" y="1069057"/>
                  </a:lnTo>
                  <a:lnTo>
                    <a:pt x="1383501" y="1024291"/>
                  </a:lnTo>
                  <a:lnTo>
                    <a:pt x="1369275" y="980131"/>
                  </a:lnTo>
                  <a:lnTo>
                    <a:pt x="1353685" y="936602"/>
                  </a:lnTo>
                  <a:lnTo>
                    <a:pt x="1336755" y="893730"/>
                  </a:lnTo>
                  <a:lnTo>
                    <a:pt x="1318511" y="851538"/>
                  </a:lnTo>
                  <a:lnTo>
                    <a:pt x="1298978" y="810054"/>
                  </a:lnTo>
                  <a:lnTo>
                    <a:pt x="1278182" y="769302"/>
                  </a:lnTo>
                  <a:lnTo>
                    <a:pt x="1256147" y="729307"/>
                  </a:lnTo>
                  <a:lnTo>
                    <a:pt x="1232900" y="690095"/>
                  </a:lnTo>
                  <a:lnTo>
                    <a:pt x="1208465" y="651690"/>
                  </a:lnTo>
                  <a:lnTo>
                    <a:pt x="1182868" y="614120"/>
                  </a:lnTo>
                  <a:lnTo>
                    <a:pt x="1156134" y="577407"/>
                  </a:lnTo>
                  <a:lnTo>
                    <a:pt x="1128288" y="541579"/>
                  </a:lnTo>
                  <a:lnTo>
                    <a:pt x="1099356" y="506660"/>
                  </a:lnTo>
                  <a:lnTo>
                    <a:pt x="1069362" y="472676"/>
                  </a:lnTo>
                  <a:lnTo>
                    <a:pt x="1038333" y="439651"/>
                  </a:lnTo>
                  <a:lnTo>
                    <a:pt x="1006294" y="407611"/>
                  </a:lnTo>
                  <a:lnTo>
                    <a:pt x="973269" y="376582"/>
                  </a:lnTo>
                  <a:lnTo>
                    <a:pt x="939285" y="346589"/>
                  </a:lnTo>
                  <a:lnTo>
                    <a:pt x="904366" y="317657"/>
                  </a:lnTo>
                  <a:lnTo>
                    <a:pt x="868537" y="289811"/>
                  </a:lnTo>
                  <a:lnTo>
                    <a:pt x="831825" y="263077"/>
                  </a:lnTo>
                  <a:lnTo>
                    <a:pt x="794254" y="237480"/>
                  </a:lnTo>
                  <a:lnTo>
                    <a:pt x="755850" y="213045"/>
                  </a:lnTo>
                  <a:lnTo>
                    <a:pt x="716638" y="189797"/>
                  </a:lnTo>
                  <a:lnTo>
                    <a:pt x="676643" y="167763"/>
                  </a:lnTo>
                  <a:lnTo>
                    <a:pt x="635891" y="146967"/>
                  </a:lnTo>
                  <a:lnTo>
                    <a:pt x="594406" y="127434"/>
                  </a:lnTo>
                  <a:lnTo>
                    <a:pt x="552215" y="109190"/>
                  </a:lnTo>
                  <a:lnTo>
                    <a:pt x="509342" y="92260"/>
                  </a:lnTo>
                  <a:lnTo>
                    <a:pt x="465813" y="76670"/>
                  </a:lnTo>
                  <a:lnTo>
                    <a:pt x="421653" y="62444"/>
                  </a:lnTo>
                  <a:lnTo>
                    <a:pt x="376888" y="49608"/>
                  </a:lnTo>
                  <a:lnTo>
                    <a:pt x="331542" y="38188"/>
                  </a:lnTo>
                  <a:lnTo>
                    <a:pt x="285642" y="28208"/>
                  </a:lnTo>
                  <a:lnTo>
                    <a:pt x="239211" y="19694"/>
                  </a:lnTo>
                  <a:lnTo>
                    <a:pt x="192276" y="12672"/>
                  </a:lnTo>
                  <a:lnTo>
                    <a:pt x="144862" y="7166"/>
                  </a:lnTo>
                  <a:lnTo>
                    <a:pt x="96995" y="3201"/>
                  </a:lnTo>
                  <a:lnTo>
                    <a:pt x="48699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27416" y="2978095"/>
              <a:ext cx="1446530" cy="2860040"/>
            </a:xfrm>
            <a:custGeom>
              <a:avLst/>
              <a:gdLst/>
              <a:ahLst/>
              <a:cxnLst/>
              <a:rect l="l" t="t" r="r" b="b"/>
              <a:pathLst>
                <a:path w="1446529" h="2860040">
                  <a:moveTo>
                    <a:pt x="0" y="0"/>
                  </a:moveTo>
                  <a:lnTo>
                    <a:pt x="48699" y="804"/>
                  </a:lnTo>
                  <a:lnTo>
                    <a:pt x="96995" y="3201"/>
                  </a:lnTo>
                  <a:lnTo>
                    <a:pt x="144862" y="7166"/>
                  </a:lnTo>
                  <a:lnTo>
                    <a:pt x="192276" y="12672"/>
                  </a:lnTo>
                  <a:lnTo>
                    <a:pt x="239211" y="19694"/>
                  </a:lnTo>
                  <a:lnTo>
                    <a:pt x="285642" y="28208"/>
                  </a:lnTo>
                  <a:lnTo>
                    <a:pt x="331542" y="38188"/>
                  </a:lnTo>
                  <a:lnTo>
                    <a:pt x="376888" y="49608"/>
                  </a:lnTo>
                  <a:lnTo>
                    <a:pt x="421653" y="62444"/>
                  </a:lnTo>
                  <a:lnTo>
                    <a:pt x="465813" y="76670"/>
                  </a:lnTo>
                  <a:lnTo>
                    <a:pt x="509342" y="92260"/>
                  </a:lnTo>
                  <a:lnTo>
                    <a:pt x="552215" y="109190"/>
                  </a:lnTo>
                  <a:lnTo>
                    <a:pt x="594406" y="127434"/>
                  </a:lnTo>
                  <a:lnTo>
                    <a:pt x="635891" y="146967"/>
                  </a:lnTo>
                  <a:lnTo>
                    <a:pt x="676643" y="167763"/>
                  </a:lnTo>
                  <a:lnTo>
                    <a:pt x="716638" y="189797"/>
                  </a:lnTo>
                  <a:lnTo>
                    <a:pt x="755850" y="213045"/>
                  </a:lnTo>
                  <a:lnTo>
                    <a:pt x="794254" y="237480"/>
                  </a:lnTo>
                  <a:lnTo>
                    <a:pt x="831825" y="263077"/>
                  </a:lnTo>
                  <a:lnTo>
                    <a:pt x="868537" y="289811"/>
                  </a:lnTo>
                  <a:lnTo>
                    <a:pt x="904366" y="317657"/>
                  </a:lnTo>
                  <a:lnTo>
                    <a:pt x="939285" y="346589"/>
                  </a:lnTo>
                  <a:lnTo>
                    <a:pt x="973269" y="376582"/>
                  </a:lnTo>
                  <a:lnTo>
                    <a:pt x="1006294" y="407611"/>
                  </a:lnTo>
                  <a:lnTo>
                    <a:pt x="1038333" y="439651"/>
                  </a:lnTo>
                  <a:lnTo>
                    <a:pt x="1069362" y="472676"/>
                  </a:lnTo>
                  <a:lnTo>
                    <a:pt x="1099356" y="506660"/>
                  </a:lnTo>
                  <a:lnTo>
                    <a:pt x="1128288" y="541579"/>
                  </a:lnTo>
                  <a:lnTo>
                    <a:pt x="1156134" y="577407"/>
                  </a:lnTo>
                  <a:lnTo>
                    <a:pt x="1182868" y="614120"/>
                  </a:lnTo>
                  <a:lnTo>
                    <a:pt x="1208465" y="651690"/>
                  </a:lnTo>
                  <a:lnTo>
                    <a:pt x="1232900" y="690095"/>
                  </a:lnTo>
                  <a:lnTo>
                    <a:pt x="1256147" y="729307"/>
                  </a:lnTo>
                  <a:lnTo>
                    <a:pt x="1278182" y="769302"/>
                  </a:lnTo>
                  <a:lnTo>
                    <a:pt x="1298978" y="810054"/>
                  </a:lnTo>
                  <a:lnTo>
                    <a:pt x="1318511" y="851538"/>
                  </a:lnTo>
                  <a:lnTo>
                    <a:pt x="1336755" y="893730"/>
                  </a:lnTo>
                  <a:lnTo>
                    <a:pt x="1353685" y="936602"/>
                  </a:lnTo>
                  <a:lnTo>
                    <a:pt x="1369275" y="980131"/>
                  </a:lnTo>
                  <a:lnTo>
                    <a:pt x="1383501" y="1024291"/>
                  </a:lnTo>
                  <a:lnTo>
                    <a:pt x="1396337" y="1069057"/>
                  </a:lnTo>
                  <a:lnTo>
                    <a:pt x="1407757" y="1114403"/>
                  </a:lnTo>
                  <a:lnTo>
                    <a:pt x="1417737" y="1160303"/>
                  </a:lnTo>
                  <a:lnTo>
                    <a:pt x="1426251" y="1206734"/>
                  </a:lnTo>
                  <a:lnTo>
                    <a:pt x="1433273" y="1253668"/>
                  </a:lnTo>
                  <a:lnTo>
                    <a:pt x="1438779" y="1301082"/>
                  </a:lnTo>
                  <a:lnTo>
                    <a:pt x="1442744" y="1348950"/>
                  </a:lnTo>
                  <a:lnTo>
                    <a:pt x="1445141" y="1397246"/>
                  </a:lnTo>
                  <a:lnTo>
                    <a:pt x="1445945" y="1445945"/>
                  </a:lnTo>
                  <a:lnTo>
                    <a:pt x="1445139" y="1494499"/>
                  </a:lnTo>
                  <a:lnTo>
                    <a:pt x="1442734" y="1542709"/>
                  </a:lnTo>
                  <a:lnTo>
                    <a:pt x="1438755" y="1590546"/>
                  </a:lnTo>
                  <a:lnTo>
                    <a:pt x="1433224" y="1637981"/>
                  </a:lnTo>
                  <a:lnTo>
                    <a:pt x="1426165" y="1684987"/>
                  </a:lnTo>
                  <a:lnTo>
                    <a:pt x="1417601" y="1731534"/>
                  </a:lnTo>
                  <a:lnTo>
                    <a:pt x="1407554" y="1777593"/>
                  </a:lnTo>
                  <a:lnTo>
                    <a:pt x="1396049" y="1823136"/>
                  </a:lnTo>
                  <a:lnTo>
                    <a:pt x="1383109" y="1868135"/>
                  </a:lnTo>
                  <a:lnTo>
                    <a:pt x="1368756" y="1912560"/>
                  </a:lnTo>
                  <a:lnTo>
                    <a:pt x="1353013" y="1956383"/>
                  </a:lnTo>
                  <a:lnTo>
                    <a:pt x="1335905" y="1999576"/>
                  </a:lnTo>
                  <a:lnTo>
                    <a:pt x="1317454" y="2042109"/>
                  </a:lnTo>
                  <a:lnTo>
                    <a:pt x="1297683" y="2083954"/>
                  </a:lnTo>
                  <a:lnTo>
                    <a:pt x="1276615" y="2125082"/>
                  </a:lnTo>
                  <a:lnTo>
                    <a:pt x="1254274" y="2165465"/>
                  </a:lnTo>
                  <a:lnTo>
                    <a:pt x="1230683" y="2205074"/>
                  </a:lnTo>
                  <a:lnTo>
                    <a:pt x="1205865" y="2243881"/>
                  </a:lnTo>
                  <a:lnTo>
                    <a:pt x="1179844" y="2281856"/>
                  </a:lnTo>
                  <a:lnTo>
                    <a:pt x="1152641" y="2318971"/>
                  </a:lnTo>
                  <a:lnTo>
                    <a:pt x="1124281" y="2355197"/>
                  </a:lnTo>
                  <a:lnTo>
                    <a:pt x="1094787" y="2390506"/>
                  </a:lnTo>
                  <a:lnTo>
                    <a:pt x="1064182" y="2424869"/>
                  </a:lnTo>
                  <a:lnTo>
                    <a:pt x="1032489" y="2458258"/>
                  </a:lnTo>
                  <a:lnTo>
                    <a:pt x="999731" y="2490643"/>
                  </a:lnTo>
                  <a:lnTo>
                    <a:pt x="965932" y="2521996"/>
                  </a:lnTo>
                  <a:lnTo>
                    <a:pt x="931114" y="2552289"/>
                  </a:lnTo>
                  <a:lnTo>
                    <a:pt x="895302" y="2581492"/>
                  </a:lnTo>
                  <a:lnTo>
                    <a:pt x="858517" y="2609577"/>
                  </a:lnTo>
                  <a:lnTo>
                    <a:pt x="820783" y="2636516"/>
                  </a:lnTo>
                  <a:lnTo>
                    <a:pt x="782124" y="2662279"/>
                  </a:lnTo>
                  <a:lnTo>
                    <a:pt x="742562" y="2686839"/>
                  </a:lnTo>
                  <a:lnTo>
                    <a:pt x="702121" y="2710166"/>
                  </a:lnTo>
                  <a:lnTo>
                    <a:pt x="660824" y="2732231"/>
                  </a:lnTo>
                  <a:lnTo>
                    <a:pt x="618695" y="2753007"/>
                  </a:lnTo>
                  <a:lnTo>
                    <a:pt x="575755" y="2772464"/>
                  </a:lnTo>
                  <a:lnTo>
                    <a:pt x="532029" y="2790574"/>
                  </a:lnTo>
                  <a:lnTo>
                    <a:pt x="487540" y="2807308"/>
                  </a:lnTo>
                  <a:lnTo>
                    <a:pt x="442310" y="2822638"/>
                  </a:lnTo>
                  <a:lnTo>
                    <a:pt x="396363" y="2836534"/>
                  </a:lnTo>
                  <a:lnTo>
                    <a:pt x="349723" y="2848969"/>
                  </a:lnTo>
                  <a:lnTo>
                    <a:pt x="302412" y="2859913"/>
                  </a:lnTo>
                  <a:lnTo>
                    <a:pt x="0" y="144594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1571" y="4353589"/>
              <a:ext cx="1748789" cy="1517015"/>
            </a:xfrm>
            <a:custGeom>
              <a:avLst/>
              <a:gdLst/>
              <a:ahLst/>
              <a:cxnLst/>
              <a:rect l="l" t="t" r="r" b="b"/>
              <a:pathLst>
                <a:path w="1748789" h="1517014">
                  <a:moveTo>
                    <a:pt x="1621" y="0"/>
                  </a:moveTo>
                  <a:lnTo>
                    <a:pt x="0" y="53608"/>
                  </a:lnTo>
                  <a:lnTo>
                    <a:pt x="367" y="107194"/>
                  </a:lnTo>
                  <a:lnTo>
                    <a:pt x="2718" y="160702"/>
                  </a:lnTo>
                  <a:lnTo>
                    <a:pt x="7049" y="214078"/>
                  </a:lnTo>
                  <a:lnTo>
                    <a:pt x="13355" y="267266"/>
                  </a:lnTo>
                  <a:lnTo>
                    <a:pt x="21631" y="320211"/>
                  </a:lnTo>
                  <a:lnTo>
                    <a:pt x="31873" y="372859"/>
                  </a:lnTo>
                  <a:lnTo>
                    <a:pt x="42845" y="420312"/>
                  </a:lnTo>
                  <a:lnTo>
                    <a:pt x="55290" y="467039"/>
                  </a:lnTo>
                  <a:lnTo>
                    <a:pt x="69178" y="513019"/>
                  </a:lnTo>
                  <a:lnTo>
                    <a:pt x="84478" y="558232"/>
                  </a:lnTo>
                  <a:lnTo>
                    <a:pt x="101162" y="602660"/>
                  </a:lnTo>
                  <a:lnTo>
                    <a:pt x="119198" y="646283"/>
                  </a:lnTo>
                  <a:lnTo>
                    <a:pt x="138557" y="689081"/>
                  </a:lnTo>
                  <a:lnTo>
                    <a:pt x="159209" y="731035"/>
                  </a:lnTo>
                  <a:lnTo>
                    <a:pt x="181123" y="772126"/>
                  </a:lnTo>
                  <a:lnTo>
                    <a:pt x="204270" y="812334"/>
                  </a:lnTo>
                  <a:lnTo>
                    <a:pt x="228620" y="851639"/>
                  </a:lnTo>
                  <a:lnTo>
                    <a:pt x="254142" y="890023"/>
                  </a:lnTo>
                  <a:lnTo>
                    <a:pt x="280807" y="927465"/>
                  </a:lnTo>
                  <a:lnTo>
                    <a:pt x="308584" y="963947"/>
                  </a:lnTo>
                  <a:lnTo>
                    <a:pt x="337443" y="999449"/>
                  </a:lnTo>
                  <a:lnTo>
                    <a:pt x="367355" y="1033951"/>
                  </a:lnTo>
                  <a:lnTo>
                    <a:pt x="398290" y="1067434"/>
                  </a:lnTo>
                  <a:lnTo>
                    <a:pt x="430216" y="1099878"/>
                  </a:lnTo>
                  <a:lnTo>
                    <a:pt x="463105" y="1131265"/>
                  </a:lnTo>
                  <a:lnTo>
                    <a:pt x="496926" y="1161573"/>
                  </a:lnTo>
                  <a:lnTo>
                    <a:pt x="531650" y="1190786"/>
                  </a:lnTo>
                  <a:lnTo>
                    <a:pt x="567245" y="1218881"/>
                  </a:lnTo>
                  <a:lnTo>
                    <a:pt x="603683" y="1245841"/>
                  </a:lnTo>
                  <a:lnTo>
                    <a:pt x="640933" y="1271646"/>
                  </a:lnTo>
                  <a:lnTo>
                    <a:pt x="678965" y="1296276"/>
                  </a:lnTo>
                  <a:lnTo>
                    <a:pt x="717749" y="1319712"/>
                  </a:lnTo>
                  <a:lnTo>
                    <a:pt x="757255" y="1341934"/>
                  </a:lnTo>
                  <a:lnTo>
                    <a:pt x="797452" y="1362924"/>
                  </a:lnTo>
                  <a:lnTo>
                    <a:pt x="838312" y="1382660"/>
                  </a:lnTo>
                  <a:lnTo>
                    <a:pt x="879804" y="1401125"/>
                  </a:lnTo>
                  <a:lnTo>
                    <a:pt x="921897" y="1418299"/>
                  </a:lnTo>
                  <a:lnTo>
                    <a:pt x="964563" y="1434161"/>
                  </a:lnTo>
                  <a:lnTo>
                    <a:pt x="1007770" y="1448694"/>
                  </a:lnTo>
                  <a:lnTo>
                    <a:pt x="1051488" y="1461876"/>
                  </a:lnTo>
                  <a:lnTo>
                    <a:pt x="1095689" y="1473689"/>
                  </a:lnTo>
                  <a:lnTo>
                    <a:pt x="1140341" y="1484114"/>
                  </a:lnTo>
                  <a:lnTo>
                    <a:pt x="1185415" y="1493130"/>
                  </a:lnTo>
                  <a:lnTo>
                    <a:pt x="1230880" y="1500719"/>
                  </a:lnTo>
                  <a:lnTo>
                    <a:pt x="1276707" y="1506861"/>
                  </a:lnTo>
                  <a:lnTo>
                    <a:pt x="1322865" y="1511536"/>
                  </a:lnTo>
                  <a:lnTo>
                    <a:pt x="1369325" y="1514726"/>
                  </a:lnTo>
                  <a:lnTo>
                    <a:pt x="1416057" y="1516410"/>
                  </a:lnTo>
                  <a:lnTo>
                    <a:pt x="1463029" y="1516569"/>
                  </a:lnTo>
                  <a:lnTo>
                    <a:pt x="1510213" y="1515184"/>
                  </a:lnTo>
                  <a:lnTo>
                    <a:pt x="1557579" y="1512235"/>
                  </a:lnTo>
                  <a:lnTo>
                    <a:pt x="1605095" y="1507703"/>
                  </a:lnTo>
                  <a:lnTo>
                    <a:pt x="1652733" y="1501569"/>
                  </a:lnTo>
                  <a:lnTo>
                    <a:pt x="1700462" y="1493812"/>
                  </a:lnTo>
                  <a:lnTo>
                    <a:pt x="1748252" y="1484414"/>
                  </a:lnTo>
                  <a:lnTo>
                    <a:pt x="1445840" y="70446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1571" y="4353589"/>
              <a:ext cx="1748789" cy="1517015"/>
            </a:xfrm>
            <a:custGeom>
              <a:avLst/>
              <a:gdLst/>
              <a:ahLst/>
              <a:cxnLst/>
              <a:rect l="l" t="t" r="r" b="b"/>
              <a:pathLst>
                <a:path w="1748789" h="1517014">
                  <a:moveTo>
                    <a:pt x="1748252" y="1484414"/>
                  </a:moveTo>
                  <a:lnTo>
                    <a:pt x="1700462" y="1493812"/>
                  </a:lnTo>
                  <a:lnTo>
                    <a:pt x="1652733" y="1501569"/>
                  </a:lnTo>
                  <a:lnTo>
                    <a:pt x="1605095" y="1507703"/>
                  </a:lnTo>
                  <a:lnTo>
                    <a:pt x="1557579" y="1512235"/>
                  </a:lnTo>
                  <a:lnTo>
                    <a:pt x="1510213" y="1515184"/>
                  </a:lnTo>
                  <a:lnTo>
                    <a:pt x="1463029" y="1516569"/>
                  </a:lnTo>
                  <a:lnTo>
                    <a:pt x="1416057" y="1516410"/>
                  </a:lnTo>
                  <a:lnTo>
                    <a:pt x="1369325" y="1514726"/>
                  </a:lnTo>
                  <a:lnTo>
                    <a:pt x="1322865" y="1511536"/>
                  </a:lnTo>
                  <a:lnTo>
                    <a:pt x="1276707" y="1506861"/>
                  </a:lnTo>
                  <a:lnTo>
                    <a:pt x="1230880" y="1500719"/>
                  </a:lnTo>
                  <a:lnTo>
                    <a:pt x="1185415" y="1493130"/>
                  </a:lnTo>
                  <a:lnTo>
                    <a:pt x="1140341" y="1484114"/>
                  </a:lnTo>
                  <a:lnTo>
                    <a:pt x="1095689" y="1473689"/>
                  </a:lnTo>
                  <a:lnTo>
                    <a:pt x="1051488" y="1461876"/>
                  </a:lnTo>
                  <a:lnTo>
                    <a:pt x="1007770" y="1448694"/>
                  </a:lnTo>
                  <a:lnTo>
                    <a:pt x="964563" y="1434161"/>
                  </a:lnTo>
                  <a:lnTo>
                    <a:pt x="921897" y="1418299"/>
                  </a:lnTo>
                  <a:lnTo>
                    <a:pt x="879804" y="1401125"/>
                  </a:lnTo>
                  <a:lnTo>
                    <a:pt x="838312" y="1382660"/>
                  </a:lnTo>
                  <a:lnTo>
                    <a:pt x="797452" y="1362924"/>
                  </a:lnTo>
                  <a:lnTo>
                    <a:pt x="757255" y="1341934"/>
                  </a:lnTo>
                  <a:lnTo>
                    <a:pt x="717749" y="1319712"/>
                  </a:lnTo>
                  <a:lnTo>
                    <a:pt x="678965" y="1296276"/>
                  </a:lnTo>
                  <a:lnTo>
                    <a:pt x="640933" y="1271646"/>
                  </a:lnTo>
                  <a:lnTo>
                    <a:pt x="603683" y="1245841"/>
                  </a:lnTo>
                  <a:lnTo>
                    <a:pt x="567245" y="1218881"/>
                  </a:lnTo>
                  <a:lnTo>
                    <a:pt x="531650" y="1190786"/>
                  </a:lnTo>
                  <a:lnTo>
                    <a:pt x="496926" y="1161573"/>
                  </a:lnTo>
                  <a:lnTo>
                    <a:pt x="463105" y="1131265"/>
                  </a:lnTo>
                  <a:lnTo>
                    <a:pt x="430216" y="1099878"/>
                  </a:lnTo>
                  <a:lnTo>
                    <a:pt x="398290" y="1067434"/>
                  </a:lnTo>
                  <a:lnTo>
                    <a:pt x="367355" y="1033951"/>
                  </a:lnTo>
                  <a:lnTo>
                    <a:pt x="337443" y="999449"/>
                  </a:lnTo>
                  <a:lnTo>
                    <a:pt x="308584" y="963947"/>
                  </a:lnTo>
                  <a:lnTo>
                    <a:pt x="280807" y="927465"/>
                  </a:lnTo>
                  <a:lnTo>
                    <a:pt x="254142" y="890023"/>
                  </a:lnTo>
                  <a:lnTo>
                    <a:pt x="228620" y="851639"/>
                  </a:lnTo>
                  <a:lnTo>
                    <a:pt x="204270" y="812334"/>
                  </a:lnTo>
                  <a:lnTo>
                    <a:pt x="181123" y="772126"/>
                  </a:lnTo>
                  <a:lnTo>
                    <a:pt x="159209" y="731035"/>
                  </a:lnTo>
                  <a:lnTo>
                    <a:pt x="138557" y="689081"/>
                  </a:lnTo>
                  <a:lnTo>
                    <a:pt x="119198" y="646283"/>
                  </a:lnTo>
                  <a:lnTo>
                    <a:pt x="101162" y="602660"/>
                  </a:lnTo>
                  <a:lnTo>
                    <a:pt x="84478" y="558232"/>
                  </a:lnTo>
                  <a:lnTo>
                    <a:pt x="69178" y="513019"/>
                  </a:lnTo>
                  <a:lnTo>
                    <a:pt x="55290" y="467039"/>
                  </a:lnTo>
                  <a:lnTo>
                    <a:pt x="42845" y="420312"/>
                  </a:lnTo>
                  <a:lnTo>
                    <a:pt x="31873" y="372859"/>
                  </a:lnTo>
                  <a:lnTo>
                    <a:pt x="21631" y="320211"/>
                  </a:lnTo>
                  <a:lnTo>
                    <a:pt x="13355" y="267266"/>
                  </a:lnTo>
                  <a:lnTo>
                    <a:pt x="7049" y="214078"/>
                  </a:lnTo>
                  <a:lnTo>
                    <a:pt x="2718" y="160702"/>
                  </a:lnTo>
                  <a:lnTo>
                    <a:pt x="367" y="107194"/>
                  </a:lnTo>
                  <a:lnTo>
                    <a:pt x="0" y="53608"/>
                  </a:lnTo>
                  <a:lnTo>
                    <a:pt x="1621" y="0"/>
                  </a:lnTo>
                  <a:lnTo>
                    <a:pt x="1445840" y="70446"/>
                  </a:lnTo>
                  <a:lnTo>
                    <a:pt x="1748252" y="148441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3190" y="3395991"/>
              <a:ext cx="1444625" cy="1028065"/>
            </a:xfrm>
            <a:custGeom>
              <a:avLst/>
              <a:gdLst/>
              <a:ahLst/>
              <a:cxnLst/>
              <a:rect l="l" t="t" r="r" b="b"/>
              <a:pathLst>
                <a:path w="1444625" h="1028064">
                  <a:moveTo>
                    <a:pt x="427431" y="0"/>
                  </a:moveTo>
                  <a:lnTo>
                    <a:pt x="392998" y="35234"/>
                  </a:lnTo>
                  <a:lnTo>
                    <a:pt x="359881" y="71512"/>
                  </a:lnTo>
                  <a:lnTo>
                    <a:pt x="328097" y="108795"/>
                  </a:lnTo>
                  <a:lnTo>
                    <a:pt x="297663" y="147045"/>
                  </a:lnTo>
                  <a:lnTo>
                    <a:pt x="268595" y="186224"/>
                  </a:lnTo>
                  <a:lnTo>
                    <a:pt x="240912" y="226294"/>
                  </a:lnTo>
                  <a:lnTo>
                    <a:pt x="214629" y="267217"/>
                  </a:lnTo>
                  <a:lnTo>
                    <a:pt x="189763" y="308956"/>
                  </a:lnTo>
                  <a:lnTo>
                    <a:pt x="166332" y="351471"/>
                  </a:lnTo>
                  <a:lnTo>
                    <a:pt x="144353" y="394726"/>
                  </a:lnTo>
                  <a:lnTo>
                    <a:pt x="123842" y="438681"/>
                  </a:lnTo>
                  <a:lnTo>
                    <a:pt x="104817" y="483300"/>
                  </a:lnTo>
                  <a:lnTo>
                    <a:pt x="87294" y="528544"/>
                  </a:lnTo>
                  <a:lnTo>
                    <a:pt x="71290" y="574374"/>
                  </a:lnTo>
                  <a:lnTo>
                    <a:pt x="56824" y="620754"/>
                  </a:lnTo>
                  <a:lnTo>
                    <a:pt x="43910" y="667645"/>
                  </a:lnTo>
                  <a:lnTo>
                    <a:pt x="32567" y="715008"/>
                  </a:lnTo>
                  <a:lnTo>
                    <a:pt x="22811" y="762807"/>
                  </a:lnTo>
                  <a:lnTo>
                    <a:pt x="14659" y="811003"/>
                  </a:lnTo>
                  <a:lnTo>
                    <a:pt x="8129" y="859558"/>
                  </a:lnTo>
                  <a:lnTo>
                    <a:pt x="3237" y="908433"/>
                  </a:lnTo>
                  <a:lnTo>
                    <a:pt x="0" y="957592"/>
                  </a:lnTo>
                  <a:lnTo>
                    <a:pt x="1444231" y="1028052"/>
                  </a:lnTo>
                  <a:lnTo>
                    <a:pt x="4274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3190" y="3395991"/>
              <a:ext cx="1444625" cy="1028065"/>
            </a:xfrm>
            <a:custGeom>
              <a:avLst/>
              <a:gdLst/>
              <a:ahLst/>
              <a:cxnLst/>
              <a:rect l="l" t="t" r="r" b="b"/>
              <a:pathLst>
                <a:path w="1444625" h="1028064">
                  <a:moveTo>
                    <a:pt x="0" y="957592"/>
                  </a:moveTo>
                  <a:lnTo>
                    <a:pt x="3237" y="908433"/>
                  </a:lnTo>
                  <a:lnTo>
                    <a:pt x="8129" y="859558"/>
                  </a:lnTo>
                  <a:lnTo>
                    <a:pt x="14659" y="811003"/>
                  </a:lnTo>
                  <a:lnTo>
                    <a:pt x="22811" y="762807"/>
                  </a:lnTo>
                  <a:lnTo>
                    <a:pt x="32567" y="715008"/>
                  </a:lnTo>
                  <a:lnTo>
                    <a:pt x="43910" y="667645"/>
                  </a:lnTo>
                  <a:lnTo>
                    <a:pt x="56824" y="620754"/>
                  </a:lnTo>
                  <a:lnTo>
                    <a:pt x="71290" y="574374"/>
                  </a:lnTo>
                  <a:lnTo>
                    <a:pt x="87294" y="528544"/>
                  </a:lnTo>
                  <a:lnTo>
                    <a:pt x="104817" y="483300"/>
                  </a:lnTo>
                  <a:lnTo>
                    <a:pt x="123842" y="438681"/>
                  </a:lnTo>
                  <a:lnTo>
                    <a:pt x="144353" y="394726"/>
                  </a:lnTo>
                  <a:lnTo>
                    <a:pt x="166332" y="351471"/>
                  </a:lnTo>
                  <a:lnTo>
                    <a:pt x="189763" y="308956"/>
                  </a:lnTo>
                  <a:lnTo>
                    <a:pt x="214629" y="267217"/>
                  </a:lnTo>
                  <a:lnTo>
                    <a:pt x="240912" y="226294"/>
                  </a:lnTo>
                  <a:lnTo>
                    <a:pt x="268595" y="186224"/>
                  </a:lnTo>
                  <a:lnTo>
                    <a:pt x="297663" y="147045"/>
                  </a:lnTo>
                  <a:lnTo>
                    <a:pt x="328097" y="108795"/>
                  </a:lnTo>
                  <a:lnTo>
                    <a:pt x="359881" y="71512"/>
                  </a:lnTo>
                  <a:lnTo>
                    <a:pt x="392998" y="35234"/>
                  </a:lnTo>
                  <a:lnTo>
                    <a:pt x="427431" y="0"/>
                  </a:lnTo>
                  <a:lnTo>
                    <a:pt x="1444231" y="1028052"/>
                  </a:lnTo>
                  <a:lnTo>
                    <a:pt x="0" y="95759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0622" y="2978097"/>
              <a:ext cx="1017269" cy="1446530"/>
            </a:xfrm>
            <a:custGeom>
              <a:avLst/>
              <a:gdLst/>
              <a:ahLst/>
              <a:cxnLst/>
              <a:rect l="l" t="t" r="r" b="b"/>
              <a:pathLst>
                <a:path w="1017269" h="1446529">
                  <a:moveTo>
                    <a:pt x="1016800" y="0"/>
                  </a:moveTo>
                  <a:lnTo>
                    <a:pt x="967232" y="848"/>
                  </a:lnTo>
                  <a:lnTo>
                    <a:pt x="917879" y="3384"/>
                  </a:lnTo>
                  <a:lnTo>
                    <a:pt x="868777" y="7592"/>
                  </a:lnTo>
                  <a:lnTo>
                    <a:pt x="819968" y="13454"/>
                  </a:lnTo>
                  <a:lnTo>
                    <a:pt x="771489" y="20954"/>
                  </a:lnTo>
                  <a:lnTo>
                    <a:pt x="723380" y="30078"/>
                  </a:lnTo>
                  <a:lnTo>
                    <a:pt x="675679" y="40809"/>
                  </a:lnTo>
                  <a:lnTo>
                    <a:pt x="628427" y="53130"/>
                  </a:lnTo>
                  <a:lnTo>
                    <a:pt x="581662" y="67025"/>
                  </a:lnTo>
                  <a:lnTo>
                    <a:pt x="535423" y="82480"/>
                  </a:lnTo>
                  <a:lnTo>
                    <a:pt x="489750" y="99476"/>
                  </a:lnTo>
                  <a:lnTo>
                    <a:pt x="444681" y="117999"/>
                  </a:lnTo>
                  <a:lnTo>
                    <a:pt x="400255" y="138033"/>
                  </a:lnTo>
                  <a:lnTo>
                    <a:pt x="356512" y="159560"/>
                  </a:lnTo>
                  <a:lnTo>
                    <a:pt x="313491" y="182565"/>
                  </a:lnTo>
                  <a:lnTo>
                    <a:pt x="271231" y="207033"/>
                  </a:lnTo>
                  <a:lnTo>
                    <a:pt x="229771" y="232947"/>
                  </a:lnTo>
                  <a:lnTo>
                    <a:pt x="189150" y="260290"/>
                  </a:lnTo>
                  <a:lnTo>
                    <a:pt x="149407" y="289047"/>
                  </a:lnTo>
                  <a:lnTo>
                    <a:pt x="110582" y="319202"/>
                  </a:lnTo>
                  <a:lnTo>
                    <a:pt x="72712" y="350739"/>
                  </a:lnTo>
                  <a:lnTo>
                    <a:pt x="35839" y="383641"/>
                  </a:lnTo>
                  <a:lnTo>
                    <a:pt x="0" y="417893"/>
                  </a:lnTo>
                  <a:lnTo>
                    <a:pt x="1016787" y="1445945"/>
                  </a:lnTo>
                  <a:lnTo>
                    <a:pt x="10168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0622" y="2978097"/>
              <a:ext cx="1017269" cy="1446530"/>
            </a:xfrm>
            <a:custGeom>
              <a:avLst/>
              <a:gdLst/>
              <a:ahLst/>
              <a:cxnLst/>
              <a:rect l="l" t="t" r="r" b="b"/>
              <a:pathLst>
                <a:path w="1017269" h="1446529">
                  <a:moveTo>
                    <a:pt x="0" y="417893"/>
                  </a:moveTo>
                  <a:lnTo>
                    <a:pt x="35839" y="383641"/>
                  </a:lnTo>
                  <a:lnTo>
                    <a:pt x="72712" y="350739"/>
                  </a:lnTo>
                  <a:lnTo>
                    <a:pt x="110582" y="319202"/>
                  </a:lnTo>
                  <a:lnTo>
                    <a:pt x="149407" y="289047"/>
                  </a:lnTo>
                  <a:lnTo>
                    <a:pt x="189150" y="260290"/>
                  </a:lnTo>
                  <a:lnTo>
                    <a:pt x="229771" y="232947"/>
                  </a:lnTo>
                  <a:lnTo>
                    <a:pt x="271231" y="207033"/>
                  </a:lnTo>
                  <a:lnTo>
                    <a:pt x="313491" y="182565"/>
                  </a:lnTo>
                  <a:lnTo>
                    <a:pt x="356512" y="159560"/>
                  </a:lnTo>
                  <a:lnTo>
                    <a:pt x="400255" y="138033"/>
                  </a:lnTo>
                  <a:lnTo>
                    <a:pt x="444681" y="117999"/>
                  </a:lnTo>
                  <a:lnTo>
                    <a:pt x="489750" y="99476"/>
                  </a:lnTo>
                  <a:lnTo>
                    <a:pt x="535423" y="82480"/>
                  </a:lnTo>
                  <a:lnTo>
                    <a:pt x="581662" y="67025"/>
                  </a:lnTo>
                  <a:lnTo>
                    <a:pt x="628427" y="53130"/>
                  </a:lnTo>
                  <a:lnTo>
                    <a:pt x="675679" y="40809"/>
                  </a:lnTo>
                  <a:lnTo>
                    <a:pt x="723380" y="30078"/>
                  </a:lnTo>
                  <a:lnTo>
                    <a:pt x="771489" y="20954"/>
                  </a:lnTo>
                  <a:lnTo>
                    <a:pt x="819968" y="13454"/>
                  </a:lnTo>
                  <a:lnTo>
                    <a:pt x="868777" y="7592"/>
                  </a:lnTo>
                  <a:lnTo>
                    <a:pt x="917879" y="3384"/>
                  </a:lnTo>
                  <a:lnTo>
                    <a:pt x="967232" y="848"/>
                  </a:lnTo>
                  <a:lnTo>
                    <a:pt x="1016800" y="0"/>
                  </a:lnTo>
                  <a:lnTo>
                    <a:pt x="1016787" y="1445945"/>
                  </a:lnTo>
                  <a:lnTo>
                    <a:pt x="0" y="41789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70344" y="4038409"/>
            <a:ext cx="70104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0020" marR="5080" indent="-147955">
              <a:lnSpc>
                <a:spcPct val="101699"/>
              </a:lnSpc>
              <a:spcBef>
                <a:spcPts val="75"/>
              </a:spcBef>
            </a:pP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Very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likely,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46.6%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4801" y="5568657"/>
            <a:ext cx="79692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3340">
              <a:lnSpc>
                <a:spcPct val="101699"/>
              </a:lnSpc>
              <a:spcBef>
                <a:spcPts val="75"/>
              </a:spcBef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Somewhat 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likely,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001E44"/>
                </a:solidFill>
                <a:latin typeface="Arial"/>
                <a:cs typeface="Arial"/>
              </a:rPr>
              <a:t>29.1%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616" y="3514001"/>
            <a:ext cx="956944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32080">
              <a:lnSpc>
                <a:spcPct val="101699"/>
              </a:lnSpc>
              <a:spcBef>
                <a:spcPts val="75"/>
              </a:spcBef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Somewhat 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unlikely,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1E44"/>
                </a:solidFill>
                <a:latin typeface="Arial"/>
                <a:cs typeface="Arial"/>
              </a:rPr>
              <a:t>11.8%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8625" y="1992114"/>
            <a:ext cx="3996690" cy="10248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34950" marR="5080" indent="-222885">
              <a:lnSpc>
                <a:spcPct val="102099"/>
              </a:lnSpc>
              <a:spcBef>
                <a:spcPts val="60"/>
              </a:spcBef>
            </a:pPr>
            <a:r>
              <a:rPr sz="1850" spc="-120" dirty="0">
                <a:solidFill>
                  <a:srgbClr val="001E44"/>
                </a:solidFill>
                <a:latin typeface="Arial"/>
                <a:cs typeface="Arial"/>
              </a:rPr>
              <a:t>Q: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Thinking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14" dirty="0">
                <a:solidFill>
                  <a:srgbClr val="001E44"/>
                </a:solidFill>
                <a:latin typeface="Arial"/>
                <a:cs typeface="Arial"/>
              </a:rPr>
              <a:t>ahead</a:t>
            </a:r>
            <a:r>
              <a:rPr sz="185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E44"/>
                </a:solidFill>
                <a:latin typeface="Arial"/>
                <a:cs typeface="Arial"/>
              </a:rPr>
              <a:t>five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14" dirty="0">
                <a:solidFill>
                  <a:srgbClr val="001E44"/>
                </a:solidFill>
                <a:latin typeface="Arial"/>
                <a:cs typeface="Arial"/>
              </a:rPr>
              <a:t>years,</a:t>
            </a:r>
            <a:r>
              <a:rPr sz="1850" spc="-50" dirty="0">
                <a:solidFill>
                  <a:srgbClr val="001E44"/>
                </a:solidFill>
                <a:latin typeface="Arial"/>
                <a:cs typeface="Arial"/>
              </a:rPr>
              <a:t> how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 likely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E44"/>
                </a:solidFill>
                <a:latin typeface="Arial"/>
                <a:cs typeface="Arial"/>
              </a:rPr>
              <a:t>is </a:t>
            </a:r>
            <a:r>
              <a:rPr sz="1850" spc="60" dirty="0">
                <a:solidFill>
                  <a:srgbClr val="001E44"/>
                </a:solidFill>
                <a:latin typeface="Arial"/>
                <a:cs typeface="Arial"/>
              </a:rPr>
              <a:t>it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that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 you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will</a:t>
            </a:r>
            <a:r>
              <a:rPr sz="1850" spc="-10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still</a:t>
            </a:r>
            <a:r>
              <a:rPr sz="1850" spc="-9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0" dirty="0">
                <a:solidFill>
                  <a:srgbClr val="001E44"/>
                </a:solidFill>
                <a:latin typeface="Arial"/>
                <a:cs typeface="Arial"/>
              </a:rPr>
              <a:t>be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50" dirty="0">
                <a:solidFill>
                  <a:srgbClr val="001E44"/>
                </a:solidFill>
                <a:latin typeface="Arial"/>
                <a:cs typeface="Arial"/>
              </a:rPr>
              <a:t>a</a:t>
            </a:r>
            <a:r>
              <a:rPr sz="1850" spc="-9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330" dirty="0">
                <a:solidFill>
                  <a:srgbClr val="001E44"/>
                </a:solidFill>
                <a:latin typeface="Arial"/>
                <a:cs typeface="Arial"/>
              </a:rPr>
              <a:t>PRC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in</a:t>
            </a:r>
            <a:r>
              <a:rPr sz="1850" spc="-9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E44"/>
                </a:solidFill>
                <a:latin typeface="Arial"/>
                <a:cs typeface="Arial"/>
              </a:rPr>
              <a:t>2027?</a:t>
            </a:r>
            <a:endParaRPr sz="1850">
              <a:latin typeface="Arial"/>
              <a:cs typeface="Arial"/>
            </a:endParaRPr>
          </a:p>
          <a:p>
            <a:pPr marL="766445" marR="2613025" indent="-228600">
              <a:lnSpc>
                <a:spcPct val="101699"/>
              </a:lnSpc>
              <a:spcBef>
                <a:spcPts val="445"/>
              </a:spcBef>
            </a:pP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Very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unlikely,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12.4%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80143"/>
            <a:ext cx="3574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21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5567" y="2528316"/>
            <a:ext cx="6631305" cy="1899285"/>
            <a:chOff x="1115567" y="2528316"/>
            <a:chExt cx="6631305" cy="1899285"/>
          </a:xfrm>
        </p:grpSpPr>
        <p:sp>
          <p:nvSpPr>
            <p:cNvPr id="5" name="object 5"/>
            <p:cNvSpPr/>
            <p:nvPr/>
          </p:nvSpPr>
          <p:spPr>
            <a:xfrm>
              <a:off x="1495044" y="2528328"/>
              <a:ext cx="5872480" cy="1894839"/>
            </a:xfrm>
            <a:custGeom>
              <a:avLst/>
              <a:gdLst/>
              <a:ahLst/>
              <a:cxnLst/>
              <a:rect l="l" t="t" r="r" b="b"/>
              <a:pathLst>
                <a:path w="5872480" h="1894839">
                  <a:moveTo>
                    <a:pt x="345948" y="0"/>
                  </a:moveTo>
                  <a:lnTo>
                    <a:pt x="0" y="0"/>
                  </a:lnTo>
                  <a:lnTo>
                    <a:pt x="0" y="1894319"/>
                  </a:lnTo>
                  <a:lnTo>
                    <a:pt x="345948" y="1894319"/>
                  </a:lnTo>
                  <a:lnTo>
                    <a:pt x="345948" y="0"/>
                  </a:lnTo>
                  <a:close/>
                </a:path>
                <a:path w="5872480" h="1894839">
                  <a:moveTo>
                    <a:pt x="1450835" y="1455407"/>
                  </a:moveTo>
                  <a:lnTo>
                    <a:pt x="1104900" y="1455407"/>
                  </a:lnTo>
                  <a:lnTo>
                    <a:pt x="1104900" y="1894319"/>
                  </a:lnTo>
                  <a:lnTo>
                    <a:pt x="1450835" y="1894319"/>
                  </a:lnTo>
                  <a:lnTo>
                    <a:pt x="1450835" y="1455407"/>
                  </a:lnTo>
                  <a:close/>
                </a:path>
                <a:path w="5872480" h="1894839">
                  <a:moveTo>
                    <a:pt x="2555748" y="816864"/>
                  </a:moveTo>
                  <a:lnTo>
                    <a:pt x="2209800" y="816864"/>
                  </a:lnTo>
                  <a:lnTo>
                    <a:pt x="2209800" y="1894319"/>
                  </a:lnTo>
                  <a:lnTo>
                    <a:pt x="2555748" y="1894319"/>
                  </a:lnTo>
                  <a:lnTo>
                    <a:pt x="2555748" y="816864"/>
                  </a:lnTo>
                  <a:close/>
                </a:path>
                <a:path w="5872480" h="1894839">
                  <a:moveTo>
                    <a:pt x="3660648" y="923531"/>
                  </a:moveTo>
                  <a:lnTo>
                    <a:pt x="3314700" y="923531"/>
                  </a:lnTo>
                  <a:lnTo>
                    <a:pt x="3314700" y="1894319"/>
                  </a:lnTo>
                  <a:lnTo>
                    <a:pt x="3660648" y="1894319"/>
                  </a:lnTo>
                  <a:lnTo>
                    <a:pt x="3660648" y="923531"/>
                  </a:lnTo>
                  <a:close/>
                </a:path>
                <a:path w="5872480" h="1894839">
                  <a:moveTo>
                    <a:pt x="4767072" y="923531"/>
                  </a:moveTo>
                  <a:lnTo>
                    <a:pt x="4419600" y="923531"/>
                  </a:lnTo>
                  <a:lnTo>
                    <a:pt x="4419600" y="1894319"/>
                  </a:lnTo>
                  <a:lnTo>
                    <a:pt x="4767072" y="1894319"/>
                  </a:lnTo>
                  <a:lnTo>
                    <a:pt x="4767072" y="923531"/>
                  </a:lnTo>
                  <a:close/>
                </a:path>
                <a:path w="5872480" h="1894839">
                  <a:moveTo>
                    <a:pt x="5871959" y="571500"/>
                  </a:moveTo>
                  <a:lnTo>
                    <a:pt x="5526024" y="571500"/>
                  </a:lnTo>
                  <a:lnTo>
                    <a:pt x="5526024" y="1894319"/>
                  </a:lnTo>
                  <a:lnTo>
                    <a:pt x="5871959" y="1894319"/>
                  </a:lnTo>
                  <a:lnTo>
                    <a:pt x="5871959" y="57150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5567" y="4422648"/>
              <a:ext cx="6631305" cy="0"/>
            </a:xfrm>
            <a:custGeom>
              <a:avLst/>
              <a:gdLst/>
              <a:ahLst/>
              <a:cxnLst/>
              <a:rect l="l" t="t" r="r" b="b"/>
              <a:pathLst>
                <a:path w="6631305">
                  <a:moveTo>
                    <a:pt x="0" y="0"/>
                  </a:moveTo>
                  <a:lnTo>
                    <a:pt x="66309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64067" y="2264943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28.5%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8896" y="3720820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6.6%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4476" y="3082569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16.2%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9681" y="3188944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14.6%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4886" y="3188944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14.6%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0091" y="2836595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19.9%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5524" y="3968775"/>
            <a:ext cx="212725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solidFill>
                  <a:srgbClr val="001E44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10" dirty="0">
                <a:solidFill>
                  <a:srgbClr val="001E44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8562" y="3636391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562" y="3304006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8562" y="2971622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8562" y="2639237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8562" y="2306853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3100" y="4498975"/>
            <a:ext cx="94805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740" marR="5080" indent="-66675">
              <a:lnSpc>
                <a:spcPct val="101499"/>
              </a:lnSpc>
              <a:spcBef>
                <a:spcPts val="75"/>
              </a:spcBef>
            </a:pP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want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001E44"/>
                </a:solidFill>
                <a:latin typeface="Arial"/>
                <a:cs typeface="Arial"/>
              </a:rPr>
              <a:t>make 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more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money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3519" y="4498975"/>
            <a:ext cx="71945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2860">
              <a:lnSpc>
                <a:spcPct val="101499"/>
              </a:lnSpc>
              <a:spcBef>
                <a:spcPts val="75"/>
              </a:spcBef>
            </a:pP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I'm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feeling 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burned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7520" y="4499127"/>
            <a:ext cx="2183130" cy="5797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-47625" algn="ctr">
              <a:lnSpc>
                <a:spcPct val="101499"/>
              </a:lnSpc>
              <a:spcBef>
                <a:spcPts val="75"/>
              </a:spcBef>
              <a:tabLst>
                <a:tab pos="1052830" algn="l"/>
              </a:tabLst>
            </a:pPr>
            <a:r>
              <a:rPr sz="1200" spc="-80" dirty="0">
                <a:solidFill>
                  <a:srgbClr val="001E44"/>
                </a:solidFill>
                <a:latin typeface="Arial"/>
                <a:cs typeface="Arial"/>
              </a:rPr>
              <a:t>There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is</a:t>
            </a:r>
            <a:r>
              <a:rPr sz="120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no 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room</a:t>
            </a:r>
            <a:r>
              <a:rPr sz="1200" spc="4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I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001E44"/>
                </a:solidFill>
                <a:latin typeface="Arial"/>
                <a:cs typeface="Arial"/>
              </a:rPr>
              <a:t>have</a:t>
            </a:r>
            <a:r>
              <a:rPr sz="120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different 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for</a:t>
            </a:r>
            <a:r>
              <a:rPr sz="120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advancement</a:t>
            </a:r>
            <a:r>
              <a:rPr sz="1200" spc="1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aspirations/want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in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this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position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	to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1E44"/>
                </a:solidFill>
                <a:latin typeface="Arial"/>
                <a:cs typeface="Arial"/>
              </a:rPr>
              <a:t>change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career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5667" y="4499127"/>
            <a:ext cx="1026794" cy="3943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40995" marR="5080" indent="-328930">
              <a:lnSpc>
                <a:spcPct val="101400"/>
              </a:lnSpc>
              <a:spcBef>
                <a:spcPts val="80"/>
              </a:spcBef>
            </a:pP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I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1E44"/>
                </a:solidFill>
                <a:latin typeface="Arial"/>
                <a:cs typeface="Arial"/>
              </a:rPr>
              <a:t>am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planning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retire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95019" y="4499127"/>
            <a:ext cx="798195" cy="3943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7960" marR="5080" indent="-175895">
              <a:lnSpc>
                <a:spcPct val="101400"/>
              </a:lnSpc>
              <a:spcBef>
                <a:spcPts val="80"/>
              </a:spcBef>
            </a:pPr>
            <a:r>
              <a:rPr sz="1200" spc="-110" dirty="0">
                <a:solidFill>
                  <a:srgbClr val="001E44"/>
                </a:solidFill>
                <a:latin typeface="Arial"/>
                <a:cs typeface="Arial"/>
              </a:rPr>
              <a:t>Some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othter reason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7390" y="769910"/>
            <a:ext cx="6412865" cy="1479550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3200" b="1" spc="-254" dirty="0">
                <a:solidFill>
                  <a:srgbClr val="001E44"/>
                </a:solidFill>
                <a:latin typeface="Arial"/>
                <a:cs typeface="Arial"/>
              </a:rPr>
              <a:t>Career</a:t>
            </a:r>
            <a:r>
              <a:rPr sz="3200" b="1" spc="-10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3200" b="1" spc="-325" dirty="0">
                <a:solidFill>
                  <a:srgbClr val="001E44"/>
                </a:solidFill>
                <a:latin typeface="Arial"/>
                <a:cs typeface="Arial"/>
              </a:rPr>
              <a:t>Goals</a:t>
            </a:r>
            <a:endParaRPr sz="3200">
              <a:latin typeface="Arial"/>
              <a:cs typeface="Arial"/>
            </a:endParaRPr>
          </a:p>
          <a:p>
            <a:pPr marL="2944495" marR="5080" indent="-2245360">
              <a:lnSpc>
                <a:spcPct val="102099"/>
              </a:lnSpc>
              <a:spcBef>
                <a:spcPts val="1105"/>
              </a:spcBef>
            </a:pPr>
            <a:r>
              <a:rPr sz="1850" spc="-120" dirty="0">
                <a:solidFill>
                  <a:srgbClr val="001E44"/>
                </a:solidFill>
                <a:latin typeface="Arial"/>
                <a:cs typeface="Arial"/>
              </a:rPr>
              <a:t>Q: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What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0" dirty="0">
                <a:solidFill>
                  <a:srgbClr val="001E44"/>
                </a:solidFill>
                <a:latin typeface="Arial"/>
                <a:cs typeface="Arial"/>
              </a:rPr>
              <a:t>is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the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E44"/>
                </a:solidFill>
                <a:latin typeface="Arial"/>
                <a:cs typeface="Arial"/>
              </a:rPr>
              <a:t>primary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001E44"/>
                </a:solidFill>
                <a:latin typeface="Arial"/>
                <a:cs typeface="Arial"/>
              </a:rPr>
              <a:t>reason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you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95" dirty="0">
                <a:solidFill>
                  <a:srgbClr val="001E44"/>
                </a:solidFill>
                <a:latin typeface="Arial"/>
                <a:cs typeface="Arial"/>
              </a:rPr>
              <a:t>are</a:t>
            </a:r>
            <a:r>
              <a:rPr sz="185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55" dirty="0">
                <a:solidFill>
                  <a:srgbClr val="001E44"/>
                </a:solidFill>
                <a:latin typeface="Arial"/>
                <a:cs typeface="Arial"/>
              </a:rPr>
              <a:t>likely</a:t>
            </a:r>
            <a:r>
              <a:rPr sz="185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r>
              <a:rPr sz="1850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find</a:t>
            </a:r>
            <a:r>
              <a:rPr sz="185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E44"/>
                </a:solidFill>
                <a:latin typeface="Arial"/>
                <a:cs typeface="Arial"/>
              </a:rPr>
              <a:t>another </a:t>
            </a:r>
            <a:r>
              <a:rPr sz="1850" spc="-85" dirty="0">
                <a:solidFill>
                  <a:srgbClr val="001E44"/>
                </a:solidFill>
                <a:latin typeface="Arial"/>
                <a:cs typeface="Arial"/>
              </a:rPr>
              <a:t>career </a:t>
            </a:r>
            <a:r>
              <a:rPr sz="1850" spc="-20" dirty="0">
                <a:solidFill>
                  <a:srgbClr val="001E44"/>
                </a:solidFill>
                <a:latin typeface="Arial"/>
                <a:cs typeface="Arial"/>
              </a:rPr>
              <a:t>path?</a:t>
            </a:r>
            <a:endParaRPr sz="1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3977" y="5295458"/>
            <a:ext cx="70923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1800" spc="-60" dirty="0">
                <a:latin typeface="Arial"/>
                <a:cs typeface="Arial"/>
              </a:rPr>
              <a:t>Out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respondents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who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say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they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are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unlikely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continue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working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65" dirty="0">
                <a:latin typeface="Arial"/>
                <a:cs typeface="Arial"/>
              </a:rPr>
              <a:t>PRC,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almost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1871FF"/>
                </a:solidFill>
                <a:latin typeface="Arial"/>
                <a:cs typeface="Arial"/>
              </a:rPr>
              <a:t>one</a:t>
            </a:r>
            <a:r>
              <a:rPr sz="1800" b="1" spc="-114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third</a:t>
            </a:r>
            <a:r>
              <a:rPr sz="1800" b="1" spc="-114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(28.5%)</a:t>
            </a:r>
            <a:r>
              <a:rPr sz="18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reports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compensation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being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reason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and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1871FF"/>
                </a:solidFill>
                <a:latin typeface="Arial"/>
                <a:cs typeface="Arial"/>
              </a:rPr>
              <a:t>16.2%</a:t>
            </a:r>
            <a:r>
              <a:rPr sz="1800" b="1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report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lack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career advancement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reason.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80143"/>
            <a:ext cx="3574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Preliminary</a:t>
            </a:r>
            <a:r>
              <a:rPr spc="-140" dirty="0"/>
              <a:t> </a:t>
            </a:r>
            <a:r>
              <a:rPr spc="-305" dirty="0"/>
              <a:t>Findings: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22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3977" y="5097240"/>
            <a:ext cx="70923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65" dirty="0">
                <a:latin typeface="Arial"/>
                <a:cs typeface="Arial"/>
              </a:rPr>
              <a:t>Out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respondents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who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say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they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unlikely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continue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working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as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65" dirty="0">
                <a:latin typeface="Arial"/>
                <a:cs typeface="Arial"/>
              </a:rPr>
              <a:t>PRC,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over </a:t>
            </a:r>
            <a:r>
              <a:rPr sz="1800" b="1" spc="-70" dirty="0">
                <a:solidFill>
                  <a:srgbClr val="1871FF"/>
                </a:solidFill>
                <a:latin typeface="Arial"/>
                <a:cs typeface="Arial"/>
              </a:rPr>
              <a:t>two</a:t>
            </a:r>
            <a:r>
              <a:rPr sz="1800" b="1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871FF"/>
                </a:solidFill>
                <a:latin typeface="Arial"/>
                <a:cs typeface="Arial"/>
              </a:rPr>
              <a:t>thirds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(74.5%)</a:t>
            </a:r>
            <a:r>
              <a:rPr sz="1800" b="1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report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pay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increase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would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make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them </a:t>
            </a:r>
            <a:r>
              <a:rPr sz="1800" spc="-70" dirty="0">
                <a:latin typeface="Arial"/>
                <a:cs typeface="Arial"/>
              </a:rPr>
              <a:t>more </a:t>
            </a:r>
            <a:r>
              <a:rPr sz="1800" spc="-65" dirty="0">
                <a:latin typeface="Arial"/>
                <a:cs typeface="Arial"/>
              </a:rPr>
              <a:t>likely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remain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355" dirty="0">
                <a:latin typeface="Arial"/>
                <a:cs typeface="Arial"/>
              </a:rPr>
              <a:t>PRC</a:t>
            </a:r>
            <a:endParaRPr sz="1800">
              <a:latin typeface="Arial"/>
              <a:cs typeface="Arial"/>
            </a:endParaRPr>
          </a:p>
          <a:p>
            <a:pPr marL="354965" marR="754380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5" dirty="0">
                <a:solidFill>
                  <a:srgbClr val="1871FF"/>
                </a:solidFill>
                <a:latin typeface="Arial"/>
                <a:cs typeface="Arial"/>
              </a:rPr>
              <a:t>Nearly</a:t>
            </a:r>
            <a:r>
              <a:rPr sz="1800" b="1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1871FF"/>
                </a:solidFill>
                <a:latin typeface="Arial"/>
                <a:cs typeface="Arial"/>
              </a:rPr>
              <a:t>63%</a:t>
            </a:r>
            <a:r>
              <a:rPr sz="1800" b="1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reported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they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were</a:t>
            </a:r>
            <a:r>
              <a:rPr sz="1800" spc="-65" dirty="0">
                <a:latin typeface="Arial"/>
                <a:cs typeface="Arial"/>
              </a:rPr>
              <a:t> looking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room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develop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114" dirty="0">
                <a:latin typeface="Arial"/>
                <a:cs typeface="Arial"/>
              </a:rPr>
              <a:t>advance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their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career.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2039" y="2711195"/>
            <a:ext cx="6667500" cy="1449705"/>
            <a:chOff x="1082039" y="2711195"/>
            <a:chExt cx="6667500" cy="1449705"/>
          </a:xfrm>
        </p:grpSpPr>
        <p:sp>
          <p:nvSpPr>
            <p:cNvPr id="6" name="object 6"/>
            <p:cNvSpPr/>
            <p:nvPr/>
          </p:nvSpPr>
          <p:spPr>
            <a:xfrm>
              <a:off x="1540764" y="2711195"/>
              <a:ext cx="5751830" cy="1445260"/>
            </a:xfrm>
            <a:custGeom>
              <a:avLst/>
              <a:gdLst/>
              <a:ahLst/>
              <a:cxnLst/>
              <a:rect l="l" t="t" r="r" b="b"/>
              <a:pathLst>
                <a:path w="5751830" h="1445260">
                  <a:moveTo>
                    <a:pt x="417576" y="0"/>
                  </a:moveTo>
                  <a:lnTo>
                    <a:pt x="0" y="0"/>
                  </a:lnTo>
                  <a:lnTo>
                    <a:pt x="0" y="1444752"/>
                  </a:lnTo>
                  <a:lnTo>
                    <a:pt x="417576" y="1444752"/>
                  </a:lnTo>
                  <a:lnTo>
                    <a:pt x="417576" y="0"/>
                  </a:lnTo>
                  <a:close/>
                </a:path>
                <a:path w="5751830" h="1445260">
                  <a:moveTo>
                    <a:pt x="1751076" y="955548"/>
                  </a:moveTo>
                  <a:lnTo>
                    <a:pt x="1331976" y="955548"/>
                  </a:lnTo>
                  <a:lnTo>
                    <a:pt x="1331976" y="1444752"/>
                  </a:lnTo>
                  <a:lnTo>
                    <a:pt x="1751076" y="1444752"/>
                  </a:lnTo>
                  <a:lnTo>
                    <a:pt x="1751076" y="955548"/>
                  </a:lnTo>
                  <a:close/>
                </a:path>
                <a:path w="5751830" h="1445260">
                  <a:moveTo>
                    <a:pt x="3084576" y="225552"/>
                  </a:moveTo>
                  <a:lnTo>
                    <a:pt x="2665476" y="225552"/>
                  </a:lnTo>
                  <a:lnTo>
                    <a:pt x="2665476" y="1444752"/>
                  </a:lnTo>
                  <a:lnTo>
                    <a:pt x="3084576" y="1444752"/>
                  </a:lnTo>
                  <a:lnTo>
                    <a:pt x="3084576" y="225552"/>
                  </a:lnTo>
                  <a:close/>
                </a:path>
                <a:path w="5751830" h="1445260">
                  <a:moveTo>
                    <a:pt x="4418063" y="685800"/>
                  </a:moveTo>
                  <a:lnTo>
                    <a:pt x="3998976" y="685800"/>
                  </a:lnTo>
                  <a:lnTo>
                    <a:pt x="3998976" y="1444752"/>
                  </a:lnTo>
                  <a:lnTo>
                    <a:pt x="4418063" y="1444752"/>
                  </a:lnTo>
                  <a:lnTo>
                    <a:pt x="4418063" y="685800"/>
                  </a:lnTo>
                  <a:close/>
                </a:path>
                <a:path w="5751830" h="1445260">
                  <a:moveTo>
                    <a:pt x="5751576" y="1214628"/>
                  </a:moveTo>
                  <a:lnTo>
                    <a:pt x="5332476" y="1214628"/>
                  </a:lnTo>
                  <a:lnTo>
                    <a:pt x="5332476" y="1444752"/>
                  </a:lnTo>
                  <a:lnTo>
                    <a:pt x="5751576" y="1444752"/>
                  </a:lnTo>
                  <a:lnTo>
                    <a:pt x="5751576" y="1214628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2039" y="4155947"/>
              <a:ext cx="6667500" cy="0"/>
            </a:xfrm>
            <a:custGeom>
              <a:avLst/>
              <a:gdLst/>
              <a:ahLst/>
              <a:cxnLst/>
              <a:rect l="l" t="t" r="r" b="b"/>
              <a:pathLst>
                <a:path w="6667500">
                  <a:moveTo>
                    <a:pt x="0" y="0"/>
                  </a:moveTo>
                  <a:lnTo>
                    <a:pt x="6667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60450" y="2463118"/>
            <a:ext cx="3765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70" dirty="0">
                <a:solidFill>
                  <a:srgbClr val="001E44"/>
                </a:solidFill>
                <a:latin typeface="Arial"/>
                <a:cs typeface="Arial"/>
              </a:rPr>
              <a:t>74.5%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3828" y="3419196"/>
            <a:ext cx="3765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70" dirty="0">
                <a:solidFill>
                  <a:srgbClr val="001E44"/>
                </a:solidFill>
                <a:latin typeface="Arial"/>
                <a:cs typeface="Arial"/>
              </a:rPr>
              <a:t>25.2%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7206" y="2688011"/>
            <a:ext cx="3765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70" dirty="0">
                <a:solidFill>
                  <a:srgbClr val="001E44"/>
                </a:solidFill>
                <a:latin typeface="Arial"/>
                <a:cs typeface="Arial"/>
              </a:rPr>
              <a:t>62.9%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0584" y="3149576"/>
            <a:ext cx="3765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70" dirty="0">
                <a:solidFill>
                  <a:srgbClr val="001E44"/>
                </a:solidFill>
                <a:latin typeface="Arial"/>
                <a:cs typeface="Arial"/>
              </a:rPr>
              <a:t>39.1%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3962" y="3677038"/>
            <a:ext cx="3765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solidFill>
                  <a:srgbClr val="001E44"/>
                </a:solidFill>
                <a:latin typeface="Arial"/>
                <a:cs typeface="Arial"/>
              </a:rPr>
              <a:t>11.9%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451" y="2465641"/>
            <a:ext cx="267970" cy="177101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05"/>
              </a:spcBef>
            </a:pPr>
            <a:r>
              <a:rPr sz="1100" spc="-85" dirty="0">
                <a:solidFill>
                  <a:srgbClr val="001E44"/>
                </a:solidFill>
                <a:latin typeface="Arial"/>
                <a:cs typeface="Arial"/>
              </a:rPr>
              <a:t>80%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100" spc="-85" dirty="0">
                <a:solidFill>
                  <a:srgbClr val="001E44"/>
                </a:solidFill>
                <a:latin typeface="Arial"/>
                <a:cs typeface="Arial"/>
              </a:rPr>
              <a:t>70%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9"/>
              </a:spcBef>
            </a:pPr>
            <a:r>
              <a:rPr sz="1100" spc="-85" dirty="0">
                <a:solidFill>
                  <a:srgbClr val="001E44"/>
                </a:solidFill>
                <a:latin typeface="Arial"/>
                <a:cs typeface="Arial"/>
              </a:rPr>
              <a:t>60%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100" spc="-85" dirty="0">
                <a:solidFill>
                  <a:srgbClr val="001E44"/>
                </a:solidFill>
                <a:latin typeface="Arial"/>
                <a:cs typeface="Arial"/>
              </a:rPr>
              <a:t>50%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100" spc="-85" dirty="0">
                <a:solidFill>
                  <a:srgbClr val="001E44"/>
                </a:solidFill>
                <a:latin typeface="Arial"/>
                <a:cs typeface="Arial"/>
              </a:rPr>
              <a:t>40%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0"/>
              </a:spcBef>
            </a:pPr>
            <a:r>
              <a:rPr sz="1100" spc="-85" dirty="0">
                <a:solidFill>
                  <a:srgbClr val="001E44"/>
                </a:solidFill>
                <a:latin typeface="Arial"/>
                <a:cs typeface="Arial"/>
              </a:rPr>
              <a:t>30%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100" spc="-85" dirty="0">
                <a:solidFill>
                  <a:srgbClr val="001E44"/>
                </a:solidFill>
                <a:latin typeface="Arial"/>
                <a:cs typeface="Arial"/>
              </a:rPr>
              <a:t>20%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100" spc="-85" dirty="0">
                <a:solidFill>
                  <a:srgbClr val="001E44"/>
                </a:solidFill>
                <a:latin typeface="Arial"/>
                <a:cs typeface="Arial"/>
              </a:rPr>
              <a:t>10%</a:t>
            </a:r>
            <a:endParaRPr sz="11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210"/>
              </a:spcBef>
            </a:pPr>
            <a:r>
              <a:rPr sz="1100" spc="-25" dirty="0">
                <a:solidFill>
                  <a:srgbClr val="001E44"/>
                </a:solidFill>
                <a:latin typeface="Arial"/>
                <a:cs typeface="Arial"/>
              </a:rPr>
              <a:t>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8224" y="4232364"/>
            <a:ext cx="921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001E44"/>
                </a:solidFill>
                <a:latin typeface="Arial"/>
                <a:cs typeface="Arial"/>
              </a:rPr>
              <a:t>A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001E44"/>
                </a:solidFill>
                <a:latin typeface="Arial"/>
                <a:cs typeface="Arial"/>
              </a:rPr>
              <a:t>pay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increase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69476" y="4232364"/>
            <a:ext cx="1226185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6845" marR="5080" indent="-144780">
              <a:lnSpc>
                <a:spcPct val="101800"/>
              </a:lnSpc>
              <a:spcBef>
                <a:spcPts val="75"/>
              </a:spcBef>
            </a:pPr>
            <a:r>
              <a:rPr sz="1200" spc="-70" dirty="0">
                <a:solidFill>
                  <a:srgbClr val="001E44"/>
                </a:solidFill>
                <a:latin typeface="Arial"/>
                <a:cs typeface="Arial"/>
              </a:rPr>
              <a:t>Time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off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for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mental 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health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reasons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80319" y="4604525"/>
            <a:ext cx="471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growth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53904" y="4232364"/>
            <a:ext cx="2649855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86690">
              <a:lnSpc>
                <a:spcPct val="101800"/>
              </a:lnSpc>
              <a:spcBef>
                <a:spcPts val="75"/>
              </a:spcBef>
              <a:tabLst>
                <a:tab pos="1353185" algn="l"/>
              </a:tabLst>
            </a:pP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More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room</a:t>
            </a:r>
            <a:r>
              <a:rPr sz="12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for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	</a:t>
            </a: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ability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further 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advancement/career</a:t>
            </a:r>
            <a:r>
              <a:rPr sz="1200" spc="1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my </a:t>
            </a:r>
            <a:r>
              <a:rPr sz="1200" spc="-45" dirty="0">
                <a:solidFill>
                  <a:srgbClr val="001E44"/>
                </a:solidFill>
                <a:latin typeface="Arial"/>
                <a:cs typeface="Arial"/>
              </a:rPr>
              <a:t>education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in</a:t>
            </a:r>
            <a:r>
              <a:rPr sz="120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1447" y="4604525"/>
            <a:ext cx="1236345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64795">
              <a:lnSpc>
                <a:spcPct val="101800"/>
              </a:lnSpc>
              <a:spcBef>
                <a:spcPts val="75"/>
              </a:spcBef>
            </a:pPr>
            <a:r>
              <a:rPr sz="1200" spc="-25" dirty="0">
                <a:solidFill>
                  <a:srgbClr val="001E44"/>
                </a:solidFill>
                <a:latin typeface="Arial"/>
                <a:cs typeface="Arial"/>
              </a:rPr>
              <a:t>field,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44"/>
                </a:solidFill>
                <a:latin typeface="Arial"/>
                <a:cs typeface="Arial"/>
              </a:rPr>
              <a:t>while </a:t>
            </a:r>
            <a:r>
              <a:rPr sz="1200" spc="-40" dirty="0">
                <a:solidFill>
                  <a:srgbClr val="001E44"/>
                </a:solidFill>
                <a:latin typeface="Arial"/>
                <a:cs typeface="Arial"/>
              </a:rPr>
              <a:t>continuing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20" dirty="0">
                <a:solidFill>
                  <a:srgbClr val="001E44"/>
                </a:solidFill>
                <a:latin typeface="Arial"/>
                <a:cs typeface="Arial"/>
              </a:rPr>
              <a:t>as</a:t>
            </a:r>
            <a:r>
              <a:rPr sz="1200" spc="-3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001E44"/>
                </a:solidFill>
                <a:latin typeface="Arial"/>
                <a:cs typeface="Arial"/>
              </a:rPr>
              <a:t>a</a:t>
            </a:r>
            <a:r>
              <a:rPr sz="1200" spc="-3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4" dirty="0">
                <a:solidFill>
                  <a:srgbClr val="001E44"/>
                </a:solidFill>
                <a:latin typeface="Arial"/>
                <a:cs typeface="Arial"/>
              </a:rPr>
              <a:t>PRC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0035" y="4232364"/>
            <a:ext cx="1204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1E44"/>
                </a:solidFill>
                <a:latin typeface="Arial"/>
                <a:cs typeface="Arial"/>
              </a:rPr>
              <a:t>Some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E44"/>
                </a:solidFill>
                <a:latin typeface="Arial"/>
                <a:cs typeface="Arial"/>
              </a:rPr>
              <a:t>other</a:t>
            </a:r>
            <a:r>
              <a:rPr sz="12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1E44"/>
                </a:solidFill>
                <a:latin typeface="Arial"/>
                <a:cs typeface="Arial"/>
              </a:rPr>
              <a:t>reason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7390" y="897175"/>
            <a:ext cx="6203315" cy="125793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3200" b="1" spc="-254" dirty="0">
                <a:solidFill>
                  <a:srgbClr val="001E44"/>
                </a:solidFill>
                <a:latin typeface="Arial"/>
                <a:cs typeface="Arial"/>
              </a:rPr>
              <a:t>Career</a:t>
            </a:r>
            <a:r>
              <a:rPr sz="3200" b="1" spc="-10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3200" b="1" spc="-325" dirty="0">
                <a:solidFill>
                  <a:srgbClr val="001E44"/>
                </a:solidFill>
                <a:latin typeface="Arial"/>
                <a:cs typeface="Arial"/>
              </a:rPr>
              <a:t>Goals</a:t>
            </a:r>
            <a:endParaRPr sz="3200">
              <a:latin typeface="Arial"/>
              <a:cs typeface="Arial"/>
            </a:endParaRPr>
          </a:p>
          <a:p>
            <a:pPr marL="2225675" marR="5080" indent="-1313815">
              <a:lnSpc>
                <a:spcPct val="101699"/>
              </a:lnSpc>
              <a:spcBef>
                <a:spcPts val="500"/>
              </a:spcBef>
            </a:pPr>
            <a:r>
              <a:rPr sz="1800" spc="-114" dirty="0">
                <a:solidFill>
                  <a:srgbClr val="001E44"/>
                </a:solidFill>
                <a:latin typeface="Arial"/>
                <a:cs typeface="Arial"/>
              </a:rPr>
              <a:t>Q:</a:t>
            </a:r>
            <a:r>
              <a:rPr sz="180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001E44"/>
                </a:solidFill>
                <a:latin typeface="Arial"/>
                <a:cs typeface="Arial"/>
              </a:rPr>
              <a:t>Which</a:t>
            </a:r>
            <a:r>
              <a:rPr sz="18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E44"/>
                </a:solidFill>
                <a:latin typeface="Arial"/>
                <a:cs typeface="Arial"/>
              </a:rPr>
              <a:t>of</a:t>
            </a:r>
            <a:r>
              <a:rPr sz="180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1E44"/>
                </a:solidFill>
                <a:latin typeface="Arial"/>
                <a:cs typeface="Arial"/>
              </a:rPr>
              <a:t>the</a:t>
            </a:r>
            <a:r>
              <a:rPr sz="180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01E44"/>
                </a:solidFill>
                <a:latin typeface="Arial"/>
                <a:cs typeface="Arial"/>
              </a:rPr>
              <a:t>following</a:t>
            </a:r>
            <a:r>
              <a:rPr sz="18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001E44"/>
                </a:solidFill>
                <a:latin typeface="Arial"/>
                <a:cs typeface="Arial"/>
              </a:rPr>
              <a:t>factors, </a:t>
            </a:r>
            <a:r>
              <a:rPr sz="1800" dirty="0">
                <a:solidFill>
                  <a:srgbClr val="001E44"/>
                </a:solidFill>
                <a:latin typeface="Arial"/>
                <a:cs typeface="Arial"/>
              </a:rPr>
              <a:t>if</a:t>
            </a:r>
            <a:r>
              <a:rPr sz="180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001E44"/>
                </a:solidFill>
                <a:latin typeface="Arial"/>
                <a:cs typeface="Arial"/>
              </a:rPr>
              <a:t>any,</a:t>
            </a:r>
            <a:r>
              <a:rPr sz="180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01E44"/>
                </a:solidFill>
                <a:latin typeface="Arial"/>
                <a:cs typeface="Arial"/>
              </a:rPr>
              <a:t>would</a:t>
            </a:r>
            <a:r>
              <a:rPr sz="180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001E44"/>
                </a:solidFill>
                <a:latin typeface="Arial"/>
                <a:cs typeface="Arial"/>
              </a:rPr>
              <a:t>make</a:t>
            </a:r>
            <a:r>
              <a:rPr sz="180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E44"/>
                </a:solidFill>
                <a:latin typeface="Arial"/>
                <a:cs typeface="Arial"/>
              </a:rPr>
              <a:t>you </a:t>
            </a:r>
            <a:r>
              <a:rPr sz="1800" spc="-70" dirty="0">
                <a:solidFill>
                  <a:srgbClr val="001E44"/>
                </a:solidFill>
                <a:latin typeface="Arial"/>
                <a:cs typeface="Arial"/>
              </a:rPr>
              <a:t>more</a:t>
            </a:r>
            <a:r>
              <a:rPr sz="1800" spc="-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001E44"/>
                </a:solidFill>
                <a:latin typeface="Arial"/>
                <a:cs typeface="Arial"/>
              </a:rPr>
              <a:t>likely</a:t>
            </a:r>
            <a:r>
              <a:rPr sz="1800" spc="-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E44"/>
                </a:solidFill>
                <a:latin typeface="Arial"/>
                <a:cs typeface="Arial"/>
              </a:rPr>
              <a:t>to</a:t>
            </a:r>
            <a:r>
              <a:rPr sz="1800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001E44"/>
                </a:solidFill>
                <a:latin typeface="Arial"/>
                <a:cs typeface="Arial"/>
              </a:rPr>
              <a:t>remain</a:t>
            </a:r>
            <a:r>
              <a:rPr sz="180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150" dirty="0">
                <a:solidFill>
                  <a:srgbClr val="001E44"/>
                </a:solidFill>
                <a:latin typeface="Arial"/>
                <a:cs typeface="Arial"/>
              </a:rPr>
              <a:t>a</a:t>
            </a:r>
            <a:r>
              <a:rPr sz="18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800" spc="-310" dirty="0">
                <a:solidFill>
                  <a:srgbClr val="001E44"/>
                </a:solidFill>
                <a:latin typeface="Arial"/>
                <a:cs typeface="Arial"/>
              </a:rPr>
              <a:t>PRC?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80143"/>
            <a:ext cx="27406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Upcoming</a:t>
            </a:r>
            <a:r>
              <a:rPr spc="-204" dirty="0"/>
              <a:t> </a:t>
            </a:r>
            <a:r>
              <a:rPr spc="-175" dirty="0"/>
              <a:t>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23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810485"/>
            <a:ext cx="5980430" cy="21793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5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320" dirty="0">
                <a:latin typeface="Arial"/>
                <a:cs typeface="Arial"/>
              </a:rPr>
              <a:t>FORE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Report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–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June</a:t>
            </a:r>
            <a:r>
              <a:rPr sz="2000" spc="-95" dirty="0">
                <a:latin typeface="Arial"/>
                <a:cs typeface="Arial"/>
              </a:rPr>
              <a:t> 2023: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Data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Policy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Implications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70" dirty="0">
                <a:latin typeface="Arial"/>
                <a:cs typeface="Arial"/>
              </a:rPr>
              <a:t>In-</a:t>
            </a:r>
            <a:r>
              <a:rPr sz="2000" spc="-45" dirty="0">
                <a:latin typeface="Arial"/>
                <a:cs typeface="Arial"/>
              </a:rPr>
              <a:t>depth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analyses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including: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Clr>
                <a:srgbClr val="1871FF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120" dirty="0">
                <a:latin typeface="Arial"/>
                <a:cs typeface="Arial"/>
              </a:rPr>
              <a:t>State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variation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Clr>
                <a:srgbClr val="1871FF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85" dirty="0">
                <a:latin typeface="Arial"/>
                <a:cs typeface="Arial"/>
              </a:rPr>
              <a:t>Work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experience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type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setting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supervisor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50"/>
              </a:spcBef>
              <a:buClr>
                <a:srgbClr val="1871FF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90" dirty="0">
                <a:latin typeface="Arial"/>
                <a:cs typeface="Arial"/>
              </a:rPr>
              <a:t>Burn-</a:t>
            </a:r>
            <a:r>
              <a:rPr sz="2000" spc="-10" dirty="0">
                <a:latin typeface="Arial"/>
                <a:cs typeface="Arial"/>
              </a:rPr>
              <a:t>out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and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self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Clr>
                <a:srgbClr val="1871FF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120" dirty="0">
                <a:latin typeface="Arial"/>
                <a:cs typeface="Arial"/>
              </a:rPr>
              <a:t>Need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on-</a:t>
            </a:r>
            <a:r>
              <a:rPr sz="2000" spc="-105" dirty="0">
                <a:latin typeface="Arial"/>
                <a:cs typeface="Arial"/>
              </a:rPr>
              <a:t>going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training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88" y="580143"/>
            <a:ext cx="56000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5" dirty="0"/>
              <a:t>Summary</a:t>
            </a:r>
            <a:r>
              <a:rPr spc="-175" dirty="0"/>
              <a:t> </a:t>
            </a:r>
            <a:r>
              <a:rPr spc="-250" dirty="0"/>
              <a:t>and</a:t>
            </a:r>
            <a:r>
              <a:rPr spc="-170" dirty="0"/>
              <a:t> </a:t>
            </a:r>
            <a:r>
              <a:rPr spc="-275" dirty="0"/>
              <a:t>Policy</a:t>
            </a:r>
            <a:r>
              <a:rPr spc="-180" dirty="0"/>
              <a:t> </a:t>
            </a:r>
            <a:r>
              <a:rPr spc="-190" dirty="0"/>
              <a:t>Implications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24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60325" indent="-287020">
              <a:lnSpc>
                <a:spcPts val="2160"/>
              </a:lnSpc>
              <a:spcBef>
                <a:spcPts val="375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pc="-145" dirty="0"/>
              <a:t>This</a:t>
            </a:r>
            <a:r>
              <a:rPr spc="-80" dirty="0"/>
              <a:t> </a:t>
            </a:r>
            <a:r>
              <a:rPr spc="-114" dirty="0"/>
              <a:t>is</a:t>
            </a:r>
            <a:r>
              <a:rPr spc="-70" dirty="0"/>
              <a:t> </a:t>
            </a:r>
            <a:r>
              <a:rPr spc="-165" dirty="0"/>
              <a:t>a</a:t>
            </a:r>
            <a:r>
              <a:rPr spc="-75" dirty="0"/>
              <a:t> </a:t>
            </a:r>
            <a:r>
              <a:rPr spc="-60" dirty="0"/>
              <a:t>workforce</a:t>
            </a:r>
            <a:r>
              <a:rPr spc="-100" dirty="0"/>
              <a:t> </a:t>
            </a:r>
            <a:r>
              <a:rPr spc="-75" dirty="0"/>
              <a:t>strongly</a:t>
            </a:r>
            <a:r>
              <a:rPr spc="-85" dirty="0"/>
              <a:t> </a:t>
            </a:r>
            <a:r>
              <a:rPr spc="-60" dirty="0"/>
              <a:t>driven</a:t>
            </a:r>
            <a:r>
              <a:rPr spc="-70" dirty="0"/>
              <a:t> </a:t>
            </a:r>
            <a:r>
              <a:rPr spc="-95" dirty="0"/>
              <a:t>by</a:t>
            </a:r>
            <a:r>
              <a:rPr spc="-85" dirty="0"/>
              <a:t> </a:t>
            </a:r>
            <a:r>
              <a:rPr spc="-165" dirty="0"/>
              <a:t>a</a:t>
            </a:r>
            <a:r>
              <a:rPr spc="-90" dirty="0"/>
              <a:t> </a:t>
            </a:r>
            <a:r>
              <a:rPr spc="-100" dirty="0"/>
              <a:t>mission</a:t>
            </a:r>
            <a:r>
              <a:rPr spc="-6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spc="-45" dirty="0"/>
              <a:t>give </a:t>
            </a:r>
            <a:r>
              <a:rPr spc="-20" dirty="0"/>
              <a:t>back</a:t>
            </a:r>
          </a:p>
          <a:p>
            <a:pPr marL="299085" marR="5080" indent="-287020">
              <a:lnSpc>
                <a:spcPts val="2160"/>
              </a:lnSpc>
              <a:spcBef>
                <a:spcPts val="994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pc="-125" dirty="0"/>
              <a:t>Serving</a:t>
            </a:r>
            <a:r>
              <a:rPr spc="-90" dirty="0"/>
              <a:t> </a:t>
            </a:r>
            <a:r>
              <a:rPr spc="-65" dirty="0"/>
              <a:t>populations</a:t>
            </a:r>
            <a:r>
              <a:rPr spc="-95" dirty="0"/>
              <a:t> </a:t>
            </a:r>
            <a:r>
              <a:rPr spc="-140" dirty="0"/>
              <a:t>across</a:t>
            </a:r>
            <a:r>
              <a:rPr spc="-70" dirty="0"/>
              <a:t> </a:t>
            </a:r>
            <a:r>
              <a:rPr spc="-110" dirty="0"/>
              <a:t>many</a:t>
            </a:r>
            <a:r>
              <a:rPr spc="-90" dirty="0"/>
              <a:t> </a:t>
            </a:r>
            <a:r>
              <a:rPr spc="-30" dirty="0"/>
              <a:t>different</a:t>
            </a:r>
            <a:r>
              <a:rPr spc="-75" dirty="0"/>
              <a:t> </a:t>
            </a:r>
            <a:r>
              <a:rPr spc="-80" dirty="0"/>
              <a:t>settings</a:t>
            </a:r>
            <a:r>
              <a:rPr spc="-70" dirty="0"/>
              <a:t> </a:t>
            </a:r>
            <a:r>
              <a:rPr spc="-25" dirty="0"/>
              <a:t>and </a:t>
            </a:r>
            <a:r>
              <a:rPr dirty="0"/>
              <a:t>with</a:t>
            </a:r>
            <a:r>
              <a:rPr spc="-90" dirty="0"/>
              <a:t> </a:t>
            </a:r>
            <a:r>
              <a:rPr spc="-110" dirty="0"/>
              <a:t>many</a:t>
            </a:r>
            <a:r>
              <a:rPr spc="-105" dirty="0"/>
              <a:t> </a:t>
            </a:r>
            <a:r>
              <a:rPr spc="-30" dirty="0"/>
              <a:t>different</a:t>
            </a:r>
            <a:r>
              <a:rPr spc="-75" dirty="0"/>
              <a:t> </a:t>
            </a:r>
            <a:r>
              <a:rPr spc="-20" dirty="0"/>
              <a:t>tasks</a:t>
            </a:r>
          </a:p>
          <a:p>
            <a:pPr marL="299085" marR="499745" indent="-287020">
              <a:lnSpc>
                <a:spcPts val="2160"/>
              </a:lnSpc>
              <a:spcBef>
                <a:spcPts val="1010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pc="-140" dirty="0"/>
              <a:t>Reasonable</a:t>
            </a:r>
            <a:r>
              <a:rPr spc="-75" dirty="0"/>
              <a:t> </a:t>
            </a:r>
            <a:r>
              <a:rPr spc="-145" dirty="0"/>
              <a:t>pay,</a:t>
            </a:r>
            <a:r>
              <a:rPr spc="-85" dirty="0"/>
              <a:t> </a:t>
            </a:r>
            <a:r>
              <a:rPr spc="-95" dirty="0"/>
              <a:t>career</a:t>
            </a:r>
            <a:r>
              <a:rPr spc="-75" dirty="0"/>
              <a:t> </a:t>
            </a:r>
            <a:r>
              <a:rPr spc="-40" dirty="0"/>
              <a:t>growth</a:t>
            </a:r>
            <a:r>
              <a:rPr spc="-75" dirty="0"/>
              <a:t> </a:t>
            </a:r>
            <a:r>
              <a:rPr spc="-45" dirty="0"/>
              <a:t>opportunities,</a:t>
            </a:r>
            <a:r>
              <a:rPr spc="-75" dirty="0"/>
              <a:t> </a:t>
            </a:r>
            <a:r>
              <a:rPr spc="-25" dirty="0"/>
              <a:t>and </a:t>
            </a:r>
            <a:r>
              <a:rPr spc="-65" dirty="0"/>
              <a:t>supportive</a:t>
            </a:r>
            <a:r>
              <a:rPr spc="-60" dirty="0"/>
              <a:t> </a:t>
            </a:r>
            <a:r>
              <a:rPr spc="-50" dirty="0"/>
              <a:t>work</a:t>
            </a:r>
            <a:r>
              <a:rPr spc="-55" dirty="0"/>
              <a:t> </a:t>
            </a:r>
            <a:r>
              <a:rPr spc="-75" dirty="0"/>
              <a:t>environments</a:t>
            </a:r>
            <a:r>
              <a:rPr spc="-50" dirty="0"/>
              <a:t> </a:t>
            </a:r>
            <a:r>
              <a:rPr spc="-10" dirty="0"/>
              <a:t>needed</a:t>
            </a:r>
          </a:p>
          <a:p>
            <a:pPr marL="299085" marR="328295" indent="-287020">
              <a:lnSpc>
                <a:spcPts val="2160"/>
              </a:lnSpc>
              <a:spcBef>
                <a:spcPts val="994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pc="-85" dirty="0"/>
              <a:t>Variations</a:t>
            </a:r>
            <a:r>
              <a:rPr spc="-80" dirty="0"/>
              <a:t> </a:t>
            </a:r>
            <a:r>
              <a:rPr spc="-140" dirty="0"/>
              <a:t>across</a:t>
            </a:r>
            <a:r>
              <a:rPr spc="-75" dirty="0"/>
              <a:t> </a:t>
            </a:r>
            <a:r>
              <a:rPr spc="-110" dirty="0"/>
              <a:t>states</a:t>
            </a:r>
            <a:r>
              <a:rPr spc="-45" dirty="0"/>
              <a:t> </a:t>
            </a:r>
            <a:r>
              <a:rPr spc="-100" dirty="0"/>
              <a:t>show</a:t>
            </a:r>
            <a:r>
              <a:rPr spc="-105" dirty="0"/>
              <a:t> </a:t>
            </a:r>
            <a:r>
              <a:rPr dirty="0"/>
              <a:t>that</a:t>
            </a:r>
            <a:r>
              <a:rPr spc="-80" dirty="0"/>
              <a:t> </a:t>
            </a:r>
            <a:r>
              <a:rPr spc="-85" dirty="0"/>
              <a:t>state</a:t>
            </a:r>
            <a:r>
              <a:rPr spc="-60" dirty="0"/>
              <a:t> </a:t>
            </a:r>
            <a:r>
              <a:rPr spc="-80" dirty="0"/>
              <a:t>policies</a:t>
            </a:r>
            <a:r>
              <a:rPr spc="-75" dirty="0"/>
              <a:t> </a:t>
            </a:r>
            <a:r>
              <a:rPr spc="-55" dirty="0"/>
              <a:t>can </a:t>
            </a:r>
            <a:r>
              <a:rPr spc="-40" dirty="0"/>
              <a:t>facilitate</a:t>
            </a:r>
            <a:r>
              <a:rPr spc="-55" dirty="0"/>
              <a:t> </a:t>
            </a:r>
            <a:r>
              <a:rPr spc="-20" dirty="0"/>
              <a:t>or</a:t>
            </a:r>
            <a:r>
              <a:rPr spc="-100" dirty="0"/>
              <a:t> </a:t>
            </a:r>
            <a:r>
              <a:rPr spc="-75" dirty="0"/>
              <a:t>present</a:t>
            </a:r>
            <a:r>
              <a:rPr spc="-80" dirty="0"/>
              <a:t> </a:t>
            </a:r>
            <a:r>
              <a:rPr spc="-70" dirty="0"/>
              <a:t>barriers</a:t>
            </a:r>
            <a:r>
              <a:rPr spc="-80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spc="-100" dirty="0"/>
              <a:t>increasing</a:t>
            </a:r>
            <a:r>
              <a:rPr spc="-85" dirty="0"/>
              <a:t> </a:t>
            </a:r>
            <a:r>
              <a:rPr spc="-20" dirty="0"/>
              <a:t>the</a:t>
            </a:r>
            <a:r>
              <a:rPr spc="-85" dirty="0"/>
              <a:t> </a:t>
            </a:r>
            <a:r>
              <a:rPr spc="-20" dirty="0"/>
              <a:t>peer </a:t>
            </a:r>
            <a:r>
              <a:rPr spc="-10" dirty="0"/>
              <a:t>workforce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Impact</a:t>
            </a:r>
            <a:r>
              <a:rPr spc="-175" dirty="0"/>
              <a:t> </a:t>
            </a:r>
            <a:r>
              <a:rPr spc="-150" dirty="0"/>
              <a:t>of </a:t>
            </a:r>
            <a:r>
              <a:rPr spc="-490" dirty="0"/>
              <a:t>FORE</a:t>
            </a:r>
            <a:r>
              <a:rPr spc="-170" dirty="0"/>
              <a:t> </a:t>
            </a:r>
            <a:r>
              <a:rPr spc="-265" dirty="0"/>
              <a:t>Grantees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25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8" y="1403603"/>
            <a:ext cx="5574398" cy="46771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580143"/>
            <a:ext cx="48221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80" dirty="0">
                <a:solidFill>
                  <a:srgbClr val="001E44"/>
                </a:solidFill>
                <a:latin typeface="Arial"/>
                <a:cs typeface="Arial"/>
              </a:rPr>
              <a:t>FORE</a:t>
            </a:r>
            <a:r>
              <a:rPr sz="3200" b="1" spc="-1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3200" b="1" spc="-215" dirty="0">
                <a:solidFill>
                  <a:srgbClr val="001E44"/>
                </a:solidFill>
                <a:latin typeface="Arial"/>
                <a:cs typeface="Arial"/>
              </a:rPr>
              <a:t>Grantee:</a:t>
            </a:r>
            <a:r>
              <a:rPr sz="3200" b="1" spc="-1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3200" b="1" spc="-240" dirty="0">
                <a:solidFill>
                  <a:srgbClr val="001E44"/>
                </a:solidFill>
                <a:latin typeface="Arial"/>
                <a:cs typeface="Arial"/>
              </a:rPr>
              <a:t>Ballad</a:t>
            </a:r>
            <a:r>
              <a:rPr sz="3200" b="1" spc="-19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3200" b="1" spc="-120" dirty="0">
                <a:solidFill>
                  <a:srgbClr val="001E44"/>
                </a:solidFill>
                <a:latin typeface="Arial"/>
                <a:cs typeface="Arial"/>
              </a:rPr>
              <a:t>Health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130808"/>
            <a:ext cx="7971155" cy="5215255"/>
            <a:chOff x="611123" y="1130808"/>
            <a:chExt cx="7971155" cy="5215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424" y="1950719"/>
              <a:ext cx="2958899" cy="43952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23" y="1130808"/>
              <a:ext cx="3057143" cy="11917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223" y="1776983"/>
              <a:ext cx="4884635" cy="24963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26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1415" y="3982211"/>
            <a:ext cx="2981388" cy="2654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90" dirty="0"/>
              <a:t>FORE</a:t>
            </a:r>
            <a:r>
              <a:rPr spc="-155" dirty="0"/>
              <a:t> </a:t>
            </a:r>
            <a:r>
              <a:rPr spc="-215" dirty="0"/>
              <a:t>Grantee:</a:t>
            </a:r>
            <a:r>
              <a:rPr spc="-155" dirty="0"/>
              <a:t> </a:t>
            </a:r>
            <a:r>
              <a:rPr spc="-210" dirty="0"/>
              <a:t>California</a:t>
            </a:r>
            <a:r>
              <a:rPr spc="-175" dirty="0"/>
              <a:t> </a:t>
            </a:r>
            <a:r>
              <a:rPr spc="-290" dirty="0"/>
              <a:t>Bridge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27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3299459"/>
            <a:ext cx="2373450" cy="29123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388" y="3648456"/>
            <a:ext cx="2063495" cy="13228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708" y="1408176"/>
            <a:ext cx="6416711" cy="161822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8104" y="3122676"/>
            <a:ext cx="2912032" cy="31074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580143"/>
            <a:ext cx="6054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90" dirty="0">
                <a:solidFill>
                  <a:srgbClr val="001E44"/>
                </a:solidFill>
                <a:latin typeface="Arial"/>
                <a:cs typeface="Arial"/>
              </a:rPr>
              <a:t>FORE</a:t>
            </a:r>
            <a:r>
              <a:rPr sz="3200" b="1" spc="-15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3200" b="1" spc="-250" dirty="0">
                <a:solidFill>
                  <a:srgbClr val="001E44"/>
                </a:solidFill>
                <a:latin typeface="Arial"/>
                <a:cs typeface="Arial"/>
              </a:rPr>
              <a:t>Grantees:</a:t>
            </a:r>
            <a:r>
              <a:rPr sz="3200" b="1" spc="-16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3200" b="1" spc="-210" dirty="0">
                <a:solidFill>
                  <a:srgbClr val="001E44"/>
                </a:solidFill>
                <a:latin typeface="Arial"/>
                <a:cs typeface="Arial"/>
              </a:rPr>
              <a:t>University</a:t>
            </a:r>
            <a:r>
              <a:rPr sz="3200" b="1" spc="-1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3200" b="1" spc="-150" dirty="0">
                <a:solidFill>
                  <a:srgbClr val="001E44"/>
                </a:solidFill>
                <a:latin typeface="Arial"/>
                <a:cs typeface="Arial"/>
              </a:rPr>
              <a:t>of </a:t>
            </a:r>
            <a:r>
              <a:rPr sz="3200" b="1" spc="-45" dirty="0">
                <a:solidFill>
                  <a:srgbClr val="001E44"/>
                </a:solidFill>
                <a:latin typeface="Arial"/>
                <a:cs typeface="Arial"/>
              </a:rPr>
              <a:t>Miami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28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404" y="1557527"/>
            <a:ext cx="2990075" cy="7726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29424" y="1399032"/>
            <a:ext cx="7161530" cy="5133340"/>
            <a:chOff x="629424" y="1399032"/>
            <a:chExt cx="7161530" cy="51333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0252" y="3464051"/>
              <a:ext cx="3008002" cy="30676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424" y="2499360"/>
              <a:ext cx="2889436" cy="3224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5684" y="1399032"/>
              <a:ext cx="2794993" cy="3520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28910"/>
            <a:ext cx="20472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0" dirty="0"/>
              <a:t>About</a:t>
            </a:r>
            <a:r>
              <a:rPr spc="-140" dirty="0"/>
              <a:t> </a:t>
            </a:r>
            <a:r>
              <a:rPr spc="-509" dirty="0"/>
              <a:t>FORE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372622"/>
            <a:ext cx="6439535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latin typeface="Arial"/>
                <a:cs typeface="Arial"/>
              </a:rPr>
              <a:t>Founded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in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2018,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the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1674FF"/>
                </a:solidFill>
                <a:latin typeface="Arial"/>
                <a:cs typeface="Arial"/>
              </a:rPr>
              <a:t>Foundation</a:t>
            </a:r>
            <a:r>
              <a:rPr sz="1700" b="1" spc="-65" dirty="0">
                <a:solidFill>
                  <a:srgbClr val="1674FF"/>
                </a:solidFill>
                <a:latin typeface="Arial"/>
                <a:cs typeface="Arial"/>
              </a:rPr>
              <a:t> </a:t>
            </a:r>
            <a:r>
              <a:rPr sz="1700" b="1" spc="-90" dirty="0">
                <a:solidFill>
                  <a:srgbClr val="1674FF"/>
                </a:solidFill>
                <a:latin typeface="Arial"/>
                <a:cs typeface="Arial"/>
              </a:rPr>
              <a:t>for</a:t>
            </a:r>
            <a:r>
              <a:rPr sz="1700" b="1" spc="-65" dirty="0">
                <a:solidFill>
                  <a:srgbClr val="1674FF"/>
                </a:solidFill>
                <a:latin typeface="Arial"/>
                <a:cs typeface="Arial"/>
              </a:rPr>
              <a:t> </a:t>
            </a:r>
            <a:r>
              <a:rPr sz="1700" b="1" spc="-120" dirty="0">
                <a:solidFill>
                  <a:srgbClr val="1674FF"/>
                </a:solidFill>
                <a:latin typeface="Arial"/>
                <a:cs typeface="Arial"/>
              </a:rPr>
              <a:t>Opioid</a:t>
            </a:r>
            <a:r>
              <a:rPr sz="1700" b="1" spc="-80" dirty="0">
                <a:solidFill>
                  <a:srgbClr val="1674FF"/>
                </a:solidFill>
                <a:latin typeface="Arial"/>
                <a:cs typeface="Arial"/>
              </a:rPr>
              <a:t> </a:t>
            </a:r>
            <a:r>
              <a:rPr sz="1700" b="1" spc="-185" dirty="0">
                <a:solidFill>
                  <a:srgbClr val="1674FF"/>
                </a:solidFill>
                <a:latin typeface="Arial"/>
                <a:cs typeface="Arial"/>
              </a:rPr>
              <a:t>Response</a:t>
            </a:r>
            <a:r>
              <a:rPr sz="1700" b="1" spc="-90" dirty="0">
                <a:solidFill>
                  <a:srgbClr val="1674FF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1674FF"/>
                </a:solidFill>
                <a:latin typeface="Arial"/>
                <a:cs typeface="Arial"/>
              </a:rPr>
              <a:t>Efforts</a:t>
            </a:r>
            <a:r>
              <a:rPr sz="1700" b="1" spc="-65" dirty="0">
                <a:solidFill>
                  <a:srgbClr val="1674FF"/>
                </a:solidFill>
                <a:latin typeface="Arial"/>
                <a:cs typeface="Arial"/>
              </a:rPr>
              <a:t> </a:t>
            </a:r>
            <a:r>
              <a:rPr sz="1700" b="1" spc="-190" dirty="0">
                <a:solidFill>
                  <a:srgbClr val="1674FF"/>
                </a:solidFill>
                <a:latin typeface="Arial"/>
                <a:cs typeface="Arial"/>
              </a:rPr>
              <a:t>(FORE)</a:t>
            </a:r>
            <a:r>
              <a:rPr sz="1700" b="1" spc="-80" dirty="0">
                <a:solidFill>
                  <a:srgbClr val="1674FF"/>
                </a:solidFill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is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a </a:t>
            </a:r>
            <a:r>
              <a:rPr sz="1700" spc="-85" dirty="0">
                <a:latin typeface="Arial"/>
                <a:cs typeface="Arial"/>
              </a:rPr>
              <a:t>501(c)(3)</a:t>
            </a:r>
            <a:r>
              <a:rPr sz="1700" spc="-55" dirty="0">
                <a:latin typeface="Arial"/>
                <a:cs typeface="Arial"/>
              </a:rPr>
              <a:t> private,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national,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grantmaking </a:t>
            </a:r>
            <a:r>
              <a:rPr sz="1700" spc="-40" dirty="0">
                <a:latin typeface="Arial"/>
                <a:cs typeface="Arial"/>
              </a:rPr>
              <a:t>foundation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focused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on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one </a:t>
            </a:r>
            <a:r>
              <a:rPr sz="1700" spc="-60" dirty="0">
                <a:latin typeface="Arial"/>
                <a:cs typeface="Arial"/>
              </a:rPr>
              <a:t>urgent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public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health</a:t>
            </a:r>
            <a:r>
              <a:rPr sz="1700" spc="-95" dirty="0">
                <a:latin typeface="Arial"/>
                <a:cs typeface="Arial"/>
              </a:rPr>
              <a:t> emergency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–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001E44"/>
                </a:solidFill>
                <a:latin typeface="Arial"/>
                <a:cs typeface="Arial"/>
              </a:rPr>
              <a:t>the</a:t>
            </a:r>
            <a:r>
              <a:rPr sz="1700" b="1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700" b="1" spc="-110" dirty="0">
                <a:solidFill>
                  <a:srgbClr val="001E44"/>
                </a:solidFill>
                <a:latin typeface="Arial"/>
                <a:cs typeface="Arial"/>
              </a:rPr>
              <a:t>opioid</a:t>
            </a:r>
            <a:r>
              <a:rPr sz="1700" b="1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E44"/>
                </a:solidFill>
                <a:latin typeface="Arial"/>
                <a:cs typeface="Arial"/>
              </a:rPr>
              <a:t>crisis</a:t>
            </a:r>
            <a:r>
              <a:rPr sz="1700" spc="-10" dirty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174" y="2253773"/>
            <a:ext cx="3746500" cy="324358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b="1" spc="-10" dirty="0">
                <a:solidFill>
                  <a:srgbClr val="1674FF"/>
                </a:solidFill>
                <a:latin typeface="Arial"/>
                <a:cs typeface="Arial"/>
              </a:rPr>
              <a:t>Vision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1839"/>
              </a:lnSpc>
              <a:spcBef>
                <a:spcPts val="645"/>
              </a:spcBef>
            </a:pPr>
            <a:r>
              <a:rPr sz="1700" spc="-220" dirty="0">
                <a:latin typeface="Arial"/>
                <a:cs typeface="Arial"/>
              </a:rPr>
              <a:t>To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inspire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and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accelerate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action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end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the </a:t>
            </a:r>
            <a:r>
              <a:rPr sz="1700" spc="-35" dirty="0">
                <a:latin typeface="Arial"/>
                <a:cs typeface="Arial"/>
              </a:rPr>
              <a:t>opioid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crisis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900" b="1" spc="-10" dirty="0">
                <a:solidFill>
                  <a:srgbClr val="1674FF"/>
                </a:solidFill>
                <a:latin typeface="Arial"/>
                <a:cs typeface="Arial"/>
              </a:rPr>
              <a:t>Mission</a:t>
            </a:r>
            <a:endParaRPr sz="1900">
              <a:latin typeface="Arial"/>
              <a:cs typeface="Arial"/>
            </a:endParaRPr>
          </a:p>
          <a:p>
            <a:pPr marL="12700" marR="349250">
              <a:lnSpc>
                <a:spcPts val="1839"/>
              </a:lnSpc>
              <a:spcBef>
                <a:spcPts val="635"/>
              </a:spcBef>
            </a:pPr>
            <a:r>
              <a:rPr sz="1700" spc="-220" dirty="0">
                <a:latin typeface="Arial"/>
                <a:cs typeface="Arial"/>
              </a:rPr>
              <a:t>To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convene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and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support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partners </a:t>
            </a:r>
            <a:r>
              <a:rPr sz="1700" spc="-105" dirty="0">
                <a:latin typeface="Arial"/>
                <a:cs typeface="Arial"/>
              </a:rPr>
              <a:t>advancing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patient-</a:t>
            </a:r>
            <a:r>
              <a:rPr sz="1700" spc="-70" dirty="0">
                <a:latin typeface="Arial"/>
                <a:cs typeface="Arial"/>
              </a:rPr>
              <a:t>centered,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001E44"/>
                </a:solidFill>
                <a:latin typeface="Arial"/>
                <a:cs typeface="Arial"/>
              </a:rPr>
              <a:t>evidence- </a:t>
            </a:r>
            <a:r>
              <a:rPr sz="1700" b="1" spc="-155" dirty="0">
                <a:solidFill>
                  <a:srgbClr val="001E44"/>
                </a:solidFill>
                <a:latin typeface="Arial"/>
                <a:cs typeface="Arial"/>
              </a:rPr>
              <a:t>based</a:t>
            </a:r>
            <a:r>
              <a:rPr sz="1700" b="1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700" b="1" spc="-135" dirty="0">
                <a:solidFill>
                  <a:srgbClr val="001E44"/>
                </a:solidFill>
                <a:latin typeface="Arial"/>
                <a:cs typeface="Arial"/>
              </a:rPr>
              <a:t>solutions</a:t>
            </a:r>
            <a:r>
              <a:rPr sz="1700" b="1" spc="-6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addressing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the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opioid crisis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900" b="1" spc="-50" dirty="0">
                <a:solidFill>
                  <a:srgbClr val="1674FF"/>
                </a:solidFill>
                <a:latin typeface="Arial"/>
                <a:cs typeface="Arial"/>
              </a:rPr>
              <a:t>Focus</a:t>
            </a:r>
            <a:endParaRPr sz="1900">
              <a:latin typeface="Arial"/>
              <a:cs typeface="Arial"/>
            </a:endParaRPr>
          </a:p>
          <a:p>
            <a:pPr marL="12700" marR="407670">
              <a:lnSpc>
                <a:spcPts val="1839"/>
              </a:lnSpc>
              <a:spcBef>
                <a:spcPts val="630"/>
              </a:spcBef>
            </a:pPr>
            <a:r>
              <a:rPr sz="1700" spc="-20" dirty="0">
                <a:latin typeface="Arial"/>
                <a:cs typeface="Arial"/>
              </a:rPr>
              <a:t>With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001E44"/>
                </a:solidFill>
                <a:latin typeface="Arial"/>
                <a:cs typeface="Arial"/>
              </a:rPr>
              <a:t>patients</a:t>
            </a:r>
            <a:r>
              <a:rPr sz="1700" b="1" spc="-9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001E44"/>
                </a:solidFill>
                <a:latin typeface="Arial"/>
                <a:cs typeface="Arial"/>
              </a:rPr>
              <a:t>at</a:t>
            </a:r>
            <a:r>
              <a:rPr sz="1700" b="1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001E44"/>
                </a:solidFill>
                <a:latin typeface="Arial"/>
                <a:cs typeface="Arial"/>
              </a:rPr>
              <a:t>the</a:t>
            </a:r>
            <a:r>
              <a:rPr sz="1700" b="1" spc="-8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001E44"/>
                </a:solidFill>
                <a:latin typeface="Arial"/>
                <a:cs typeface="Arial"/>
              </a:rPr>
              <a:t>center</a:t>
            </a:r>
            <a:r>
              <a:rPr sz="1700" spc="-105" dirty="0">
                <a:latin typeface="Arial"/>
                <a:cs typeface="Arial"/>
              </a:rPr>
              <a:t>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our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focus </a:t>
            </a:r>
            <a:r>
              <a:rPr sz="1700" spc="-10" dirty="0">
                <a:latin typeface="Arial"/>
                <a:cs typeface="Arial"/>
              </a:rPr>
              <a:t>includes: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02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7968" y="5551932"/>
            <a:ext cx="6114287" cy="97231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565522" y="2242947"/>
            <a:ext cx="4193540" cy="3077845"/>
            <a:chOff x="4565522" y="2242947"/>
            <a:chExt cx="4193540" cy="30778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0391" y="2467356"/>
              <a:ext cx="2150363" cy="14356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55629" y="2462593"/>
              <a:ext cx="2160270" cy="1445260"/>
            </a:xfrm>
            <a:custGeom>
              <a:avLst/>
              <a:gdLst/>
              <a:ahLst/>
              <a:cxnLst/>
              <a:rect l="l" t="t" r="r" b="b"/>
              <a:pathLst>
                <a:path w="2160270" h="1445260">
                  <a:moveTo>
                    <a:pt x="0" y="0"/>
                  </a:moveTo>
                  <a:lnTo>
                    <a:pt x="2159889" y="0"/>
                  </a:lnTo>
                  <a:lnTo>
                    <a:pt x="2159889" y="1445133"/>
                  </a:lnTo>
                  <a:lnTo>
                    <a:pt x="0" y="14451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1E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915" y="3742944"/>
              <a:ext cx="2182367" cy="13761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62153" y="3738181"/>
              <a:ext cx="2192020" cy="1386205"/>
            </a:xfrm>
            <a:custGeom>
              <a:avLst/>
              <a:gdLst/>
              <a:ahLst/>
              <a:cxnLst/>
              <a:rect l="l" t="t" r="r" b="b"/>
              <a:pathLst>
                <a:path w="2192020" h="1386204">
                  <a:moveTo>
                    <a:pt x="0" y="0"/>
                  </a:moveTo>
                  <a:lnTo>
                    <a:pt x="2191893" y="0"/>
                  </a:lnTo>
                  <a:lnTo>
                    <a:pt x="2191893" y="1385696"/>
                  </a:lnTo>
                  <a:lnTo>
                    <a:pt x="0" y="13856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1E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5048" y="3761232"/>
              <a:ext cx="2002535" cy="154990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70285" y="3756469"/>
              <a:ext cx="2012314" cy="1559560"/>
            </a:xfrm>
            <a:custGeom>
              <a:avLst/>
              <a:gdLst/>
              <a:ahLst/>
              <a:cxnLst/>
              <a:rect l="l" t="t" r="r" b="b"/>
              <a:pathLst>
                <a:path w="2012315" h="1559560">
                  <a:moveTo>
                    <a:pt x="0" y="0"/>
                  </a:moveTo>
                  <a:lnTo>
                    <a:pt x="2012061" y="0"/>
                  </a:lnTo>
                  <a:lnTo>
                    <a:pt x="2012061" y="1559433"/>
                  </a:lnTo>
                  <a:lnTo>
                    <a:pt x="0" y="15594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1E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8419" y="2252472"/>
              <a:ext cx="2247887" cy="14980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03657" y="2247709"/>
              <a:ext cx="2257425" cy="1508125"/>
            </a:xfrm>
            <a:custGeom>
              <a:avLst/>
              <a:gdLst/>
              <a:ahLst/>
              <a:cxnLst/>
              <a:rect l="l" t="t" r="r" b="b"/>
              <a:pathLst>
                <a:path w="2257425" h="1508125">
                  <a:moveTo>
                    <a:pt x="0" y="0"/>
                  </a:moveTo>
                  <a:lnTo>
                    <a:pt x="2257425" y="0"/>
                  </a:lnTo>
                  <a:lnTo>
                    <a:pt x="2257425" y="1507616"/>
                  </a:lnTo>
                  <a:lnTo>
                    <a:pt x="0" y="15076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1E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80" dirty="0"/>
              <a:t>FORE</a:t>
            </a:r>
            <a:r>
              <a:rPr spc="-160" dirty="0"/>
              <a:t> </a:t>
            </a:r>
            <a:r>
              <a:rPr spc="-215" dirty="0"/>
              <a:t>Grantee:</a:t>
            </a:r>
            <a:r>
              <a:rPr spc="-160" dirty="0"/>
              <a:t> </a:t>
            </a:r>
            <a:r>
              <a:rPr spc="-235" dirty="0"/>
              <a:t>Henry</a:t>
            </a:r>
            <a:r>
              <a:rPr spc="-150" dirty="0"/>
              <a:t> </a:t>
            </a:r>
            <a:r>
              <a:rPr spc="-290" dirty="0"/>
              <a:t>Ford</a:t>
            </a:r>
            <a:r>
              <a:rPr spc="-165" dirty="0"/>
              <a:t> </a:t>
            </a:r>
            <a:r>
              <a:rPr spc="-170" dirty="0"/>
              <a:t>Health</a:t>
            </a:r>
            <a:r>
              <a:rPr spc="-160" dirty="0"/>
              <a:t> </a:t>
            </a:r>
            <a:r>
              <a:rPr spc="-3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29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4904" y="1636776"/>
            <a:ext cx="8417560" cy="4388485"/>
            <a:chOff x="374904" y="1636776"/>
            <a:chExt cx="8417560" cy="43884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4777739"/>
              <a:ext cx="2374391" cy="9585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24" y="1636776"/>
              <a:ext cx="6857986" cy="28011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1416" y="4474464"/>
              <a:ext cx="1614611" cy="15507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6572" y="4872227"/>
              <a:ext cx="4215383" cy="768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4215" y="2706273"/>
            <a:ext cx="5476240" cy="1183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spc="-430" dirty="0">
                <a:solidFill>
                  <a:srgbClr val="FFFFFF"/>
                </a:solidFill>
              </a:rPr>
              <a:t>Take</a:t>
            </a:r>
            <a:r>
              <a:rPr sz="4000" spc="-200" dirty="0">
                <a:solidFill>
                  <a:srgbClr val="FFFFFF"/>
                </a:solidFill>
              </a:rPr>
              <a:t> </a:t>
            </a:r>
            <a:r>
              <a:rPr sz="4000" spc="-370" dirty="0">
                <a:solidFill>
                  <a:srgbClr val="FFFFFF"/>
                </a:solidFill>
              </a:rPr>
              <a:t>Care</a:t>
            </a:r>
            <a:r>
              <a:rPr sz="4000" spc="-185" dirty="0">
                <a:solidFill>
                  <a:srgbClr val="FFFFFF"/>
                </a:solidFill>
              </a:rPr>
              <a:t> </a:t>
            </a:r>
            <a:r>
              <a:rPr sz="4000" spc="-210" dirty="0">
                <a:solidFill>
                  <a:srgbClr val="FFFFFF"/>
                </a:solidFill>
              </a:rPr>
              <a:t>of</a:t>
            </a:r>
            <a:r>
              <a:rPr sz="4000" spc="-195" dirty="0">
                <a:solidFill>
                  <a:srgbClr val="FFFFFF"/>
                </a:solidFill>
              </a:rPr>
              <a:t> </a:t>
            </a:r>
            <a:r>
              <a:rPr sz="4000" spc="-335" dirty="0">
                <a:solidFill>
                  <a:srgbClr val="FFFFFF"/>
                </a:solidFill>
              </a:rPr>
              <a:t>Yourself!</a:t>
            </a:r>
            <a:endParaRPr sz="4000"/>
          </a:p>
          <a:p>
            <a:pPr algn="ctr">
              <a:lnSpc>
                <a:spcPts val="4560"/>
              </a:lnSpc>
            </a:pPr>
            <a:r>
              <a:rPr sz="4000" spc="-345" dirty="0">
                <a:solidFill>
                  <a:srgbClr val="FFFFFF"/>
                </a:solidFill>
              </a:rPr>
              <a:t>Thank</a:t>
            </a:r>
            <a:r>
              <a:rPr sz="4000" spc="-195" dirty="0">
                <a:solidFill>
                  <a:srgbClr val="FFFFFF"/>
                </a:solidFill>
              </a:rPr>
              <a:t> </a:t>
            </a:r>
            <a:r>
              <a:rPr sz="4000" spc="-530" dirty="0">
                <a:solidFill>
                  <a:srgbClr val="FFFFFF"/>
                </a:solidFill>
              </a:rPr>
              <a:t>You</a:t>
            </a:r>
            <a:r>
              <a:rPr sz="4000" spc="-200" dirty="0">
                <a:solidFill>
                  <a:srgbClr val="FFFFFF"/>
                </a:solidFill>
              </a:rPr>
              <a:t> </a:t>
            </a:r>
            <a:r>
              <a:rPr sz="4000" spc="-375" dirty="0">
                <a:solidFill>
                  <a:srgbClr val="FFFFFF"/>
                </a:solidFill>
              </a:rPr>
              <a:t>For</a:t>
            </a:r>
            <a:r>
              <a:rPr sz="4000" spc="-195" dirty="0">
                <a:solidFill>
                  <a:srgbClr val="FFFFFF"/>
                </a:solidFill>
              </a:rPr>
              <a:t> </a:t>
            </a:r>
            <a:r>
              <a:rPr sz="4000" spc="-430" dirty="0">
                <a:solidFill>
                  <a:srgbClr val="FFFFFF"/>
                </a:solidFill>
              </a:rPr>
              <a:t>Your</a:t>
            </a:r>
            <a:r>
              <a:rPr sz="4000" spc="-195" dirty="0">
                <a:solidFill>
                  <a:srgbClr val="FFFFFF"/>
                </a:solidFill>
              </a:rPr>
              <a:t> </a:t>
            </a:r>
            <a:r>
              <a:rPr sz="4000" spc="-140" dirty="0">
                <a:solidFill>
                  <a:srgbClr val="FFFFFF"/>
                </a:solidFill>
              </a:rPr>
              <a:t>Work!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9955" y="5385784"/>
            <a:ext cx="42627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80" dirty="0">
                <a:solidFill>
                  <a:srgbClr val="00DFFF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0DFFF"/>
                </a:solidFill>
                <a:latin typeface="Arial"/>
                <a:cs typeface="Arial"/>
              </a:rPr>
              <a:t>information</a:t>
            </a:r>
            <a:r>
              <a:rPr sz="1000" spc="-3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00DFFF"/>
                </a:solidFill>
                <a:latin typeface="Arial"/>
                <a:cs typeface="Arial"/>
              </a:rPr>
              <a:t>contained</a:t>
            </a:r>
            <a:r>
              <a:rPr sz="1000" spc="-3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DFFF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00DFFF"/>
                </a:solidFill>
                <a:latin typeface="Arial"/>
                <a:cs typeface="Arial"/>
              </a:rPr>
              <a:t> this</a:t>
            </a:r>
            <a:r>
              <a:rPr sz="1000" spc="-3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00DFFF"/>
                </a:solidFill>
                <a:latin typeface="Arial"/>
                <a:cs typeface="Arial"/>
              </a:rPr>
              <a:t>document</a:t>
            </a:r>
            <a:r>
              <a:rPr sz="1000" spc="-2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00DFFF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00DFFF"/>
                </a:solidFill>
                <a:latin typeface="Arial"/>
                <a:cs typeface="Arial"/>
              </a:rPr>
              <a:t> confidential</a:t>
            </a:r>
            <a:r>
              <a:rPr sz="1000" spc="-4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00DFFF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00DFFF"/>
                </a:solidFill>
                <a:latin typeface="Arial"/>
                <a:cs typeface="Arial"/>
              </a:rPr>
              <a:t>may</a:t>
            </a:r>
            <a:r>
              <a:rPr sz="1000" spc="-3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DFFF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00DFFF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DFFF"/>
                </a:solidFill>
                <a:latin typeface="Arial"/>
                <a:cs typeface="Arial"/>
              </a:rPr>
              <a:t>used, </a:t>
            </a:r>
            <a:r>
              <a:rPr sz="1000" spc="-45" dirty="0">
                <a:solidFill>
                  <a:srgbClr val="00DFFF"/>
                </a:solidFill>
                <a:latin typeface="Arial"/>
                <a:cs typeface="Arial"/>
              </a:rPr>
              <a:t>published</a:t>
            </a:r>
            <a:r>
              <a:rPr sz="1000" spc="-4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DFFF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0DFFF"/>
                </a:solidFill>
                <a:latin typeface="Arial"/>
                <a:cs typeface="Arial"/>
              </a:rPr>
              <a:t>redistributed </a:t>
            </a:r>
            <a:r>
              <a:rPr sz="1000" spc="-10" dirty="0">
                <a:solidFill>
                  <a:srgbClr val="00DFFF"/>
                </a:solidFill>
                <a:latin typeface="Arial"/>
                <a:cs typeface="Arial"/>
              </a:rPr>
              <a:t>without</a:t>
            </a:r>
            <a:r>
              <a:rPr sz="1000" spc="-3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DFFF"/>
                </a:solidFill>
                <a:latin typeface="Arial"/>
                <a:cs typeface="Arial"/>
              </a:rPr>
              <a:t>the </a:t>
            </a:r>
            <a:r>
              <a:rPr sz="1000" spc="-10" dirty="0">
                <a:solidFill>
                  <a:srgbClr val="00DFFF"/>
                </a:solidFill>
                <a:latin typeface="Arial"/>
                <a:cs typeface="Arial"/>
              </a:rPr>
              <a:t>prior</a:t>
            </a:r>
            <a:r>
              <a:rPr sz="1000" spc="-4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DFFF"/>
                </a:solidFill>
                <a:latin typeface="Arial"/>
                <a:cs typeface="Arial"/>
              </a:rPr>
              <a:t>written</a:t>
            </a:r>
            <a:r>
              <a:rPr sz="1000" spc="-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00DFFF"/>
                </a:solidFill>
                <a:latin typeface="Arial"/>
                <a:cs typeface="Arial"/>
              </a:rPr>
              <a:t>consent</a:t>
            </a:r>
            <a:r>
              <a:rPr sz="1000" spc="-2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DFFF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DFFF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00DFFF"/>
                </a:solidFill>
                <a:latin typeface="Arial"/>
                <a:cs typeface="Arial"/>
              </a:rPr>
              <a:t>Foundation </a:t>
            </a:r>
            <a:r>
              <a:rPr sz="1000" spc="-25" dirty="0">
                <a:solidFill>
                  <a:srgbClr val="00DFFF"/>
                </a:solidFill>
                <a:latin typeface="Arial"/>
                <a:cs typeface="Arial"/>
              </a:rPr>
              <a:t>for </a:t>
            </a:r>
            <a:r>
              <a:rPr sz="1000" spc="-45" dirty="0">
                <a:solidFill>
                  <a:srgbClr val="00DFFF"/>
                </a:solidFill>
                <a:latin typeface="Arial"/>
                <a:cs typeface="Arial"/>
              </a:rPr>
              <a:t>Opioid</a:t>
            </a:r>
            <a:r>
              <a:rPr sz="1000" spc="-1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DFFF"/>
                </a:solidFill>
                <a:latin typeface="Arial"/>
                <a:cs typeface="Arial"/>
              </a:rPr>
              <a:t>Response</a:t>
            </a:r>
            <a:r>
              <a:rPr sz="1000" spc="-5" dirty="0">
                <a:solidFill>
                  <a:srgbClr val="00D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DFFF"/>
                </a:solidFill>
                <a:latin typeface="Arial"/>
                <a:cs typeface="Arial"/>
              </a:rPr>
              <a:t>Efforts.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9949" y="1857932"/>
            <a:ext cx="5382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10" dirty="0">
                <a:solidFill>
                  <a:srgbClr val="FFFFFF"/>
                </a:solidFill>
              </a:rPr>
              <a:t>General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190" dirty="0">
                <a:solidFill>
                  <a:srgbClr val="FFFFFF"/>
                </a:solidFill>
              </a:rPr>
              <a:t>inquiries:</a:t>
            </a:r>
            <a:r>
              <a:rPr sz="2800" spc="-90" dirty="0">
                <a:solidFill>
                  <a:srgbClr val="FFFFFF"/>
                </a:solidFill>
              </a:rPr>
              <a:t> </a:t>
            </a:r>
            <a:r>
              <a:rPr sz="2800" u="sng" spc="-204" dirty="0">
                <a:solidFill>
                  <a:srgbClr val="1871FF"/>
                </a:solidFill>
                <a:uFill>
                  <a:solidFill>
                    <a:srgbClr val="1871FF"/>
                  </a:solidFill>
                </a:uFill>
                <a:hlinkClick r:id="rId3"/>
              </a:rPr>
              <a:t>info@ForeFdn.org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1611725" y="4162220"/>
            <a:ext cx="591883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641475" marR="5080" indent="-1629410">
              <a:lnSpc>
                <a:spcPts val="3030"/>
              </a:lnSpc>
              <a:spcBef>
                <a:spcPts val="470"/>
              </a:spcBef>
            </a:pPr>
            <a:r>
              <a:rPr sz="2800" b="1" spc="-21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65" dirty="0">
                <a:solidFill>
                  <a:srgbClr val="FFFFFF"/>
                </a:solidFill>
                <a:latin typeface="Arial"/>
                <a:cs typeface="Arial"/>
              </a:rPr>
              <a:t>ongoing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25" dirty="0">
                <a:solidFill>
                  <a:srgbClr val="FFFFFF"/>
                </a:solidFill>
                <a:latin typeface="Arial"/>
                <a:cs typeface="Arial"/>
              </a:rPr>
              <a:t>updates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29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9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FFFFFF"/>
                </a:solidFill>
                <a:latin typeface="Arial"/>
                <a:cs typeface="Arial"/>
              </a:rPr>
              <a:t>website: </a:t>
            </a:r>
            <a:r>
              <a:rPr sz="2800" b="1" spc="-150" dirty="0">
                <a:solidFill>
                  <a:srgbClr val="1871FF"/>
                </a:solidFill>
                <a:latin typeface="Arial"/>
                <a:cs typeface="Arial"/>
                <a:hlinkClick r:id="rId4"/>
              </a:rPr>
              <a:t>www.ForeFdn.org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dots&#10;&#10;Description automatically generated with low confidence">
            <a:extLst>
              <a:ext uri="{FF2B5EF4-FFF2-40B4-BE49-F238E27FC236}">
                <a16:creationId xmlns:a16="http://schemas.microsoft.com/office/drawing/2014/main" id="{74F1E802-3ABE-7B17-81E5-7AF40B070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6" y="0"/>
            <a:ext cx="9177866" cy="69342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18BD11-68B6-2266-AFDA-5CC9165E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72984" y="5046798"/>
            <a:ext cx="2501153" cy="847165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complete our feedback survey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scanning this QR Code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go to </a:t>
            </a:r>
            <a:r>
              <a:rPr kumimoji="0" lang="en-US" sz="135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faces.ly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/eval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7C104-4F9A-CB06-7E5C-5DA4F2C5C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75"/>
          <a:stretch/>
        </p:blipFill>
        <p:spPr>
          <a:xfrm>
            <a:off x="3078333" y="4660440"/>
            <a:ext cx="1222037" cy="1233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EBC166-3F78-8709-4DB3-20D3171C6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26" y="847725"/>
            <a:ext cx="9177866" cy="5162550"/>
          </a:xfrm>
          <a:prstGeom prst="rect">
            <a:avLst/>
          </a:prstGeom>
        </p:spPr>
      </p:pic>
      <p:sp>
        <p:nvSpPr>
          <p:cNvPr id="3" name="Chevron 2">
            <a:hlinkClick r:id="rId5"/>
            <a:extLst>
              <a:ext uri="{FF2B5EF4-FFF2-40B4-BE49-F238E27FC236}">
                <a16:creationId xmlns:a16="http://schemas.microsoft.com/office/drawing/2014/main" id="{4DD9E8D4-9B3B-A9D2-8893-15A0F9297A93}"/>
              </a:ext>
            </a:extLst>
          </p:cNvPr>
          <p:cNvSpPr/>
          <p:nvPr/>
        </p:nvSpPr>
        <p:spPr>
          <a:xfrm>
            <a:off x="8710552" y="3057154"/>
            <a:ext cx="290945" cy="96635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41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7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90" dirty="0"/>
              <a:t>FORE</a:t>
            </a:r>
            <a:r>
              <a:rPr spc="-175" dirty="0"/>
              <a:t> </a:t>
            </a:r>
            <a:r>
              <a:rPr spc="-215" dirty="0"/>
              <a:t>Grantee</a:t>
            </a:r>
            <a:r>
              <a:rPr spc="-175" dirty="0"/>
              <a:t> </a:t>
            </a:r>
            <a:r>
              <a:rPr spc="-155" dirty="0"/>
              <a:t>Portfolio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03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2000" y="5959226"/>
            <a:ext cx="4399280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>
              <a:lnSpc>
                <a:spcPts val="2280"/>
              </a:lnSpc>
              <a:spcBef>
                <a:spcPts val="100"/>
              </a:spcBef>
            </a:pPr>
            <a:r>
              <a:rPr sz="2000" spc="-229" dirty="0">
                <a:solidFill>
                  <a:srgbClr val="001E44"/>
                </a:solidFill>
                <a:latin typeface="Arial"/>
                <a:cs typeface="Arial"/>
              </a:rPr>
              <a:t>See</a:t>
            </a:r>
            <a:r>
              <a:rPr sz="200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1E44"/>
                </a:solidFill>
                <a:latin typeface="Arial"/>
                <a:cs typeface="Arial"/>
              </a:rPr>
              <a:t>all</a:t>
            </a:r>
            <a:r>
              <a:rPr sz="200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320" dirty="0">
                <a:solidFill>
                  <a:srgbClr val="001E44"/>
                </a:solidFill>
                <a:latin typeface="Arial"/>
                <a:cs typeface="Arial"/>
              </a:rPr>
              <a:t>FORE</a:t>
            </a:r>
            <a:r>
              <a:rPr sz="2000" spc="-10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001E44"/>
                </a:solidFill>
                <a:latin typeface="Arial"/>
                <a:cs typeface="Arial"/>
              </a:rPr>
              <a:t>Grantees</a:t>
            </a:r>
            <a:r>
              <a:rPr sz="20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E44"/>
                </a:solidFill>
                <a:latin typeface="Arial"/>
                <a:cs typeface="Arial"/>
              </a:rPr>
              <a:t>on</a:t>
            </a:r>
            <a:r>
              <a:rPr sz="200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E44"/>
                </a:solidFill>
                <a:latin typeface="Arial"/>
                <a:cs typeface="Arial"/>
              </a:rPr>
              <a:t>our</a:t>
            </a:r>
            <a:r>
              <a:rPr sz="2000" spc="-10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E44"/>
                </a:solidFill>
                <a:latin typeface="Arial"/>
                <a:cs typeface="Arial"/>
              </a:rPr>
              <a:t>website: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spc="-100" dirty="0">
                <a:solidFill>
                  <a:srgbClr val="1871FF"/>
                </a:solidFill>
                <a:latin typeface="Arial"/>
                <a:cs typeface="Arial"/>
              </a:rPr>
              <a:t>https://</a:t>
            </a:r>
            <a:r>
              <a:rPr sz="2000" b="1" spc="-100" dirty="0">
                <a:solidFill>
                  <a:srgbClr val="1871FF"/>
                </a:solidFill>
                <a:latin typeface="Arial"/>
                <a:cs typeface="Arial"/>
                <a:hlinkClick r:id="rId2"/>
              </a:rPr>
              <a:t>www.ForeFdn.org/Our-</a:t>
            </a:r>
            <a:r>
              <a:rPr sz="2000" b="1" spc="-80" dirty="0">
                <a:solidFill>
                  <a:srgbClr val="1871FF"/>
                </a:solidFill>
                <a:latin typeface="Arial"/>
                <a:cs typeface="Arial"/>
                <a:hlinkClick r:id="rId2"/>
              </a:rPr>
              <a:t>Grantees/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3167" y="1357883"/>
            <a:ext cx="6661784" cy="4457700"/>
            <a:chOff x="963167" y="1357883"/>
            <a:chExt cx="6661784" cy="44577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167" y="1357883"/>
              <a:ext cx="6661391" cy="11871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167" y="2545080"/>
              <a:ext cx="2013191" cy="3270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6288" y="2545080"/>
              <a:ext cx="4558283" cy="3270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80143"/>
            <a:ext cx="512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5" dirty="0"/>
              <a:t>FORE’s</a:t>
            </a:r>
            <a:r>
              <a:rPr spc="-150" dirty="0"/>
              <a:t> </a:t>
            </a:r>
            <a:r>
              <a:rPr spc="-245" dirty="0"/>
              <a:t>Grantmaking</a:t>
            </a:r>
            <a:r>
              <a:rPr spc="-150" dirty="0"/>
              <a:t> </a:t>
            </a:r>
            <a:r>
              <a:rPr spc="-3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04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489932"/>
            <a:ext cx="5671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05" dirty="0">
                <a:latin typeface="Arial"/>
                <a:cs typeface="Arial"/>
              </a:rPr>
              <a:t>FORE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grantmaking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programs</a:t>
            </a:r>
            <a:r>
              <a:rPr sz="2000" b="1" spc="-80" dirty="0">
                <a:latin typeface="Arial"/>
                <a:cs typeface="Arial"/>
              </a:rPr>
              <a:t> to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5" dirty="0">
                <a:latin typeface="Arial"/>
                <a:cs typeface="Arial"/>
              </a:rPr>
              <a:t>date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60" dirty="0">
                <a:latin typeface="Arial"/>
                <a:cs typeface="Arial"/>
              </a:rPr>
              <a:t>have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focused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589" y="1796256"/>
            <a:ext cx="6534150" cy="28130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Clr>
                <a:srgbClr val="1871FF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235" dirty="0">
                <a:latin typeface="Arial"/>
                <a:cs typeface="Arial"/>
              </a:rPr>
              <a:t>Access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70" dirty="0">
                <a:latin typeface="Arial"/>
                <a:cs typeface="Arial"/>
              </a:rPr>
              <a:t>to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treatment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vulnerable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populations</a:t>
            </a:r>
            <a:endParaRPr sz="1800">
              <a:latin typeface="Arial"/>
              <a:cs typeface="Arial"/>
            </a:endParaRPr>
          </a:p>
          <a:p>
            <a:pPr marL="240665" marR="198120" indent="-227965">
              <a:lnSpc>
                <a:spcPts val="1939"/>
              </a:lnSpc>
              <a:spcBef>
                <a:spcPts val="535"/>
              </a:spcBef>
              <a:buClr>
                <a:srgbClr val="1871FF"/>
              </a:buClr>
              <a:buChar char="•"/>
              <a:tabLst>
                <a:tab pos="240665" algn="l"/>
                <a:tab pos="241300" algn="l"/>
              </a:tabLst>
            </a:pPr>
            <a:r>
              <a:rPr sz="1800" spc="-114" dirty="0">
                <a:latin typeface="Arial"/>
                <a:cs typeface="Arial"/>
              </a:rPr>
              <a:t>Responding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b="1" spc="-175" dirty="0">
                <a:latin typeface="Arial"/>
                <a:cs typeface="Arial"/>
              </a:rPr>
              <a:t>COVID-</a:t>
            </a:r>
            <a:r>
              <a:rPr sz="1800" b="1" spc="-100" dirty="0">
                <a:latin typeface="Arial"/>
                <a:cs typeface="Arial"/>
              </a:rPr>
              <a:t>19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pandemic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through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recovery</a:t>
            </a:r>
            <a:r>
              <a:rPr sz="1800" spc="-65" dirty="0">
                <a:latin typeface="Arial"/>
                <a:cs typeface="Arial"/>
              </a:rPr>
              <a:t> services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evaluation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regulatory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policies</a:t>
            </a:r>
            <a:endParaRPr sz="1800">
              <a:latin typeface="Arial"/>
              <a:cs typeface="Arial"/>
            </a:endParaRPr>
          </a:p>
          <a:p>
            <a:pPr marL="240665" marR="305435" indent="-228600">
              <a:lnSpc>
                <a:spcPts val="1939"/>
              </a:lnSpc>
              <a:spcBef>
                <a:spcPts val="500"/>
              </a:spcBef>
              <a:buClr>
                <a:srgbClr val="1871FF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114" dirty="0">
                <a:latin typeface="Arial"/>
                <a:cs typeface="Arial"/>
              </a:rPr>
              <a:t>Innovation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challenge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tackle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some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opioid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crisis'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most </a:t>
            </a:r>
            <a:r>
              <a:rPr sz="1800" spc="-50" dirty="0">
                <a:latin typeface="Arial"/>
                <a:cs typeface="Arial"/>
              </a:rPr>
              <a:t>intractable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problems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(such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as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stigma,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as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well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as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generating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more </a:t>
            </a:r>
            <a:r>
              <a:rPr sz="1800" spc="-25" dirty="0">
                <a:latin typeface="Arial"/>
                <a:cs typeface="Arial"/>
              </a:rPr>
              <a:t>timely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actionable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data)</a:t>
            </a:r>
            <a:endParaRPr sz="1800">
              <a:latin typeface="Arial"/>
              <a:cs typeface="Arial"/>
            </a:endParaRPr>
          </a:p>
          <a:p>
            <a:pPr marL="240665" marR="5080" indent="-228600">
              <a:lnSpc>
                <a:spcPts val="1939"/>
              </a:lnSpc>
              <a:spcBef>
                <a:spcPts val="520"/>
              </a:spcBef>
              <a:buClr>
                <a:srgbClr val="1871FF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140" dirty="0">
                <a:latin typeface="Arial"/>
                <a:cs typeface="Arial"/>
              </a:rPr>
              <a:t>Family-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&amp;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community-</a:t>
            </a:r>
            <a:r>
              <a:rPr sz="1800" b="1" spc="-165" dirty="0">
                <a:latin typeface="Arial"/>
                <a:cs typeface="Arial"/>
              </a:rPr>
              <a:t>based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prevention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children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families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at </a:t>
            </a:r>
            <a:r>
              <a:rPr sz="1800" spc="-75" dirty="0">
                <a:latin typeface="Arial"/>
                <a:cs typeface="Arial"/>
              </a:rPr>
              <a:t>high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risk</a:t>
            </a:r>
            <a:endParaRPr sz="1800">
              <a:latin typeface="Arial"/>
              <a:cs typeface="Arial"/>
            </a:endParaRPr>
          </a:p>
          <a:p>
            <a:pPr marL="240665" marR="415925" indent="-228600">
              <a:lnSpc>
                <a:spcPts val="1939"/>
              </a:lnSpc>
              <a:spcBef>
                <a:spcPts val="509"/>
              </a:spcBef>
              <a:buClr>
                <a:srgbClr val="1871FF"/>
              </a:buClr>
              <a:buChar char="•"/>
              <a:tabLst>
                <a:tab pos="240665" algn="l"/>
                <a:tab pos="241300" algn="l"/>
              </a:tabLst>
            </a:pPr>
            <a:r>
              <a:rPr sz="1800" spc="-75" dirty="0">
                <a:latin typeface="Arial"/>
                <a:cs typeface="Arial"/>
              </a:rPr>
              <a:t>Supporting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Community-</a:t>
            </a:r>
            <a:r>
              <a:rPr sz="1800" b="1" spc="-200" dirty="0">
                <a:latin typeface="Arial"/>
                <a:cs typeface="Arial"/>
              </a:rPr>
              <a:t>Based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Organizations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responding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90" dirty="0">
                <a:latin typeface="Arial"/>
                <a:cs typeface="Arial"/>
              </a:rPr>
              <a:t>overdose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crisis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390" y="4636401"/>
            <a:ext cx="6958330" cy="18961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000" b="1" spc="-305" dirty="0">
                <a:latin typeface="Arial"/>
                <a:cs typeface="Arial"/>
              </a:rPr>
              <a:t>FORE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105" dirty="0"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545"/>
              </a:spcBef>
            </a:pPr>
            <a:r>
              <a:rPr sz="1800" spc="-95" dirty="0">
                <a:latin typeface="Arial"/>
                <a:cs typeface="Arial"/>
              </a:rPr>
              <a:t>Through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issue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policy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briefs,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webinars,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articles,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we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are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contributing </a:t>
            </a:r>
            <a:r>
              <a:rPr sz="1800" spc="-50" dirty="0">
                <a:latin typeface="Arial"/>
                <a:cs typeface="Arial"/>
              </a:rPr>
              <a:t>current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vital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information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inform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communities, </a:t>
            </a:r>
            <a:r>
              <a:rPr sz="1800" spc="-70" dirty="0">
                <a:latin typeface="Arial"/>
                <a:cs typeface="Arial"/>
              </a:rPr>
              <a:t>providers,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90" dirty="0">
                <a:latin typeface="Arial"/>
                <a:cs typeface="Arial"/>
              </a:rPr>
              <a:t>policymakers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best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practices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solutions.</a:t>
            </a:r>
            <a:endParaRPr sz="1800">
              <a:latin typeface="Arial"/>
              <a:cs typeface="Arial"/>
            </a:endParaRPr>
          </a:p>
          <a:p>
            <a:pPr marL="1864995">
              <a:lnSpc>
                <a:spcPts val="2280"/>
              </a:lnSpc>
              <a:spcBef>
                <a:spcPts val="1070"/>
              </a:spcBef>
            </a:pPr>
            <a:r>
              <a:rPr sz="2000" spc="-229" dirty="0">
                <a:solidFill>
                  <a:srgbClr val="001E44"/>
                </a:solidFill>
                <a:latin typeface="Arial"/>
                <a:cs typeface="Arial"/>
              </a:rPr>
              <a:t>See</a:t>
            </a:r>
            <a:r>
              <a:rPr sz="2000" spc="-7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1E44"/>
                </a:solidFill>
                <a:latin typeface="Arial"/>
                <a:cs typeface="Arial"/>
              </a:rPr>
              <a:t>all</a:t>
            </a:r>
            <a:r>
              <a:rPr sz="2000" spc="-70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320" dirty="0">
                <a:solidFill>
                  <a:srgbClr val="001E44"/>
                </a:solidFill>
                <a:latin typeface="Arial"/>
                <a:cs typeface="Arial"/>
              </a:rPr>
              <a:t>FORE</a:t>
            </a:r>
            <a:r>
              <a:rPr sz="2000" spc="-10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001E44"/>
                </a:solidFill>
                <a:latin typeface="Arial"/>
                <a:cs typeface="Arial"/>
              </a:rPr>
              <a:t>Grantees</a:t>
            </a:r>
            <a:r>
              <a:rPr sz="2000" spc="-5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E44"/>
                </a:solidFill>
                <a:latin typeface="Arial"/>
                <a:cs typeface="Arial"/>
              </a:rPr>
              <a:t>on</a:t>
            </a:r>
            <a:r>
              <a:rPr sz="2000" spc="-8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E44"/>
                </a:solidFill>
                <a:latin typeface="Arial"/>
                <a:cs typeface="Arial"/>
              </a:rPr>
              <a:t>our</a:t>
            </a:r>
            <a:r>
              <a:rPr sz="2000" spc="-105" dirty="0">
                <a:solidFill>
                  <a:srgbClr val="001E4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E44"/>
                </a:solidFill>
                <a:latin typeface="Arial"/>
                <a:cs typeface="Arial"/>
              </a:rPr>
              <a:t>website:</a:t>
            </a:r>
            <a:endParaRPr sz="2000">
              <a:latin typeface="Arial"/>
              <a:cs typeface="Arial"/>
            </a:endParaRPr>
          </a:p>
          <a:p>
            <a:pPr marL="1677035">
              <a:lnSpc>
                <a:spcPts val="2280"/>
              </a:lnSpc>
            </a:pPr>
            <a:r>
              <a:rPr sz="2000" b="1" spc="-100" dirty="0">
                <a:solidFill>
                  <a:srgbClr val="1871FF"/>
                </a:solidFill>
                <a:latin typeface="Arial"/>
                <a:cs typeface="Arial"/>
              </a:rPr>
              <a:t>https://</a:t>
            </a:r>
            <a:r>
              <a:rPr sz="2000" b="1" spc="-100" dirty="0">
                <a:solidFill>
                  <a:srgbClr val="1871FF"/>
                </a:solidFill>
                <a:latin typeface="Arial"/>
                <a:cs typeface="Arial"/>
                <a:hlinkClick r:id="rId2"/>
              </a:rPr>
              <a:t>www.ForeFdn.org/Our-</a:t>
            </a:r>
            <a:r>
              <a:rPr sz="2000" b="1" spc="-10" dirty="0">
                <a:solidFill>
                  <a:srgbClr val="1871FF"/>
                </a:solidFill>
                <a:latin typeface="Arial"/>
                <a:cs typeface="Arial"/>
                <a:hlinkClick r:id="rId2"/>
              </a:rPr>
              <a:t>Grantees/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Peer</a:t>
            </a:r>
            <a:r>
              <a:rPr spc="-150" dirty="0"/>
              <a:t> </a:t>
            </a:r>
            <a:r>
              <a:rPr spc="-295" dirty="0"/>
              <a:t>Survey</a:t>
            </a:r>
            <a:r>
              <a:rPr spc="-150" dirty="0"/>
              <a:t> </a:t>
            </a:r>
            <a:r>
              <a:rPr spc="-175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05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905887"/>
            <a:ext cx="6228080" cy="31813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105410" indent="-287020">
              <a:lnSpc>
                <a:spcPts val="2160"/>
              </a:lnSpc>
              <a:spcBef>
                <a:spcPts val="375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155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Foundation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Opioid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Response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Efforts </a:t>
            </a:r>
            <a:r>
              <a:rPr sz="2000" spc="-50" dirty="0">
                <a:latin typeface="Arial"/>
                <a:cs typeface="Arial"/>
              </a:rPr>
              <a:t>(FORE) </a:t>
            </a:r>
            <a:r>
              <a:rPr sz="2000" spc="-80" dirty="0">
                <a:latin typeface="Arial"/>
                <a:cs typeface="Arial"/>
              </a:rPr>
              <a:t>hoped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better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understand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experiences,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needs,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spc="-110" dirty="0">
                <a:latin typeface="Arial"/>
                <a:cs typeface="Arial"/>
              </a:rPr>
              <a:t>challenges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faced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certified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Peer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Recovery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Coaches </a:t>
            </a:r>
            <a:r>
              <a:rPr sz="2000" spc="-240" dirty="0">
                <a:latin typeface="Arial"/>
                <a:cs typeface="Arial"/>
              </a:rPr>
              <a:t>(PRCs)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across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country.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725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320" dirty="0">
                <a:latin typeface="Arial"/>
                <a:cs typeface="Arial"/>
              </a:rPr>
              <a:t>FORE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contracted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SSRS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conduct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Survey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85" dirty="0">
                <a:latin typeface="Arial"/>
                <a:cs typeface="Arial"/>
              </a:rPr>
              <a:t>PRCs.</a:t>
            </a:r>
            <a:endParaRPr sz="2000">
              <a:latin typeface="Arial"/>
              <a:cs typeface="Arial"/>
            </a:endParaRPr>
          </a:p>
          <a:p>
            <a:pPr marL="298450" marR="231140" indent="-286385">
              <a:lnSpc>
                <a:spcPts val="2160"/>
              </a:lnSpc>
              <a:spcBef>
                <a:spcPts val="1040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16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Survey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PRCs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was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self-</a:t>
            </a:r>
            <a:r>
              <a:rPr sz="2000" spc="-70" dirty="0">
                <a:latin typeface="Arial"/>
                <a:cs typeface="Arial"/>
              </a:rPr>
              <a:t>administered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web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survey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was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fielded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from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October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25,</a:t>
            </a:r>
            <a:r>
              <a:rPr sz="2000" spc="-105" dirty="0">
                <a:latin typeface="Arial"/>
                <a:cs typeface="Arial"/>
              </a:rPr>
              <a:t> 2022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January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19, </a:t>
            </a:r>
            <a:r>
              <a:rPr sz="2000" spc="-105" dirty="0">
                <a:latin typeface="Arial"/>
                <a:cs typeface="Arial"/>
              </a:rPr>
              <a:t>2023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11 </a:t>
            </a:r>
            <a:r>
              <a:rPr sz="2000" spc="-10" dirty="0">
                <a:latin typeface="Arial"/>
                <a:cs typeface="Arial"/>
              </a:rPr>
              <a:t>states.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ts val="2160"/>
              </a:lnSpc>
              <a:spcBef>
                <a:spcPts val="994"/>
              </a:spcBef>
              <a:buClr>
                <a:srgbClr val="1871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195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total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1871FF"/>
                </a:solidFill>
                <a:latin typeface="Arial"/>
                <a:cs typeface="Arial"/>
              </a:rPr>
              <a:t>1,174</a:t>
            </a:r>
            <a:r>
              <a:rPr sz="2000" b="1" spc="-114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b="1" spc="-335" dirty="0">
                <a:solidFill>
                  <a:srgbClr val="1871FF"/>
                </a:solidFill>
                <a:latin typeface="Arial"/>
                <a:cs typeface="Arial"/>
              </a:rPr>
              <a:t>PRCs</a:t>
            </a:r>
            <a:r>
              <a:rPr sz="2000" b="1" spc="-9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who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support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individuals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opioid </a:t>
            </a:r>
            <a:r>
              <a:rPr sz="2000" spc="-150" dirty="0">
                <a:latin typeface="Arial"/>
                <a:cs typeface="Arial"/>
              </a:rPr>
              <a:t>use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disorder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(OUD)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completed </a:t>
            </a:r>
            <a:r>
              <a:rPr sz="2000" spc="-3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survey.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80143"/>
            <a:ext cx="479869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110" dirty="0"/>
              <a:t>Methodology: </a:t>
            </a:r>
            <a:r>
              <a:rPr spc="-215" dirty="0"/>
              <a:t>Questionnaire</a:t>
            </a:r>
            <a:r>
              <a:rPr spc="-105" dirty="0"/>
              <a:t> </a:t>
            </a:r>
            <a:r>
              <a:rPr spc="-195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06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88" y="1865430"/>
            <a:ext cx="7146925" cy="379602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90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65" dirty="0">
                <a:latin typeface="Arial"/>
                <a:cs typeface="Arial"/>
              </a:rPr>
              <a:t>Informed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b="1" spc="-90" dirty="0">
                <a:solidFill>
                  <a:srgbClr val="1871FF"/>
                </a:solidFill>
                <a:latin typeface="Arial"/>
                <a:cs typeface="Arial"/>
              </a:rPr>
              <a:t>two-</a:t>
            </a:r>
            <a:r>
              <a:rPr sz="2200" b="1" spc="-200" dirty="0">
                <a:solidFill>
                  <a:srgbClr val="1871FF"/>
                </a:solidFill>
                <a:latin typeface="Arial"/>
                <a:cs typeface="Arial"/>
              </a:rPr>
              <a:t>phased</a:t>
            </a:r>
            <a:r>
              <a:rPr sz="2200" b="1" spc="-5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200" b="1" spc="-114" dirty="0">
                <a:solidFill>
                  <a:srgbClr val="1871FF"/>
                </a:solidFill>
                <a:latin typeface="Arial"/>
                <a:cs typeface="Arial"/>
              </a:rPr>
              <a:t>qualitative</a:t>
            </a:r>
            <a:r>
              <a:rPr sz="2200" b="1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200" b="1" spc="-185" dirty="0">
                <a:solidFill>
                  <a:srgbClr val="1871FF"/>
                </a:solidFill>
                <a:latin typeface="Arial"/>
                <a:cs typeface="Arial"/>
              </a:rPr>
              <a:t>study</a:t>
            </a:r>
            <a:r>
              <a:rPr sz="2200" b="1" spc="-10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1871FF"/>
                </a:solidFill>
                <a:latin typeface="Arial"/>
                <a:cs typeface="Arial"/>
              </a:rPr>
              <a:t>in</a:t>
            </a:r>
            <a:r>
              <a:rPr sz="2200" b="1" spc="-8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1871FF"/>
                </a:solidFill>
                <a:latin typeface="Arial"/>
                <a:cs typeface="Arial"/>
              </a:rPr>
              <a:t>2021</a:t>
            </a:r>
            <a:endParaRPr sz="2200">
              <a:latin typeface="Arial"/>
              <a:cs typeface="Arial"/>
            </a:endParaRPr>
          </a:p>
          <a:p>
            <a:pPr marL="697865" marR="622300" lvl="1" indent="-228600">
              <a:lnSpc>
                <a:spcPts val="2160"/>
              </a:lnSpc>
              <a:spcBef>
                <a:spcPts val="545"/>
              </a:spcBef>
              <a:buClr>
                <a:srgbClr val="1871FF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195" dirty="0">
                <a:latin typeface="Arial"/>
                <a:cs typeface="Arial"/>
              </a:rPr>
              <a:t>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moderated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online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bulletin</a:t>
            </a:r>
            <a:r>
              <a:rPr sz="2000" spc="-75" dirty="0">
                <a:latin typeface="Arial"/>
                <a:cs typeface="Arial"/>
              </a:rPr>
              <a:t> board,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followed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by </a:t>
            </a:r>
            <a:r>
              <a:rPr sz="2000" spc="-45" dirty="0">
                <a:latin typeface="Arial"/>
                <a:cs typeface="Arial"/>
              </a:rPr>
              <a:t>in-</a:t>
            </a:r>
            <a:r>
              <a:rPr sz="2000" spc="-10" dirty="0">
                <a:latin typeface="Arial"/>
                <a:cs typeface="Arial"/>
              </a:rPr>
              <a:t>depth interviews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Clr>
                <a:srgbClr val="1871FF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90" dirty="0">
                <a:latin typeface="Arial"/>
                <a:cs typeface="Arial"/>
              </a:rPr>
              <a:t>Report</a:t>
            </a:r>
            <a:r>
              <a:rPr sz="2000" spc="-105" dirty="0">
                <a:latin typeface="Arial"/>
                <a:cs typeface="Arial"/>
              </a:rPr>
              <a:t> released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July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2021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70" dirty="0">
                <a:latin typeface="Arial"/>
                <a:cs typeface="Arial"/>
              </a:rPr>
              <a:t>All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research</a:t>
            </a:r>
            <a:r>
              <a:rPr sz="2200" spc="-85" dirty="0">
                <a:latin typeface="Arial"/>
                <a:cs typeface="Arial"/>
              </a:rPr>
              <a:t> materials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reviewed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by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an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Expert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Advisory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Group</a:t>
            </a:r>
            <a:endParaRPr sz="2200">
              <a:latin typeface="Arial"/>
              <a:cs typeface="Arial"/>
            </a:endParaRPr>
          </a:p>
          <a:p>
            <a:pPr marL="697865" marR="422275" lvl="1" indent="-227965">
              <a:lnSpc>
                <a:spcPts val="2160"/>
              </a:lnSpc>
              <a:spcBef>
                <a:spcPts val="545"/>
              </a:spcBef>
              <a:buClr>
                <a:srgbClr val="1871FF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114" dirty="0">
                <a:latin typeface="Arial"/>
                <a:cs typeface="Arial"/>
              </a:rPr>
              <a:t>Consisting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academic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researchers,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people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lived </a:t>
            </a:r>
            <a:r>
              <a:rPr sz="2000" spc="-95" dirty="0">
                <a:latin typeface="Arial"/>
                <a:cs typeface="Arial"/>
              </a:rPr>
              <a:t>experience,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and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those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directly</a:t>
            </a:r>
            <a:r>
              <a:rPr sz="2000" spc="-80" dirty="0">
                <a:latin typeface="Arial"/>
                <a:cs typeface="Arial"/>
              </a:rPr>
              <a:t> involved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supporting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345" dirty="0">
                <a:latin typeface="Arial"/>
                <a:cs typeface="Arial"/>
              </a:rPr>
              <a:t>PRCs</a:t>
            </a:r>
            <a:endParaRPr sz="2000">
              <a:latin typeface="Arial"/>
              <a:cs typeface="Arial"/>
            </a:endParaRPr>
          </a:p>
          <a:p>
            <a:pPr marL="299085" marR="513080" indent="-287020">
              <a:lnSpc>
                <a:spcPts val="2380"/>
              </a:lnSpc>
              <a:spcBef>
                <a:spcPts val="990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150" dirty="0">
                <a:latin typeface="Arial"/>
                <a:cs typeface="Arial"/>
              </a:rPr>
              <a:t>Survey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instrument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pretested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five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360" dirty="0">
                <a:latin typeface="Arial"/>
                <a:cs typeface="Arial"/>
              </a:rPr>
              <a:t>PRCs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from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305" dirty="0">
                <a:latin typeface="Arial"/>
                <a:cs typeface="Arial"/>
              </a:rPr>
              <a:t>FORE’s </a:t>
            </a:r>
            <a:r>
              <a:rPr sz="2200" spc="-10" dirty="0">
                <a:latin typeface="Arial"/>
                <a:cs typeface="Arial"/>
              </a:rPr>
              <a:t>network</a:t>
            </a:r>
            <a:endParaRPr sz="22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29"/>
              </a:spcBef>
              <a:buClr>
                <a:srgbClr val="1871FF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150" dirty="0">
                <a:latin typeface="Arial"/>
                <a:cs typeface="Arial"/>
              </a:rPr>
              <a:t>Across</a:t>
            </a:r>
            <a:r>
              <a:rPr sz="2000" spc="-50" dirty="0">
                <a:latin typeface="Arial"/>
                <a:cs typeface="Arial"/>
              </a:rPr>
              <a:t> three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states: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Maryland,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Michigan,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New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York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Clr>
                <a:srgbClr val="1871FF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225" dirty="0">
                <a:latin typeface="Arial"/>
                <a:cs typeface="Arial"/>
              </a:rPr>
              <a:t>IRB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approved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Methodology:</a:t>
            </a:r>
            <a:r>
              <a:rPr spc="-105" dirty="0"/>
              <a:t> </a:t>
            </a:r>
            <a:r>
              <a:rPr spc="-300" dirty="0"/>
              <a:t>Sampling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07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0380" y="1719623"/>
            <a:ext cx="2561590" cy="359600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53340" indent="-287020">
              <a:lnSpc>
                <a:spcPts val="1730"/>
              </a:lnSpc>
              <a:spcBef>
                <a:spcPts val="31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265" dirty="0">
                <a:latin typeface="Arial"/>
                <a:cs typeface="Arial"/>
              </a:rPr>
              <a:t>FORE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345" dirty="0">
                <a:latin typeface="Arial"/>
                <a:cs typeface="Arial"/>
              </a:rPr>
              <a:t>SSRS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conducted </a:t>
            </a:r>
            <a:r>
              <a:rPr sz="1600" spc="-65" dirty="0">
                <a:latin typeface="Arial"/>
                <a:cs typeface="Arial"/>
              </a:rPr>
              <a:t>outreach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all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50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states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spc="-45" dirty="0">
                <a:latin typeface="Arial"/>
                <a:cs typeface="Arial"/>
              </a:rPr>
              <a:t>determine</a:t>
            </a:r>
            <a:r>
              <a:rPr sz="1600" spc="-40" dirty="0">
                <a:latin typeface="Arial"/>
                <a:cs typeface="Arial"/>
              </a:rPr>
              <a:t> interest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in </a:t>
            </a:r>
            <a:r>
              <a:rPr sz="1600" spc="-90" dirty="0">
                <a:latin typeface="Arial"/>
                <a:cs typeface="Arial"/>
              </a:rPr>
              <a:t>survey</a:t>
            </a:r>
            <a:r>
              <a:rPr sz="1600" spc="-10" dirty="0">
                <a:latin typeface="Arial"/>
                <a:cs typeface="Arial"/>
              </a:rPr>
              <a:t> participation.</a:t>
            </a:r>
            <a:endParaRPr sz="1600">
              <a:latin typeface="Arial"/>
              <a:cs typeface="Arial"/>
            </a:endParaRPr>
          </a:p>
          <a:p>
            <a:pPr marL="299085" marR="27305" indent="-28702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95" dirty="0">
                <a:solidFill>
                  <a:srgbClr val="1871FF"/>
                </a:solidFill>
                <a:latin typeface="Arial"/>
                <a:cs typeface="Arial"/>
              </a:rPr>
              <a:t>9</a:t>
            </a:r>
            <a:r>
              <a:rPr sz="1600" b="1" spc="-6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1871FF"/>
                </a:solidFill>
                <a:latin typeface="Arial"/>
                <a:cs typeface="Arial"/>
              </a:rPr>
              <a:t>states</a:t>
            </a:r>
            <a:r>
              <a:rPr sz="1600" b="1" spc="-8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ultimately </a:t>
            </a:r>
            <a:r>
              <a:rPr sz="1600" spc="-45" dirty="0">
                <a:latin typeface="Arial"/>
                <a:cs typeface="Arial"/>
              </a:rPr>
              <a:t>partnered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FORE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spc="-345" dirty="0">
                <a:latin typeface="Arial"/>
                <a:cs typeface="Arial"/>
              </a:rPr>
              <a:t>SSRS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conduct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75" dirty="0">
                <a:latin typeface="Arial"/>
                <a:cs typeface="Arial"/>
              </a:rPr>
              <a:t> survey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their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certified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PRCs; in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rgbClr val="1871FF"/>
                </a:solidFill>
                <a:latin typeface="Arial"/>
                <a:cs typeface="Arial"/>
              </a:rPr>
              <a:t>2</a:t>
            </a:r>
            <a:r>
              <a:rPr sz="1600" b="1" spc="-50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rgbClr val="1871FF"/>
                </a:solidFill>
                <a:latin typeface="Arial"/>
                <a:cs typeface="Arial"/>
              </a:rPr>
              <a:t>additional</a:t>
            </a:r>
            <a:r>
              <a:rPr sz="1600" b="1" spc="-55" dirty="0">
                <a:solidFill>
                  <a:srgbClr val="1871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871FF"/>
                </a:solidFill>
                <a:latin typeface="Arial"/>
                <a:cs typeface="Arial"/>
              </a:rPr>
              <a:t>states,</a:t>
            </a:r>
            <a:endParaRPr sz="1600">
              <a:latin typeface="Arial"/>
              <a:cs typeface="Arial"/>
            </a:endParaRPr>
          </a:p>
          <a:p>
            <a:pPr marL="299085" marR="5080">
              <a:lnSpc>
                <a:spcPts val="1730"/>
              </a:lnSpc>
              <a:spcBef>
                <a:spcPts val="25"/>
              </a:spcBef>
            </a:pPr>
            <a:r>
              <a:rPr sz="1600" spc="-95" dirty="0">
                <a:latin typeface="Arial"/>
                <a:cs typeface="Arial"/>
              </a:rPr>
              <a:t>peers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were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surveyed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based </a:t>
            </a:r>
            <a:r>
              <a:rPr sz="1600" spc="-65" dirty="0">
                <a:latin typeface="Arial"/>
                <a:cs typeface="Arial"/>
              </a:rPr>
              <a:t>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publicly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available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lists.</a:t>
            </a:r>
            <a:endParaRPr sz="1600">
              <a:latin typeface="Arial"/>
              <a:cs typeface="Arial"/>
            </a:endParaRPr>
          </a:p>
          <a:p>
            <a:pPr marL="299085" marR="41275" indent="-287020">
              <a:lnSpc>
                <a:spcPts val="1730"/>
              </a:lnSpc>
              <a:spcBef>
                <a:spcPts val="100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120" dirty="0">
                <a:latin typeface="Arial"/>
                <a:cs typeface="Arial"/>
              </a:rPr>
              <a:t>Across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states,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between </a:t>
            </a:r>
            <a:r>
              <a:rPr sz="1600" spc="-125" dirty="0">
                <a:latin typeface="Arial"/>
                <a:cs typeface="Arial"/>
              </a:rPr>
              <a:t>3.98%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-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61.06%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those </a:t>
            </a:r>
            <a:r>
              <a:rPr sz="1600" spc="-35" dirty="0">
                <a:latin typeface="Arial"/>
                <a:cs typeface="Arial"/>
              </a:rPr>
              <a:t>invited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completed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survey.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2721" y="1679100"/>
          <a:ext cx="4415790" cy="4029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marR="8826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1871FF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ts val="162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5725" algn="ctr">
                        <a:lnSpc>
                          <a:spcPts val="1670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Sample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1871FF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162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ts val="1670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Invited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1871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62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2225" algn="ctr">
                        <a:lnSpc>
                          <a:spcPts val="1670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187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69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Delaware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73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69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Pennsylvania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1565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398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154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30" dirty="0">
                          <a:latin typeface="Arial"/>
                          <a:cs typeface="Arial"/>
                        </a:rPr>
                        <a:t>Rhode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Island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173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173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76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69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Virginia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927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456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171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Oregon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1565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85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Maine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57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Nevada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York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3053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528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339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207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82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Arkansas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166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528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166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43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95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Ohio*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834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834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198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895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Idaho*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653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653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27812" y="5790848"/>
            <a:ext cx="104266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latin typeface="Arial"/>
                <a:cs typeface="Arial"/>
              </a:rPr>
              <a:t>*Public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list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140" dirty="0">
                <a:latin typeface="Arial"/>
                <a:cs typeface="Arial"/>
              </a:rPr>
              <a:t>PRCs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80143"/>
            <a:ext cx="41522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5" dirty="0"/>
              <a:t>Research</a:t>
            </a:r>
            <a:r>
              <a:rPr spc="-185" dirty="0"/>
              <a:t> </a:t>
            </a:r>
            <a:r>
              <a:rPr spc="-275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782" y="1453356"/>
            <a:ext cx="48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1871FF"/>
                </a:solidFill>
                <a:latin typeface="Arial"/>
                <a:cs typeface="Arial"/>
              </a:rPr>
              <a:t>08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434" y="1208283"/>
            <a:ext cx="3860800" cy="1419860"/>
            <a:chOff x="170434" y="1208283"/>
            <a:chExt cx="3860800" cy="1419860"/>
          </a:xfrm>
        </p:grpSpPr>
        <p:sp>
          <p:nvSpPr>
            <p:cNvPr id="5" name="object 5"/>
            <p:cNvSpPr/>
            <p:nvPr/>
          </p:nvSpPr>
          <p:spPr>
            <a:xfrm>
              <a:off x="176784" y="1214633"/>
              <a:ext cx="3848100" cy="1407160"/>
            </a:xfrm>
            <a:custGeom>
              <a:avLst/>
              <a:gdLst/>
              <a:ahLst/>
              <a:cxnLst/>
              <a:rect l="l" t="t" r="r" b="b"/>
              <a:pathLst>
                <a:path w="3848100" h="1407160">
                  <a:moveTo>
                    <a:pt x="3613658" y="0"/>
                  </a:moveTo>
                  <a:lnTo>
                    <a:pt x="234442" y="0"/>
                  </a:lnTo>
                  <a:lnTo>
                    <a:pt x="187194" y="4763"/>
                  </a:lnTo>
                  <a:lnTo>
                    <a:pt x="143187" y="18423"/>
                  </a:lnTo>
                  <a:lnTo>
                    <a:pt x="103364" y="40039"/>
                  </a:lnTo>
                  <a:lnTo>
                    <a:pt x="68667" y="68667"/>
                  </a:lnTo>
                  <a:lnTo>
                    <a:pt x="40039" y="103364"/>
                  </a:lnTo>
                  <a:lnTo>
                    <a:pt x="18423" y="143187"/>
                  </a:lnTo>
                  <a:lnTo>
                    <a:pt x="4763" y="187194"/>
                  </a:lnTo>
                  <a:lnTo>
                    <a:pt x="0" y="234441"/>
                  </a:lnTo>
                  <a:lnTo>
                    <a:pt x="0" y="1172197"/>
                  </a:lnTo>
                  <a:lnTo>
                    <a:pt x="4763" y="1219449"/>
                  </a:lnTo>
                  <a:lnTo>
                    <a:pt x="18423" y="1263459"/>
                  </a:lnTo>
                  <a:lnTo>
                    <a:pt x="40039" y="1303284"/>
                  </a:lnTo>
                  <a:lnTo>
                    <a:pt x="68667" y="1337983"/>
                  </a:lnTo>
                  <a:lnTo>
                    <a:pt x="103364" y="1366611"/>
                  </a:lnTo>
                  <a:lnTo>
                    <a:pt x="143187" y="1388227"/>
                  </a:lnTo>
                  <a:lnTo>
                    <a:pt x="187194" y="1401888"/>
                  </a:lnTo>
                  <a:lnTo>
                    <a:pt x="234442" y="1406651"/>
                  </a:lnTo>
                  <a:lnTo>
                    <a:pt x="3613658" y="1406651"/>
                  </a:lnTo>
                  <a:lnTo>
                    <a:pt x="3660905" y="1401888"/>
                  </a:lnTo>
                  <a:lnTo>
                    <a:pt x="3704912" y="1388227"/>
                  </a:lnTo>
                  <a:lnTo>
                    <a:pt x="3744735" y="1366611"/>
                  </a:lnTo>
                  <a:lnTo>
                    <a:pt x="3779432" y="1337983"/>
                  </a:lnTo>
                  <a:lnTo>
                    <a:pt x="3808060" y="1303284"/>
                  </a:lnTo>
                  <a:lnTo>
                    <a:pt x="3829676" y="1263459"/>
                  </a:lnTo>
                  <a:lnTo>
                    <a:pt x="3843336" y="1219449"/>
                  </a:lnTo>
                  <a:lnTo>
                    <a:pt x="3848100" y="1172197"/>
                  </a:lnTo>
                  <a:lnTo>
                    <a:pt x="3848100" y="234441"/>
                  </a:lnTo>
                  <a:lnTo>
                    <a:pt x="3843336" y="187194"/>
                  </a:lnTo>
                  <a:lnTo>
                    <a:pt x="3829676" y="143187"/>
                  </a:lnTo>
                  <a:lnTo>
                    <a:pt x="3808060" y="103364"/>
                  </a:lnTo>
                  <a:lnTo>
                    <a:pt x="3779432" y="68667"/>
                  </a:lnTo>
                  <a:lnTo>
                    <a:pt x="3744735" y="40039"/>
                  </a:lnTo>
                  <a:lnTo>
                    <a:pt x="3704912" y="18423"/>
                  </a:lnTo>
                  <a:lnTo>
                    <a:pt x="3660905" y="4763"/>
                  </a:lnTo>
                  <a:lnTo>
                    <a:pt x="3613658" y="0"/>
                  </a:lnTo>
                  <a:close/>
                </a:path>
              </a:pathLst>
            </a:custGeom>
            <a:solidFill>
              <a:srgbClr val="187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784" y="1214633"/>
              <a:ext cx="3848100" cy="1407160"/>
            </a:xfrm>
            <a:custGeom>
              <a:avLst/>
              <a:gdLst/>
              <a:ahLst/>
              <a:cxnLst/>
              <a:rect l="l" t="t" r="r" b="b"/>
              <a:pathLst>
                <a:path w="3848100" h="1407160">
                  <a:moveTo>
                    <a:pt x="0" y="234441"/>
                  </a:moveTo>
                  <a:lnTo>
                    <a:pt x="4763" y="187194"/>
                  </a:lnTo>
                  <a:lnTo>
                    <a:pt x="18423" y="143187"/>
                  </a:lnTo>
                  <a:lnTo>
                    <a:pt x="40039" y="103364"/>
                  </a:lnTo>
                  <a:lnTo>
                    <a:pt x="68667" y="68667"/>
                  </a:lnTo>
                  <a:lnTo>
                    <a:pt x="103364" y="40039"/>
                  </a:lnTo>
                  <a:lnTo>
                    <a:pt x="143187" y="18423"/>
                  </a:lnTo>
                  <a:lnTo>
                    <a:pt x="187194" y="4763"/>
                  </a:lnTo>
                  <a:lnTo>
                    <a:pt x="234442" y="0"/>
                  </a:lnTo>
                  <a:lnTo>
                    <a:pt x="3613658" y="0"/>
                  </a:lnTo>
                  <a:lnTo>
                    <a:pt x="3660905" y="4763"/>
                  </a:lnTo>
                  <a:lnTo>
                    <a:pt x="3704912" y="18423"/>
                  </a:lnTo>
                  <a:lnTo>
                    <a:pt x="3744735" y="40039"/>
                  </a:lnTo>
                  <a:lnTo>
                    <a:pt x="3779432" y="68667"/>
                  </a:lnTo>
                  <a:lnTo>
                    <a:pt x="3808060" y="103364"/>
                  </a:lnTo>
                  <a:lnTo>
                    <a:pt x="3829676" y="143187"/>
                  </a:lnTo>
                  <a:lnTo>
                    <a:pt x="3843336" y="187194"/>
                  </a:lnTo>
                  <a:lnTo>
                    <a:pt x="3848100" y="234441"/>
                  </a:lnTo>
                  <a:lnTo>
                    <a:pt x="3848100" y="1172197"/>
                  </a:lnTo>
                  <a:lnTo>
                    <a:pt x="3843336" y="1219449"/>
                  </a:lnTo>
                  <a:lnTo>
                    <a:pt x="3829676" y="1263459"/>
                  </a:lnTo>
                  <a:lnTo>
                    <a:pt x="3808060" y="1303284"/>
                  </a:lnTo>
                  <a:lnTo>
                    <a:pt x="3779432" y="1337983"/>
                  </a:lnTo>
                  <a:lnTo>
                    <a:pt x="3744735" y="1366611"/>
                  </a:lnTo>
                  <a:lnTo>
                    <a:pt x="3704912" y="1388227"/>
                  </a:lnTo>
                  <a:lnTo>
                    <a:pt x="3660905" y="1401888"/>
                  </a:lnTo>
                  <a:lnTo>
                    <a:pt x="3613658" y="1406651"/>
                  </a:lnTo>
                  <a:lnTo>
                    <a:pt x="234442" y="1406651"/>
                  </a:lnTo>
                  <a:lnTo>
                    <a:pt x="187194" y="1401888"/>
                  </a:lnTo>
                  <a:lnTo>
                    <a:pt x="143187" y="1388227"/>
                  </a:lnTo>
                  <a:lnTo>
                    <a:pt x="103364" y="1366611"/>
                  </a:lnTo>
                  <a:lnTo>
                    <a:pt x="68667" y="1337983"/>
                  </a:lnTo>
                  <a:lnTo>
                    <a:pt x="40039" y="1303284"/>
                  </a:lnTo>
                  <a:lnTo>
                    <a:pt x="18423" y="1263459"/>
                  </a:lnTo>
                  <a:lnTo>
                    <a:pt x="4763" y="1219449"/>
                  </a:lnTo>
                  <a:lnTo>
                    <a:pt x="0" y="1172197"/>
                  </a:lnTo>
                  <a:lnTo>
                    <a:pt x="0" y="2344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3414" y="1314027"/>
            <a:ext cx="3424554" cy="11620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4"/>
              </a:spcBef>
            </a:pPr>
            <a:r>
              <a:rPr sz="1600" spc="-1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challenge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developing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representative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certification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varies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registry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of certified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85" dirty="0">
                <a:solidFill>
                  <a:srgbClr val="FFFFFF"/>
                </a:solidFill>
                <a:latin typeface="Arial"/>
                <a:cs typeface="Arial"/>
              </a:rPr>
              <a:t>PRCs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5862" y="3562859"/>
            <a:ext cx="3865879" cy="1049020"/>
            <a:chOff x="165862" y="3562859"/>
            <a:chExt cx="3865879" cy="1049020"/>
          </a:xfrm>
        </p:grpSpPr>
        <p:sp>
          <p:nvSpPr>
            <p:cNvPr id="9" name="object 9"/>
            <p:cNvSpPr/>
            <p:nvPr/>
          </p:nvSpPr>
          <p:spPr>
            <a:xfrm>
              <a:off x="172212" y="3569209"/>
              <a:ext cx="3853179" cy="1036319"/>
            </a:xfrm>
            <a:custGeom>
              <a:avLst/>
              <a:gdLst/>
              <a:ahLst/>
              <a:cxnLst/>
              <a:rect l="l" t="t" r="r" b="b"/>
              <a:pathLst>
                <a:path w="3853179" h="1036320">
                  <a:moveTo>
                    <a:pt x="3679952" y="0"/>
                  </a:moveTo>
                  <a:lnTo>
                    <a:pt x="172720" y="0"/>
                  </a:lnTo>
                  <a:lnTo>
                    <a:pt x="126804" y="6169"/>
                  </a:lnTo>
                  <a:lnTo>
                    <a:pt x="85545" y="23581"/>
                  </a:lnTo>
                  <a:lnTo>
                    <a:pt x="50588" y="50588"/>
                  </a:lnTo>
                  <a:lnTo>
                    <a:pt x="23581" y="85545"/>
                  </a:lnTo>
                  <a:lnTo>
                    <a:pt x="6169" y="126804"/>
                  </a:lnTo>
                  <a:lnTo>
                    <a:pt x="0" y="172719"/>
                  </a:lnTo>
                  <a:lnTo>
                    <a:pt x="0" y="863600"/>
                  </a:lnTo>
                  <a:lnTo>
                    <a:pt x="6169" y="909515"/>
                  </a:lnTo>
                  <a:lnTo>
                    <a:pt x="23581" y="950774"/>
                  </a:lnTo>
                  <a:lnTo>
                    <a:pt x="50588" y="985731"/>
                  </a:lnTo>
                  <a:lnTo>
                    <a:pt x="85545" y="1012738"/>
                  </a:lnTo>
                  <a:lnTo>
                    <a:pt x="126804" y="1030150"/>
                  </a:lnTo>
                  <a:lnTo>
                    <a:pt x="172720" y="1036319"/>
                  </a:lnTo>
                  <a:lnTo>
                    <a:pt x="3679952" y="1036319"/>
                  </a:lnTo>
                  <a:lnTo>
                    <a:pt x="3725867" y="1030150"/>
                  </a:lnTo>
                  <a:lnTo>
                    <a:pt x="3767126" y="1012738"/>
                  </a:lnTo>
                  <a:lnTo>
                    <a:pt x="3802083" y="985731"/>
                  </a:lnTo>
                  <a:lnTo>
                    <a:pt x="3829090" y="950774"/>
                  </a:lnTo>
                  <a:lnTo>
                    <a:pt x="3846502" y="909515"/>
                  </a:lnTo>
                  <a:lnTo>
                    <a:pt x="3852672" y="863600"/>
                  </a:lnTo>
                  <a:lnTo>
                    <a:pt x="3852672" y="172719"/>
                  </a:lnTo>
                  <a:lnTo>
                    <a:pt x="3846502" y="126804"/>
                  </a:lnTo>
                  <a:lnTo>
                    <a:pt x="3829090" y="85545"/>
                  </a:lnTo>
                  <a:lnTo>
                    <a:pt x="3802083" y="50588"/>
                  </a:lnTo>
                  <a:lnTo>
                    <a:pt x="3767126" y="23581"/>
                  </a:lnTo>
                  <a:lnTo>
                    <a:pt x="3725867" y="6169"/>
                  </a:lnTo>
                  <a:lnTo>
                    <a:pt x="3679952" y="0"/>
                  </a:lnTo>
                  <a:close/>
                </a:path>
              </a:pathLst>
            </a:custGeom>
            <a:solidFill>
              <a:srgbClr val="001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212" y="3569209"/>
              <a:ext cx="3853179" cy="1036319"/>
            </a:xfrm>
            <a:custGeom>
              <a:avLst/>
              <a:gdLst/>
              <a:ahLst/>
              <a:cxnLst/>
              <a:rect l="l" t="t" r="r" b="b"/>
              <a:pathLst>
                <a:path w="3853179" h="1036320">
                  <a:moveTo>
                    <a:pt x="0" y="172719"/>
                  </a:moveTo>
                  <a:lnTo>
                    <a:pt x="6169" y="126804"/>
                  </a:lnTo>
                  <a:lnTo>
                    <a:pt x="23581" y="85545"/>
                  </a:lnTo>
                  <a:lnTo>
                    <a:pt x="50588" y="50588"/>
                  </a:lnTo>
                  <a:lnTo>
                    <a:pt x="85545" y="23581"/>
                  </a:lnTo>
                  <a:lnTo>
                    <a:pt x="126804" y="6169"/>
                  </a:lnTo>
                  <a:lnTo>
                    <a:pt x="172720" y="0"/>
                  </a:lnTo>
                  <a:lnTo>
                    <a:pt x="3679952" y="0"/>
                  </a:lnTo>
                  <a:lnTo>
                    <a:pt x="3725867" y="6169"/>
                  </a:lnTo>
                  <a:lnTo>
                    <a:pt x="3767126" y="23581"/>
                  </a:lnTo>
                  <a:lnTo>
                    <a:pt x="3802083" y="50588"/>
                  </a:lnTo>
                  <a:lnTo>
                    <a:pt x="3829090" y="85545"/>
                  </a:lnTo>
                  <a:lnTo>
                    <a:pt x="3846502" y="126804"/>
                  </a:lnTo>
                  <a:lnTo>
                    <a:pt x="3852672" y="172719"/>
                  </a:lnTo>
                  <a:lnTo>
                    <a:pt x="3852672" y="863600"/>
                  </a:lnTo>
                  <a:lnTo>
                    <a:pt x="3846502" y="909515"/>
                  </a:lnTo>
                  <a:lnTo>
                    <a:pt x="3829090" y="950774"/>
                  </a:lnTo>
                  <a:lnTo>
                    <a:pt x="3802083" y="985731"/>
                  </a:lnTo>
                  <a:lnTo>
                    <a:pt x="3767126" y="1012738"/>
                  </a:lnTo>
                  <a:lnTo>
                    <a:pt x="3725867" y="1030150"/>
                  </a:lnTo>
                  <a:lnTo>
                    <a:pt x="3679952" y="1036319"/>
                  </a:lnTo>
                  <a:lnTo>
                    <a:pt x="172720" y="1036319"/>
                  </a:lnTo>
                  <a:lnTo>
                    <a:pt x="126804" y="1030150"/>
                  </a:lnTo>
                  <a:lnTo>
                    <a:pt x="85545" y="1012738"/>
                  </a:lnTo>
                  <a:lnTo>
                    <a:pt x="50588" y="985731"/>
                  </a:lnTo>
                  <a:lnTo>
                    <a:pt x="23581" y="950774"/>
                  </a:lnTo>
                  <a:lnTo>
                    <a:pt x="6169" y="909515"/>
                  </a:lnTo>
                  <a:lnTo>
                    <a:pt x="0" y="863600"/>
                  </a:lnTo>
                  <a:lnTo>
                    <a:pt x="0" y="17271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1078" y="2624070"/>
            <a:ext cx="3659504" cy="367537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41605" marR="57150" indent="-114300">
              <a:lnSpc>
                <a:spcPct val="91600"/>
              </a:lnSpc>
              <a:spcBef>
                <a:spcPts val="250"/>
              </a:spcBef>
              <a:buChar char="•"/>
              <a:tabLst>
                <a:tab pos="142240" algn="l"/>
              </a:tabLst>
            </a:pPr>
            <a:r>
              <a:rPr sz="1500" spc="-45" dirty="0">
                <a:latin typeface="Arial"/>
                <a:cs typeface="Arial"/>
              </a:rPr>
              <a:t>In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lieu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national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90" dirty="0">
                <a:latin typeface="Arial"/>
                <a:cs typeface="Arial"/>
              </a:rPr>
              <a:t>sample</a:t>
            </a:r>
            <a:r>
              <a:rPr sz="1500" spc="-80" dirty="0">
                <a:latin typeface="Arial"/>
                <a:cs typeface="Arial"/>
              </a:rPr>
              <a:t> source,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340" dirty="0">
                <a:latin typeface="Arial"/>
                <a:cs typeface="Arial"/>
              </a:rPr>
              <a:t>SSRS</a:t>
            </a:r>
            <a:r>
              <a:rPr sz="1500" spc="-55" dirty="0">
                <a:latin typeface="Arial"/>
                <a:cs typeface="Arial"/>
              </a:rPr>
              <a:t> collaborated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the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245" dirty="0">
                <a:latin typeface="Arial"/>
                <a:cs typeface="Arial"/>
              </a:rPr>
              <a:t>FORE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team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65" dirty="0">
                <a:latin typeface="Arial"/>
                <a:cs typeface="Arial"/>
              </a:rPr>
              <a:t> leverage </a:t>
            </a:r>
            <a:r>
              <a:rPr sz="1500" spc="-60" dirty="0">
                <a:latin typeface="Arial"/>
                <a:cs typeface="Arial"/>
              </a:rPr>
              <a:t>relationships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between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45" dirty="0">
                <a:latin typeface="Arial"/>
                <a:cs typeface="Arial"/>
              </a:rPr>
              <a:t>FORE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and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individual </a:t>
            </a:r>
            <a:r>
              <a:rPr sz="1500" spc="-40" dirty="0">
                <a:latin typeface="Arial"/>
                <a:cs typeface="Arial"/>
              </a:rPr>
              <a:t>states/certification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boards.</a:t>
            </a:r>
            <a:endParaRPr sz="1500">
              <a:latin typeface="Arial"/>
              <a:cs typeface="Arial"/>
            </a:endParaRPr>
          </a:p>
          <a:p>
            <a:pPr marL="12700" marR="139065">
              <a:lnSpc>
                <a:spcPct val="91500"/>
              </a:lnSpc>
              <a:spcBef>
                <a:spcPts val="1060"/>
              </a:spcBef>
            </a:pP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findings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conclusions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study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reflect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responded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survey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cautiously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state or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conclusions</a:t>
            </a:r>
            <a:endParaRPr sz="1600">
              <a:latin typeface="Arial"/>
              <a:cs typeface="Arial"/>
            </a:endParaRPr>
          </a:p>
          <a:p>
            <a:pPr marL="137795" marR="5080" indent="-114300">
              <a:lnSpc>
                <a:spcPct val="91500"/>
              </a:lnSpc>
              <a:spcBef>
                <a:spcPts val="730"/>
              </a:spcBef>
              <a:buChar char="•"/>
              <a:tabLst>
                <a:tab pos="138430" algn="l"/>
              </a:tabLst>
            </a:pPr>
            <a:r>
              <a:rPr sz="1500" spc="-85" dirty="0">
                <a:latin typeface="Arial"/>
                <a:cs typeface="Arial"/>
              </a:rPr>
              <a:t>Looking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at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the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results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overall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offers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a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deep </a:t>
            </a:r>
            <a:r>
              <a:rPr sz="1500" spc="-75" dirty="0">
                <a:latin typeface="Arial"/>
                <a:cs typeface="Arial"/>
              </a:rPr>
              <a:t>and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nuanced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perspective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into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seldom- </a:t>
            </a:r>
            <a:r>
              <a:rPr sz="1500" spc="-80" dirty="0">
                <a:latin typeface="Arial"/>
                <a:cs typeface="Arial"/>
              </a:rPr>
              <a:t>surveyed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population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and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10" dirty="0">
                <a:latin typeface="Arial"/>
                <a:cs typeface="Arial"/>
              </a:rPr>
              <a:t>can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serve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as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guide </a:t>
            </a:r>
            <a:r>
              <a:rPr sz="1500" spc="-10" dirty="0">
                <a:latin typeface="Arial"/>
                <a:cs typeface="Arial"/>
              </a:rPr>
              <a:t>for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future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research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or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policy </a:t>
            </a:r>
            <a:r>
              <a:rPr sz="1500" spc="-65" dirty="0">
                <a:latin typeface="Arial"/>
                <a:cs typeface="Arial"/>
              </a:rPr>
              <a:t>recommendations.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That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said,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we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identified </a:t>
            </a:r>
            <a:r>
              <a:rPr sz="1500" spc="-55" dirty="0">
                <a:latin typeface="Arial"/>
                <a:cs typeface="Arial"/>
              </a:rPr>
              <a:t>significant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variation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5" dirty="0">
                <a:latin typeface="Arial"/>
                <a:cs typeface="Arial"/>
              </a:rPr>
              <a:t>across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states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at </a:t>
            </a:r>
            <a:r>
              <a:rPr sz="1500" spc="-20" dirty="0">
                <a:latin typeface="Arial"/>
                <a:cs typeface="Arial"/>
              </a:rPr>
              <a:t>some </a:t>
            </a:r>
            <a:r>
              <a:rPr sz="1500" spc="-65" dirty="0">
                <a:latin typeface="Arial"/>
                <a:cs typeface="Arial"/>
              </a:rPr>
              <a:t>questions. </a:t>
            </a:r>
            <a:r>
              <a:rPr sz="1500" spc="-45" dirty="0">
                <a:latin typeface="Arial"/>
                <a:cs typeface="Arial"/>
              </a:rPr>
              <a:t>In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subsequent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slides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these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are </a:t>
            </a:r>
            <a:r>
              <a:rPr sz="1500" spc="-50" dirty="0">
                <a:latin typeface="Arial"/>
                <a:cs typeface="Arial"/>
              </a:rPr>
              <a:t>denoted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90" dirty="0">
                <a:latin typeface="Arial"/>
                <a:cs typeface="Arial"/>
              </a:rPr>
              <a:t>an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asterisk </a:t>
            </a:r>
            <a:r>
              <a:rPr sz="1500" spc="-20" dirty="0">
                <a:latin typeface="Arial"/>
                <a:cs typeface="Arial"/>
              </a:rPr>
              <a:t>(*).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09973" y="3671067"/>
            <a:ext cx="3801745" cy="1076960"/>
            <a:chOff x="4109973" y="3671067"/>
            <a:chExt cx="3801745" cy="1076960"/>
          </a:xfrm>
        </p:grpSpPr>
        <p:sp>
          <p:nvSpPr>
            <p:cNvPr id="13" name="object 13"/>
            <p:cNvSpPr/>
            <p:nvPr/>
          </p:nvSpPr>
          <p:spPr>
            <a:xfrm>
              <a:off x="4116323" y="3677417"/>
              <a:ext cx="3789045" cy="1064260"/>
            </a:xfrm>
            <a:custGeom>
              <a:avLst/>
              <a:gdLst/>
              <a:ahLst/>
              <a:cxnLst/>
              <a:rect l="l" t="t" r="r" b="b"/>
              <a:pathLst>
                <a:path w="3789045" h="1064260">
                  <a:moveTo>
                    <a:pt x="3611372" y="0"/>
                  </a:moveTo>
                  <a:lnTo>
                    <a:pt x="177292" y="0"/>
                  </a:lnTo>
                  <a:lnTo>
                    <a:pt x="130160" y="6332"/>
                  </a:lnTo>
                  <a:lnTo>
                    <a:pt x="87808" y="24205"/>
                  </a:lnTo>
                  <a:lnTo>
                    <a:pt x="51927" y="51927"/>
                  </a:lnTo>
                  <a:lnTo>
                    <a:pt x="24205" y="87808"/>
                  </a:lnTo>
                  <a:lnTo>
                    <a:pt x="6332" y="130160"/>
                  </a:lnTo>
                  <a:lnTo>
                    <a:pt x="0" y="177292"/>
                  </a:lnTo>
                  <a:lnTo>
                    <a:pt x="0" y="886447"/>
                  </a:lnTo>
                  <a:lnTo>
                    <a:pt x="6332" y="933579"/>
                  </a:lnTo>
                  <a:lnTo>
                    <a:pt x="24205" y="975933"/>
                  </a:lnTo>
                  <a:lnTo>
                    <a:pt x="51927" y="1011818"/>
                  </a:lnTo>
                  <a:lnTo>
                    <a:pt x="87808" y="1039543"/>
                  </a:lnTo>
                  <a:lnTo>
                    <a:pt x="130160" y="1057418"/>
                  </a:lnTo>
                  <a:lnTo>
                    <a:pt x="177292" y="1063752"/>
                  </a:lnTo>
                  <a:lnTo>
                    <a:pt x="3611372" y="1063752"/>
                  </a:lnTo>
                  <a:lnTo>
                    <a:pt x="3658503" y="1057418"/>
                  </a:lnTo>
                  <a:lnTo>
                    <a:pt x="3700855" y="1039543"/>
                  </a:lnTo>
                  <a:lnTo>
                    <a:pt x="3736736" y="1011818"/>
                  </a:lnTo>
                  <a:lnTo>
                    <a:pt x="3764458" y="975933"/>
                  </a:lnTo>
                  <a:lnTo>
                    <a:pt x="3782331" y="933579"/>
                  </a:lnTo>
                  <a:lnTo>
                    <a:pt x="3788664" y="886447"/>
                  </a:lnTo>
                  <a:lnTo>
                    <a:pt x="3788664" y="177292"/>
                  </a:lnTo>
                  <a:lnTo>
                    <a:pt x="3782331" y="130160"/>
                  </a:lnTo>
                  <a:lnTo>
                    <a:pt x="3764458" y="87808"/>
                  </a:lnTo>
                  <a:lnTo>
                    <a:pt x="3736736" y="51927"/>
                  </a:lnTo>
                  <a:lnTo>
                    <a:pt x="3700855" y="24205"/>
                  </a:lnTo>
                  <a:lnTo>
                    <a:pt x="3658503" y="6332"/>
                  </a:lnTo>
                  <a:lnTo>
                    <a:pt x="36113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6323" y="3677417"/>
              <a:ext cx="3789045" cy="1064260"/>
            </a:xfrm>
            <a:custGeom>
              <a:avLst/>
              <a:gdLst/>
              <a:ahLst/>
              <a:cxnLst/>
              <a:rect l="l" t="t" r="r" b="b"/>
              <a:pathLst>
                <a:path w="3789045" h="1064260">
                  <a:moveTo>
                    <a:pt x="0" y="177292"/>
                  </a:move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2" y="0"/>
                  </a:lnTo>
                  <a:lnTo>
                    <a:pt x="3611372" y="0"/>
                  </a:lnTo>
                  <a:lnTo>
                    <a:pt x="3658503" y="6332"/>
                  </a:lnTo>
                  <a:lnTo>
                    <a:pt x="3700855" y="24205"/>
                  </a:lnTo>
                  <a:lnTo>
                    <a:pt x="3736736" y="51927"/>
                  </a:lnTo>
                  <a:lnTo>
                    <a:pt x="3764458" y="87808"/>
                  </a:lnTo>
                  <a:lnTo>
                    <a:pt x="3782331" y="130160"/>
                  </a:lnTo>
                  <a:lnTo>
                    <a:pt x="3788664" y="177292"/>
                  </a:lnTo>
                  <a:lnTo>
                    <a:pt x="3788664" y="886447"/>
                  </a:lnTo>
                  <a:lnTo>
                    <a:pt x="3782331" y="933579"/>
                  </a:lnTo>
                  <a:lnTo>
                    <a:pt x="3764458" y="975933"/>
                  </a:lnTo>
                  <a:lnTo>
                    <a:pt x="3736736" y="1011818"/>
                  </a:lnTo>
                  <a:lnTo>
                    <a:pt x="3700855" y="1039543"/>
                  </a:lnTo>
                  <a:lnTo>
                    <a:pt x="3658503" y="1057418"/>
                  </a:lnTo>
                  <a:lnTo>
                    <a:pt x="3611372" y="1063752"/>
                  </a:lnTo>
                  <a:lnTo>
                    <a:pt x="177292" y="1063752"/>
                  </a:lnTo>
                  <a:lnTo>
                    <a:pt x="130160" y="1057418"/>
                  </a:lnTo>
                  <a:lnTo>
                    <a:pt x="87808" y="1039543"/>
                  </a:lnTo>
                  <a:lnTo>
                    <a:pt x="51927" y="1011818"/>
                  </a:lnTo>
                  <a:lnTo>
                    <a:pt x="24205" y="975933"/>
                  </a:lnTo>
                  <a:lnTo>
                    <a:pt x="6332" y="933579"/>
                  </a:lnTo>
                  <a:lnTo>
                    <a:pt x="0" y="886447"/>
                  </a:lnTo>
                  <a:lnTo>
                    <a:pt x="0" y="1772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105402" y="1225044"/>
            <a:ext cx="3806190" cy="1145540"/>
            <a:chOff x="4105402" y="1225044"/>
            <a:chExt cx="3806190" cy="1145540"/>
          </a:xfrm>
        </p:grpSpPr>
        <p:sp>
          <p:nvSpPr>
            <p:cNvPr id="16" name="object 16"/>
            <p:cNvSpPr/>
            <p:nvPr/>
          </p:nvSpPr>
          <p:spPr>
            <a:xfrm>
              <a:off x="4111752" y="1231394"/>
              <a:ext cx="3793490" cy="1132840"/>
            </a:xfrm>
            <a:custGeom>
              <a:avLst/>
              <a:gdLst/>
              <a:ahLst/>
              <a:cxnLst/>
              <a:rect l="l" t="t" r="r" b="b"/>
              <a:pathLst>
                <a:path w="3793490" h="1132839">
                  <a:moveTo>
                    <a:pt x="3604514" y="0"/>
                  </a:moveTo>
                  <a:lnTo>
                    <a:pt x="188722" y="0"/>
                  </a:lnTo>
                  <a:lnTo>
                    <a:pt x="138552" y="6741"/>
                  </a:lnTo>
                  <a:lnTo>
                    <a:pt x="93470" y="25765"/>
                  </a:lnTo>
                  <a:lnTo>
                    <a:pt x="55275" y="55275"/>
                  </a:lnTo>
                  <a:lnTo>
                    <a:pt x="25765" y="93470"/>
                  </a:lnTo>
                  <a:lnTo>
                    <a:pt x="6741" y="138552"/>
                  </a:lnTo>
                  <a:lnTo>
                    <a:pt x="0" y="188722"/>
                  </a:lnTo>
                  <a:lnTo>
                    <a:pt x="0" y="943610"/>
                  </a:lnTo>
                  <a:lnTo>
                    <a:pt x="6741" y="993779"/>
                  </a:lnTo>
                  <a:lnTo>
                    <a:pt x="25765" y="1038861"/>
                  </a:lnTo>
                  <a:lnTo>
                    <a:pt x="55275" y="1077056"/>
                  </a:lnTo>
                  <a:lnTo>
                    <a:pt x="93470" y="1106566"/>
                  </a:lnTo>
                  <a:lnTo>
                    <a:pt x="138552" y="1125590"/>
                  </a:lnTo>
                  <a:lnTo>
                    <a:pt x="188722" y="1132332"/>
                  </a:lnTo>
                  <a:lnTo>
                    <a:pt x="3604514" y="1132332"/>
                  </a:lnTo>
                  <a:lnTo>
                    <a:pt x="3654683" y="1125590"/>
                  </a:lnTo>
                  <a:lnTo>
                    <a:pt x="3699765" y="1106566"/>
                  </a:lnTo>
                  <a:lnTo>
                    <a:pt x="3737960" y="1077056"/>
                  </a:lnTo>
                  <a:lnTo>
                    <a:pt x="3767470" y="1038861"/>
                  </a:lnTo>
                  <a:lnTo>
                    <a:pt x="3786494" y="993779"/>
                  </a:lnTo>
                  <a:lnTo>
                    <a:pt x="3793236" y="943610"/>
                  </a:lnTo>
                  <a:lnTo>
                    <a:pt x="3793236" y="188722"/>
                  </a:lnTo>
                  <a:lnTo>
                    <a:pt x="3786494" y="138552"/>
                  </a:lnTo>
                  <a:lnTo>
                    <a:pt x="3767470" y="93470"/>
                  </a:lnTo>
                  <a:lnTo>
                    <a:pt x="3737960" y="55275"/>
                  </a:lnTo>
                  <a:lnTo>
                    <a:pt x="3699765" y="25765"/>
                  </a:lnTo>
                  <a:lnTo>
                    <a:pt x="3654683" y="6741"/>
                  </a:lnTo>
                  <a:lnTo>
                    <a:pt x="3604514" y="0"/>
                  </a:lnTo>
                  <a:close/>
                </a:path>
              </a:pathLst>
            </a:custGeom>
            <a:solidFill>
              <a:srgbClr val="00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11752" y="1231394"/>
              <a:ext cx="3793490" cy="1132840"/>
            </a:xfrm>
            <a:custGeom>
              <a:avLst/>
              <a:gdLst/>
              <a:ahLst/>
              <a:cxnLst/>
              <a:rect l="l" t="t" r="r" b="b"/>
              <a:pathLst>
                <a:path w="3793490" h="1132839">
                  <a:moveTo>
                    <a:pt x="0" y="188722"/>
                  </a:moveTo>
                  <a:lnTo>
                    <a:pt x="6741" y="138552"/>
                  </a:lnTo>
                  <a:lnTo>
                    <a:pt x="25765" y="93470"/>
                  </a:lnTo>
                  <a:lnTo>
                    <a:pt x="55275" y="55275"/>
                  </a:lnTo>
                  <a:lnTo>
                    <a:pt x="93470" y="25765"/>
                  </a:lnTo>
                  <a:lnTo>
                    <a:pt x="138552" y="6741"/>
                  </a:lnTo>
                  <a:lnTo>
                    <a:pt x="188722" y="0"/>
                  </a:lnTo>
                  <a:lnTo>
                    <a:pt x="3604514" y="0"/>
                  </a:lnTo>
                  <a:lnTo>
                    <a:pt x="3654683" y="6741"/>
                  </a:lnTo>
                  <a:lnTo>
                    <a:pt x="3699765" y="25765"/>
                  </a:lnTo>
                  <a:lnTo>
                    <a:pt x="3737960" y="55275"/>
                  </a:lnTo>
                  <a:lnTo>
                    <a:pt x="3767470" y="93470"/>
                  </a:lnTo>
                  <a:lnTo>
                    <a:pt x="3786494" y="138552"/>
                  </a:lnTo>
                  <a:lnTo>
                    <a:pt x="3793236" y="188722"/>
                  </a:lnTo>
                  <a:lnTo>
                    <a:pt x="3793236" y="943610"/>
                  </a:lnTo>
                  <a:lnTo>
                    <a:pt x="3786494" y="993779"/>
                  </a:lnTo>
                  <a:lnTo>
                    <a:pt x="3767470" y="1038861"/>
                  </a:lnTo>
                  <a:lnTo>
                    <a:pt x="3737960" y="1077056"/>
                  </a:lnTo>
                  <a:lnTo>
                    <a:pt x="3699765" y="1106566"/>
                  </a:lnTo>
                  <a:lnTo>
                    <a:pt x="3654683" y="1125590"/>
                  </a:lnTo>
                  <a:lnTo>
                    <a:pt x="3604514" y="1132332"/>
                  </a:lnTo>
                  <a:lnTo>
                    <a:pt x="188722" y="1132332"/>
                  </a:lnTo>
                  <a:lnTo>
                    <a:pt x="138552" y="1125590"/>
                  </a:lnTo>
                  <a:lnTo>
                    <a:pt x="93470" y="1106566"/>
                  </a:lnTo>
                  <a:lnTo>
                    <a:pt x="55275" y="1077056"/>
                  </a:lnTo>
                  <a:lnTo>
                    <a:pt x="25765" y="1038861"/>
                  </a:lnTo>
                  <a:lnTo>
                    <a:pt x="6741" y="993779"/>
                  </a:lnTo>
                  <a:lnTo>
                    <a:pt x="0" y="943610"/>
                  </a:lnTo>
                  <a:lnTo>
                    <a:pt x="0" y="1887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14940" y="1304624"/>
            <a:ext cx="3540125" cy="93789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9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Another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challenge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completing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enough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interviews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certified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peers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able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6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findings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15812" y="2353933"/>
            <a:ext cx="3558540" cy="43421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30175" marR="30480" indent="-114300">
              <a:lnSpc>
                <a:spcPct val="91500"/>
              </a:lnSpc>
              <a:spcBef>
                <a:spcPts val="250"/>
              </a:spcBef>
              <a:buChar char="•"/>
              <a:tabLst>
                <a:tab pos="130810" algn="l"/>
              </a:tabLst>
            </a:pPr>
            <a:r>
              <a:rPr sz="1500" spc="-70" dirty="0">
                <a:latin typeface="Arial"/>
                <a:cs typeface="Arial"/>
              </a:rPr>
              <a:t>Notably,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in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9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the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11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states </a:t>
            </a:r>
            <a:r>
              <a:rPr sz="1500" spc="-75" dirty="0">
                <a:latin typeface="Arial"/>
                <a:cs typeface="Arial"/>
              </a:rPr>
              <a:t>we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completed </a:t>
            </a:r>
            <a:r>
              <a:rPr sz="1500" spc="-95" dirty="0">
                <a:latin typeface="Arial"/>
                <a:cs typeface="Arial"/>
              </a:rPr>
              <a:t>n=50</a:t>
            </a:r>
            <a:r>
              <a:rPr sz="1500" spc="-50" dirty="0">
                <a:latin typeface="Arial"/>
                <a:cs typeface="Arial"/>
              </a:rPr>
              <a:t> interviews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or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more.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In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the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two </a:t>
            </a:r>
            <a:r>
              <a:rPr sz="1500" spc="-60" dirty="0">
                <a:latin typeface="Arial"/>
                <a:cs typeface="Arial"/>
              </a:rPr>
              <a:t>remaining</a:t>
            </a:r>
            <a:r>
              <a:rPr sz="1500" spc="-80" dirty="0">
                <a:latin typeface="Arial"/>
                <a:cs typeface="Arial"/>
              </a:rPr>
              <a:t> states</a:t>
            </a:r>
            <a:r>
              <a:rPr sz="1500" spc="-75" dirty="0">
                <a:latin typeface="Arial"/>
                <a:cs typeface="Arial"/>
              </a:rPr>
              <a:t> we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did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meet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this </a:t>
            </a:r>
            <a:r>
              <a:rPr sz="1500" spc="-50" dirty="0">
                <a:latin typeface="Arial"/>
                <a:cs typeface="Arial"/>
              </a:rPr>
              <a:t>threshold, </a:t>
            </a:r>
            <a:r>
              <a:rPr sz="1500" spc="-114" dirty="0">
                <a:latin typeface="Arial"/>
                <a:cs typeface="Arial"/>
              </a:rPr>
              <a:t>so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presenting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findings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overall </a:t>
            </a:r>
            <a:r>
              <a:rPr sz="1500" spc="-65" dirty="0">
                <a:latin typeface="Arial"/>
                <a:cs typeface="Arial"/>
              </a:rPr>
              <a:t>allows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certified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peers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in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those </a:t>
            </a:r>
            <a:r>
              <a:rPr sz="1500" spc="-80" dirty="0">
                <a:latin typeface="Arial"/>
                <a:cs typeface="Arial"/>
              </a:rPr>
              <a:t>states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still </a:t>
            </a:r>
            <a:r>
              <a:rPr sz="1500" spc="-80" dirty="0">
                <a:latin typeface="Arial"/>
                <a:cs typeface="Arial"/>
              </a:rPr>
              <a:t>be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represented.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91500"/>
              </a:lnSpc>
              <a:spcBef>
                <a:spcPts val="860"/>
              </a:spcBef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Weighting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benchmarks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systematic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nonresponse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bias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survey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1600">
              <a:latin typeface="Arial"/>
              <a:cs typeface="Arial"/>
            </a:endParaRPr>
          </a:p>
          <a:p>
            <a:pPr marL="133985" marR="55244" indent="-114300">
              <a:lnSpc>
                <a:spcPct val="91600"/>
              </a:lnSpc>
              <a:spcBef>
                <a:spcPts val="875"/>
              </a:spcBef>
              <a:buChar char="•"/>
              <a:tabLst>
                <a:tab pos="134620" algn="l"/>
              </a:tabLst>
            </a:pPr>
            <a:r>
              <a:rPr sz="1500" spc="-130" dirty="0">
                <a:latin typeface="Arial"/>
                <a:cs typeface="Arial"/>
              </a:rPr>
              <a:t>We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reviewed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the</a:t>
            </a:r>
            <a:r>
              <a:rPr sz="1500" spc="-45" dirty="0">
                <a:latin typeface="Arial"/>
                <a:cs typeface="Arial"/>
              </a:rPr>
              <a:t> possibility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weighting </a:t>
            </a:r>
            <a:r>
              <a:rPr sz="1500" spc="-25" dirty="0">
                <a:latin typeface="Arial"/>
                <a:cs typeface="Arial"/>
              </a:rPr>
              <a:t>by </a:t>
            </a:r>
            <a:r>
              <a:rPr sz="1500" spc="-45" dirty="0">
                <a:latin typeface="Arial"/>
                <a:cs typeface="Arial"/>
              </a:rPr>
              <a:t>individual</a:t>
            </a:r>
            <a:r>
              <a:rPr sz="1500" spc="-80" dirty="0">
                <a:latin typeface="Arial"/>
                <a:cs typeface="Arial"/>
              </a:rPr>
              <a:t> states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which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demographic </a:t>
            </a:r>
            <a:r>
              <a:rPr sz="1500" spc="-85" dirty="0">
                <a:latin typeface="Arial"/>
                <a:cs typeface="Arial"/>
              </a:rPr>
              <a:t>benchmarks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are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available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(i.e.,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65" dirty="0">
                <a:latin typeface="Arial"/>
                <a:cs typeface="Arial"/>
              </a:rPr>
              <a:t>DE,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80" dirty="0">
                <a:latin typeface="Arial"/>
                <a:cs typeface="Arial"/>
              </a:rPr>
              <a:t>PA,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RI, </a:t>
            </a:r>
            <a:r>
              <a:rPr sz="1500" spc="-145" dirty="0">
                <a:latin typeface="Arial"/>
                <a:cs typeface="Arial"/>
              </a:rPr>
              <a:t>VA,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OR)</a:t>
            </a:r>
            <a:endParaRPr sz="1500">
              <a:latin typeface="Arial"/>
              <a:cs typeface="Arial"/>
            </a:endParaRPr>
          </a:p>
          <a:p>
            <a:pPr marL="133985" marR="292735" indent="-114300">
              <a:lnSpc>
                <a:spcPct val="91500"/>
              </a:lnSpc>
              <a:spcBef>
                <a:spcPts val="370"/>
              </a:spcBef>
              <a:buChar char="•"/>
              <a:tabLst>
                <a:tab pos="134620" algn="l"/>
              </a:tabLst>
            </a:pPr>
            <a:r>
              <a:rPr sz="1500" spc="-125" dirty="0">
                <a:latin typeface="Arial"/>
                <a:cs typeface="Arial"/>
              </a:rPr>
              <a:t>Because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these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states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showed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survey </a:t>
            </a:r>
            <a:r>
              <a:rPr sz="1500" spc="-85" dirty="0">
                <a:latin typeface="Arial"/>
                <a:cs typeface="Arial"/>
              </a:rPr>
              <a:t>demographics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be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closely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aligned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with </a:t>
            </a:r>
            <a:r>
              <a:rPr sz="1500" spc="-55" dirty="0">
                <a:latin typeface="Arial"/>
                <a:cs typeface="Arial"/>
              </a:rPr>
              <a:t>weighting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benchmarks,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we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ultimately </a:t>
            </a:r>
            <a:r>
              <a:rPr sz="1500" spc="-70" dirty="0">
                <a:latin typeface="Arial"/>
                <a:cs typeface="Arial"/>
              </a:rPr>
              <a:t>decided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weight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90" dirty="0">
                <a:latin typeface="Arial"/>
                <a:cs typeface="Arial"/>
              </a:rPr>
              <a:t>any</a:t>
            </a:r>
            <a:r>
              <a:rPr sz="1500" spc="-70" dirty="0">
                <a:latin typeface="Arial"/>
                <a:cs typeface="Arial"/>
              </a:rPr>
              <a:t> data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the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state </a:t>
            </a:r>
            <a:r>
              <a:rPr sz="1500" spc="-65" dirty="0">
                <a:latin typeface="Arial"/>
                <a:cs typeface="Arial"/>
              </a:rPr>
              <a:t>level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for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consistency.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71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LS">
  <a:themeElements>
    <a:clrScheme name="RLS Slide Deck">
      <a:dk1>
        <a:srgbClr val="00416B"/>
      </a:dk1>
      <a:lt1>
        <a:srgbClr val="FFFFFF"/>
      </a:lt1>
      <a:dk2>
        <a:srgbClr val="000000"/>
      </a:dk2>
      <a:lt2>
        <a:srgbClr val="4196CB"/>
      </a:lt2>
      <a:accent1>
        <a:srgbClr val="0075A9"/>
      </a:accent1>
      <a:accent2>
        <a:srgbClr val="005487"/>
      </a:accent2>
      <a:accent3>
        <a:srgbClr val="70C3C3"/>
      </a:accent3>
      <a:accent4>
        <a:srgbClr val="7E5DA7"/>
      </a:accent4>
      <a:accent5>
        <a:srgbClr val="D93F49"/>
      </a:accent5>
      <a:accent6>
        <a:srgbClr val="FBAD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S" id="{5BBE472C-514B-294D-ABE8-13B0DFC84CFE}" vid="{4E0EAB25-DD37-904B-BBE0-DDE300E8747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190E4D7AFC14E98965610088EB58A" ma:contentTypeVersion="16" ma:contentTypeDescription="Create a new document." ma:contentTypeScope="" ma:versionID="fd2c75defd56830777d77b489ec63708">
  <xsd:schema xmlns:xsd="http://www.w3.org/2001/XMLSchema" xmlns:xs="http://www.w3.org/2001/XMLSchema" xmlns:p="http://schemas.microsoft.com/office/2006/metadata/properties" xmlns:ns2="02ed1d5f-b16f-4bdf-9f06-23d39fdf3545" xmlns:ns3="3c32135c-34d0-4cd6-90fe-2e397e7fb3db" targetNamespace="http://schemas.microsoft.com/office/2006/metadata/properties" ma:root="true" ma:fieldsID="8dd1c7c7458a66764253068e3b15a54d" ns2:_="" ns3:_="">
    <xsd:import namespace="02ed1d5f-b16f-4bdf-9f06-23d39fdf3545"/>
    <xsd:import namespace="3c32135c-34d0-4cd6-90fe-2e397e7fb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d1d5f-b16f-4bdf-9f06-23d39fdf3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84f765-accd-402e-9198-0ba84deed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2135c-34d0-4cd6-90fe-2e397e7fb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6d13ca-1015-4966-a039-4e5da12b56a2}" ma:internalName="TaxCatchAll" ma:showField="CatchAllData" ma:web="3c32135c-34d0-4cd6-90fe-2e397e7fb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32135c-34d0-4cd6-90fe-2e397e7fb3db" xsi:nil="true"/>
    <lcf76f155ced4ddcb4097134ff3c332f xmlns="02ed1d5f-b16f-4bdf-9f06-23d39fdf35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143E2B-EC24-4B7E-BB77-C459106FAB06}"/>
</file>

<file path=customXml/itemProps2.xml><?xml version="1.0" encoding="utf-8"?>
<ds:datastoreItem xmlns:ds="http://schemas.openxmlformats.org/officeDocument/2006/customXml" ds:itemID="{9CE95B8F-B53A-494F-86B6-F15B396EA10F}"/>
</file>

<file path=customXml/itemProps3.xml><?xml version="1.0" encoding="utf-8"?>
<ds:datastoreItem xmlns:ds="http://schemas.openxmlformats.org/officeDocument/2006/customXml" ds:itemID="{FD1DD48E-849A-4BF1-A9FE-6A1AE8EF56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2616</Words>
  <Application>Microsoft Macintosh PowerPoint</Application>
  <PresentationFormat>On-screen Show (4:3)</PresentationFormat>
  <Paragraphs>353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Open Sans</vt:lpstr>
      <vt:lpstr>Open Sans Semibold</vt:lpstr>
      <vt:lpstr>Office Theme</vt:lpstr>
      <vt:lpstr>1_Office Theme</vt:lpstr>
      <vt:lpstr>RLS</vt:lpstr>
      <vt:lpstr>PowerPoint Presentation</vt:lpstr>
      <vt:lpstr>Developing and Retaining the Peer Recovery Workforce: Improving Access to Substance Use Disorder Treatment</vt:lpstr>
      <vt:lpstr>About FORE</vt:lpstr>
      <vt:lpstr>FORE Grantee Portfolio</vt:lpstr>
      <vt:lpstr>FORE’s Grantmaking Programs</vt:lpstr>
      <vt:lpstr>Peer Survey Overview</vt:lpstr>
      <vt:lpstr>Methodology: Questionnaire Development</vt:lpstr>
      <vt:lpstr>Methodology: Sampling</vt:lpstr>
      <vt:lpstr>Research Considerations</vt:lpstr>
      <vt:lpstr>Preliminary Findings: Respondent Demographics</vt:lpstr>
      <vt:lpstr>Preliminary Findings: Motivation for Becoming a PRC</vt:lpstr>
      <vt:lpstr>Preliminary Findings: Reason for Certification</vt:lpstr>
      <vt:lpstr>Qualitative Study: Certification Process</vt:lpstr>
      <vt:lpstr>Preliminary Findings: Certification Process</vt:lpstr>
      <vt:lpstr>Preliminary Findings: Work Settings</vt:lpstr>
      <vt:lpstr>Preliminary Findings: Financial Compensation</vt:lpstr>
      <vt:lpstr>Preliminary Findings: Importance of Supervision</vt:lpstr>
      <vt:lpstr>Preliminary Findings: Importance of Supervision</vt:lpstr>
      <vt:lpstr>Qualitative Study:</vt:lpstr>
      <vt:lpstr>Preliminary Findings: Career Goals</vt:lpstr>
      <vt:lpstr>Preliminary Findings: Career Goals</vt:lpstr>
      <vt:lpstr>Preliminary Findings:</vt:lpstr>
      <vt:lpstr>Preliminary Findings:</vt:lpstr>
      <vt:lpstr>Upcoming Work</vt:lpstr>
      <vt:lpstr>Summary and Policy Implications</vt:lpstr>
      <vt:lpstr>Impact of FORE Grantees</vt:lpstr>
      <vt:lpstr>PowerPoint Presentation</vt:lpstr>
      <vt:lpstr>FORE Grantee: California Bridge</vt:lpstr>
      <vt:lpstr>PowerPoint Presentation</vt:lpstr>
      <vt:lpstr>FORE Grantee: Henry Ford Health System</vt:lpstr>
      <vt:lpstr>Take Care of Yourself! Thank You For Your Work!</vt:lpstr>
      <vt:lpstr>General inquiries: info@ForeFdn.org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Riman</dc:creator>
  <cp:lastModifiedBy>Oliver Books</cp:lastModifiedBy>
  <cp:revision>1</cp:revision>
  <dcterms:created xsi:type="dcterms:W3CDTF">2023-06-02T15:40:31Z</dcterms:created>
  <dcterms:modified xsi:type="dcterms:W3CDTF">2023-06-02T16:15:52Z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512">
    <vt:lpwstr>13</vt:lpwstr>
  </property>
  <property fmtid="{D5CDD505-2E9C-101B-9397-08002B2CF9AE}" pid="3" name="ContentTypeId">
    <vt:lpwstr>0x0101004BB190E4D7AFC14E98965610088EB58A</vt:lpwstr>
  </property>
  <property fmtid="{D5CDD505-2E9C-101B-9397-08002B2CF9AE}" pid="4" name="Created">
    <vt:filetime>2023-06-01T00:00:00Z</vt:filetime>
  </property>
  <property fmtid="{D5CDD505-2E9C-101B-9397-08002B2CF9AE}" pid="5" name="Creator">
    <vt:lpwstr>Acrobat PDFMaker 23 for PowerPoint</vt:lpwstr>
  </property>
  <property fmtid="{D5CDD505-2E9C-101B-9397-08002B2CF9AE}" pid="6" name="LastSaved">
    <vt:filetime>2023-06-02T00:00:00Z</vt:filetime>
  </property>
  <property fmtid="{D5CDD505-2E9C-101B-9397-08002B2CF9AE}" pid="7" name="Producer">
    <vt:lpwstr>Adobe PDF Library 23.1.206</vt:lpwstr>
  </property>
</Properties>
</file>