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</p:sldMasterIdLst>
  <p:notesMasterIdLst>
    <p:notesMasterId r:id="rId33"/>
  </p:notesMasterIdLst>
  <p:sldIdLst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62346-1377-D040-9ADA-C1B5AF6EC259}" v="3" dt="2023-06-02T17:00:08.1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3B68-5C5C-E24E-A8B0-6A14FB595A2B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F80D6-6FB0-0B4C-86F0-D962801F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7312C-94D5-E943-947B-2A65222A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49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24E7-66F1-84D0-E587-D5E4C47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3E5B-6545-47B8-06BA-7BEA53B7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7C73-1DC6-2D38-7CCC-5BA212B9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D6B8-DEE4-640E-2513-C3331CE1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E4E4-8839-91DB-2161-C55FA54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613C-E08B-57E0-7E39-5E071125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E2996-63D8-6812-55D1-B1E33A7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539F2-9485-7C3E-9159-6F7F833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A02-EE04-CF53-E3FD-3450206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E5CD-B512-E119-4FDF-C0B1813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E493-4517-8D53-B500-F945B3A8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01A6-A768-E11F-3D2A-80D016D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4E7B-C0FD-E4A7-5FFB-C8726145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80463-26CE-B9CB-D791-826D06EA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5DC-022B-5A8B-AA2F-2FB1FA3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4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DD9C-F365-FF4E-B2FA-59128CED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469A-7C89-5591-A202-DB71E20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63D1-C0DC-D467-F063-117C796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A39AA-9894-86F5-8526-90D68770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435-DE34-9B48-E163-6AC317A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CC46-6267-D3B7-D844-FF9925F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CA37-9CE6-4475-0907-1616AD60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FD38-B152-26FF-79E3-6B340AC1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170A-E870-6137-FA14-65DFD0F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AFC6-0CDC-A92C-901F-6D1CCDB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9A7D-06FD-481C-F73D-2D53F99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7FEF-DD77-E96F-8D80-F3BC803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71C-B707-41FD-E4ED-2D53078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CFDA-2D17-9CFF-4B86-CE8DF8AA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06A1-6DF0-A070-88B5-D459158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964E-213A-8AAC-68CC-1592B09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AE8E-F054-B49B-E38C-CBE5D92A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B51B-82DC-86E6-723E-2C91786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7DFBE-3055-8FC7-079F-B8BE1C08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B77B-0101-BF63-56D8-F02395C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710B-3164-261E-FA9D-825F303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865-645B-BD81-0138-B81571F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03195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282909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H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14D15A-DCA8-F568-65F9-C8A55E33991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1CC22512-37B2-0E8C-A78D-BA58A9F8F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Rectangle&#10;&#10;Description automatically generated">
              <a:extLst>
                <a:ext uri="{FF2B5EF4-FFF2-40B4-BE49-F238E27FC236}">
                  <a16:creationId xmlns:a16="http://schemas.microsoft.com/office/drawing/2014/main" id="{BF21CC52-7025-3493-253D-2B5D1689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86064"/>
            <a:stretch/>
          </p:blipFill>
          <p:spPr>
            <a:xfrm>
              <a:off x="0" y="5902288"/>
              <a:ext cx="12192000" cy="9557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4EF14-8289-0747-83BA-8D236CDA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2457" y="509597"/>
            <a:ext cx="5967086" cy="205714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212172-DB0E-628D-9797-3E2376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19876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3BC-A33E-28B6-6743-9ACEFEDA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0A91B4-FAE4-5043-63DE-CF5DF89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91712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D3C93-1161-77CC-5634-4A63214C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0349" y="1868488"/>
            <a:ext cx="7283449" cy="461474"/>
          </a:xfrm>
        </p:spPr>
        <p:txBody>
          <a:bodyPr/>
          <a:lstStyle>
            <a:lvl1pPr marL="0" indent="0">
              <a:buNone/>
              <a:defRPr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22680E-BDF7-2C71-ED0B-88C92BC56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329962"/>
            <a:ext cx="2801815" cy="2802360"/>
          </a:xfrm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F13E9-3D0E-26A6-CA3F-470184A1B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0349" y="2347915"/>
            <a:ext cx="7283449" cy="365126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 &amp; Organization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DB111A-52EB-E249-6224-8B88C06D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0350" y="2887090"/>
            <a:ext cx="7283450" cy="279616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C451BA-EED8-3680-A4CB-22973AD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6CA1E51-A434-DFDF-CE3A-054A26E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65798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1094" y="1784729"/>
            <a:ext cx="3849811" cy="3851444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F2911-3EE5-2C4F-0B2E-A9D91AB89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A7BD87-8A77-E95B-D11C-4BA00CF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986875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3836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075B45-9CE0-95F2-85EA-EB3841845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582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4A3F5-32BF-A5E6-126F-2E765788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66472-569E-72A4-0FF7-1F8D9027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546994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36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DDACA0-484C-8FE4-DC9F-204976DF4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6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456554-942B-C0B3-1845-345101F9C2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228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71D9DB2-225A-848A-E1A8-EF949D352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880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148A87-0D95-0008-0CF2-8A9447F77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532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42B3BD8-BF76-EFF8-B2F7-EC0259185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184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D02477-6065-F818-FBA9-47A3FAEC7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847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2EF5DC-0D57-DC34-4674-0BD76A3C7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07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366866D-A2F8-F30E-5CEC-7874104461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376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E9F404-D14D-FE4F-8CFF-AB1FC64F3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88" y="4562664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6D04C-67A8-D731-EC40-7A854EF1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Tier Type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B503363-B9D9-93C1-0C72-1F8160EB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410822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55557"/>
            <a:ext cx="3145551" cy="314688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E5FCD15-9EED-BF20-2D8A-6BE8959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6684" y="1855557"/>
            <a:ext cx="7107115" cy="277798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7E892-C103-787E-50B3-35CD1BC0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716C83-17B4-C381-850C-2045F14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2426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5EB1E5F-3707-50EA-F71B-190CBDE43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76C5-CF10-FDA6-D1E6-A79FE303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2A8F75-DAEB-1151-4267-E165A54F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29140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3028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59153" y="2181464"/>
            <a:ext cx="4403725" cy="3769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54748" y="1931923"/>
            <a:ext cx="4780280" cy="411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F06-A1EC-0350-C7E9-994037CC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436B-515F-AA92-BA94-04D398A3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DAE-A770-7970-3BC6-D5EDAC70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E221-E1A7-768C-61D6-8DBC39BC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E12-E553-7018-D7D5-4F6FAB1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54F3-B4CC-18A0-A119-655F4E97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3B9E-CABD-B4DC-1B9D-87DD6761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8DAA-D226-ED94-D531-6754992B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7104-23BA-97B2-D945-0C039C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9976-BEA7-9DDF-826A-7D40AAE1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279-A700-2158-D980-BA47521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05F2-F592-3257-64F0-4FCB64C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AF3-89DF-C54C-A6D1-4301F3F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C366-1E83-41E3-6E46-6306F6FC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E698-948F-1530-13BA-DE5F152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A01-64AD-D5B2-4586-ACC2C5FC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10D-D1E1-EFE8-2413-4DC8CE01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7155-0BD1-8D58-016A-DCBC63B3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37BC-8058-20D3-0B18-BD69AB35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DAA3-6125-9D5C-A1A0-0AD4EC7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9544-6D89-0473-1BFB-8C433A9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9153" y="1434210"/>
            <a:ext cx="448119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4610" y="2139823"/>
            <a:ext cx="10153650" cy="202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7368-4E5F-21CB-F7A4-9C11CFEE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41B6-ED92-53F4-115B-74D40894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FB7F-E48C-9FC0-9D60-5300F8F6F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B588-7A72-9D2D-0097-0AB6DA5F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0AA-7B28-DA93-56FE-E0BC92F5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ctangle&#10;&#10;Description automatically generated">
            <a:extLst>
              <a:ext uri="{FF2B5EF4-FFF2-40B4-BE49-F238E27FC236}">
                <a16:creationId xmlns:a16="http://schemas.microsoft.com/office/drawing/2014/main" id="{F518A2A1-47B4-B5B2-2D04-E5CA6611DB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91A3-9181-E725-82F2-BE95F9D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CB2-9560-ADAF-F480-8324153A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14AD-C30C-10BB-7054-5A9E109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1769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ensus.gov/quickfacts/fact/table/US/PST045221#qf-headnote-b" TargetMode="External"/><Relationship Id="rId5" Type="http://schemas.openxmlformats.org/officeDocument/2006/relationships/hyperlink" Target="https://www.census.gov/quickfacts/fact/table/US/PST045221#qf-headnote-a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hyperlink" Target="http://www.thecaard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248428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4innovates.com/brsstacs/BRSS-301-Recovery-Collegiate-v21-508v2-authors-feb-5.pdf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nathan.Lofgren@minneapolis.edu" TargetMode="External"/><Relationship Id="rId5" Type="http://schemas.openxmlformats.org/officeDocument/2006/relationships/hyperlink" Target="https://www.census.gov/quickfacts/MN" TargetMode="External"/><Relationship Id="rId4" Type="http://schemas.openxmlformats.org/officeDocument/2006/relationships/hyperlink" Target="https://www.kff.org/policy-watch/substance-use-issues-are-worsening-alongside-access-to-car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rls_slide_loop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39C-8FCA-2258-CCE7-9B724171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7416"/>
            <a:ext cx="9144000" cy="13181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C831-906F-591B-6A39-C71FDA9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facesandvoices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recoveryleadershipsummit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#advocate4recovery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559950-585E-F447-1C6F-9DADC9FA9B2E}"/>
              </a:ext>
            </a:extLst>
          </p:cNvPr>
          <p:cNvSpPr txBox="1">
            <a:spLocks/>
          </p:cNvSpPr>
          <p:nvPr/>
        </p:nvSpPr>
        <p:spPr>
          <a:xfrm>
            <a:off x="811576" y="5384595"/>
            <a:ext cx="10568848" cy="58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Justice, Diversity, Equity, &amp; Inclusion</a:t>
            </a:r>
          </a:p>
        </p:txBody>
      </p:sp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4118610" cy="6858000"/>
            <a:chOff x="-1" y="0"/>
            <a:chExt cx="41186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403860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504" y="3223260"/>
              <a:ext cx="1229106" cy="7033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4" y="3604259"/>
              <a:ext cx="3554729" cy="70332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0628" y="3290392"/>
            <a:ext cx="306768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14600">
              <a:lnSpc>
                <a:spcPct val="100000"/>
              </a:lnSpc>
              <a:spcBef>
                <a:spcPts val="95"/>
              </a:spcBef>
            </a:pPr>
            <a:r>
              <a:rPr sz="2500" b="1" spc="19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33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19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5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1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5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25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5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45430" y="300990"/>
          <a:ext cx="5784215" cy="609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220">
                <a:tc gridSpan="2"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PEOPLE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Race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Hispanic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Origin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alone,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75.8%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Black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African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alone,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r>
                        <a:rPr sz="1200" u="sng" spc="-10" dirty="0">
                          <a:solidFill>
                            <a:srgbClr val="BE583E"/>
                          </a:solidFill>
                          <a:uFill>
                            <a:solidFill>
                              <a:srgbClr val="BE583E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(a)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13.6%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American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Indian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Alaska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Native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alone,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r>
                        <a:rPr sz="1200" u="sng" spc="-10" dirty="0">
                          <a:solidFill>
                            <a:srgbClr val="BE583E"/>
                          </a:solidFill>
                          <a:uFill>
                            <a:solidFill>
                              <a:srgbClr val="BE583E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(a)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1.3%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Asian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alone,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r>
                        <a:rPr sz="1200" u="sng" spc="-10" dirty="0">
                          <a:solidFill>
                            <a:srgbClr val="BE583E"/>
                          </a:solidFill>
                          <a:uFill>
                            <a:solidFill>
                              <a:srgbClr val="BE583E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(a)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6.1%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9530" marR="10121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Native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Hawaiian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Pacific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Islander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alone, percent</a:t>
                      </a:r>
                      <a:r>
                        <a:rPr sz="1200" u="sng" spc="-10" dirty="0">
                          <a:solidFill>
                            <a:srgbClr val="BE583E"/>
                          </a:solidFill>
                          <a:uFill>
                            <a:solidFill>
                              <a:srgbClr val="BE583E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(a)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0.3%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Races,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2.9%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Hispanic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Latino,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r>
                        <a:rPr sz="1200" u="sng" spc="-10" dirty="0">
                          <a:solidFill>
                            <a:srgbClr val="BE583E"/>
                          </a:solidFill>
                          <a:uFill>
                            <a:solidFill>
                              <a:srgbClr val="BE583E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(b)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18.9%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alone,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Hispanic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Latino,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percent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59.3%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D2D2D2"/>
                      </a:solidFill>
                      <a:prstDash val="solid"/>
                    </a:lnT>
                    <a:lnB w="9525">
                      <a:solidFill>
                        <a:srgbClr val="D2D2D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0360786" y="1173225"/>
            <a:ext cx="187325" cy="186055"/>
            <a:chOff x="10360786" y="1173225"/>
            <a:chExt cx="187325" cy="18605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1173225"/>
              <a:ext cx="155448" cy="185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1173225"/>
              <a:ext cx="109093" cy="1859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360786" y="1811096"/>
            <a:ext cx="187325" cy="186690"/>
            <a:chOff x="10360786" y="1811096"/>
            <a:chExt cx="187325" cy="1866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1811096"/>
              <a:ext cx="155448" cy="1862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1811096"/>
              <a:ext cx="109093" cy="18623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360786" y="2449957"/>
            <a:ext cx="187325" cy="186055"/>
            <a:chOff x="10360786" y="2449957"/>
            <a:chExt cx="187325" cy="18605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2449957"/>
              <a:ext cx="155448" cy="185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2449957"/>
              <a:ext cx="109093" cy="18592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360786" y="3088258"/>
            <a:ext cx="187325" cy="186055"/>
            <a:chOff x="10360786" y="3088258"/>
            <a:chExt cx="187325" cy="18605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3088258"/>
              <a:ext cx="155448" cy="185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3088258"/>
              <a:ext cx="109093" cy="18592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0360786" y="3856609"/>
            <a:ext cx="187325" cy="186055"/>
            <a:chOff x="10360786" y="3856609"/>
            <a:chExt cx="187325" cy="18605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3856609"/>
              <a:ext cx="155448" cy="185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3856609"/>
              <a:ext cx="109093" cy="18592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360786" y="4624400"/>
            <a:ext cx="187325" cy="186690"/>
            <a:chOff x="10360786" y="4624400"/>
            <a:chExt cx="187325" cy="18669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4624400"/>
              <a:ext cx="155448" cy="1862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4624400"/>
              <a:ext cx="109093" cy="18623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0360786" y="5263260"/>
            <a:ext cx="187325" cy="186055"/>
            <a:chOff x="10360786" y="5263260"/>
            <a:chExt cx="187325" cy="18605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5263260"/>
              <a:ext cx="155448" cy="1859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5263260"/>
              <a:ext cx="109093" cy="18592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0360786" y="5901537"/>
            <a:ext cx="187325" cy="186055"/>
            <a:chOff x="10360786" y="5901537"/>
            <a:chExt cx="187325" cy="186055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0786" y="5901537"/>
              <a:ext cx="155448" cy="1859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8510" y="5901537"/>
              <a:ext cx="109093" cy="18592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0" y="-8"/>
            <a:ext cx="914400" cy="229235"/>
            <a:chOff x="0" y="-8"/>
            <a:chExt cx="914400" cy="229235"/>
          </a:xfrm>
        </p:grpSpPr>
        <p:sp>
          <p:nvSpPr>
            <p:cNvPr id="33" name="object 33"/>
            <p:cNvSpPr/>
            <p:nvPr/>
          </p:nvSpPr>
          <p:spPr>
            <a:xfrm>
              <a:off x="0" y="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107" y="0"/>
                  </a:moveTo>
                  <a:lnTo>
                    <a:pt x="911225" y="0"/>
                  </a:lnTo>
                  <a:lnTo>
                    <a:pt x="911225" y="218884"/>
                  </a:lnTo>
                  <a:lnTo>
                    <a:pt x="0" y="218884"/>
                  </a:lnTo>
                  <a:lnTo>
                    <a:pt x="0" y="228600"/>
                  </a:lnTo>
                  <a:lnTo>
                    <a:pt x="911225" y="228600"/>
                  </a:lnTo>
                  <a:lnTo>
                    <a:pt x="914107" y="228600"/>
                  </a:lnTo>
                  <a:lnTo>
                    <a:pt x="914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12"/>
              <a:ext cx="911225" cy="219075"/>
            </a:xfrm>
            <a:custGeom>
              <a:avLst/>
              <a:gdLst/>
              <a:ahLst/>
              <a:cxnLst/>
              <a:rect l="l" t="t" r="r" b="b"/>
              <a:pathLst>
                <a:path w="911225" h="219075">
                  <a:moveTo>
                    <a:pt x="911225" y="0"/>
                  </a:moveTo>
                  <a:lnTo>
                    <a:pt x="2882" y="0"/>
                  </a:lnTo>
                  <a:lnTo>
                    <a:pt x="0" y="0"/>
                  </a:lnTo>
                  <a:lnTo>
                    <a:pt x="0" y="218871"/>
                  </a:lnTo>
                  <a:lnTo>
                    <a:pt x="2882" y="218871"/>
                  </a:lnTo>
                  <a:lnTo>
                    <a:pt x="2882" y="9423"/>
                  </a:lnTo>
                  <a:lnTo>
                    <a:pt x="911225" y="9423"/>
                  </a:lnTo>
                  <a:lnTo>
                    <a:pt x="91122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82" y="9435"/>
              <a:ext cx="908685" cy="209550"/>
            </a:xfrm>
            <a:custGeom>
              <a:avLst/>
              <a:gdLst/>
              <a:ahLst/>
              <a:cxnLst/>
              <a:rect l="l" t="t" r="r" b="b"/>
              <a:pathLst>
                <a:path w="908685" h="209550">
                  <a:moveTo>
                    <a:pt x="908342" y="0"/>
                  </a:moveTo>
                  <a:lnTo>
                    <a:pt x="905446" y="0"/>
                  </a:lnTo>
                  <a:lnTo>
                    <a:pt x="905446" y="200025"/>
                  </a:lnTo>
                  <a:lnTo>
                    <a:pt x="0" y="200025"/>
                  </a:lnTo>
                  <a:lnTo>
                    <a:pt x="0" y="209448"/>
                  </a:lnTo>
                  <a:lnTo>
                    <a:pt x="905446" y="209448"/>
                  </a:lnTo>
                  <a:lnTo>
                    <a:pt x="908342" y="209448"/>
                  </a:lnTo>
                  <a:lnTo>
                    <a:pt x="908342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82" y="9435"/>
              <a:ext cx="905510" cy="200025"/>
            </a:xfrm>
            <a:custGeom>
              <a:avLst/>
              <a:gdLst/>
              <a:ahLst/>
              <a:cxnLst/>
              <a:rect l="l" t="t" r="r" b="b"/>
              <a:pathLst>
                <a:path w="905510" h="200025">
                  <a:moveTo>
                    <a:pt x="905446" y="0"/>
                  </a:moveTo>
                  <a:lnTo>
                    <a:pt x="2882" y="0"/>
                  </a:lnTo>
                  <a:lnTo>
                    <a:pt x="0" y="0"/>
                  </a:lnTo>
                  <a:lnTo>
                    <a:pt x="0" y="200025"/>
                  </a:lnTo>
                  <a:lnTo>
                    <a:pt x="2882" y="200025"/>
                  </a:lnTo>
                  <a:lnTo>
                    <a:pt x="2882" y="9715"/>
                  </a:lnTo>
                  <a:lnTo>
                    <a:pt x="902563" y="9715"/>
                  </a:lnTo>
                  <a:lnTo>
                    <a:pt x="902563" y="190588"/>
                  </a:lnTo>
                  <a:lnTo>
                    <a:pt x="856322" y="190588"/>
                  </a:lnTo>
                  <a:lnTo>
                    <a:pt x="856322" y="200025"/>
                  </a:lnTo>
                  <a:lnTo>
                    <a:pt x="902563" y="200025"/>
                  </a:lnTo>
                  <a:lnTo>
                    <a:pt x="905446" y="200025"/>
                  </a:lnTo>
                  <a:lnTo>
                    <a:pt x="905446" y="9715"/>
                  </a:lnTo>
                  <a:lnTo>
                    <a:pt x="905446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9205" y="19151"/>
              <a:ext cx="46355" cy="180975"/>
            </a:xfrm>
            <a:custGeom>
              <a:avLst/>
              <a:gdLst/>
              <a:ahLst/>
              <a:cxnLst/>
              <a:rect l="l" t="t" r="r" b="b"/>
              <a:pathLst>
                <a:path w="46355" h="180975">
                  <a:moveTo>
                    <a:pt x="46253" y="0"/>
                  </a:moveTo>
                  <a:lnTo>
                    <a:pt x="2895" y="0"/>
                  </a:lnTo>
                  <a:lnTo>
                    <a:pt x="0" y="0"/>
                  </a:lnTo>
                  <a:lnTo>
                    <a:pt x="0" y="180873"/>
                  </a:lnTo>
                  <a:lnTo>
                    <a:pt x="2895" y="180873"/>
                  </a:lnTo>
                  <a:lnTo>
                    <a:pt x="2895" y="9436"/>
                  </a:lnTo>
                  <a:lnTo>
                    <a:pt x="46253" y="9436"/>
                  </a:lnTo>
                  <a:lnTo>
                    <a:pt x="46253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2101" y="28574"/>
              <a:ext cx="43815" cy="171450"/>
            </a:xfrm>
            <a:custGeom>
              <a:avLst/>
              <a:gdLst/>
              <a:ahLst/>
              <a:cxnLst/>
              <a:rect l="l" t="t" r="r" b="b"/>
              <a:pathLst>
                <a:path w="43815" h="171450">
                  <a:moveTo>
                    <a:pt x="43345" y="0"/>
                  </a:moveTo>
                  <a:lnTo>
                    <a:pt x="40462" y="0"/>
                  </a:lnTo>
                  <a:lnTo>
                    <a:pt x="40462" y="161734"/>
                  </a:lnTo>
                  <a:lnTo>
                    <a:pt x="0" y="161734"/>
                  </a:lnTo>
                  <a:lnTo>
                    <a:pt x="0" y="171450"/>
                  </a:lnTo>
                  <a:lnTo>
                    <a:pt x="40462" y="171450"/>
                  </a:lnTo>
                  <a:lnTo>
                    <a:pt x="43345" y="171450"/>
                  </a:lnTo>
                  <a:lnTo>
                    <a:pt x="43345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2101" y="28574"/>
              <a:ext cx="40640" cy="161925"/>
            </a:xfrm>
            <a:custGeom>
              <a:avLst/>
              <a:gdLst/>
              <a:ahLst/>
              <a:cxnLst/>
              <a:rect l="l" t="t" r="r" b="b"/>
              <a:pathLst>
                <a:path w="40640" h="161925">
                  <a:moveTo>
                    <a:pt x="40474" y="12"/>
                  </a:moveTo>
                  <a:lnTo>
                    <a:pt x="2882" y="12"/>
                  </a:lnTo>
                  <a:lnTo>
                    <a:pt x="0" y="0"/>
                  </a:lnTo>
                  <a:lnTo>
                    <a:pt x="0" y="161734"/>
                  </a:lnTo>
                  <a:lnTo>
                    <a:pt x="2882" y="161734"/>
                  </a:lnTo>
                  <a:lnTo>
                    <a:pt x="2882" y="9436"/>
                  </a:lnTo>
                  <a:lnTo>
                    <a:pt x="40474" y="9436"/>
                  </a:lnTo>
                  <a:lnTo>
                    <a:pt x="40474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4988" y="38002"/>
              <a:ext cx="38100" cy="152400"/>
            </a:xfrm>
            <a:custGeom>
              <a:avLst/>
              <a:gdLst/>
              <a:ahLst/>
              <a:cxnLst/>
              <a:rect l="l" t="t" r="r" b="b"/>
              <a:pathLst>
                <a:path w="38100" h="152400">
                  <a:moveTo>
                    <a:pt x="37588" y="0"/>
                  </a:moveTo>
                  <a:lnTo>
                    <a:pt x="0" y="0"/>
                  </a:lnTo>
                  <a:lnTo>
                    <a:pt x="0" y="152306"/>
                  </a:lnTo>
                  <a:lnTo>
                    <a:pt x="37588" y="152306"/>
                  </a:lnTo>
                  <a:lnTo>
                    <a:pt x="3758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3633" y="95160"/>
              <a:ext cx="20320" cy="38100"/>
            </a:xfrm>
            <a:custGeom>
              <a:avLst/>
              <a:gdLst/>
              <a:ahLst/>
              <a:cxnLst/>
              <a:rect l="l" t="t" r="r" b="b"/>
              <a:pathLst>
                <a:path w="20319" h="38100">
                  <a:moveTo>
                    <a:pt x="20281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2895" y="9423"/>
                  </a:lnTo>
                  <a:lnTo>
                    <a:pt x="2895" y="19138"/>
                  </a:lnTo>
                  <a:lnTo>
                    <a:pt x="5778" y="19138"/>
                  </a:lnTo>
                  <a:lnTo>
                    <a:pt x="5778" y="28575"/>
                  </a:lnTo>
                  <a:lnTo>
                    <a:pt x="8661" y="28575"/>
                  </a:lnTo>
                  <a:lnTo>
                    <a:pt x="8661" y="37998"/>
                  </a:lnTo>
                  <a:lnTo>
                    <a:pt x="11633" y="37998"/>
                  </a:lnTo>
                  <a:lnTo>
                    <a:pt x="11633" y="28575"/>
                  </a:lnTo>
                  <a:lnTo>
                    <a:pt x="14516" y="28575"/>
                  </a:lnTo>
                  <a:lnTo>
                    <a:pt x="14516" y="19138"/>
                  </a:lnTo>
                  <a:lnTo>
                    <a:pt x="17399" y="19138"/>
                  </a:lnTo>
                  <a:lnTo>
                    <a:pt x="17399" y="9423"/>
                  </a:lnTo>
                  <a:lnTo>
                    <a:pt x="20281" y="9423"/>
                  </a:lnTo>
                  <a:lnTo>
                    <a:pt x="202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69" y="19145"/>
              <a:ext cx="854075" cy="190500"/>
            </a:xfrm>
            <a:custGeom>
              <a:avLst/>
              <a:gdLst/>
              <a:ahLst/>
              <a:cxnLst/>
              <a:rect l="l" t="t" r="r" b="b"/>
              <a:pathLst>
                <a:path w="854075" h="190500">
                  <a:moveTo>
                    <a:pt x="853447" y="0"/>
                  </a:moveTo>
                  <a:lnTo>
                    <a:pt x="0" y="0"/>
                  </a:lnTo>
                  <a:lnTo>
                    <a:pt x="0" y="190308"/>
                  </a:lnTo>
                  <a:lnTo>
                    <a:pt x="853447" y="190308"/>
                  </a:lnTo>
                  <a:lnTo>
                    <a:pt x="853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161" y="1073471"/>
            <a:ext cx="6343934" cy="35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980" y="921461"/>
            <a:ext cx="10248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5580" algn="l"/>
                <a:tab pos="3796029" algn="l"/>
                <a:tab pos="4838700" algn="l"/>
                <a:tab pos="6662420" algn="l"/>
                <a:tab pos="8346440" algn="l"/>
              </a:tabLst>
            </a:pPr>
            <a:r>
              <a:rPr spc="285" dirty="0"/>
              <a:t>T</a:t>
            </a:r>
            <a:r>
              <a:rPr spc="-310" dirty="0"/>
              <a:t> </a:t>
            </a:r>
            <a:r>
              <a:rPr spc="335" dirty="0"/>
              <a:t>H</a:t>
            </a:r>
            <a:r>
              <a:rPr spc="-310" dirty="0"/>
              <a:t> </a:t>
            </a:r>
            <a:r>
              <a:rPr spc="-50" dirty="0"/>
              <a:t>E</a:t>
            </a:r>
            <a:r>
              <a:rPr dirty="0"/>
              <a:t>	C</a:t>
            </a:r>
            <a:r>
              <a:rPr spc="-300" dirty="0"/>
              <a:t> </a:t>
            </a:r>
            <a:r>
              <a:rPr spc="220" dirty="0"/>
              <a:t>O</a:t>
            </a:r>
            <a:r>
              <a:rPr spc="-295" dirty="0"/>
              <a:t> </a:t>
            </a:r>
            <a:r>
              <a:rPr spc="-110" dirty="0"/>
              <a:t>L</a:t>
            </a:r>
            <a:r>
              <a:rPr spc="-515" dirty="0"/>
              <a:t> </a:t>
            </a:r>
            <a:r>
              <a:rPr spc="220" dirty="0"/>
              <a:t>O</a:t>
            </a:r>
            <a:r>
              <a:rPr spc="-295" dirty="0"/>
              <a:t> </a:t>
            </a:r>
            <a:r>
              <a:rPr spc="-50" dirty="0"/>
              <a:t>R</a:t>
            </a:r>
            <a:r>
              <a:rPr dirty="0"/>
              <a:t>	</a:t>
            </a:r>
            <a:r>
              <a:rPr spc="220" dirty="0"/>
              <a:t>O</a:t>
            </a:r>
            <a:r>
              <a:rPr spc="-305" dirty="0"/>
              <a:t> </a:t>
            </a:r>
            <a:r>
              <a:rPr spc="-50" dirty="0"/>
              <a:t>F</a:t>
            </a:r>
            <a:r>
              <a:rPr dirty="0"/>
              <a:t>	</a:t>
            </a:r>
            <a:r>
              <a:rPr spc="-409" dirty="0"/>
              <a:t>S</a:t>
            </a:r>
            <a:r>
              <a:rPr spc="-310" dirty="0"/>
              <a:t> </a:t>
            </a:r>
            <a:r>
              <a:rPr spc="285" dirty="0"/>
              <a:t>U</a:t>
            </a:r>
            <a:r>
              <a:rPr spc="-315" dirty="0"/>
              <a:t> </a:t>
            </a:r>
            <a:r>
              <a:rPr spc="229" dirty="0"/>
              <a:t>D</a:t>
            </a:r>
            <a:r>
              <a:rPr spc="-310" dirty="0"/>
              <a:t> </a:t>
            </a:r>
            <a:r>
              <a:rPr spc="-459" dirty="0"/>
              <a:t>S</a:t>
            </a:r>
            <a:r>
              <a:rPr dirty="0"/>
              <a:t>	</a:t>
            </a:r>
            <a:r>
              <a:rPr sz="2000" spc="65" dirty="0"/>
              <a:t>(</a:t>
            </a:r>
            <a:r>
              <a:rPr sz="2000" spc="60" dirty="0"/>
              <a:t> </a:t>
            </a:r>
            <a:r>
              <a:rPr sz="2000" dirty="0"/>
              <a:t>B</a:t>
            </a:r>
            <a:r>
              <a:rPr sz="2000" spc="60" dirty="0"/>
              <a:t> </a:t>
            </a:r>
            <a:r>
              <a:rPr sz="2000" dirty="0"/>
              <a:t>R</a:t>
            </a:r>
            <a:r>
              <a:rPr sz="2000" spc="5" dirty="0"/>
              <a:t> </a:t>
            </a:r>
            <a:r>
              <a:rPr sz="2000" spc="170" dirty="0"/>
              <a:t>U</a:t>
            </a:r>
            <a:r>
              <a:rPr sz="2000" spc="60" dirty="0"/>
              <a:t> </a:t>
            </a:r>
            <a:r>
              <a:rPr sz="2000" dirty="0"/>
              <a:t>S</a:t>
            </a:r>
            <a:r>
              <a:rPr sz="2000" spc="60" dirty="0"/>
              <a:t> </a:t>
            </a:r>
            <a:r>
              <a:rPr sz="2000" spc="135" dirty="0"/>
              <a:t>H</a:t>
            </a:r>
            <a:r>
              <a:rPr sz="2000" dirty="0"/>
              <a:t>	S</a:t>
            </a:r>
            <a:r>
              <a:rPr sz="2000" spc="45" dirty="0"/>
              <a:t> </a:t>
            </a:r>
            <a:r>
              <a:rPr sz="2000" spc="170" dirty="0"/>
              <a:t>T</a:t>
            </a:r>
            <a:r>
              <a:rPr sz="2000" spc="45" dirty="0"/>
              <a:t> </a:t>
            </a:r>
            <a:r>
              <a:rPr sz="2000" dirty="0"/>
              <a:t>R</a:t>
            </a:r>
            <a:r>
              <a:rPr sz="2000" spc="-60" dirty="0"/>
              <a:t> </a:t>
            </a:r>
            <a:r>
              <a:rPr sz="2000" spc="120" dirty="0"/>
              <a:t>O</a:t>
            </a:r>
            <a:r>
              <a:rPr sz="2000" spc="50" dirty="0"/>
              <a:t> </a:t>
            </a:r>
            <a:r>
              <a:rPr sz="2000" dirty="0"/>
              <a:t>K</a:t>
            </a:r>
            <a:r>
              <a:rPr sz="2000" spc="45" dirty="0"/>
              <a:t> </a:t>
            </a:r>
            <a:r>
              <a:rPr sz="2000" dirty="0"/>
              <a:t>E</a:t>
            </a:r>
            <a:r>
              <a:rPr sz="2000" spc="45" dirty="0"/>
              <a:t> </a:t>
            </a:r>
            <a:r>
              <a:rPr sz="2000" dirty="0"/>
              <a:t>S</a:t>
            </a:r>
            <a:r>
              <a:rPr sz="2000" spc="45" dirty="0"/>
              <a:t> </a:t>
            </a:r>
            <a:r>
              <a:rPr sz="2000" spc="15" dirty="0"/>
              <a:t>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359153" y="1471878"/>
            <a:ext cx="10052050" cy="455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29870" indent="-227965">
              <a:lnSpc>
                <a:spcPct val="110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  <a:tab pos="2789555" algn="l"/>
              </a:tabLst>
            </a:pPr>
            <a:r>
              <a:rPr sz="2000" spc="-114" dirty="0">
                <a:latin typeface="Arial"/>
                <a:cs typeface="Arial"/>
              </a:rPr>
              <a:t>SUD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prevalence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among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diverse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populations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varies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by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substance,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age,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gender,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socio-</a:t>
            </a:r>
            <a:r>
              <a:rPr sz="2000" spc="-25" dirty="0">
                <a:latin typeface="Arial"/>
                <a:cs typeface="Arial"/>
              </a:rPr>
              <a:t>economic </a:t>
            </a:r>
            <a:r>
              <a:rPr sz="2000" spc="-85" dirty="0">
                <a:latin typeface="Arial"/>
                <a:cs typeface="Arial"/>
              </a:rPr>
              <a:t>status;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correlations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link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30" dirty="0">
                <a:latin typeface="Arial"/>
                <a:cs typeface="Arial"/>
              </a:rPr>
              <a:t>prevalence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</a:t>
            </a:r>
            <a:r>
              <a:rPr sz="2000" b="1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Determinants</a:t>
            </a:r>
            <a:r>
              <a:rPr sz="2000" b="1" u="sng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000" b="1" u="sng" spc="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(disparities)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Adverse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Childhood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Persistent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Traumatic</a:t>
            </a:r>
            <a:r>
              <a:rPr sz="20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Experiences</a:t>
            </a:r>
            <a:r>
              <a:rPr sz="2000" spc="-1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95" dirty="0">
                <a:latin typeface="Arial"/>
                <a:cs typeface="Arial"/>
              </a:rPr>
              <a:t>Linguistic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diversity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80" dirty="0">
                <a:latin typeface="Arial"/>
                <a:cs typeface="Arial"/>
              </a:rPr>
              <a:t>SUD/addiction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among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diverse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populations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54" dirty="0">
                <a:latin typeface="Arial"/>
                <a:cs typeface="Arial"/>
              </a:rPr>
              <a:t>as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diverse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4" dirty="0">
                <a:latin typeface="Arial"/>
                <a:cs typeface="Arial"/>
              </a:rPr>
              <a:t>as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240"/>
              </a:spcBef>
            </a:pPr>
            <a:r>
              <a:rPr sz="2000" spc="-75" dirty="0">
                <a:latin typeface="Arial"/>
                <a:cs typeface="Arial"/>
              </a:rPr>
              <a:t>populations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themselves.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Different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racial/ethnic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groups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define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SUD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differently.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3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60" dirty="0">
                <a:latin typeface="Arial"/>
                <a:cs typeface="Arial"/>
              </a:rPr>
              <a:t>Native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American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cultural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spiritual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connection </a:t>
            </a:r>
            <a:r>
              <a:rPr sz="2000" spc="-10" dirty="0">
                <a:latin typeface="Arial"/>
                <a:cs typeface="Arial"/>
              </a:rPr>
              <a:t>deficits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05" dirty="0">
                <a:latin typeface="Arial"/>
                <a:cs typeface="Arial"/>
              </a:rPr>
              <a:t>Hmong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120" dirty="0">
                <a:latin typeface="Arial"/>
                <a:cs typeface="Arial"/>
              </a:rPr>
              <a:t>medical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spiritual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connectedness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85" dirty="0">
                <a:latin typeface="Arial"/>
                <a:cs typeface="Arial"/>
              </a:rPr>
              <a:t>Euro-</a:t>
            </a:r>
            <a:r>
              <a:rPr sz="2000" spc="-90" dirty="0">
                <a:latin typeface="Arial"/>
                <a:cs typeface="Arial"/>
              </a:rPr>
              <a:t>American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Health,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medical,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character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problems,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disease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victim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30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45" dirty="0">
                <a:latin typeface="Arial"/>
                <a:cs typeface="Arial"/>
              </a:rPr>
              <a:t>Somali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religious,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psychiatric/psychological/disease/illness,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family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problems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(shame,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stigma)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65" dirty="0">
                <a:latin typeface="Arial"/>
                <a:cs typeface="Arial"/>
              </a:rPr>
              <a:t>African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American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religious,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social,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moral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130" dirty="0">
                <a:latin typeface="Arial"/>
                <a:cs typeface="Arial"/>
              </a:rPr>
              <a:t>LGBT+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identity,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family,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mental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health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735"/>
              </a:spcBef>
              <a:buChar char="•"/>
              <a:tabLst>
                <a:tab pos="697865" algn="l"/>
                <a:tab pos="698500" algn="l"/>
              </a:tabLst>
            </a:pPr>
            <a:r>
              <a:rPr sz="2000" spc="-85" dirty="0">
                <a:latin typeface="Arial"/>
                <a:cs typeface="Arial"/>
              </a:rPr>
              <a:t>Hispanic/Latino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American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family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religious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43983"/>
            <a:ext cx="12192000" cy="2414270"/>
            <a:chOff x="0" y="4443983"/>
            <a:chExt cx="12192000" cy="2414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43983"/>
              <a:ext cx="12192000" cy="2414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6" y="4972812"/>
              <a:ext cx="3152393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15060" y="5071948"/>
            <a:ext cx="2484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36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6430010"/>
            <a:chOff x="0" y="0"/>
            <a:chExt cx="12192000" cy="64300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115299" cy="44607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131" y="4296155"/>
              <a:ext cx="4945761" cy="2133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5300" y="0"/>
              <a:ext cx="4076700" cy="44607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3692" y="1904491"/>
            <a:ext cx="1007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DSM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3" y="2181464"/>
            <a:ext cx="4403725" cy="376936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Used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larger</a:t>
            </a:r>
            <a:r>
              <a:rPr sz="1400" b="1" spc="-10" dirty="0">
                <a:latin typeface="Arial"/>
                <a:cs typeface="Arial"/>
              </a:rPr>
              <a:t> amounts/longer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Hazardous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Repeated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attempts</a:t>
            </a:r>
            <a:r>
              <a:rPr sz="1400" b="1" spc="4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to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control</a:t>
            </a:r>
            <a:r>
              <a:rPr sz="1400" b="1" spc="75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use</a:t>
            </a:r>
            <a:r>
              <a:rPr sz="1400" b="1" spc="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quit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Neglected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major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roles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to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50" dirty="0">
                <a:latin typeface="Arial"/>
                <a:cs typeface="Arial"/>
              </a:rPr>
              <a:t>Social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interpersonal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problems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related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to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Much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time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spent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using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Activities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given</a:t>
            </a:r>
            <a:r>
              <a:rPr sz="1400" b="1" dirty="0">
                <a:latin typeface="Arial"/>
                <a:cs typeface="Arial"/>
              </a:rPr>
              <a:t> up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to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50" dirty="0">
                <a:latin typeface="Arial"/>
                <a:cs typeface="Arial"/>
              </a:rPr>
              <a:t>Physical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or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55" dirty="0">
                <a:latin typeface="Arial"/>
                <a:cs typeface="Arial"/>
              </a:rPr>
              <a:t>psychological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problems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related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to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0" dirty="0">
                <a:latin typeface="Arial"/>
                <a:cs typeface="Arial"/>
              </a:rPr>
              <a:t>Craving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0" dirty="0">
                <a:latin typeface="Arial"/>
                <a:cs typeface="Arial"/>
              </a:rPr>
              <a:t>Tolerance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0" dirty="0">
                <a:latin typeface="Arial"/>
                <a:cs typeface="Arial"/>
              </a:rPr>
              <a:t>Withdrawal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2855"/>
              </a:lnSpc>
              <a:spcBef>
                <a:spcPts val="100"/>
              </a:spcBef>
            </a:pPr>
            <a:r>
              <a:rPr spc="-20" dirty="0"/>
              <a:t>ASAM</a:t>
            </a:r>
          </a:p>
          <a:p>
            <a:pPr marL="240665" indent="-227965">
              <a:lnSpc>
                <a:spcPts val="2255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/>
              <a:t>Intoxication/Withdrawal</a:t>
            </a:r>
            <a:endParaRPr sz="1900"/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/>
              <a:t>Biomedical</a:t>
            </a:r>
            <a:endParaRPr sz="1900"/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/>
              <a:t>Emotional/Behavioral/Cognitive</a:t>
            </a:r>
            <a:endParaRPr sz="1900"/>
          </a:p>
          <a:p>
            <a:pPr marL="240665" indent="-227965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85" dirty="0"/>
              <a:t>Readiness</a:t>
            </a:r>
            <a:r>
              <a:rPr sz="1900" spc="60" dirty="0"/>
              <a:t> </a:t>
            </a:r>
            <a:r>
              <a:rPr sz="1900" dirty="0"/>
              <a:t>for</a:t>
            </a:r>
            <a:r>
              <a:rPr sz="1900" spc="60" dirty="0"/>
              <a:t> </a:t>
            </a:r>
            <a:r>
              <a:rPr sz="1900" spc="-10" dirty="0"/>
              <a:t>Change</a:t>
            </a:r>
            <a:endParaRPr sz="1900"/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5" dirty="0"/>
              <a:t>Relapse/Continue</a:t>
            </a:r>
            <a:r>
              <a:rPr sz="1900" spc="15" dirty="0"/>
              <a:t> </a:t>
            </a:r>
            <a:r>
              <a:rPr sz="1900" spc="-25" dirty="0"/>
              <a:t>Use</a:t>
            </a:r>
            <a:endParaRPr sz="1900"/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/>
              <a:t>Recovery</a:t>
            </a:r>
            <a:r>
              <a:rPr sz="1900" spc="-70" dirty="0"/>
              <a:t> </a:t>
            </a:r>
            <a:r>
              <a:rPr sz="1900" spc="-10" dirty="0"/>
              <a:t>Environment</a:t>
            </a:r>
            <a:endParaRPr sz="1900"/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/>
          </a:p>
          <a:p>
            <a:pPr marL="240665" marR="5080" indent="-227965">
              <a:lnSpc>
                <a:spcPct val="110000"/>
              </a:lnSpc>
              <a:spcBef>
                <a:spcPts val="1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u="sng" spc="60" dirty="0">
                <a:uFill>
                  <a:solidFill>
                    <a:srgbClr val="000000"/>
                  </a:solidFill>
                </a:uFill>
              </a:rPr>
              <a:t>How</a:t>
            </a:r>
            <a:r>
              <a:rPr sz="1900" u="sng" spc="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</a:rPr>
              <a:t>are</a:t>
            </a:r>
            <a:r>
              <a:rPr sz="1900" u="sng" spc="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</a:rPr>
              <a:t>these</a:t>
            </a:r>
            <a:r>
              <a:rPr sz="1900" u="sng" spc="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</a:rPr>
              <a:t>criteria</a:t>
            </a:r>
            <a:r>
              <a:rPr sz="1900" u="sng" spc="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spc="-10" dirty="0">
                <a:uFill>
                  <a:solidFill>
                    <a:srgbClr val="000000"/>
                  </a:solidFill>
                </a:uFill>
              </a:rPr>
              <a:t>evaluated</a:t>
            </a:r>
            <a:r>
              <a:rPr sz="1900" u="sng" spc="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spc="-10" dirty="0">
                <a:uFill>
                  <a:solidFill>
                    <a:srgbClr val="000000"/>
                  </a:solidFill>
                </a:uFill>
              </a:rPr>
              <a:t>within</a:t>
            </a:r>
            <a:r>
              <a:rPr sz="1900" spc="-10" dirty="0"/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sz="1900" u="sng" spc="1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</a:rPr>
              <a:t>context</a:t>
            </a:r>
            <a:r>
              <a:rPr sz="1900" u="sng" spc="1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dirty="0">
                <a:uFill>
                  <a:solidFill>
                    <a:srgbClr val="000000"/>
                  </a:solidFill>
                </a:uFill>
              </a:rPr>
              <a:t>of</a:t>
            </a:r>
            <a:r>
              <a:rPr sz="1900" u="sng" spc="1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u="sng" spc="-10" dirty="0">
                <a:uFill>
                  <a:solidFill>
                    <a:srgbClr val="000000"/>
                  </a:solidFill>
                </a:uFill>
              </a:rPr>
              <a:t>race/ethnicity/culture?</a:t>
            </a:r>
            <a:endParaRPr sz="19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161" y="1009463"/>
            <a:ext cx="6758524" cy="3552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3692" y="857758"/>
            <a:ext cx="6772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0235" algn="l"/>
                <a:tab pos="4743450" algn="l"/>
              </a:tabLst>
            </a:pPr>
            <a:r>
              <a:rPr dirty="0"/>
              <a:t>C</a:t>
            </a:r>
            <a:r>
              <a:rPr spc="-300" dirty="0"/>
              <a:t> 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spc="140" dirty="0"/>
              <a:t>I</a:t>
            </a:r>
            <a:r>
              <a:rPr spc="-310" dirty="0"/>
              <a:t> </a:t>
            </a:r>
            <a:r>
              <a:rPr spc="285" dirty="0"/>
              <a:t>T</a:t>
            </a:r>
            <a:r>
              <a:rPr spc="-30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spc="140" dirty="0"/>
              <a:t>I</a:t>
            </a:r>
            <a:r>
              <a:rPr spc="-310" dirty="0"/>
              <a:t> </a:t>
            </a:r>
            <a:r>
              <a:rPr spc="130" dirty="0"/>
              <a:t>A</a:t>
            </a:r>
            <a:r>
              <a:rPr dirty="0"/>
              <a:t>	</a:t>
            </a:r>
            <a:r>
              <a:rPr spc="180" dirty="0"/>
              <a:t>A</a:t>
            </a:r>
            <a:r>
              <a:rPr spc="-305" dirty="0"/>
              <a:t> </a:t>
            </a:r>
            <a:r>
              <a:rPr spc="440" dirty="0"/>
              <a:t>N</a:t>
            </a:r>
            <a:r>
              <a:rPr spc="-310" dirty="0"/>
              <a:t> </a:t>
            </a:r>
            <a:r>
              <a:rPr spc="180" dirty="0"/>
              <a:t>D</a:t>
            </a:r>
            <a:r>
              <a:rPr dirty="0"/>
              <a:t>	C</a:t>
            </a:r>
            <a:r>
              <a:rPr spc="-300" dirty="0"/>
              <a:t> </a:t>
            </a:r>
            <a:r>
              <a:rPr spc="220" dirty="0"/>
              <a:t>O</a:t>
            </a:r>
            <a:r>
              <a:rPr spc="-295" dirty="0"/>
              <a:t> </a:t>
            </a:r>
            <a:r>
              <a:rPr spc="-110" dirty="0"/>
              <a:t>L</a:t>
            </a:r>
            <a:r>
              <a:rPr spc="-509" dirty="0"/>
              <a:t> </a:t>
            </a:r>
            <a:r>
              <a:rPr spc="220" dirty="0"/>
              <a:t>O</a:t>
            </a:r>
            <a:r>
              <a:rPr spc="-295" dirty="0"/>
              <a:t> </a:t>
            </a:r>
            <a:r>
              <a:rPr spc="-50" dirty="0"/>
              <a:t>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12193905" cy="6858000"/>
            <a:chOff x="-1523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3" y="0"/>
              <a:ext cx="12193524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457200"/>
              <a:ext cx="11277600" cy="594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100" y="1585535"/>
            <a:ext cx="8483511" cy="35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434210"/>
            <a:ext cx="8479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5580" algn="l"/>
                <a:tab pos="3795395" algn="l"/>
                <a:tab pos="4838700" algn="l"/>
              </a:tabLst>
            </a:pPr>
            <a:r>
              <a:rPr spc="285" dirty="0"/>
              <a:t>T</a:t>
            </a:r>
            <a:r>
              <a:rPr spc="-305" dirty="0"/>
              <a:t> </a:t>
            </a:r>
            <a:r>
              <a:rPr spc="335" dirty="0"/>
              <a:t>H</a:t>
            </a:r>
            <a:r>
              <a:rPr spc="-310" dirty="0"/>
              <a:t> </a:t>
            </a:r>
            <a:r>
              <a:rPr spc="-315" dirty="0"/>
              <a:t>E</a:t>
            </a:r>
            <a:r>
              <a:rPr dirty="0"/>
              <a:t>	C</a:t>
            </a:r>
            <a:r>
              <a:rPr spc="-300" dirty="0"/>
              <a:t> </a:t>
            </a:r>
            <a:r>
              <a:rPr spc="220" dirty="0"/>
              <a:t>O</a:t>
            </a:r>
            <a:r>
              <a:rPr spc="-295" dirty="0"/>
              <a:t> </a:t>
            </a:r>
            <a:r>
              <a:rPr spc="-110" dirty="0"/>
              <a:t>L</a:t>
            </a:r>
            <a:r>
              <a:rPr spc="-509" dirty="0"/>
              <a:t> </a:t>
            </a:r>
            <a:r>
              <a:rPr spc="220" dirty="0"/>
              <a:t>O</a:t>
            </a:r>
            <a:r>
              <a:rPr spc="-295" dirty="0"/>
              <a:t> </a:t>
            </a:r>
            <a:r>
              <a:rPr spc="-50" dirty="0"/>
              <a:t>R</a:t>
            </a:r>
            <a:r>
              <a:rPr dirty="0"/>
              <a:t>	</a:t>
            </a:r>
            <a:r>
              <a:rPr spc="220" dirty="0"/>
              <a:t>O</a:t>
            </a:r>
            <a:r>
              <a:rPr spc="-305" dirty="0"/>
              <a:t> </a:t>
            </a:r>
            <a:r>
              <a:rPr spc="-50" dirty="0"/>
              <a:t>F</a:t>
            </a:r>
            <a:r>
              <a:rPr dirty="0"/>
              <a:t>	</a:t>
            </a:r>
            <a:r>
              <a:rPr spc="285" dirty="0"/>
              <a:t>T</a:t>
            </a:r>
            <a:r>
              <a:rPr spc="-305" dirty="0"/>
              <a:t> 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400" dirty="0"/>
              <a:t>AT</a:t>
            </a:r>
            <a:r>
              <a:rPr spc="-300" dirty="0"/>
              <a:t> </a:t>
            </a:r>
            <a:r>
              <a:rPr spc="175" dirty="0"/>
              <a:t>M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440" dirty="0"/>
              <a:t>N</a:t>
            </a:r>
            <a:r>
              <a:rPr spc="-310" dirty="0"/>
              <a:t> </a:t>
            </a:r>
            <a:r>
              <a:rPr spc="235"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3" y="2120011"/>
            <a:ext cx="10184130" cy="373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50" dirty="0">
                <a:latin typeface="Arial"/>
                <a:cs typeface="Arial"/>
              </a:rPr>
              <a:t>Access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limited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mostly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sustaining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majority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population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provider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services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5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25" dirty="0">
                <a:latin typeface="Arial"/>
                <a:cs typeface="Arial"/>
              </a:rPr>
              <a:t>Service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5" dirty="0">
                <a:latin typeface="Arial"/>
                <a:cs typeface="Arial"/>
              </a:rPr>
              <a:t>Models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45" dirty="0">
                <a:latin typeface="Arial"/>
                <a:cs typeface="Arial"/>
              </a:rPr>
              <a:t>designed,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developed,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and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studied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mostly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35" dirty="0">
                <a:latin typeface="Arial"/>
                <a:cs typeface="Arial"/>
              </a:rPr>
              <a:t>by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and</a:t>
            </a:r>
            <a:r>
              <a:rPr sz="1900" spc="-10" dirty="0">
                <a:latin typeface="Arial"/>
                <a:cs typeface="Arial"/>
              </a:rPr>
              <a:t> on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sustaining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majority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populations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6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00" dirty="0">
                <a:latin typeface="Arial"/>
                <a:cs typeface="Arial"/>
              </a:rPr>
              <a:t>Mis-</a:t>
            </a:r>
            <a:r>
              <a:rPr sz="1900" spc="-145" dirty="0">
                <a:latin typeface="Arial"/>
                <a:cs typeface="Arial"/>
              </a:rPr>
              <a:t>diagnosis</a:t>
            </a:r>
            <a:r>
              <a:rPr sz="1900" spc="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phenomenon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5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14" dirty="0">
                <a:latin typeface="Arial"/>
                <a:cs typeface="Arial"/>
              </a:rPr>
              <a:t>SUD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curriculum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and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service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adaptations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rarely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done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</a:t>
            </a:r>
            <a:r>
              <a:rPr sz="1900" spc="-35" dirty="0">
                <a:latin typeface="Arial"/>
                <a:cs typeface="Arial"/>
              </a:rPr>
              <a:t> fidelity </a:t>
            </a:r>
            <a:r>
              <a:rPr sz="1900" spc="-170" dirty="0">
                <a:latin typeface="Arial"/>
                <a:cs typeface="Arial"/>
              </a:rPr>
              <a:t>(guess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patch-</a:t>
            </a:r>
            <a:r>
              <a:rPr sz="1900" dirty="0">
                <a:latin typeface="Arial"/>
                <a:cs typeface="Arial"/>
              </a:rPr>
              <a:t>work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best)</a:t>
            </a:r>
            <a:endParaRPr sz="1900">
              <a:latin typeface="Arial"/>
              <a:cs typeface="Arial"/>
            </a:endParaRPr>
          </a:p>
          <a:p>
            <a:pPr marL="240665" marR="5080" indent="-227965">
              <a:lnSpc>
                <a:spcPct val="120100"/>
              </a:lnSpc>
              <a:spcBef>
                <a:spcPts val="99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70" dirty="0">
                <a:latin typeface="Arial"/>
                <a:cs typeface="Arial"/>
              </a:rPr>
              <a:t>Provider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Outcomes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services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delivered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SUD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consumers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show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lower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rates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5" dirty="0">
                <a:latin typeface="Arial"/>
                <a:cs typeface="Arial"/>
              </a:rPr>
              <a:t>service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completion, </a:t>
            </a:r>
            <a:r>
              <a:rPr sz="1900" spc="-90" dirty="0">
                <a:latin typeface="Arial"/>
                <a:cs typeface="Arial"/>
              </a:rPr>
              <a:t>program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service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goal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attainment,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and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service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satisfaction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55" dirty="0">
                <a:latin typeface="Arial"/>
                <a:cs typeface="Arial"/>
              </a:rPr>
              <a:t>among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racial/ethnic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5" dirty="0">
                <a:latin typeface="Arial"/>
                <a:cs typeface="Arial"/>
              </a:rPr>
              <a:t>diverse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consumers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than </a:t>
            </a:r>
            <a:r>
              <a:rPr sz="1900" spc="-75" dirty="0">
                <a:latin typeface="Arial"/>
                <a:cs typeface="Arial"/>
              </a:rPr>
              <a:t>outcomes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25" dirty="0">
                <a:latin typeface="Arial"/>
                <a:cs typeface="Arial"/>
              </a:rPr>
              <a:t>sustaining</a:t>
            </a:r>
            <a:r>
              <a:rPr sz="1900" spc="-30" dirty="0">
                <a:latin typeface="Arial"/>
                <a:cs typeface="Arial"/>
              </a:rPr>
              <a:t> majority </a:t>
            </a:r>
            <a:r>
              <a:rPr sz="1900" spc="-105" dirty="0">
                <a:latin typeface="Arial"/>
                <a:cs typeface="Arial"/>
              </a:rPr>
              <a:t>consumer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populations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(what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is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our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training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and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provider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role?)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6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25" dirty="0">
                <a:latin typeface="Arial"/>
                <a:cs typeface="Arial"/>
              </a:rPr>
              <a:t>Service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Environment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95" dirty="0">
                <a:latin typeface="Arial"/>
                <a:cs typeface="Arial"/>
              </a:rPr>
              <a:t>scans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rarely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reflect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diversity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populations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served,</a:t>
            </a:r>
            <a:r>
              <a:rPr sz="1900" spc="-20" dirty="0">
                <a:latin typeface="Arial"/>
                <a:cs typeface="Arial"/>
              </a:rPr>
              <a:t> rather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décor </a:t>
            </a:r>
            <a:r>
              <a:rPr sz="1900" spc="-160" dirty="0">
                <a:latin typeface="Arial"/>
                <a:cs typeface="Arial"/>
              </a:rPr>
              <a:t>and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textiles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59"/>
              </a:spcBef>
            </a:pPr>
            <a:r>
              <a:rPr sz="1900" spc="-35" dirty="0">
                <a:latin typeface="Arial"/>
                <a:cs typeface="Arial"/>
              </a:rPr>
              <a:t>reflect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sustaining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majority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population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497" y="1585535"/>
            <a:ext cx="9830805" cy="35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434210"/>
            <a:ext cx="983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2268220" algn="l"/>
                <a:tab pos="3310890" algn="l"/>
                <a:tab pos="5454015" algn="l"/>
                <a:tab pos="7385684" algn="l"/>
              </a:tabLst>
            </a:pPr>
            <a:r>
              <a:rPr spc="130" dirty="0"/>
              <a:t>A</a:t>
            </a:r>
            <a:r>
              <a:rPr dirty="0"/>
              <a:t>	</a:t>
            </a:r>
            <a:r>
              <a:rPr spc="525" dirty="0"/>
              <a:t>WAY</a:t>
            </a:r>
            <a:r>
              <a:rPr dirty="0"/>
              <a:t>	</a:t>
            </a:r>
            <a:r>
              <a:rPr spc="220" dirty="0"/>
              <a:t>O</a:t>
            </a:r>
            <a:r>
              <a:rPr spc="-305" dirty="0"/>
              <a:t> </a:t>
            </a:r>
            <a:r>
              <a:rPr spc="-50" dirty="0"/>
              <a:t>F</a:t>
            </a:r>
            <a:r>
              <a:rPr dirty="0"/>
              <a:t>	</a:t>
            </a:r>
            <a:r>
              <a:rPr spc="-165" dirty="0"/>
              <a:t>B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140" dirty="0"/>
              <a:t>I</a:t>
            </a:r>
            <a:r>
              <a:rPr spc="-315" dirty="0"/>
              <a:t> </a:t>
            </a:r>
            <a:r>
              <a:rPr spc="440" dirty="0"/>
              <a:t>N</a:t>
            </a:r>
            <a:r>
              <a:rPr spc="-305" dirty="0"/>
              <a:t> </a:t>
            </a:r>
            <a:r>
              <a:rPr spc="-50" dirty="0"/>
              <a:t>G</a:t>
            </a:r>
            <a:r>
              <a:rPr dirty="0"/>
              <a:t>	</a:t>
            </a:r>
            <a:r>
              <a:rPr spc="675" dirty="0"/>
              <a:t>W</a:t>
            </a:r>
            <a:r>
              <a:rPr spc="-305" dirty="0"/>
              <a:t> </a:t>
            </a:r>
            <a:r>
              <a:rPr spc="140" dirty="0"/>
              <a:t>I</a:t>
            </a:r>
            <a:r>
              <a:rPr spc="-315" dirty="0"/>
              <a:t> </a:t>
            </a:r>
            <a:r>
              <a:rPr spc="285" dirty="0"/>
              <a:t>T</a:t>
            </a:r>
            <a:r>
              <a:rPr spc="-300" dirty="0"/>
              <a:t> </a:t>
            </a:r>
            <a:r>
              <a:rPr spc="285" dirty="0"/>
              <a:t>H</a:t>
            </a:r>
            <a:r>
              <a:rPr dirty="0"/>
              <a:t>	</a:t>
            </a:r>
            <a:r>
              <a:rPr spc="-130" dirty="0"/>
              <a:t>P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-130" dirty="0"/>
              <a:t>P</a:t>
            </a:r>
            <a:r>
              <a:rPr spc="-305" dirty="0"/>
              <a:t> </a:t>
            </a:r>
            <a:r>
              <a:rPr spc="-110" dirty="0"/>
              <a:t>L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3" y="1953286"/>
            <a:ext cx="10148570" cy="389445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10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90" dirty="0">
                <a:latin typeface="Arial"/>
                <a:cs typeface="Arial"/>
              </a:rPr>
              <a:t>Be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65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Partner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(Collaborative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&amp;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Engaging)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90" dirty="0">
                <a:latin typeface="Arial"/>
                <a:cs typeface="Arial"/>
              </a:rPr>
              <a:t>Be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Evocative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&amp;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Empowering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(Curious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about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Their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Perspective)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90" dirty="0">
                <a:latin typeface="Arial"/>
                <a:cs typeface="Arial"/>
              </a:rPr>
              <a:t>Be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Accepting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(Unconditional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Regard/Worth,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Affirmative,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Empathic,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Allow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Autonomy)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90" dirty="0">
                <a:latin typeface="Arial"/>
                <a:cs typeface="Arial"/>
              </a:rPr>
              <a:t>Be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Compassionate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(Practice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Lovingkindness)</a:t>
            </a: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30"/>
              </a:spcBef>
              <a:buFont typeface="Wingdings"/>
              <a:buChar char=""/>
              <a:tabLst>
                <a:tab pos="241300" algn="l"/>
              </a:tabLst>
            </a:pPr>
            <a:r>
              <a:rPr sz="1600" i="1" spc="-175" dirty="0">
                <a:latin typeface="Arial"/>
                <a:cs typeface="Arial"/>
              </a:rPr>
              <a:t>The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75" dirty="0">
                <a:latin typeface="Arial"/>
                <a:cs typeface="Arial"/>
              </a:rPr>
              <a:t>Spirit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85" dirty="0">
                <a:latin typeface="Arial"/>
                <a:cs typeface="Arial"/>
              </a:rPr>
              <a:t>of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80" dirty="0">
                <a:latin typeface="Arial"/>
                <a:cs typeface="Arial"/>
              </a:rPr>
              <a:t>Motivational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Interviewing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240665" marR="75565" indent="-227965">
              <a:lnSpc>
                <a:spcPct val="100000"/>
              </a:lnSpc>
              <a:spcBef>
                <a:spcPts val="184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40" dirty="0">
                <a:latin typeface="Arial"/>
                <a:cs typeface="Arial"/>
              </a:rPr>
              <a:t>These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humanistic</a:t>
            </a:r>
            <a:r>
              <a:rPr sz="1900" spc="-35" dirty="0">
                <a:latin typeface="Arial"/>
                <a:cs typeface="Arial"/>
              </a:rPr>
              <a:t> attributes</a:t>
            </a:r>
            <a:r>
              <a:rPr sz="1900" spc="-85" dirty="0">
                <a:latin typeface="Arial"/>
                <a:cs typeface="Arial"/>
              </a:rPr>
              <a:t> exemplify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what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25" dirty="0">
                <a:latin typeface="Arial"/>
                <a:cs typeface="Arial"/>
              </a:rPr>
              <a:t>is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5" dirty="0">
                <a:latin typeface="Arial"/>
                <a:cs typeface="Arial"/>
              </a:rPr>
              <a:t>possibly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greatest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single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predictor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client </a:t>
            </a:r>
            <a:r>
              <a:rPr sz="1900" spc="-110" dirty="0">
                <a:latin typeface="Arial"/>
                <a:cs typeface="Arial"/>
              </a:rPr>
              <a:t>success;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rate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which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helper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believes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help-</a:t>
            </a:r>
            <a:r>
              <a:rPr sz="1900" spc="-165" dirty="0">
                <a:latin typeface="Arial"/>
                <a:cs typeface="Arial"/>
              </a:rPr>
              <a:t>ee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70" dirty="0">
                <a:latin typeface="Arial"/>
                <a:cs typeface="Arial"/>
              </a:rPr>
              <a:t>can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change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35" dirty="0">
                <a:latin typeface="Arial"/>
                <a:cs typeface="Arial"/>
              </a:rPr>
              <a:t>These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attributes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also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exemplify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265" dirty="0">
                <a:latin typeface="Arial"/>
                <a:cs typeface="Arial"/>
              </a:rPr>
              <a:t>a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degree</a:t>
            </a:r>
            <a:r>
              <a:rPr sz="1900" dirty="0">
                <a:latin typeface="Arial"/>
                <a:cs typeface="Arial"/>
              </a:rPr>
              <a:t> of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cultural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85" dirty="0">
                <a:latin typeface="Arial"/>
                <a:cs typeface="Arial"/>
              </a:rPr>
              <a:t>language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and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behavior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that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virtually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every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cultural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900" spc="-75" dirty="0">
                <a:latin typeface="Arial"/>
                <a:cs typeface="Arial"/>
              </a:rPr>
              <a:t>group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desires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6204" y="702563"/>
            <a:ext cx="4381500" cy="52745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2691" y="591310"/>
            <a:ext cx="5060950" cy="4184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3100" spc="-155" dirty="0">
                <a:latin typeface="Arial"/>
                <a:cs typeface="Arial"/>
              </a:rPr>
              <a:t>“Imagine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if</a:t>
            </a:r>
            <a:r>
              <a:rPr sz="3100" spc="-14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the</a:t>
            </a:r>
            <a:r>
              <a:rPr sz="3100" spc="-120" dirty="0">
                <a:latin typeface="Arial"/>
                <a:cs typeface="Arial"/>
              </a:rPr>
              <a:t> </a:t>
            </a:r>
            <a:r>
              <a:rPr sz="3100" spc="-40" dirty="0">
                <a:latin typeface="Arial"/>
                <a:cs typeface="Arial"/>
              </a:rPr>
              <a:t>government </a:t>
            </a:r>
            <a:r>
              <a:rPr sz="3100" spc="-275" dirty="0">
                <a:latin typeface="Arial"/>
                <a:cs typeface="Arial"/>
              </a:rPr>
              <a:t>chased</a:t>
            </a:r>
            <a:r>
              <a:rPr sz="3100" spc="-5" dirty="0">
                <a:latin typeface="Arial"/>
                <a:cs typeface="Arial"/>
              </a:rPr>
              <a:t> </a:t>
            </a:r>
            <a:r>
              <a:rPr sz="3100" spc="-155" dirty="0">
                <a:latin typeface="Arial"/>
                <a:cs typeface="Arial"/>
              </a:rPr>
              <a:t>sick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-140" dirty="0">
                <a:latin typeface="Arial"/>
                <a:cs typeface="Arial"/>
              </a:rPr>
              <a:t>people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-20" dirty="0">
                <a:latin typeface="Arial"/>
                <a:cs typeface="Arial"/>
              </a:rPr>
              <a:t>with </a:t>
            </a:r>
            <a:r>
              <a:rPr sz="3100" spc="-175" dirty="0">
                <a:latin typeface="Arial"/>
                <a:cs typeface="Arial"/>
              </a:rPr>
              <a:t>diabetes,</a:t>
            </a:r>
            <a:r>
              <a:rPr sz="3100" spc="-45" dirty="0">
                <a:latin typeface="Arial"/>
                <a:cs typeface="Arial"/>
              </a:rPr>
              <a:t> </a:t>
            </a:r>
            <a:r>
              <a:rPr sz="3100" spc="-65" dirty="0">
                <a:latin typeface="Arial"/>
                <a:cs typeface="Arial"/>
              </a:rPr>
              <a:t>then</a:t>
            </a:r>
            <a:r>
              <a:rPr sz="3100" spc="-95" dirty="0">
                <a:latin typeface="Arial"/>
                <a:cs typeface="Arial"/>
              </a:rPr>
              <a:t> </a:t>
            </a:r>
            <a:r>
              <a:rPr sz="3100" spc="-135" dirty="0">
                <a:latin typeface="Arial"/>
                <a:cs typeface="Arial"/>
              </a:rPr>
              <a:t>sent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-60" dirty="0">
                <a:latin typeface="Arial"/>
                <a:cs typeface="Arial"/>
              </a:rPr>
              <a:t>them</a:t>
            </a:r>
            <a:r>
              <a:rPr sz="3100" spc="-70" dirty="0">
                <a:latin typeface="Arial"/>
                <a:cs typeface="Arial"/>
              </a:rPr>
              <a:t> </a:t>
            </a:r>
            <a:r>
              <a:rPr sz="3100" spc="75" dirty="0">
                <a:latin typeface="Arial"/>
                <a:cs typeface="Arial"/>
              </a:rPr>
              <a:t>to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-110" dirty="0">
                <a:latin typeface="Arial"/>
                <a:cs typeface="Arial"/>
              </a:rPr>
              <a:t>jail. </a:t>
            </a:r>
            <a:r>
              <a:rPr sz="3100" dirty="0">
                <a:latin typeface="Arial"/>
                <a:cs typeface="Arial"/>
              </a:rPr>
              <a:t>If</a:t>
            </a:r>
            <a:r>
              <a:rPr sz="3100" spc="-175" dirty="0">
                <a:latin typeface="Arial"/>
                <a:cs typeface="Arial"/>
              </a:rPr>
              <a:t> </a:t>
            </a:r>
            <a:r>
              <a:rPr sz="3100" spc="-110" dirty="0">
                <a:latin typeface="Arial"/>
                <a:cs typeface="Arial"/>
              </a:rPr>
              <a:t>we</a:t>
            </a:r>
            <a:r>
              <a:rPr sz="3100" spc="-105" dirty="0">
                <a:latin typeface="Arial"/>
                <a:cs typeface="Arial"/>
              </a:rPr>
              <a:t> </a:t>
            </a:r>
            <a:r>
              <a:rPr sz="3100" spc="-60" dirty="0">
                <a:latin typeface="Arial"/>
                <a:cs typeface="Arial"/>
              </a:rPr>
              <a:t>did</a:t>
            </a:r>
            <a:r>
              <a:rPr sz="3100" spc="-110" dirty="0">
                <a:latin typeface="Arial"/>
                <a:cs typeface="Arial"/>
              </a:rPr>
              <a:t> </a:t>
            </a:r>
            <a:r>
              <a:rPr sz="3100" spc="-45" dirty="0">
                <a:latin typeface="Arial"/>
                <a:cs typeface="Arial"/>
              </a:rPr>
              <a:t>that,</a:t>
            </a:r>
            <a:r>
              <a:rPr sz="3100" spc="-120" dirty="0">
                <a:latin typeface="Arial"/>
                <a:cs typeface="Arial"/>
              </a:rPr>
              <a:t> </a:t>
            </a:r>
            <a:r>
              <a:rPr sz="3100" spc="-155" dirty="0">
                <a:latin typeface="Arial"/>
                <a:cs typeface="Arial"/>
              </a:rPr>
              <a:t>everyone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would </a:t>
            </a:r>
            <a:r>
              <a:rPr sz="3100" spc="-45" dirty="0">
                <a:latin typeface="Arial"/>
                <a:cs typeface="Arial"/>
              </a:rPr>
              <a:t>know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-160" dirty="0">
                <a:latin typeface="Arial"/>
                <a:cs typeface="Arial"/>
              </a:rPr>
              <a:t>we’re</a:t>
            </a:r>
            <a:r>
              <a:rPr sz="3100" spc="-55" dirty="0">
                <a:latin typeface="Arial"/>
                <a:cs typeface="Arial"/>
              </a:rPr>
              <a:t> </a:t>
            </a:r>
            <a:r>
              <a:rPr sz="3100" spc="-240" dirty="0">
                <a:latin typeface="Arial"/>
                <a:cs typeface="Arial"/>
              </a:rPr>
              <a:t>crazy.</a:t>
            </a:r>
            <a:r>
              <a:rPr sz="3100" spc="10" dirty="0">
                <a:latin typeface="Arial"/>
                <a:cs typeface="Arial"/>
              </a:rPr>
              <a:t> </a:t>
            </a:r>
            <a:r>
              <a:rPr sz="3100" spc="-235" dirty="0">
                <a:latin typeface="Arial"/>
                <a:cs typeface="Arial"/>
              </a:rPr>
              <a:t>Yet</a:t>
            </a:r>
            <a:r>
              <a:rPr sz="3100" spc="5" dirty="0">
                <a:latin typeface="Arial"/>
                <a:cs typeface="Arial"/>
              </a:rPr>
              <a:t> </a:t>
            </a:r>
            <a:r>
              <a:rPr sz="3100" spc="-25" dirty="0">
                <a:latin typeface="Arial"/>
                <a:cs typeface="Arial"/>
              </a:rPr>
              <a:t>we </a:t>
            </a:r>
            <a:r>
              <a:rPr sz="3100" spc="-130" dirty="0">
                <a:latin typeface="Arial"/>
                <a:cs typeface="Arial"/>
              </a:rPr>
              <a:t>practically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do</a:t>
            </a:r>
            <a:r>
              <a:rPr sz="3100" spc="-18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the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-315" dirty="0">
                <a:latin typeface="Arial"/>
                <a:cs typeface="Arial"/>
              </a:rPr>
              <a:t>same</a:t>
            </a:r>
            <a:r>
              <a:rPr sz="3100" spc="1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thing </a:t>
            </a:r>
            <a:r>
              <a:rPr sz="3100" spc="-130" dirty="0">
                <a:latin typeface="Arial"/>
                <a:cs typeface="Arial"/>
              </a:rPr>
              <a:t>every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spc="-300" dirty="0">
                <a:latin typeface="Arial"/>
                <a:cs typeface="Arial"/>
              </a:rPr>
              <a:t>day</a:t>
            </a:r>
            <a:r>
              <a:rPr sz="3100" spc="-5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of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the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-145" dirty="0">
                <a:latin typeface="Arial"/>
                <a:cs typeface="Arial"/>
              </a:rPr>
              <a:t>week</a:t>
            </a:r>
            <a:r>
              <a:rPr sz="3100" spc="-70" dirty="0">
                <a:latin typeface="Arial"/>
                <a:cs typeface="Arial"/>
              </a:rPr>
              <a:t> </a:t>
            </a:r>
            <a:r>
              <a:rPr sz="3100" spc="75" dirty="0">
                <a:latin typeface="Arial"/>
                <a:cs typeface="Arial"/>
              </a:rPr>
              <a:t>to</a:t>
            </a:r>
            <a:r>
              <a:rPr sz="3100" spc="-65" dirty="0">
                <a:latin typeface="Arial"/>
                <a:cs typeface="Arial"/>
              </a:rPr>
              <a:t> </a:t>
            </a:r>
            <a:r>
              <a:rPr sz="3100" spc="-20" dirty="0">
                <a:latin typeface="Arial"/>
                <a:cs typeface="Arial"/>
              </a:rPr>
              <a:t>sick </a:t>
            </a:r>
            <a:r>
              <a:rPr sz="3100" spc="-135" dirty="0">
                <a:latin typeface="Arial"/>
                <a:cs typeface="Arial"/>
              </a:rPr>
              <a:t>people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-114" dirty="0">
                <a:latin typeface="Arial"/>
                <a:cs typeface="Arial"/>
              </a:rPr>
              <a:t>hooked</a:t>
            </a:r>
            <a:r>
              <a:rPr sz="3100" spc="-100" dirty="0">
                <a:latin typeface="Arial"/>
                <a:cs typeface="Arial"/>
              </a:rPr>
              <a:t> </a:t>
            </a:r>
            <a:r>
              <a:rPr sz="3100" dirty="0">
                <a:latin typeface="Arial"/>
                <a:cs typeface="Arial"/>
              </a:rPr>
              <a:t>on</a:t>
            </a:r>
            <a:r>
              <a:rPr sz="3100" spc="-155" dirty="0">
                <a:latin typeface="Arial"/>
                <a:cs typeface="Arial"/>
              </a:rPr>
              <a:t> </a:t>
            </a:r>
            <a:r>
              <a:rPr sz="3100" spc="-10" dirty="0">
                <a:latin typeface="Arial"/>
                <a:cs typeface="Arial"/>
              </a:rPr>
              <a:t>drugs.”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8827" y="4793691"/>
            <a:ext cx="44843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Arial"/>
                <a:cs typeface="Arial"/>
              </a:rPr>
              <a:t>-</a:t>
            </a:r>
            <a:r>
              <a:rPr sz="6000" spc="-145" dirty="0">
                <a:latin typeface="Arial"/>
                <a:cs typeface="Arial"/>
              </a:rPr>
              <a:t> </a:t>
            </a:r>
            <a:r>
              <a:rPr sz="6000" spc="-170" dirty="0">
                <a:latin typeface="Arial"/>
                <a:cs typeface="Arial"/>
              </a:rPr>
              <a:t>Billie</a:t>
            </a:r>
            <a:r>
              <a:rPr sz="6000" spc="-160" dirty="0">
                <a:latin typeface="Arial"/>
                <a:cs typeface="Arial"/>
              </a:rPr>
              <a:t> </a:t>
            </a:r>
            <a:r>
              <a:rPr sz="6000" spc="-265" dirty="0">
                <a:latin typeface="Arial"/>
                <a:cs typeface="Arial"/>
              </a:rPr>
              <a:t>Holiday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136" y="1021655"/>
            <a:ext cx="4813935" cy="1304925"/>
            <a:chOff x="1088136" y="1021655"/>
            <a:chExt cx="4813935" cy="1304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6131" y="1021655"/>
              <a:ext cx="4525644" cy="355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136" y="1319784"/>
              <a:ext cx="3778758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9153" y="868756"/>
            <a:ext cx="45402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5580" algn="l"/>
                <a:tab pos="3794760" algn="l"/>
              </a:tabLst>
            </a:pPr>
            <a:r>
              <a:rPr spc="285" dirty="0"/>
              <a:t>T</a:t>
            </a:r>
            <a:r>
              <a:rPr spc="-310" dirty="0"/>
              <a:t> </a:t>
            </a:r>
            <a:r>
              <a:rPr spc="335" dirty="0"/>
              <a:t>H</a:t>
            </a:r>
            <a:r>
              <a:rPr spc="-310" dirty="0"/>
              <a:t> </a:t>
            </a:r>
            <a:r>
              <a:rPr spc="-50" dirty="0"/>
              <a:t>E</a:t>
            </a:r>
            <a:r>
              <a:rPr dirty="0"/>
              <a:t>	C</a:t>
            </a:r>
            <a:r>
              <a:rPr spc="-300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-110" dirty="0"/>
              <a:t>L</a:t>
            </a:r>
            <a:r>
              <a:rPr spc="-515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-50" dirty="0"/>
              <a:t>R</a:t>
            </a:r>
            <a:r>
              <a:rPr dirty="0"/>
              <a:t>	</a:t>
            </a:r>
            <a:r>
              <a:rPr spc="220" dirty="0"/>
              <a:t>O</a:t>
            </a:r>
            <a:r>
              <a:rPr spc="-310" dirty="0"/>
              <a:t> </a:t>
            </a:r>
            <a:r>
              <a:rPr spc="-190" dirty="0"/>
              <a:t>F 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dirty="0"/>
              <a:t>C</a:t>
            </a:r>
            <a:r>
              <a:rPr spc="-295" dirty="0"/>
              <a:t> </a:t>
            </a:r>
            <a:r>
              <a:rPr spc="220" dirty="0"/>
              <a:t>O</a:t>
            </a:r>
            <a:r>
              <a:rPr spc="-445" dirty="0"/>
              <a:t> </a:t>
            </a:r>
            <a:r>
              <a:rPr spc="95" dirty="0"/>
              <a:t>V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130" dirty="0"/>
              <a:t>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9153" y="2301011"/>
            <a:ext cx="4089400" cy="216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95250" indent="-227965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80" dirty="0">
                <a:latin typeface="Arial"/>
                <a:cs typeface="Arial"/>
              </a:rPr>
              <a:t>Linguistic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diversity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65" dirty="0">
                <a:latin typeface="Arial"/>
                <a:cs typeface="Arial"/>
              </a:rPr>
              <a:t>recovery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among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diverse </a:t>
            </a:r>
            <a:r>
              <a:rPr sz="1600" spc="-10" dirty="0">
                <a:latin typeface="Arial"/>
                <a:cs typeface="Arial"/>
              </a:rPr>
              <a:t>populations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38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Pathways</a:t>
            </a:r>
            <a:endParaRPr sz="1600">
              <a:latin typeface="Arial"/>
              <a:cs typeface="Arial"/>
            </a:endParaRPr>
          </a:p>
          <a:p>
            <a:pPr marL="240665" marR="5080" indent="-227965">
              <a:lnSpc>
                <a:spcPct val="12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45" dirty="0">
                <a:latin typeface="Arial"/>
                <a:cs typeface="Arial"/>
              </a:rPr>
              <a:t>Community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Recovery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Organizations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diverse </a:t>
            </a:r>
            <a:r>
              <a:rPr sz="1600" spc="-10" dirty="0">
                <a:latin typeface="Arial"/>
                <a:cs typeface="Arial"/>
              </a:rPr>
              <a:t>communities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Char char="•"/>
              <a:tabLst>
                <a:tab pos="240665" algn="l"/>
                <a:tab pos="241300" algn="l"/>
              </a:tabLst>
            </a:pPr>
            <a:r>
              <a:rPr sz="1600" u="sng" spc="-1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latin typeface="Arial"/>
                <a:cs typeface="Arial"/>
                <a:hlinkClick r:id="rId4"/>
              </a:rPr>
              <a:t>www.theCAARD.org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7623" y="457200"/>
            <a:ext cx="4584191" cy="5472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6696" y="693994"/>
            <a:ext cx="5581650" cy="4514850"/>
            <a:chOff x="996696" y="693994"/>
            <a:chExt cx="5581650" cy="4514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291" y="693994"/>
              <a:ext cx="3965445" cy="601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" y="1239012"/>
              <a:ext cx="5057394" cy="13357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696" y="2116836"/>
              <a:ext cx="4362450" cy="13357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6696" y="2994659"/>
              <a:ext cx="5581650" cy="13357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6696" y="3872484"/>
              <a:ext cx="4086605" cy="133578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59153" y="346836"/>
            <a:ext cx="4748530" cy="553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870">
              <a:lnSpc>
                <a:spcPct val="120000"/>
              </a:lnSpc>
              <a:spcBef>
                <a:spcPts val="100"/>
              </a:spcBef>
            </a:pPr>
            <a:r>
              <a:rPr sz="4800" spc="-65" dirty="0">
                <a:latin typeface="Arial"/>
                <a:cs typeface="Arial"/>
              </a:rPr>
              <a:t>‘In</a:t>
            </a:r>
            <a:r>
              <a:rPr sz="4800" spc="-220" dirty="0">
                <a:latin typeface="Arial"/>
                <a:cs typeface="Arial"/>
              </a:rPr>
              <a:t> </a:t>
            </a:r>
            <a:r>
              <a:rPr sz="4800" spc="-165" dirty="0">
                <a:latin typeface="Arial"/>
                <a:cs typeface="Arial"/>
              </a:rPr>
              <a:t>recovery </a:t>
            </a:r>
            <a:r>
              <a:rPr sz="4800" spc="-25" dirty="0">
                <a:latin typeface="Arial"/>
                <a:cs typeface="Arial"/>
              </a:rPr>
              <a:t>you </a:t>
            </a:r>
            <a:r>
              <a:rPr sz="4800" spc="-420" dirty="0">
                <a:latin typeface="Arial"/>
                <a:cs typeface="Arial"/>
              </a:rPr>
              <a:t>can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spc="-305" dirty="0">
                <a:latin typeface="Arial"/>
                <a:cs typeface="Arial"/>
              </a:rPr>
              <a:t>move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spc="-645" dirty="0">
                <a:latin typeface="Arial"/>
                <a:cs typeface="Arial"/>
              </a:rPr>
              <a:t>a</a:t>
            </a:r>
            <a:r>
              <a:rPr sz="4800" spc="10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tree, </a:t>
            </a:r>
            <a:r>
              <a:rPr sz="4800" dirty="0">
                <a:latin typeface="Arial"/>
                <a:cs typeface="Arial"/>
              </a:rPr>
              <a:t>but</a:t>
            </a:r>
            <a:r>
              <a:rPr sz="4800" spc="-100" dirty="0">
                <a:latin typeface="Arial"/>
                <a:cs typeface="Arial"/>
              </a:rPr>
              <a:t> </a:t>
            </a:r>
            <a:r>
              <a:rPr sz="4800" spc="125" dirty="0">
                <a:latin typeface="Arial"/>
                <a:cs typeface="Arial"/>
              </a:rPr>
              <a:t>to</a:t>
            </a:r>
            <a:r>
              <a:rPr sz="4800" spc="-95" dirty="0">
                <a:latin typeface="Arial"/>
                <a:cs typeface="Arial"/>
              </a:rPr>
              <a:t> </a:t>
            </a:r>
            <a:r>
              <a:rPr sz="4800" spc="-290" dirty="0">
                <a:latin typeface="Arial"/>
                <a:cs typeface="Arial"/>
              </a:rPr>
              <a:t>sustain </a:t>
            </a:r>
            <a:r>
              <a:rPr sz="4800" spc="-160" dirty="0">
                <a:latin typeface="Arial"/>
                <a:cs typeface="Arial"/>
              </a:rPr>
              <a:t>recovery</a:t>
            </a:r>
            <a:r>
              <a:rPr sz="4800" spc="-140" dirty="0">
                <a:latin typeface="Arial"/>
                <a:cs typeface="Arial"/>
              </a:rPr>
              <a:t> </a:t>
            </a:r>
            <a:r>
              <a:rPr sz="4800" spc="-200" dirty="0">
                <a:latin typeface="Arial"/>
                <a:cs typeface="Arial"/>
              </a:rPr>
              <a:t>you</a:t>
            </a:r>
            <a:r>
              <a:rPr sz="4800" spc="-130" dirty="0">
                <a:latin typeface="Arial"/>
                <a:cs typeface="Arial"/>
              </a:rPr>
              <a:t> </a:t>
            </a:r>
            <a:r>
              <a:rPr sz="4800" spc="-180" dirty="0">
                <a:latin typeface="Arial"/>
                <a:cs typeface="Arial"/>
              </a:rPr>
              <a:t>must </a:t>
            </a:r>
            <a:r>
              <a:rPr sz="4800" spc="-330" dirty="0">
                <a:latin typeface="Arial"/>
                <a:cs typeface="Arial"/>
              </a:rPr>
              <a:t>heal</a:t>
            </a:r>
            <a:r>
              <a:rPr sz="4800" spc="-5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the</a:t>
            </a:r>
            <a:r>
              <a:rPr sz="4800" spc="-305" dirty="0">
                <a:latin typeface="Arial"/>
                <a:cs typeface="Arial"/>
              </a:rPr>
              <a:t> </a:t>
            </a:r>
            <a:r>
              <a:rPr sz="4800" spc="-10" dirty="0">
                <a:latin typeface="Arial"/>
                <a:cs typeface="Arial"/>
              </a:rPr>
              <a:t>land’</a:t>
            </a:r>
            <a:endParaRPr sz="4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Don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Coyhis,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President,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Bison</a:t>
            </a:r>
            <a:endParaRPr sz="2400">
              <a:latin typeface="Arial"/>
              <a:cs typeface="Arial"/>
            </a:endParaRPr>
          </a:p>
          <a:p>
            <a:pPr marL="741680" lvl="1" indent="-272415">
              <a:lnSpc>
                <a:spcPct val="100000"/>
              </a:lnSpc>
              <a:spcBef>
                <a:spcPts val="1080"/>
              </a:spcBef>
              <a:buSzPct val="95833"/>
              <a:buFont typeface="Wingdings"/>
              <a:buChar char=""/>
              <a:tabLst>
                <a:tab pos="742315" algn="l"/>
              </a:tabLst>
            </a:pPr>
            <a:r>
              <a:rPr sz="2400" i="1" spc="-110" dirty="0">
                <a:latin typeface="Arial"/>
                <a:cs typeface="Arial"/>
              </a:rPr>
              <a:t>paraphrased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35011" y="457200"/>
            <a:ext cx="3709415" cy="54726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463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7491" y="2870961"/>
            <a:ext cx="578421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88035">
              <a:lnSpc>
                <a:spcPct val="100000"/>
              </a:lnSpc>
              <a:spcBef>
                <a:spcPts val="95"/>
              </a:spcBef>
              <a:tabLst>
                <a:tab pos="1613535" algn="l"/>
                <a:tab pos="4178300" algn="l"/>
              </a:tabLst>
            </a:pPr>
            <a:r>
              <a:rPr sz="4000" b="1" spc="3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3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	C</a:t>
            </a:r>
            <a:r>
              <a:rPr sz="4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b="1" spc="-5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000" b="1" spc="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1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4000" b="1" spc="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3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b="1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4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4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4356735" algn="l"/>
              </a:tabLst>
            </a:pPr>
            <a:r>
              <a:rPr sz="4000" b="1" spc="3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42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40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4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4000" b="1" spc="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4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40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2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000" b="1" spc="-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0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135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0100" y="1972068"/>
            <a:ext cx="5560695" cy="429259"/>
            <a:chOff x="800100" y="1972068"/>
            <a:chExt cx="5560695" cy="42925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1972068"/>
              <a:ext cx="3028950" cy="4289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2255" y="1972068"/>
              <a:ext cx="416826" cy="4289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2276" y="1972068"/>
              <a:ext cx="2628138" cy="42899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07491" y="1233932"/>
            <a:ext cx="5250815" cy="1029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1620" algn="l"/>
                <a:tab pos="2959735" algn="l"/>
                <a:tab pos="3930015" algn="l"/>
              </a:tabLst>
            </a:pPr>
            <a:r>
              <a:rPr sz="1200" spc="-3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sz="12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P</a:t>
            </a:r>
            <a:r>
              <a:rPr sz="12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	L</a:t>
            </a:r>
            <a:r>
              <a:rPr sz="12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81735" algn="l"/>
                <a:tab pos="1710055" algn="l"/>
                <a:tab pos="4071620" algn="l"/>
                <a:tab pos="4577080" algn="l"/>
              </a:tabLst>
            </a:pPr>
            <a:r>
              <a:rPr sz="1500" b="1" spc="9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00" b="1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5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	B</a:t>
            </a:r>
            <a:r>
              <a:rPr sz="15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	C</a:t>
            </a:r>
            <a:r>
              <a:rPr sz="15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50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	2</a:t>
            </a:r>
            <a:r>
              <a:rPr sz="150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5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4631" y="57"/>
            <a:ext cx="4087368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0" y="1041451"/>
            <a:ext cx="4266565" cy="1443990"/>
            <a:chOff x="1066800" y="1041451"/>
            <a:chExt cx="4266565" cy="1443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4208" y="1041451"/>
              <a:ext cx="3140388" cy="3872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368552"/>
              <a:ext cx="4266438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7789" y="869949"/>
            <a:ext cx="3539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195" dirty="0"/>
              <a:t>M</a:t>
            </a:r>
            <a:r>
              <a:rPr sz="4000" spc="-425" dirty="0"/>
              <a:t> </a:t>
            </a:r>
            <a:r>
              <a:rPr sz="4000" spc="315" dirty="0"/>
              <a:t>U</a:t>
            </a:r>
            <a:r>
              <a:rPr sz="4000" spc="-420" dirty="0"/>
              <a:t> </a:t>
            </a:r>
            <a:r>
              <a:rPr sz="4000" spc="240" dirty="0"/>
              <a:t>LT</a:t>
            </a:r>
            <a:r>
              <a:rPr sz="4000" spc="-415" dirty="0"/>
              <a:t> </a:t>
            </a:r>
            <a:r>
              <a:rPr sz="4000" spc="155" dirty="0"/>
              <a:t>I</a:t>
            </a:r>
            <a:r>
              <a:rPr sz="4000" spc="-415" dirty="0"/>
              <a:t> </a:t>
            </a:r>
            <a:r>
              <a:rPr sz="4000" spc="-140" dirty="0"/>
              <a:t>P</a:t>
            </a:r>
            <a:r>
              <a:rPr sz="4000" spc="-405" dirty="0"/>
              <a:t> </a:t>
            </a:r>
            <a:r>
              <a:rPr sz="4000" spc="-130" dirty="0"/>
              <a:t>L</a:t>
            </a:r>
            <a:r>
              <a:rPr sz="4000" spc="-409" dirty="0"/>
              <a:t> </a:t>
            </a:r>
            <a:r>
              <a:rPr sz="4000" spc="-345" dirty="0"/>
              <a:t>E </a:t>
            </a:r>
            <a:r>
              <a:rPr sz="4000" spc="360" dirty="0"/>
              <a:t>PAT</a:t>
            </a:r>
            <a:r>
              <a:rPr sz="4000" spc="-420" dirty="0"/>
              <a:t> </a:t>
            </a:r>
            <a:r>
              <a:rPr sz="4000" spc="375" dirty="0"/>
              <a:t>H</a:t>
            </a:r>
            <a:r>
              <a:rPr sz="4000" spc="-420" dirty="0"/>
              <a:t> </a:t>
            </a:r>
            <a:r>
              <a:rPr sz="4000" spc="540" dirty="0"/>
              <a:t>WAY</a:t>
            </a:r>
            <a:r>
              <a:rPr sz="4000" spc="-505" dirty="0"/>
              <a:t> 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367789" y="2552849"/>
            <a:ext cx="5838825" cy="302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800" spc="-30" dirty="0">
                <a:latin typeface="Arial"/>
                <a:cs typeface="Arial"/>
              </a:rPr>
              <a:t>“Allah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290" dirty="0">
                <a:latin typeface="Arial"/>
                <a:cs typeface="Arial"/>
              </a:rPr>
              <a:t>has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power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75" dirty="0">
                <a:latin typeface="Arial"/>
                <a:cs typeface="Arial"/>
              </a:rPr>
              <a:t>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cure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any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illness </a:t>
            </a:r>
            <a:r>
              <a:rPr sz="2800" spc="60" dirty="0">
                <a:latin typeface="Arial"/>
                <a:cs typeface="Arial"/>
              </a:rPr>
              <a:t>or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problem.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developed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faith </a:t>
            </a:r>
            <a:r>
              <a:rPr sz="2800" spc="70" dirty="0">
                <a:latin typeface="Arial"/>
                <a:cs typeface="Arial"/>
              </a:rPr>
              <a:t>to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find </a:t>
            </a:r>
            <a:r>
              <a:rPr sz="2800" spc="-75" dirty="0">
                <a:latin typeface="Arial"/>
                <a:cs typeface="Arial"/>
              </a:rPr>
              <a:t>His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comfort.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also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relied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SUD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MH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treatment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support”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spc="-135" dirty="0">
                <a:latin typeface="Arial"/>
                <a:cs typeface="Arial"/>
              </a:rPr>
              <a:t>Farhia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Budul,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Founder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Niyyah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Recovery</a:t>
            </a:r>
            <a:r>
              <a:rPr sz="1800" spc="-10" dirty="0">
                <a:latin typeface="Arial"/>
                <a:cs typeface="Arial"/>
              </a:rPr>
              <a:t> Initiative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50"/>
              </a:spcBef>
              <a:buFont typeface="Wingdings"/>
              <a:buChar char=""/>
              <a:tabLst>
                <a:tab pos="241300" algn="l"/>
              </a:tabLst>
            </a:pPr>
            <a:r>
              <a:rPr sz="1900" i="1" spc="-185" dirty="0">
                <a:latin typeface="Arial"/>
                <a:cs typeface="Arial"/>
              </a:rPr>
              <a:t>Photo</a:t>
            </a:r>
            <a:r>
              <a:rPr sz="1900" i="1" spc="5" dirty="0">
                <a:latin typeface="Arial"/>
                <a:cs typeface="Arial"/>
              </a:rPr>
              <a:t> </a:t>
            </a:r>
            <a:r>
              <a:rPr sz="1900" i="1" spc="-114" dirty="0">
                <a:latin typeface="Arial"/>
                <a:cs typeface="Arial"/>
              </a:rPr>
              <a:t>from</a:t>
            </a:r>
            <a:r>
              <a:rPr sz="1900" i="1" spc="20" dirty="0">
                <a:latin typeface="Arial"/>
                <a:cs typeface="Arial"/>
              </a:rPr>
              <a:t> </a:t>
            </a:r>
            <a:r>
              <a:rPr sz="1900" i="1" spc="-90" dirty="0">
                <a:latin typeface="Arial"/>
                <a:cs typeface="Arial"/>
              </a:rPr>
              <a:t>the</a:t>
            </a:r>
            <a:r>
              <a:rPr sz="1900" i="1" spc="20" dirty="0">
                <a:latin typeface="Arial"/>
                <a:cs typeface="Arial"/>
              </a:rPr>
              <a:t> </a:t>
            </a:r>
            <a:r>
              <a:rPr sz="1900" i="1" spc="-160" dirty="0">
                <a:latin typeface="Arial"/>
                <a:cs typeface="Arial"/>
              </a:rPr>
              <a:t>play;</a:t>
            </a:r>
            <a:r>
              <a:rPr sz="1900" i="1" spc="30" dirty="0">
                <a:latin typeface="Arial"/>
                <a:cs typeface="Arial"/>
              </a:rPr>
              <a:t> </a:t>
            </a:r>
            <a:r>
              <a:rPr sz="1900" i="1" spc="-170" dirty="0">
                <a:latin typeface="Arial"/>
                <a:cs typeface="Arial"/>
              </a:rPr>
              <a:t>Redemption</a:t>
            </a:r>
            <a:r>
              <a:rPr sz="1900" i="1" spc="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(2022)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405371"/>
              <a:ext cx="12191999" cy="4526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5299" y="0"/>
              <a:ext cx="4076700" cy="64053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136" y="1026210"/>
            <a:ext cx="4486275" cy="1300480"/>
            <a:chOff x="1088136" y="1026210"/>
            <a:chExt cx="4486275" cy="1300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415" y="1026210"/>
              <a:ext cx="2883206" cy="3507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136" y="1319784"/>
              <a:ext cx="4485894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9153" y="868756"/>
            <a:ext cx="38233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M</a:t>
            </a:r>
            <a:r>
              <a:rPr spc="-315" dirty="0"/>
              <a:t> </a:t>
            </a:r>
            <a:r>
              <a:rPr spc="285" dirty="0"/>
              <a:t>U</a:t>
            </a:r>
            <a:r>
              <a:rPr spc="-315" dirty="0"/>
              <a:t> </a:t>
            </a:r>
            <a:r>
              <a:rPr spc="250" dirty="0"/>
              <a:t>LT</a:t>
            </a:r>
            <a:r>
              <a:rPr spc="-310" dirty="0"/>
              <a:t> </a:t>
            </a:r>
            <a:r>
              <a:rPr spc="140" dirty="0"/>
              <a:t>I</a:t>
            </a:r>
            <a:r>
              <a:rPr spc="-310" dirty="0"/>
              <a:t> </a:t>
            </a:r>
            <a:r>
              <a:rPr spc="-105" dirty="0"/>
              <a:t>P</a:t>
            </a:r>
            <a:r>
              <a:rPr spc="-310" dirty="0"/>
              <a:t> </a:t>
            </a:r>
            <a:r>
              <a:rPr spc="-110" dirty="0"/>
              <a:t>L</a:t>
            </a:r>
            <a:r>
              <a:rPr spc="-310" dirty="0"/>
              <a:t> </a:t>
            </a:r>
            <a:r>
              <a:rPr spc="-50" dirty="0"/>
              <a:t>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1554" algn="l"/>
              </a:tabLst>
            </a:pPr>
            <a:r>
              <a:rPr spc="370" dirty="0"/>
              <a:t>PAT</a:t>
            </a:r>
            <a:r>
              <a:rPr spc="-300" dirty="0"/>
              <a:t> </a:t>
            </a:r>
            <a:r>
              <a:rPr spc="335" dirty="0"/>
              <a:t>H</a:t>
            </a:r>
            <a:r>
              <a:rPr spc="-305" dirty="0"/>
              <a:t> </a:t>
            </a:r>
            <a:r>
              <a:rPr spc="550" dirty="0"/>
              <a:t>WAY</a:t>
            </a:r>
            <a:r>
              <a:rPr spc="-385" dirty="0"/>
              <a:t> </a:t>
            </a:r>
            <a:r>
              <a:rPr spc="-459" dirty="0"/>
              <a:t>S</a:t>
            </a:r>
            <a:r>
              <a:rPr dirty="0"/>
              <a:t>	</a:t>
            </a:r>
            <a:r>
              <a:rPr spc="-50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59153" y="2333624"/>
            <a:ext cx="2033270" cy="3418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Abstinence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Collegiate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Community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20" dirty="0">
                <a:latin typeface="Arial"/>
                <a:cs typeface="Arial"/>
              </a:rPr>
              <a:t>Cultural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Expression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90" dirty="0">
                <a:latin typeface="Arial"/>
                <a:cs typeface="Arial"/>
              </a:rPr>
              <a:t>and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Creativity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2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20" dirty="0">
                <a:latin typeface="Arial"/>
                <a:cs typeface="Arial"/>
              </a:rPr>
              <a:t>Diet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Education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Familial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30" dirty="0">
                <a:latin typeface="Arial"/>
                <a:cs typeface="Arial"/>
              </a:rPr>
              <a:t>Harm </a:t>
            </a:r>
            <a:r>
              <a:rPr sz="1000" spc="-10" dirty="0">
                <a:latin typeface="Arial"/>
                <a:cs typeface="Arial"/>
              </a:rPr>
              <a:t>Reduction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Health/Wellness/Exercise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3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Holistic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Religious</a:t>
            </a:r>
            <a:endParaRPr sz="1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1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0" dirty="0">
                <a:latin typeface="Arial"/>
                <a:cs typeface="Arial"/>
              </a:rPr>
              <a:t>Social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6892" y="457200"/>
            <a:ext cx="4105655" cy="5472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424" y="1585535"/>
            <a:ext cx="3093479" cy="355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802" y="1585535"/>
            <a:ext cx="5714321" cy="3552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9153" y="1434210"/>
            <a:ext cx="9165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5190" algn="l"/>
                <a:tab pos="6561455" algn="l"/>
              </a:tabLst>
            </a:pPr>
            <a:r>
              <a:rPr spc="-110" dirty="0"/>
              <a:t>R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dirty="0"/>
              <a:t>C</a:t>
            </a:r>
            <a:r>
              <a:rPr spc="-295" dirty="0"/>
              <a:t> </a:t>
            </a:r>
            <a:r>
              <a:rPr spc="220" dirty="0"/>
              <a:t>O</a:t>
            </a:r>
            <a:r>
              <a:rPr spc="-445" dirty="0"/>
              <a:t> </a:t>
            </a:r>
            <a:r>
              <a:rPr spc="95" dirty="0"/>
              <a:t>V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130" dirty="0"/>
              <a:t>RY</a:t>
            </a:r>
            <a:r>
              <a:rPr dirty="0"/>
              <a:t>	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140" dirty="0"/>
              <a:t>I</a:t>
            </a:r>
            <a:r>
              <a:rPr spc="-315" dirty="0"/>
              <a:t> </a:t>
            </a:r>
            <a:r>
              <a:rPr spc="95" dirty="0"/>
              <a:t>V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spc="-409" dirty="0"/>
              <a:t>S</a:t>
            </a:r>
            <a:r>
              <a:rPr spc="-310" dirty="0"/>
              <a:t> </a:t>
            </a:r>
            <a:r>
              <a:rPr spc="110" dirty="0"/>
              <a:t>LY</a:t>
            </a:r>
            <a:r>
              <a:rPr dirty="0"/>
              <a:t>	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-185" dirty="0"/>
              <a:t>F</a:t>
            </a:r>
            <a:r>
              <a:rPr spc="-310" dirty="0"/>
              <a:t> </a:t>
            </a:r>
            <a:r>
              <a:rPr spc="140" dirty="0"/>
              <a:t>I</a:t>
            </a:r>
            <a:r>
              <a:rPr spc="-310" dirty="0"/>
              <a:t> </a:t>
            </a:r>
            <a:r>
              <a:rPr spc="440" dirty="0"/>
              <a:t>N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180" dirty="0"/>
              <a:t>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9153" y="2067280"/>
            <a:ext cx="10236835" cy="3898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40"/>
              </a:spcBef>
              <a:buChar char="•"/>
              <a:tabLst>
                <a:tab pos="240665" algn="l"/>
                <a:tab pos="241300" algn="l"/>
                <a:tab pos="1557655" algn="l"/>
              </a:tabLst>
            </a:pPr>
            <a:r>
              <a:rPr sz="2000" spc="-150" dirty="0">
                <a:latin typeface="Arial"/>
                <a:cs typeface="Arial"/>
              </a:rPr>
              <a:t>SAMHSA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=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90" dirty="0">
                <a:solidFill>
                  <a:srgbClr val="1F2023"/>
                </a:solidFill>
                <a:latin typeface="Arial"/>
                <a:cs typeface="Arial"/>
              </a:rPr>
              <a:t>“A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1F2023"/>
                </a:solidFill>
                <a:latin typeface="Arial"/>
                <a:cs typeface="Arial"/>
              </a:rPr>
              <a:t>process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 of </a:t>
            </a:r>
            <a:r>
              <a:rPr sz="2000" spc="-185" dirty="0">
                <a:solidFill>
                  <a:srgbClr val="1F2023"/>
                </a:solidFill>
                <a:latin typeface="Arial"/>
                <a:cs typeface="Arial"/>
              </a:rPr>
              <a:t>change</a:t>
            </a:r>
            <a:r>
              <a:rPr sz="2000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1F2023"/>
                </a:solidFill>
                <a:latin typeface="Arial"/>
                <a:cs typeface="Arial"/>
              </a:rPr>
              <a:t>through</a:t>
            </a:r>
            <a:r>
              <a:rPr sz="2000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1F2023"/>
                </a:solidFill>
                <a:latin typeface="Arial"/>
                <a:cs typeface="Arial"/>
              </a:rPr>
              <a:t>which</a:t>
            </a:r>
            <a:r>
              <a:rPr sz="2000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1F2023"/>
                </a:solidFill>
                <a:latin typeface="Arial"/>
                <a:cs typeface="Arial"/>
              </a:rPr>
              <a:t>individuals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1F2023"/>
                </a:solidFill>
                <a:latin typeface="Arial"/>
                <a:cs typeface="Arial"/>
              </a:rPr>
              <a:t>improve</a:t>
            </a:r>
            <a:r>
              <a:rPr sz="2000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their</a:t>
            </a:r>
            <a:r>
              <a:rPr sz="2000" spc="-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1F2023"/>
                </a:solidFill>
                <a:latin typeface="Arial"/>
                <a:cs typeface="Arial"/>
              </a:rPr>
              <a:t>health</a:t>
            </a:r>
            <a:r>
              <a:rPr sz="2000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1F2023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wellness,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spc="-80" dirty="0">
                <a:solidFill>
                  <a:srgbClr val="1F2023"/>
                </a:solidFill>
                <a:latin typeface="Arial"/>
                <a:cs typeface="Arial"/>
              </a:rPr>
              <a:t>live</a:t>
            </a:r>
            <a:r>
              <a:rPr sz="2000" spc="-6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270" dirty="0">
                <a:solidFill>
                  <a:srgbClr val="1F2023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1F2023"/>
                </a:solidFill>
                <a:latin typeface="Arial"/>
                <a:cs typeface="Arial"/>
              </a:rPr>
              <a:t>self-</a:t>
            </a:r>
            <a:r>
              <a:rPr sz="2000" spc="-60" dirty="0">
                <a:solidFill>
                  <a:srgbClr val="1F2023"/>
                </a:solidFill>
                <a:latin typeface="Arial"/>
                <a:cs typeface="Arial"/>
              </a:rPr>
              <a:t>directed</a:t>
            </a:r>
            <a:r>
              <a:rPr sz="2000" spc="-8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1F2023"/>
                </a:solidFill>
                <a:latin typeface="Arial"/>
                <a:cs typeface="Arial"/>
              </a:rPr>
              <a:t>life,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1F2023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strive</a:t>
            </a:r>
            <a:r>
              <a:rPr sz="2000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F2023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1F2023"/>
                </a:solidFill>
                <a:latin typeface="Arial"/>
                <a:cs typeface="Arial"/>
              </a:rPr>
              <a:t>reach</a:t>
            </a:r>
            <a:r>
              <a:rPr sz="2000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their</a:t>
            </a:r>
            <a:r>
              <a:rPr sz="2000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full</a:t>
            </a:r>
            <a:r>
              <a:rPr sz="20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potential.”</a:t>
            </a:r>
            <a:endParaRPr sz="2000">
              <a:latin typeface="Arial"/>
              <a:cs typeface="Arial"/>
            </a:endParaRPr>
          </a:p>
          <a:p>
            <a:pPr marL="240665" marR="5080" indent="-227965">
              <a:lnSpc>
                <a:spcPct val="11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solidFill>
                  <a:srgbClr val="1F2023"/>
                </a:solidFill>
                <a:latin typeface="Arial"/>
                <a:cs typeface="Arial"/>
              </a:rPr>
              <a:t>Wellbriety</a:t>
            </a:r>
            <a:r>
              <a:rPr sz="2000" spc="-1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=</a:t>
            </a:r>
            <a:r>
              <a:rPr sz="2000" spc="-10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1F2023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be</a:t>
            </a:r>
            <a:r>
              <a:rPr sz="2000" b="1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sober</a:t>
            </a:r>
            <a:r>
              <a:rPr sz="2000" b="1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2023"/>
                </a:solidFill>
                <a:latin typeface="Arial"/>
                <a:cs typeface="Arial"/>
              </a:rPr>
              <a:t>well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;</a:t>
            </a:r>
            <a:r>
              <a:rPr sz="2000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that</a:t>
            </a:r>
            <a:r>
              <a:rPr sz="2000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1F2023"/>
                </a:solidFill>
                <a:latin typeface="Arial"/>
                <a:cs typeface="Arial"/>
              </a:rPr>
              <a:t>we</a:t>
            </a:r>
            <a:r>
              <a:rPr sz="2000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1F2023"/>
                </a:solidFill>
                <a:latin typeface="Arial"/>
                <a:cs typeface="Arial"/>
              </a:rPr>
              <a:t>must</a:t>
            </a:r>
            <a:r>
              <a:rPr sz="2000" spc="-5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1F2023"/>
                </a:solidFill>
                <a:latin typeface="Arial"/>
                <a:cs typeface="Arial"/>
              </a:rPr>
              <a:t>find </a:t>
            </a:r>
            <a:r>
              <a:rPr sz="2000" spc="-45" dirty="0">
                <a:solidFill>
                  <a:srgbClr val="1F2023"/>
                </a:solidFill>
                <a:latin typeface="Arial"/>
                <a:cs typeface="Arial"/>
              </a:rPr>
              <a:t>sobriety</a:t>
            </a:r>
            <a:r>
              <a:rPr sz="2000" spc="-6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from</a:t>
            </a:r>
            <a:r>
              <a:rPr sz="2000" spc="-6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1F2023"/>
                </a:solidFill>
                <a:latin typeface="Arial"/>
                <a:cs typeface="Arial"/>
              </a:rPr>
              <a:t>addictions</a:t>
            </a:r>
            <a:r>
              <a:rPr sz="2000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F2023"/>
                </a:solidFill>
                <a:latin typeface="Arial"/>
                <a:cs typeface="Arial"/>
              </a:rPr>
              <a:t>to</a:t>
            </a:r>
            <a:r>
              <a:rPr sz="2000" spc="-5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1F2023"/>
                </a:solidFill>
                <a:latin typeface="Arial"/>
                <a:cs typeface="Arial"/>
              </a:rPr>
              <a:t>alcohol</a:t>
            </a:r>
            <a:r>
              <a:rPr sz="2000" spc="-5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F2023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other</a:t>
            </a:r>
            <a:r>
              <a:rPr sz="2000" spc="-1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1F2023"/>
                </a:solidFill>
                <a:latin typeface="Arial"/>
                <a:cs typeface="Arial"/>
              </a:rPr>
              <a:t>drugs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1F2023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1F2023"/>
                </a:solidFill>
                <a:latin typeface="Arial"/>
                <a:cs typeface="Arial"/>
              </a:rPr>
              <a:t>recover</a:t>
            </a:r>
            <a:r>
              <a:rPr sz="2000" spc="-3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from</a:t>
            </a:r>
            <a:r>
              <a:rPr sz="20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F2023"/>
                </a:solidFill>
                <a:latin typeface="Arial"/>
                <a:cs typeface="Arial"/>
              </a:rPr>
              <a:t>the</a:t>
            </a:r>
            <a:r>
              <a:rPr sz="20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1F2023"/>
                </a:solidFill>
                <a:latin typeface="Arial"/>
                <a:cs typeface="Arial"/>
              </a:rPr>
              <a:t>harmful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1F2023"/>
                </a:solidFill>
                <a:latin typeface="Arial"/>
                <a:cs typeface="Arial"/>
              </a:rPr>
              <a:t>effects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1F2023"/>
                </a:solidFill>
                <a:latin typeface="Arial"/>
                <a:cs typeface="Arial"/>
              </a:rPr>
              <a:t>drugs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1F2023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1F2023"/>
                </a:solidFill>
                <a:latin typeface="Arial"/>
                <a:cs typeface="Arial"/>
              </a:rPr>
              <a:t>alcohol</a:t>
            </a:r>
            <a:r>
              <a:rPr sz="2000" spc="-5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2023"/>
                </a:solidFill>
                <a:latin typeface="Arial"/>
                <a:cs typeface="Arial"/>
              </a:rPr>
              <a:t>on</a:t>
            </a:r>
            <a:r>
              <a:rPr sz="20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F2023"/>
                </a:solidFill>
                <a:latin typeface="Arial"/>
                <a:cs typeface="Arial"/>
              </a:rPr>
              <a:t>individuals,</a:t>
            </a:r>
            <a:r>
              <a:rPr sz="2000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F2023"/>
                </a:solidFill>
                <a:latin typeface="Arial"/>
                <a:cs typeface="Arial"/>
              </a:rPr>
              <a:t>families</a:t>
            </a:r>
            <a:r>
              <a:rPr sz="2000" spc="-3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F2023"/>
                </a:solidFill>
                <a:latin typeface="Arial"/>
                <a:cs typeface="Arial"/>
              </a:rPr>
              <a:t>and </a:t>
            </a:r>
            <a:r>
              <a:rPr sz="2000" spc="-60" dirty="0">
                <a:solidFill>
                  <a:srgbClr val="1F2023"/>
                </a:solidFill>
                <a:latin typeface="Arial"/>
                <a:cs typeface="Arial"/>
              </a:rPr>
              <a:t>whole</a:t>
            </a:r>
            <a:r>
              <a:rPr sz="2000" spc="-6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"/>
                <a:cs typeface="Arial"/>
              </a:rPr>
              <a:t>communities.</a:t>
            </a:r>
            <a:endParaRPr sz="2000">
              <a:latin typeface="Arial"/>
              <a:cs typeface="Arial"/>
            </a:endParaRPr>
          </a:p>
          <a:p>
            <a:pPr marL="240665" marR="221615" indent="-227965">
              <a:lnSpc>
                <a:spcPct val="110000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60" dirty="0">
                <a:latin typeface="Arial"/>
                <a:cs typeface="Arial"/>
              </a:rPr>
              <a:t>African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American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recovery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restorative,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holistic,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preventive;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includes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physical,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mental,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social,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45" dirty="0">
                <a:latin typeface="Arial"/>
                <a:cs typeface="Arial"/>
              </a:rPr>
              <a:t>spiritual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growth.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Recovery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embraces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values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traditions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African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American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culture,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it's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communal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interconnected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people.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Recovery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involves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participating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family,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neighborhood,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community,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individualized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healing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contributes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14" dirty="0">
                <a:latin typeface="Arial"/>
                <a:cs typeface="Arial"/>
              </a:rPr>
              <a:t>sustained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health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wellness.</a:t>
            </a:r>
            <a:endParaRPr sz="1800">
              <a:latin typeface="Arial"/>
              <a:cs typeface="Arial"/>
            </a:endParaRPr>
          </a:p>
          <a:p>
            <a:pPr marL="240665" marR="329565" indent="-227965">
              <a:lnSpc>
                <a:spcPct val="11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0" dirty="0">
                <a:latin typeface="Arial"/>
                <a:cs typeface="Arial"/>
              </a:rPr>
              <a:t>Hispanic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Latino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people</a:t>
            </a:r>
            <a:r>
              <a:rPr sz="1800" spc="-20" dirty="0">
                <a:latin typeface="Arial"/>
                <a:cs typeface="Arial"/>
              </a:rPr>
              <a:t> often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emphasize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85" dirty="0">
                <a:latin typeface="Arial"/>
                <a:cs typeface="Arial"/>
              </a:rPr>
              <a:t>family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community,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focus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strengths,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reinforce </a:t>
            </a:r>
            <a:r>
              <a:rPr sz="1800" spc="-25" dirty="0">
                <a:latin typeface="Arial"/>
                <a:cs typeface="Arial"/>
              </a:rPr>
              <a:t>identity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(and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intersectionality)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when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talking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about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what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recovery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741" y="1585535"/>
            <a:ext cx="7147125" cy="35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434210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46854" algn="l"/>
              </a:tabLst>
            </a:pPr>
            <a:r>
              <a:rPr dirty="0"/>
              <a:t>C</a:t>
            </a:r>
            <a:r>
              <a:rPr spc="-305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-110" dirty="0"/>
              <a:t>L</a:t>
            </a:r>
            <a:r>
              <a:rPr spc="-310" dirty="0"/>
              <a:t> </a:t>
            </a:r>
            <a:r>
              <a:rPr spc="-110" dirty="0"/>
              <a:t>L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dirty="0"/>
              <a:t>G</a:t>
            </a:r>
            <a:r>
              <a:rPr spc="-305" dirty="0"/>
              <a:t> </a:t>
            </a:r>
            <a:r>
              <a:rPr spc="140" dirty="0"/>
              <a:t>I</a:t>
            </a:r>
            <a:r>
              <a:rPr spc="-315" dirty="0"/>
              <a:t> </a:t>
            </a:r>
            <a:r>
              <a:rPr spc="400" dirty="0"/>
              <a:t>AT</a:t>
            </a:r>
            <a:r>
              <a:rPr spc="-300" dirty="0"/>
              <a:t> </a:t>
            </a:r>
            <a:r>
              <a:rPr spc="-315" dirty="0"/>
              <a:t>E</a:t>
            </a:r>
            <a:r>
              <a:rPr dirty="0"/>
              <a:t>	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dirty="0"/>
              <a:t>C</a:t>
            </a:r>
            <a:r>
              <a:rPr spc="-295" dirty="0"/>
              <a:t> </a:t>
            </a:r>
            <a:r>
              <a:rPr spc="220" dirty="0"/>
              <a:t>O</a:t>
            </a:r>
            <a:r>
              <a:rPr spc="-445" dirty="0"/>
              <a:t> </a:t>
            </a:r>
            <a:r>
              <a:rPr spc="95" dirty="0"/>
              <a:t>V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130" dirty="0"/>
              <a:t>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3" y="2120011"/>
            <a:ext cx="10059035" cy="389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65" dirty="0">
                <a:latin typeface="Arial"/>
                <a:cs typeface="Arial"/>
              </a:rPr>
              <a:t>Engagement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equity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gaps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½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diverse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students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SUD/COD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receive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services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compared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sustaining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majority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Arial"/>
                <a:cs typeface="Arial"/>
              </a:rPr>
              <a:t>counterparts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85" dirty="0">
                <a:latin typeface="Arial"/>
                <a:cs typeface="Arial"/>
              </a:rPr>
              <a:t>Diverse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students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2x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more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likely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be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punished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SUD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related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behaviors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then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sustaining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30" dirty="0">
                <a:latin typeface="Arial"/>
                <a:cs typeface="Arial"/>
              </a:rPr>
              <a:t>majority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counterparts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20" dirty="0">
                <a:latin typeface="Arial"/>
                <a:cs typeface="Arial"/>
              </a:rPr>
              <a:t>Target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engagement,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bring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these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activities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diverse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student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networks</a:t>
            </a:r>
            <a:r>
              <a:rPr sz="2000" spc="-30" dirty="0">
                <a:latin typeface="Arial"/>
                <a:cs typeface="Arial"/>
              </a:rPr>
              <a:t> (don’t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expect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them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spc="-120" dirty="0">
                <a:latin typeface="Arial"/>
                <a:cs typeface="Arial"/>
              </a:rPr>
              <a:t>come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you)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0" dirty="0">
                <a:latin typeface="Arial"/>
                <a:cs typeface="Arial"/>
              </a:rPr>
              <a:t>Inclusion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cultural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activities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within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CRP/CRC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0" dirty="0">
                <a:latin typeface="Arial"/>
                <a:cs typeface="Arial"/>
              </a:rPr>
              <a:t>Inclusion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60" dirty="0">
                <a:latin typeface="Arial"/>
                <a:cs typeface="Arial"/>
              </a:rPr>
              <a:t>diversity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lenses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within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CRP/CRC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membership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criteria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030" y="1030799"/>
            <a:ext cx="7395420" cy="3918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863549"/>
            <a:ext cx="74110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69995" algn="l"/>
              </a:tabLst>
            </a:pPr>
            <a:r>
              <a:rPr sz="4000" spc="250" dirty="0"/>
              <a:t>D</a:t>
            </a:r>
            <a:r>
              <a:rPr sz="4000" spc="-430" dirty="0"/>
              <a:t> </a:t>
            </a:r>
            <a:r>
              <a:rPr sz="4000" spc="155" dirty="0"/>
              <a:t>I</a:t>
            </a:r>
            <a:r>
              <a:rPr sz="4000" spc="-415" dirty="0"/>
              <a:t> </a:t>
            </a:r>
            <a:r>
              <a:rPr sz="4000" spc="105" dirty="0"/>
              <a:t>V</a:t>
            </a:r>
            <a:r>
              <a:rPr sz="4000" spc="-415" dirty="0"/>
              <a:t> </a:t>
            </a:r>
            <a:r>
              <a:rPr sz="4000" spc="-295" dirty="0"/>
              <a:t>E</a:t>
            </a:r>
            <a:r>
              <a:rPr sz="4000" spc="-420" dirty="0"/>
              <a:t> </a:t>
            </a:r>
            <a:r>
              <a:rPr sz="4000" spc="-125" dirty="0"/>
              <a:t>R</a:t>
            </a:r>
            <a:r>
              <a:rPr sz="4000" spc="-425" dirty="0"/>
              <a:t> </a:t>
            </a:r>
            <a:r>
              <a:rPr sz="4000" spc="-455" dirty="0"/>
              <a:t>S</a:t>
            </a:r>
            <a:r>
              <a:rPr sz="4000" spc="-415" dirty="0"/>
              <a:t> </a:t>
            </a:r>
            <a:r>
              <a:rPr sz="4000" spc="155" dirty="0"/>
              <a:t>I</a:t>
            </a:r>
            <a:r>
              <a:rPr sz="4000" spc="-420" dirty="0"/>
              <a:t> </a:t>
            </a:r>
            <a:r>
              <a:rPr sz="4000" spc="315" dirty="0"/>
              <a:t>T</a:t>
            </a:r>
            <a:r>
              <a:rPr sz="4000" spc="-415" dirty="0"/>
              <a:t> </a:t>
            </a:r>
            <a:r>
              <a:rPr sz="4000" spc="55" dirty="0"/>
              <a:t>Y</a:t>
            </a:r>
            <a:r>
              <a:rPr sz="4000" dirty="0"/>
              <a:t>	</a:t>
            </a:r>
            <a:r>
              <a:rPr sz="4000" spc="200" dirty="0"/>
              <a:t>A</a:t>
            </a:r>
            <a:r>
              <a:rPr sz="4000" spc="-434" dirty="0"/>
              <a:t> </a:t>
            </a:r>
            <a:r>
              <a:rPr sz="4000" spc="680" dirty="0"/>
              <a:t>D</a:t>
            </a:r>
            <a:r>
              <a:rPr sz="4000" spc="180" dirty="0"/>
              <a:t>V</a:t>
            </a:r>
            <a:r>
              <a:rPr sz="4000" spc="-565" dirty="0"/>
              <a:t> </a:t>
            </a:r>
            <a:r>
              <a:rPr sz="4000" spc="245" dirty="0"/>
              <a:t>O</a:t>
            </a:r>
            <a:r>
              <a:rPr sz="4000" spc="-415" dirty="0"/>
              <a:t> </a:t>
            </a:r>
            <a:r>
              <a:rPr sz="4000" dirty="0"/>
              <a:t>C</a:t>
            </a:r>
            <a:r>
              <a:rPr sz="4000" spc="-350" dirty="0"/>
              <a:t> </a:t>
            </a:r>
            <a:r>
              <a:rPr sz="4000" spc="640" dirty="0"/>
              <a:t>A</a:t>
            </a:r>
            <a:r>
              <a:rPr sz="4000" spc="114" dirty="0"/>
              <a:t>C</a:t>
            </a:r>
            <a:r>
              <a:rPr sz="4000" spc="-405" dirty="0"/>
              <a:t> </a:t>
            </a:r>
            <a:r>
              <a:rPr sz="4000" spc="55" dirty="0"/>
              <a:t>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359153" y="1966671"/>
            <a:ext cx="5622925" cy="357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Go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community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9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Get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know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people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make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real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meaningful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connections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spc="-90" dirty="0">
                <a:latin typeface="Arial"/>
                <a:cs typeface="Arial"/>
              </a:rPr>
              <a:t>Involve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community/family/elders/youth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9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spc="-105" dirty="0">
                <a:latin typeface="Arial"/>
                <a:cs typeface="Arial"/>
              </a:rPr>
              <a:t>Find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some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other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expressive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cultural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stuff</a:t>
            </a:r>
            <a:endParaRPr sz="1600">
              <a:latin typeface="Arial"/>
              <a:cs typeface="Arial"/>
            </a:endParaRPr>
          </a:p>
          <a:p>
            <a:pPr marL="241300" marR="408940" indent="-228600">
              <a:lnSpc>
                <a:spcPct val="110000"/>
              </a:lnSpc>
              <a:spcBef>
                <a:spcPts val="100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spc="-100" dirty="0">
                <a:latin typeface="Arial"/>
                <a:cs typeface="Arial"/>
              </a:rPr>
              <a:t>Learn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diverse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language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meaning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around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SUD,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treatment,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recovery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spc="-100" dirty="0">
                <a:latin typeface="Arial"/>
                <a:cs typeface="Arial"/>
              </a:rPr>
              <a:t>Self-</a:t>
            </a:r>
            <a:r>
              <a:rPr sz="1600" spc="-140" dirty="0">
                <a:latin typeface="Arial"/>
                <a:cs typeface="Arial"/>
              </a:rPr>
              <a:t>assessment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90" dirty="0">
                <a:latin typeface="Arial"/>
                <a:cs typeface="Arial"/>
              </a:rPr>
              <a:t>assess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your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organizations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through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JEDI/IDEA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latin typeface="Arial"/>
                <a:cs typeface="Arial"/>
              </a:rPr>
              <a:t>lenses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9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spc="-70" dirty="0">
                <a:latin typeface="Arial"/>
                <a:cs typeface="Arial"/>
              </a:rPr>
              <a:t>Call-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Call-</a:t>
            </a:r>
            <a:r>
              <a:rPr sz="1600" dirty="0">
                <a:latin typeface="Arial"/>
                <a:cs typeface="Arial"/>
              </a:rPr>
              <a:t>out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create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space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growth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9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spc="-85" dirty="0">
                <a:latin typeface="Arial"/>
                <a:cs typeface="Arial"/>
              </a:rPr>
              <a:t>Practice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 </a:t>
            </a:r>
            <a:r>
              <a:rPr sz="1600" spc="-35" dirty="0">
                <a:latin typeface="Arial"/>
                <a:cs typeface="Arial"/>
              </a:rPr>
              <a:t>Lovingkindness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7431" y="1981200"/>
            <a:ext cx="3747516" cy="3631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00799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8867" y="1335024"/>
            <a:ext cx="3705860" cy="2626995"/>
            <a:chOff x="848867" y="1335024"/>
            <a:chExt cx="3705860" cy="2626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515" y="1590090"/>
              <a:ext cx="2029398" cy="3507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8019" y="1335024"/>
              <a:ext cx="957833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867" y="2004060"/>
              <a:ext cx="1415033" cy="18615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0807" y="1967484"/>
              <a:ext cx="3423666" cy="199415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9153" y="1338833"/>
            <a:ext cx="2597150" cy="19577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pc="-165" dirty="0"/>
              <a:t>B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-110" dirty="0"/>
              <a:t>L</a:t>
            </a:r>
            <a:r>
              <a:rPr spc="-310" dirty="0"/>
              <a:t> </a:t>
            </a:r>
            <a:r>
              <a:rPr spc="140" dirty="0"/>
              <a:t>I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95" dirty="0"/>
              <a:t>V</a:t>
            </a:r>
            <a:r>
              <a:rPr spc="-285" dirty="0"/>
              <a:t> </a:t>
            </a:r>
            <a:r>
              <a:rPr spc="-315" dirty="0"/>
              <a:t>E</a:t>
            </a:r>
          </a:p>
          <a:p>
            <a:pPr marL="333375" indent="-321310">
              <a:lnSpc>
                <a:spcPct val="100000"/>
              </a:lnSpc>
              <a:spcBef>
                <a:spcPts val="1500"/>
              </a:spcBef>
              <a:buSzPct val="98611"/>
              <a:buFont typeface="Arial"/>
              <a:buChar char="•"/>
              <a:tabLst>
                <a:tab pos="334010" algn="l"/>
              </a:tabLst>
            </a:pPr>
            <a:r>
              <a:rPr sz="7200" i="1" spc="-160" dirty="0">
                <a:latin typeface="Arial-BoldItalicMT"/>
                <a:cs typeface="Arial-BoldItalicMT"/>
              </a:rPr>
              <a:t>100%</a:t>
            </a:r>
            <a:endParaRPr sz="7200">
              <a:latin typeface="Arial-BoldItalicMT"/>
              <a:cs typeface="Arial-BoldItalic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3" y="3563492"/>
            <a:ext cx="7616190" cy="131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85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degree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which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Justice,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Equity,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Diversity,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Inclusion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can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be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achieved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8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degree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which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services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can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85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degree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which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 </a:t>
            </a:r>
            <a:r>
              <a:rPr sz="2000" spc="-130" dirty="0">
                <a:latin typeface="Arial"/>
                <a:cs typeface="Arial"/>
              </a:rPr>
              <a:t>People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63" y="2089226"/>
            <a:ext cx="386143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C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245" dirty="0">
                <a:latin typeface="Arial"/>
                <a:cs typeface="Arial"/>
              </a:rPr>
              <a:t>O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195" dirty="0">
                <a:latin typeface="Arial"/>
                <a:cs typeface="Arial"/>
              </a:rPr>
              <a:t>M</a:t>
            </a:r>
            <a:r>
              <a:rPr sz="4000" b="1" spc="-375" dirty="0">
                <a:latin typeface="Arial"/>
                <a:cs typeface="Arial"/>
              </a:rPr>
              <a:t> </a:t>
            </a:r>
            <a:r>
              <a:rPr sz="4000" b="1" spc="195" dirty="0">
                <a:latin typeface="Arial"/>
                <a:cs typeface="Arial"/>
              </a:rPr>
              <a:t>M</a:t>
            </a:r>
            <a:r>
              <a:rPr sz="4000" b="1" spc="-380" dirty="0">
                <a:latin typeface="Arial"/>
                <a:cs typeface="Arial"/>
              </a:rPr>
              <a:t> </a:t>
            </a:r>
            <a:r>
              <a:rPr sz="4000" b="1" spc="-295" dirty="0">
                <a:latin typeface="Arial"/>
                <a:cs typeface="Arial"/>
              </a:rPr>
              <a:t>E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490" dirty="0">
                <a:latin typeface="Arial"/>
                <a:cs typeface="Arial"/>
              </a:rPr>
              <a:t>N</a:t>
            </a:r>
            <a:r>
              <a:rPr sz="4000" b="1" spc="-355" dirty="0">
                <a:latin typeface="Arial"/>
                <a:cs typeface="Arial"/>
              </a:rPr>
              <a:t> </a:t>
            </a:r>
            <a:r>
              <a:rPr sz="4000" b="1" spc="315" dirty="0">
                <a:latin typeface="Arial"/>
                <a:cs typeface="Arial"/>
              </a:rPr>
              <a:t>T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-505" dirty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spcBef>
                <a:spcPts val="5"/>
              </a:spcBef>
            </a:pPr>
            <a:r>
              <a:rPr sz="4000" b="1" spc="160" dirty="0">
                <a:latin typeface="Arial"/>
                <a:cs typeface="Arial"/>
              </a:rPr>
              <a:t>&amp;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1" spc="245" dirty="0">
                <a:latin typeface="Arial"/>
                <a:cs typeface="Arial"/>
              </a:rPr>
              <a:t>Q</a:t>
            </a:r>
            <a:r>
              <a:rPr sz="4000" b="1" spc="-375" dirty="0">
                <a:latin typeface="Arial"/>
                <a:cs typeface="Arial"/>
              </a:rPr>
              <a:t> </a:t>
            </a:r>
            <a:r>
              <a:rPr sz="4000" b="1" spc="315" dirty="0">
                <a:latin typeface="Arial"/>
                <a:cs typeface="Arial"/>
              </a:rPr>
              <a:t>U</a:t>
            </a:r>
            <a:r>
              <a:rPr sz="4000" b="1" spc="-380" dirty="0">
                <a:latin typeface="Arial"/>
                <a:cs typeface="Arial"/>
              </a:rPr>
              <a:t> </a:t>
            </a:r>
            <a:r>
              <a:rPr sz="4000" b="1" spc="-295" dirty="0">
                <a:latin typeface="Arial"/>
                <a:cs typeface="Arial"/>
              </a:rPr>
              <a:t>E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-455" dirty="0">
                <a:latin typeface="Arial"/>
                <a:cs typeface="Arial"/>
              </a:rPr>
              <a:t>S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315" dirty="0">
                <a:latin typeface="Arial"/>
                <a:cs typeface="Arial"/>
              </a:rPr>
              <a:t>T</a:t>
            </a:r>
            <a:r>
              <a:rPr sz="4000" b="1" spc="-370" dirty="0">
                <a:latin typeface="Arial"/>
                <a:cs typeface="Arial"/>
              </a:rPr>
              <a:t> </a:t>
            </a:r>
            <a:r>
              <a:rPr sz="4000" b="1" spc="155" dirty="0">
                <a:latin typeface="Arial"/>
                <a:cs typeface="Arial"/>
              </a:rPr>
              <a:t>I</a:t>
            </a:r>
            <a:r>
              <a:rPr sz="4000" b="1" spc="-375" dirty="0">
                <a:latin typeface="Arial"/>
                <a:cs typeface="Arial"/>
              </a:rPr>
              <a:t> </a:t>
            </a:r>
            <a:r>
              <a:rPr sz="4000" b="1" spc="245" dirty="0">
                <a:latin typeface="Arial"/>
                <a:cs typeface="Arial"/>
              </a:rPr>
              <a:t>O</a:t>
            </a:r>
            <a:r>
              <a:rPr sz="4000" b="1" spc="-355" dirty="0">
                <a:latin typeface="Arial"/>
                <a:cs typeface="Arial"/>
              </a:rPr>
              <a:t> </a:t>
            </a:r>
            <a:r>
              <a:rPr sz="4000" b="1" spc="490" dirty="0">
                <a:latin typeface="Arial"/>
                <a:cs typeface="Arial"/>
              </a:rPr>
              <a:t>N</a:t>
            </a:r>
            <a:r>
              <a:rPr sz="4000" b="1" spc="-380" dirty="0">
                <a:latin typeface="Arial"/>
                <a:cs typeface="Arial"/>
              </a:rPr>
              <a:t> </a:t>
            </a:r>
            <a:r>
              <a:rPr sz="4000" b="1" spc="-505" dirty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14771" y="0"/>
            <a:ext cx="6777355" cy="6858000"/>
            <a:chOff x="5414771" y="0"/>
            <a:chExt cx="677735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1771" y="0"/>
              <a:ext cx="411022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4771" y="1003300"/>
              <a:ext cx="5398008" cy="5397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561" y="959171"/>
            <a:ext cx="4909657" cy="35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807465"/>
            <a:ext cx="4918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2214880" algn="l"/>
              </a:tabLst>
            </a:pPr>
            <a:r>
              <a:rPr spc="130" dirty="0"/>
              <a:t>A</a:t>
            </a:r>
            <a:r>
              <a:rPr dirty="0"/>
              <a:t>	</a:t>
            </a:r>
            <a:r>
              <a:rPr spc="-185" dirty="0"/>
              <a:t>F</a:t>
            </a:r>
            <a:r>
              <a:rPr spc="-305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625" dirty="0"/>
              <a:t>W</a:t>
            </a:r>
            <a:r>
              <a:rPr dirty="0"/>
              <a:t>	</a:t>
            </a:r>
            <a:r>
              <a:rPr spc="-409" dirty="0"/>
              <a:t>S</a:t>
            </a:r>
            <a:r>
              <a:rPr spc="-305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285" dirty="0"/>
              <a:t>U</a:t>
            </a:r>
            <a:r>
              <a:rPr spc="-305" dirty="0"/>
              <a:t> </a:t>
            </a:r>
            <a:r>
              <a:rPr spc="-110" dirty="0"/>
              <a:t>R</a:t>
            </a:r>
            <a:r>
              <a:rPr spc="-525" dirty="0"/>
              <a:t> </a:t>
            </a:r>
            <a:r>
              <a:rPr dirty="0"/>
              <a:t>C</a:t>
            </a:r>
            <a:r>
              <a:rPr spc="-30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-459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3" y="1408150"/>
            <a:ext cx="10169525" cy="411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0325" indent="-227965">
              <a:lnSpc>
                <a:spcPct val="120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Arial"/>
                <a:cs typeface="Arial"/>
              </a:rPr>
              <a:t>Holly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Hagle,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Marlene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Martin,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Rachel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Winograd,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Jessica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Merlin,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Deborah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90" dirty="0">
                <a:latin typeface="Arial"/>
                <a:cs typeface="Arial"/>
              </a:rPr>
              <a:t>S.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Finnell,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Jeffrey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245" dirty="0">
                <a:latin typeface="Arial"/>
                <a:cs typeface="Arial"/>
              </a:rPr>
              <a:t>P.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Bratberg,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Adam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229" dirty="0">
                <a:latin typeface="Arial"/>
                <a:cs typeface="Arial"/>
              </a:rPr>
              <a:t>J.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Gordon,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Cheyenne </a:t>
            </a:r>
            <a:r>
              <a:rPr sz="1400" spc="-120" dirty="0">
                <a:latin typeface="Arial"/>
                <a:cs typeface="Arial"/>
              </a:rPr>
              <a:t>Johnson,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Sharon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Levy,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Doreen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MacLaneBaeder,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35" dirty="0">
                <a:latin typeface="Arial"/>
                <a:cs typeface="Arial"/>
              </a:rPr>
              <a:t>Rebecca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Northup,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Zoe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Weinstein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Paula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229" dirty="0">
                <a:latin typeface="Arial"/>
                <a:cs typeface="Arial"/>
              </a:rPr>
              <a:t>J.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Lum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(2021)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Dismantling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racism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against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Black, </a:t>
            </a:r>
            <a:r>
              <a:rPr sz="1400" spc="-85" dirty="0">
                <a:latin typeface="Arial"/>
                <a:cs typeface="Arial"/>
              </a:rPr>
              <a:t>Indigenous,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people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across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substance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use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continuum: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position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statement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association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0" dirty="0">
                <a:latin typeface="Arial"/>
                <a:cs typeface="Arial"/>
              </a:rPr>
              <a:t> multidisciplinary </a:t>
            </a:r>
            <a:r>
              <a:rPr sz="1400" spc="-60" dirty="0">
                <a:latin typeface="Arial"/>
                <a:cs typeface="Arial"/>
              </a:rPr>
              <a:t>education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research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substance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use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addiction,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Substance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Abuse,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42:1,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5-</a:t>
            </a:r>
            <a:r>
              <a:rPr sz="1400" spc="-85" dirty="0">
                <a:latin typeface="Arial"/>
                <a:cs typeface="Arial"/>
              </a:rPr>
              <a:t>12,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DOI: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10.1080/08897077.2020.1867288</a:t>
            </a:r>
            <a:endParaRPr sz="1400">
              <a:latin typeface="Arial"/>
              <a:cs typeface="Arial"/>
            </a:endParaRPr>
          </a:p>
          <a:p>
            <a:pPr marL="240665" marR="505459" indent="-227965">
              <a:lnSpc>
                <a:spcPct val="120100"/>
              </a:lnSpc>
              <a:spcBef>
                <a:spcPts val="99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55" dirty="0">
                <a:latin typeface="Arial"/>
                <a:cs typeface="Arial"/>
              </a:rPr>
              <a:t>E.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Sherwood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Brown,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Carlos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Tirado,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Abu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Minhajuddin,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Maureen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Hillhouse,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Bryon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Adinoff,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Walter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Ling,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Geetha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Doraimani,</a:t>
            </a:r>
            <a:r>
              <a:rPr sz="1400" spc="-10" dirty="0">
                <a:latin typeface="Arial"/>
                <a:cs typeface="Arial"/>
              </a:rPr>
              <a:t> Christie </a:t>
            </a:r>
            <a:r>
              <a:rPr sz="1400" spc="-95" dirty="0">
                <a:latin typeface="Arial"/>
                <a:cs typeface="Arial"/>
              </a:rPr>
              <a:t>Thomas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(2011).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Association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Race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Ethnicity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Withdrawal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Symptoms,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Attrition,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Opioid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use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Side-</a:t>
            </a:r>
            <a:r>
              <a:rPr sz="1400" spc="-70" dirty="0">
                <a:latin typeface="Arial"/>
                <a:cs typeface="Arial"/>
              </a:rPr>
              <a:t>effects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during </a:t>
            </a:r>
            <a:r>
              <a:rPr sz="1400" spc="-55" dirty="0">
                <a:latin typeface="Arial"/>
                <a:cs typeface="Arial"/>
              </a:rPr>
              <a:t>Buprenorphine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Therapy.</a:t>
            </a:r>
            <a:endParaRPr sz="1400">
              <a:latin typeface="Arial"/>
              <a:cs typeface="Arial"/>
            </a:endParaRPr>
          </a:p>
          <a:p>
            <a:pPr marL="240665" marR="49530" indent="-227965">
              <a:lnSpc>
                <a:spcPct val="120000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55" dirty="0">
                <a:latin typeface="Arial"/>
                <a:cs typeface="Arial"/>
              </a:rPr>
              <a:t>Sara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Matsuzaka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Margaret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Knapp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(2019):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Anti-</a:t>
            </a:r>
            <a:r>
              <a:rPr sz="1400" spc="-90" dirty="0">
                <a:latin typeface="Arial"/>
                <a:cs typeface="Arial"/>
              </a:rPr>
              <a:t>racism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substance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use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treatment: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Addiction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does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discriminate,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but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160" dirty="0">
                <a:latin typeface="Arial"/>
                <a:cs typeface="Arial"/>
              </a:rPr>
              <a:t>we?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Journal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Ethnicity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Substance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Abuse,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DOI: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10.1080/15332640.2018.1548323</a:t>
            </a:r>
            <a:endParaRPr sz="1400">
              <a:latin typeface="Arial"/>
              <a:cs typeface="Arial"/>
            </a:endParaRPr>
          </a:p>
          <a:p>
            <a:pPr marL="240665" marR="5080" indent="-227965">
              <a:lnSpc>
                <a:spcPct val="12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114" dirty="0">
                <a:latin typeface="Arial"/>
                <a:cs typeface="Arial"/>
              </a:rPr>
              <a:t>Ben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Lewis,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Lauren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Hoffman,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Christian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C.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Garcia,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5" dirty="0">
                <a:latin typeface="Arial"/>
                <a:cs typeface="Arial"/>
              </a:rPr>
              <a:t>Sara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0" dirty="0">
                <a:latin typeface="Arial"/>
                <a:cs typeface="Arial"/>
              </a:rPr>
              <a:t>Jo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Nixon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(2019).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Race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20" dirty="0">
                <a:latin typeface="Arial"/>
                <a:cs typeface="Arial"/>
              </a:rPr>
              <a:t>and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Socioeconomic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Status</a:t>
            </a:r>
            <a:r>
              <a:rPr sz="1400" spc="-10" dirty="0">
                <a:latin typeface="Arial"/>
                <a:cs typeface="Arial"/>
              </a:rPr>
              <a:t> in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Substance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Use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Progression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spc="-55" dirty="0">
                <a:latin typeface="Arial"/>
                <a:cs typeface="Arial"/>
              </a:rPr>
              <a:t>Treatment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Entry.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University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0" dirty="0">
                <a:latin typeface="Arial"/>
                <a:cs typeface="Arial"/>
              </a:rPr>
              <a:t>Florida,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Department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Psychiatry,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Gainesville,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FL</a:t>
            </a:r>
            <a:endParaRPr sz="1400">
              <a:latin typeface="Arial"/>
              <a:cs typeface="Arial"/>
            </a:endParaRPr>
          </a:p>
          <a:p>
            <a:pPr marL="240665" marR="411480" indent="-227965">
              <a:lnSpc>
                <a:spcPct val="12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400" spc="-25" dirty="0">
                <a:solidFill>
                  <a:srgbClr val="212121"/>
                </a:solidFill>
                <a:latin typeface="Arial"/>
                <a:cs typeface="Arial"/>
              </a:rPr>
              <a:t>Center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212121"/>
                </a:solidFill>
                <a:latin typeface="Arial"/>
                <a:cs typeface="Arial"/>
              </a:rPr>
              <a:t>Substance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12121"/>
                </a:solidFill>
                <a:latin typeface="Arial"/>
                <a:cs typeface="Arial"/>
              </a:rPr>
              <a:t>Abuse</a:t>
            </a:r>
            <a:r>
              <a:rPr sz="1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12121"/>
                </a:solidFill>
                <a:latin typeface="Arial"/>
                <a:cs typeface="Arial"/>
              </a:rPr>
              <a:t>Treatment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12121"/>
                </a:solidFill>
                <a:latin typeface="Arial"/>
                <a:cs typeface="Arial"/>
              </a:rPr>
              <a:t>(US).</a:t>
            </a:r>
            <a:r>
              <a:rPr sz="1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212121"/>
                </a:solidFill>
                <a:latin typeface="Arial"/>
                <a:cs typeface="Arial"/>
              </a:rPr>
              <a:t>Improving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Arial"/>
                <a:cs typeface="Arial"/>
              </a:rPr>
              <a:t>Cultural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212121"/>
                </a:solidFill>
                <a:latin typeface="Arial"/>
                <a:cs typeface="Arial"/>
              </a:rPr>
              <a:t>Competence.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212121"/>
                </a:solidFill>
                <a:latin typeface="Arial"/>
                <a:cs typeface="Arial"/>
              </a:rPr>
              <a:t>Rockville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(MD):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212121"/>
                </a:solidFill>
                <a:latin typeface="Arial"/>
                <a:cs typeface="Arial"/>
              </a:rPr>
              <a:t>Substance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12121"/>
                </a:solidFill>
                <a:latin typeface="Arial"/>
                <a:cs typeface="Arial"/>
              </a:rPr>
              <a:t>Abuse</a:t>
            </a:r>
            <a:r>
              <a:rPr sz="1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2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212121"/>
                </a:solidFill>
                <a:latin typeface="Arial"/>
                <a:cs typeface="Arial"/>
              </a:rPr>
              <a:t>Mental</a:t>
            </a:r>
            <a:r>
              <a:rPr sz="1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Health </a:t>
            </a:r>
            <a:r>
              <a:rPr sz="1400" spc="-105" dirty="0">
                <a:solidFill>
                  <a:srgbClr val="212121"/>
                </a:solidFill>
                <a:latin typeface="Arial"/>
                <a:cs typeface="Arial"/>
              </a:rPr>
              <a:t>Services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Arial"/>
                <a:cs typeface="Arial"/>
              </a:rPr>
              <a:t>Administration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12121"/>
                </a:solidFill>
                <a:latin typeface="Arial"/>
                <a:cs typeface="Arial"/>
              </a:rPr>
              <a:t>(US);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12121"/>
                </a:solidFill>
                <a:latin typeface="Arial"/>
                <a:cs typeface="Arial"/>
              </a:rPr>
              <a:t>2014.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12121"/>
                </a:solidFill>
                <a:latin typeface="Arial"/>
                <a:cs typeface="Arial"/>
              </a:rPr>
              <a:t>(Treatment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12121"/>
                </a:solidFill>
                <a:latin typeface="Arial"/>
                <a:cs typeface="Arial"/>
              </a:rPr>
              <a:t>Improvement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Protocol</a:t>
            </a:r>
            <a:r>
              <a:rPr sz="1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Arial"/>
                <a:cs typeface="Arial"/>
              </a:rPr>
              <a:t>(TIP)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212121"/>
                </a:solidFill>
                <a:latin typeface="Arial"/>
                <a:cs typeface="Arial"/>
              </a:rPr>
              <a:t>Series,</a:t>
            </a:r>
            <a:r>
              <a:rPr sz="1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No.</a:t>
            </a:r>
            <a:r>
              <a:rPr sz="1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12121"/>
                </a:solidFill>
                <a:latin typeface="Arial"/>
                <a:cs typeface="Arial"/>
              </a:rPr>
              <a:t>59.)</a:t>
            </a:r>
            <a:r>
              <a:rPr sz="1400" spc="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212121"/>
                </a:solidFill>
                <a:latin typeface="Arial"/>
                <a:cs typeface="Arial"/>
              </a:rPr>
              <a:t>Available</a:t>
            </a:r>
            <a:r>
              <a:rPr sz="1400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from: </a:t>
            </a:r>
            <a:r>
              <a:rPr sz="1400" spc="-35" dirty="0">
                <a:solidFill>
                  <a:srgbClr val="212121"/>
                </a:solidFill>
                <a:latin typeface="Arial"/>
                <a:cs typeface="Arial"/>
              </a:rPr>
              <a:t>https://</a:t>
            </a:r>
            <a:r>
              <a:rPr sz="1400" spc="-35" dirty="0">
                <a:solidFill>
                  <a:srgbClr val="212121"/>
                </a:solidFill>
                <a:latin typeface="Arial"/>
                <a:cs typeface="Arial"/>
                <a:hlinkClick r:id="rId3"/>
              </a:rPr>
              <a:t>www.ncbi.nlm.nih.gov/books/NBK248428/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275" y="1055183"/>
            <a:ext cx="6871021" cy="35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6858" y="903173"/>
            <a:ext cx="68776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2214880" algn="l"/>
                <a:tab pos="4173854" algn="l"/>
              </a:tabLst>
            </a:pPr>
            <a:r>
              <a:rPr spc="130" dirty="0"/>
              <a:t>A</a:t>
            </a:r>
            <a:r>
              <a:rPr dirty="0"/>
              <a:t>	</a:t>
            </a:r>
            <a:r>
              <a:rPr spc="-185" dirty="0"/>
              <a:t>F</a:t>
            </a:r>
            <a:r>
              <a:rPr spc="-305" dirty="0"/>
              <a:t> </a:t>
            </a:r>
            <a:r>
              <a:rPr spc="-250" dirty="0"/>
              <a:t>E</a:t>
            </a:r>
            <a:r>
              <a:rPr spc="-300" dirty="0"/>
              <a:t> </a:t>
            </a:r>
            <a:r>
              <a:rPr spc="625" dirty="0"/>
              <a:t>W</a:t>
            </a:r>
            <a:r>
              <a:rPr dirty="0"/>
              <a:t>	</a:t>
            </a:r>
            <a:r>
              <a:rPr spc="175" dirty="0"/>
              <a:t>M</a:t>
            </a:r>
            <a:r>
              <a:rPr spc="-320" dirty="0"/>
              <a:t> </a:t>
            </a:r>
            <a:r>
              <a:rPr spc="220" dirty="0"/>
              <a:t>O</a:t>
            </a:r>
            <a:r>
              <a:rPr spc="-305" dirty="0"/>
              <a:t> </a:t>
            </a:r>
            <a:r>
              <a:rPr spc="-110" dirty="0"/>
              <a:t>R</a:t>
            </a:r>
            <a:r>
              <a:rPr spc="-315" dirty="0"/>
              <a:t> </a:t>
            </a:r>
            <a:r>
              <a:rPr spc="-50" dirty="0"/>
              <a:t>E</a:t>
            </a:r>
            <a:r>
              <a:rPr dirty="0"/>
              <a:t>	</a:t>
            </a:r>
            <a:r>
              <a:rPr spc="-409" dirty="0"/>
              <a:t>S</a:t>
            </a:r>
            <a:r>
              <a:rPr spc="-305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285" dirty="0"/>
              <a:t>U</a:t>
            </a:r>
            <a:r>
              <a:rPr spc="-310" dirty="0"/>
              <a:t> </a:t>
            </a:r>
            <a:r>
              <a:rPr spc="-110" dirty="0"/>
              <a:t>R</a:t>
            </a:r>
            <a:r>
              <a:rPr spc="-530" dirty="0"/>
              <a:t> </a:t>
            </a:r>
            <a:r>
              <a:rPr dirty="0"/>
              <a:t>C</a:t>
            </a:r>
            <a:r>
              <a:rPr spc="-295" dirty="0"/>
              <a:t> </a:t>
            </a:r>
            <a:r>
              <a:rPr spc="-250" dirty="0"/>
              <a:t>E</a:t>
            </a:r>
            <a:r>
              <a:rPr spc="-305" dirty="0"/>
              <a:t> </a:t>
            </a:r>
            <a:r>
              <a:rPr spc="-459"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66065" algn="l"/>
                <a:tab pos="266700" algn="l"/>
              </a:tabLst>
            </a:pPr>
            <a:r>
              <a:rPr spc="-45" dirty="0"/>
              <a:t>Miller,</a:t>
            </a:r>
            <a:r>
              <a:rPr dirty="0"/>
              <a:t> </a:t>
            </a:r>
            <a:r>
              <a:rPr spc="-40" dirty="0"/>
              <a:t>W.,</a:t>
            </a:r>
            <a:r>
              <a:rPr spc="10" dirty="0"/>
              <a:t> </a:t>
            </a:r>
            <a:r>
              <a:rPr spc="-55" dirty="0"/>
              <a:t>Rollnick,</a:t>
            </a:r>
            <a:r>
              <a:rPr dirty="0"/>
              <a:t> </a:t>
            </a:r>
            <a:r>
              <a:rPr spc="-190" dirty="0"/>
              <a:t>S.</a:t>
            </a:r>
            <a:r>
              <a:rPr spc="-15" dirty="0"/>
              <a:t> </a:t>
            </a:r>
            <a:r>
              <a:rPr spc="-70" dirty="0"/>
              <a:t>(2013).</a:t>
            </a:r>
            <a:r>
              <a:rPr spc="-25" dirty="0"/>
              <a:t> </a:t>
            </a:r>
            <a:r>
              <a:rPr spc="-40" dirty="0"/>
              <a:t>Motivational</a:t>
            </a:r>
            <a:r>
              <a:rPr spc="-25" dirty="0"/>
              <a:t> </a:t>
            </a:r>
            <a:r>
              <a:rPr spc="-55" dirty="0"/>
              <a:t>Interviewing,</a:t>
            </a:r>
            <a:r>
              <a:rPr spc="-10" dirty="0"/>
              <a:t> </a:t>
            </a:r>
            <a:r>
              <a:rPr spc="-65" dirty="0"/>
              <a:t>Helping</a:t>
            </a:r>
            <a:r>
              <a:rPr spc="5" dirty="0"/>
              <a:t> </a:t>
            </a:r>
            <a:r>
              <a:rPr spc="-95" dirty="0"/>
              <a:t>People</a:t>
            </a:r>
            <a:r>
              <a:rPr spc="-5" dirty="0"/>
              <a:t> </a:t>
            </a:r>
            <a:r>
              <a:rPr spc="-120" dirty="0"/>
              <a:t>Change</a:t>
            </a:r>
            <a:r>
              <a:rPr spc="-5" dirty="0"/>
              <a:t> </a:t>
            </a:r>
            <a:r>
              <a:rPr dirty="0"/>
              <a:t>(3</a:t>
            </a:r>
            <a:r>
              <a:rPr sz="1350" baseline="24691" dirty="0"/>
              <a:t>rd</a:t>
            </a:r>
            <a:r>
              <a:rPr sz="1350" spc="195" baseline="24691" dirty="0"/>
              <a:t> </a:t>
            </a:r>
            <a:r>
              <a:rPr sz="1400" spc="-25" dirty="0"/>
              <a:t>ed)</a:t>
            </a:r>
            <a:endParaRPr sz="1400"/>
          </a:p>
          <a:p>
            <a:pPr marL="266065" indent="-227965">
              <a:lnSpc>
                <a:spcPct val="100000"/>
              </a:lnSpc>
              <a:spcBef>
                <a:spcPts val="1340"/>
              </a:spcBef>
              <a:buClr>
                <a:srgbClr val="000000"/>
              </a:buClr>
              <a:buChar char="•"/>
              <a:tabLst>
                <a:tab pos="266065" algn="l"/>
                <a:tab pos="266700" algn="l"/>
              </a:tabLst>
            </a:pPr>
            <a:r>
              <a:rPr u="sng" spc="-8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https://c4innovates.com/brsstacs/BRSS-</a:t>
            </a:r>
            <a:r>
              <a:rPr u="sng" spc="-7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301-</a:t>
            </a:r>
            <a:r>
              <a:rPr u="sng" spc="-8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Recovery-</a:t>
            </a:r>
            <a:r>
              <a:rPr u="sng" spc="-6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Collegiate-</a:t>
            </a:r>
            <a:r>
              <a:rPr u="sng" spc="-8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v21-</a:t>
            </a:r>
            <a:r>
              <a:rPr u="sng" spc="-8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508v2-</a:t>
            </a:r>
            <a:r>
              <a:rPr u="sng" spc="-6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authors-</a:t>
            </a:r>
            <a:r>
              <a:rPr u="sng" spc="-7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feb-</a:t>
            </a:r>
            <a:r>
              <a:rPr u="sng" spc="-1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3"/>
              </a:rPr>
              <a:t>5.pdf</a:t>
            </a:r>
          </a:p>
          <a:p>
            <a:pPr marL="266065" marR="30480" indent="-227965">
              <a:lnSpc>
                <a:spcPct val="120000"/>
              </a:lnSpc>
              <a:spcBef>
                <a:spcPts val="1000"/>
              </a:spcBef>
              <a:buChar char="•"/>
              <a:tabLst>
                <a:tab pos="266065" algn="l"/>
                <a:tab pos="266700" algn="l"/>
              </a:tabLst>
            </a:pPr>
            <a:r>
              <a:rPr dirty="0"/>
              <a:t>Nirmita</a:t>
            </a:r>
            <a:r>
              <a:rPr spc="-10" dirty="0"/>
              <a:t> </a:t>
            </a:r>
            <a:r>
              <a:rPr spc="-120" dirty="0"/>
              <a:t>Panchal,</a:t>
            </a:r>
            <a:r>
              <a:rPr spc="15" dirty="0"/>
              <a:t> </a:t>
            </a:r>
            <a:r>
              <a:rPr spc="-120" dirty="0"/>
              <a:t>Rachel</a:t>
            </a:r>
            <a:r>
              <a:rPr dirty="0"/>
              <a:t> </a:t>
            </a:r>
            <a:r>
              <a:rPr spc="-50" dirty="0"/>
              <a:t>Garfield,</a:t>
            </a:r>
            <a:r>
              <a:rPr spc="10" dirty="0"/>
              <a:t> </a:t>
            </a:r>
            <a:r>
              <a:rPr spc="-50" dirty="0"/>
              <a:t>Cynthia</a:t>
            </a:r>
            <a:r>
              <a:rPr spc="-15" dirty="0"/>
              <a:t> </a:t>
            </a:r>
            <a:r>
              <a:rPr spc="-20" dirty="0"/>
              <a:t>Cox,</a:t>
            </a:r>
            <a:r>
              <a:rPr spc="10" dirty="0"/>
              <a:t> </a:t>
            </a:r>
            <a:r>
              <a:rPr spc="-125" dirty="0"/>
              <a:t>Samantha</a:t>
            </a:r>
            <a:r>
              <a:rPr spc="-20" dirty="0"/>
              <a:t> </a:t>
            </a:r>
            <a:r>
              <a:rPr spc="-25" dirty="0"/>
              <a:t>Artiga</a:t>
            </a:r>
            <a:r>
              <a:rPr spc="10" dirty="0"/>
              <a:t> </a:t>
            </a:r>
            <a:r>
              <a:rPr spc="-70" dirty="0"/>
              <a:t>(2021).</a:t>
            </a:r>
            <a:r>
              <a:rPr spc="-15" dirty="0"/>
              <a:t> </a:t>
            </a:r>
            <a:r>
              <a:rPr spc="-105" dirty="0"/>
              <a:t>Substance</a:t>
            </a:r>
            <a:r>
              <a:rPr spc="-15" dirty="0"/>
              <a:t> </a:t>
            </a:r>
            <a:r>
              <a:rPr spc="-100" dirty="0"/>
              <a:t>Use</a:t>
            </a:r>
            <a:r>
              <a:rPr spc="10" dirty="0"/>
              <a:t> </a:t>
            </a:r>
            <a:r>
              <a:rPr spc="-135" dirty="0"/>
              <a:t>Issues</a:t>
            </a:r>
            <a:r>
              <a:rPr spc="-5" dirty="0"/>
              <a:t> </a:t>
            </a:r>
            <a:r>
              <a:rPr dirty="0"/>
              <a:t>Are</a:t>
            </a:r>
            <a:r>
              <a:rPr spc="20" dirty="0"/>
              <a:t> </a:t>
            </a:r>
            <a:r>
              <a:rPr spc="-70" dirty="0"/>
              <a:t>Worsening</a:t>
            </a:r>
            <a:r>
              <a:rPr spc="-20" dirty="0"/>
              <a:t> </a:t>
            </a:r>
            <a:r>
              <a:rPr spc="-70" dirty="0"/>
              <a:t>Alongside</a:t>
            </a:r>
            <a:r>
              <a:rPr spc="-5" dirty="0"/>
              <a:t> </a:t>
            </a:r>
            <a:r>
              <a:rPr spc="-114" dirty="0"/>
              <a:t>Access</a:t>
            </a:r>
            <a:r>
              <a:rPr spc="5" dirty="0"/>
              <a:t> </a:t>
            </a:r>
            <a:r>
              <a:rPr dirty="0"/>
              <a:t>to </a:t>
            </a:r>
            <a:r>
              <a:rPr spc="-10" dirty="0"/>
              <a:t>Care. </a:t>
            </a:r>
            <a:r>
              <a:rPr u="sng" spc="-4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https://www.kff.org/policy-</a:t>
            </a:r>
            <a:r>
              <a:rPr u="sng" spc="-8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watch/substance-</a:t>
            </a:r>
            <a:r>
              <a:rPr u="sng" spc="-10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use-</a:t>
            </a:r>
            <a:r>
              <a:rPr u="sng" spc="-10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issues-</a:t>
            </a:r>
            <a:r>
              <a:rPr u="sng" spc="-8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are-</a:t>
            </a:r>
            <a:r>
              <a:rPr u="sng" spc="-7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worsening-</a:t>
            </a:r>
            <a:r>
              <a:rPr u="sng" spc="-95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alongside-</a:t>
            </a:r>
            <a:r>
              <a:rPr u="sng" spc="-13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access-</a:t>
            </a:r>
            <a:r>
              <a:rPr u="sng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to-</a:t>
            </a:r>
            <a:r>
              <a:rPr u="sng" spc="-1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4"/>
              </a:rPr>
              <a:t>care/</a:t>
            </a:r>
          </a:p>
          <a:p>
            <a:pPr marL="266065" indent="-227965">
              <a:lnSpc>
                <a:spcPct val="100000"/>
              </a:lnSpc>
              <a:spcBef>
                <a:spcPts val="1330"/>
              </a:spcBef>
              <a:buChar char="•"/>
              <a:tabLst>
                <a:tab pos="266065" algn="l"/>
                <a:tab pos="266700" algn="l"/>
              </a:tabLst>
            </a:pPr>
            <a:r>
              <a:rPr spc="-145" dirty="0"/>
              <a:t>US</a:t>
            </a:r>
            <a:r>
              <a:rPr spc="20" dirty="0"/>
              <a:t> </a:t>
            </a:r>
            <a:r>
              <a:rPr spc="-114" dirty="0"/>
              <a:t>Census</a:t>
            </a:r>
            <a:r>
              <a:rPr spc="20" dirty="0"/>
              <a:t> </a:t>
            </a:r>
            <a:r>
              <a:rPr spc="-70" dirty="0"/>
              <a:t>(2022).</a:t>
            </a:r>
            <a:r>
              <a:rPr spc="20" dirty="0"/>
              <a:t> </a:t>
            </a:r>
            <a:r>
              <a:rPr u="sng" spc="-4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hlinkClick r:id="rId5"/>
              </a:rPr>
              <a:t>https://www.census.gov/quickfacts/MN</a:t>
            </a:r>
          </a:p>
          <a:p>
            <a:pPr marL="266065" indent="-227965">
              <a:lnSpc>
                <a:spcPct val="100000"/>
              </a:lnSpc>
              <a:spcBef>
                <a:spcPts val="1345"/>
              </a:spcBef>
              <a:buChar char="•"/>
              <a:tabLst>
                <a:tab pos="266065" algn="l"/>
                <a:tab pos="266700" algn="l"/>
              </a:tabLst>
            </a:pPr>
            <a:r>
              <a:rPr spc="-80" dirty="0"/>
              <a:t>Lofgren,</a:t>
            </a:r>
            <a:r>
              <a:rPr spc="15" dirty="0"/>
              <a:t> </a:t>
            </a:r>
            <a:r>
              <a:rPr spc="-180" dirty="0"/>
              <a:t>J.,</a:t>
            </a:r>
            <a:r>
              <a:rPr spc="30" dirty="0"/>
              <a:t> </a:t>
            </a:r>
            <a:r>
              <a:rPr spc="-75" dirty="0"/>
              <a:t>Powell,</a:t>
            </a:r>
            <a:r>
              <a:rPr spc="20" dirty="0"/>
              <a:t> </a:t>
            </a:r>
            <a:r>
              <a:rPr spc="-180" dirty="0"/>
              <a:t>J.,</a:t>
            </a:r>
            <a:r>
              <a:rPr spc="30" dirty="0"/>
              <a:t> </a:t>
            </a:r>
            <a:r>
              <a:rPr spc="-125" dirty="0"/>
              <a:t>Reed,</a:t>
            </a:r>
            <a:r>
              <a:rPr spc="15" dirty="0"/>
              <a:t> </a:t>
            </a:r>
            <a:r>
              <a:rPr spc="-60" dirty="0"/>
              <a:t>K.,</a:t>
            </a:r>
            <a:r>
              <a:rPr spc="10" dirty="0"/>
              <a:t> </a:t>
            </a:r>
            <a:r>
              <a:rPr spc="-125" dirty="0"/>
              <a:t>Sanders,</a:t>
            </a:r>
            <a:r>
              <a:rPr spc="-10" dirty="0"/>
              <a:t> </a:t>
            </a:r>
            <a:r>
              <a:rPr spc="-75" dirty="0"/>
              <a:t>M.</a:t>
            </a:r>
            <a:r>
              <a:rPr spc="20" dirty="0"/>
              <a:t> </a:t>
            </a:r>
            <a:r>
              <a:rPr spc="-70" dirty="0"/>
              <a:t>(2021).</a:t>
            </a:r>
            <a:r>
              <a:rPr spc="-10" dirty="0"/>
              <a:t> </a:t>
            </a:r>
            <a:r>
              <a:rPr spc="-50" dirty="0"/>
              <a:t>African</a:t>
            </a:r>
            <a:r>
              <a:rPr spc="15" dirty="0"/>
              <a:t> </a:t>
            </a:r>
            <a:r>
              <a:rPr spc="-65" dirty="0"/>
              <a:t>American</a:t>
            </a:r>
            <a:r>
              <a:rPr dirty="0"/>
              <a:t> </a:t>
            </a:r>
            <a:r>
              <a:rPr spc="-90" dirty="0"/>
              <a:t>Recovery</a:t>
            </a:r>
            <a:r>
              <a:rPr spc="15" dirty="0"/>
              <a:t> </a:t>
            </a:r>
            <a:r>
              <a:rPr dirty="0"/>
              <a:t>&amp;</a:t>
            </a:r>
            <a:r>
              <a:rPr spc="25" dirty="0"/>
              <a:t> </a:t>
            </a:r>
            <a:r>
              <a:rPr spc="-90" dirty="0"/>
              <a:t>Recovery</a:t>
            </a:r>
            <a:r>
              <a:rPr spc="10" dirty="0"/>
              <a:t> </a:t>
            </a:r>
            <a:r>
              <a:rPr spc="-65" dirty="0"/>
              <a:t>Principles</a:t>
            </a:r>
            <a:r>
              <a:rPr spc="5" dirty="0"/>
              <a:t> </a:t>
            </a:r>
            <a:r>
              <a:rPr spc="-10" dirty="0"/>
              <a:t>defined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0010" y="4772405"/>
            <a:ext cx="997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latin typeface="Arial"/>
                <a:cs typeface="Arial"/>
              </a:rPr>
              <a:t>Presented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Jonathan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Lofgren,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Ph.D.,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LADC.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Email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@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u="sng" spc="-30" dirty="0">
                <a:solidFill>
                  <a:srgbClr val="BE583E"/>
                </a:solidFill>
                <a:uFill>
                  <a:solidFill>
                    <a:srgbClr val="BE583E"/>
                  </a:solidFill>
                </a:uFill>
                <a:latin typeface="Arial"/>
                <a:cs typeface="Arial"/>
                <a:hlinkClick r:id="rId6"/>
              </a:rPr>
              <a:t>Jonathan.Lofgren@minneapolis.edu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30644" y="5586064"/>
            <a:ext cx="3334871" cy="112955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complete our feedback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scanning this QR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go to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faces.ly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/eval</a:t>
            </a:r>
          </a:p>
        </p:txBody>
      </p:sp>
      <p:sp>
        <p:nvSpPr>
          <p:cNvPr id="3" name="Chevron 2">
            <a:hlinkClick r:id="rId3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11614068" y="2933205"/>
            <a:ext cx="387927" cy="128847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1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75"/>
          <a:stretch/>
        </p:blipFill>
        <p:spPr>
          <a:xfrm>
            <a:off x="4104443" y="5070920"/>
            <a:ext cx="1629383" cy="1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254751"/>
            <a:ext cx="12192000" cy="1603375"/>
            <a:chOff x="0" y="5254751"/>
            <a:chExt cx="12192000" cy="160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54751"/>
              <a:ext cx="12192000" cy="1603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2" y="5634228"/>
              <a:ext cx="2881122" cy="8968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7511" y="5721197"/>
            <a:ext cx="2284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3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20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9255" y="3160776"/>
            <a:ext cx="6512052" cy="20010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22145" y="610057"/>
            <a:ext cx="7467600" cy="2246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10" dirty="0">
                <a:latin typeface="Arial"/>
                <a:cs typeface="Arial"/>
              </a:rPr>
              <a:t>Introductions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85" dirty="0">
                <a:latin typeface="Arial"/>
                <a:cs typeface="Arial"/>
              </a:rPr>
              <a:t>What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is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Color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Addiction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(SUD),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Treatment,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Recovery?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20" dirty="0">
                <a:latin typeface="Arial"/>
                <a:cs typeface="Arial"/>
              </a:rPr>
              <a:t>JEDI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dirty="0">
                <a:latin typeface="Arial"/>
                <a:cs typeface="Arial"/>
              </a:rPr>
              <a:t>Theories,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Philosophies,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Beliefs,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Attitudes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dirty="0">
                <a:latin typeface="Arial"/>
                <a:cs typeface="Arial"/>
              </a:rPr>
              <a:t>Diversity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Addiction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(SUD),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Treatment,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Recovery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25" dirty="0">
                <a:latin typeface="Arial"/>
                <a:cs typeface="Arial"/>
              </a:rPr>
              <a:t>Beyond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Status-quo of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Unpopularity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(don’t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see,</a:t>
            </a:r>
            <a:r>
              <a:rPr sz="1600" b="1" dirty="0">
                <a:latin typeface="Arial"/>
                <a:cs typeface="Arial"/>
              </a:rPr>
              <a:t> don’t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hear,</a:t>
            </a:r>
            <a:r>
              <a:rPr sz="1600" b="1" dirty="0">
                <a:latin typeface="Arial"/>
                <a:cs typeface="Arial"/>
              </a:rPr>
              <a:t> don’t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speak)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9632" y="932688"/>
            <a:ext cx="6665595" cy="1007110"/>
            <a:chOff x="1389632" y="932688"/>
            <a:chExt cx="6665595" cy="1007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632" y="1183199"/>
              <a:ext cx="2023682" cy="355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2780" y="932688"/>
              <a:ext cx="884682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2340" y="932688"/>
              <a:ext cx="4572762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9153" y="1031189"/>
            <a:ext cx="6307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51045" algn="l"/>
              </a:tabLst>
            </a:pPr>
            <a:r>
              <a:rPr dirty="0"/>
              <a:t>C</a:t>
            </a:r>
            <a:r>
              <a:rPr spc="-300" dirty="0"/>
              <a:t> </a:t>
            </a:r>
            <a:r>
              <a:rPr spc="220" dirty="0"/>
              <a:t>O</a:t>
            </a:r>
            <a:r>
              <a:rPr spc="-305" dirty="0"/>
              <a:t> </a:t>
            </a:r>
            <a:r>
              <a:rPr spc="-110" dirty="0"/>
              <a:t>L</a:t>
            </a:r>
            <a:r>
              <a:rPr spc="-515" dirty="0"/>
              <a:t> </a:t>
            </a:r>
            <a:r>
              <a:rPr spc="220" dirty="0"/>
              <a:t>O</a:t>
            </a:r>
            <a:r>
              <a:rPr spc="-305" dirty="0"/>
              <a:t> </a:t>
            </a:r>
            <a:r>
              <a:rPr spc="-110" dirty="0"/>
              <a:t>R</a:t>
            </a:r>
            <a:r>
              <a:rPr spc="-295" dirty="0"/>
              <a:t> </a:t>
            </a:r>
            <a:r>
              <a:rPr spc="380" dirty="0"/>
              <a:t>-</a:t>
            </a:r>
            <a:r>
              <a:rPr spc="-300" dirty="0"/>
              <a:t> </a:t>
            </a:r>
            <a:r>
              <a:rPr spc="-165" dirty="0"/>
              <a:t>B</a:t>
            </a:r>
            <a:r>
              <a:rPr spc="-305" dirty="0"/>
              <a:t> </a:t>
            </a:r>
            <a:r>
              <a:rPr spc="-110" dirty="0"/>
              <a:t>L</a:t>
            </a:r>
            <a:r>
              <a:rPr spc="-310" dirty="0"/>
              <a:t> </a:t>
            </a:r>
            <a:r>
              <a:rPr spc="140" dirty="0"/>
              <a:t>I</a:t>
            </a:r>
            <a:r>
              <a:rPr spc="-295" dirty="0"/>
              <a:t> </a:t>
            </a:r>
            <a:r>
              <a:rPr spc="440" dirty="0"/>
              <a:t>N</a:t>
            </a:r>
            <a:r>
              <a:rPr spc="-305" dirty="0"/>
              <a:t> </a:t>
            </a:r>
            <a:r>
              <a:rPr spc="180" dirty="0"/>
              <a:t>D</a:t>
            </a:r>
            <a:r>
              <a:rPr dirty="0"/>
              <a:t>	</a:t>
            </a:r>
            <a:r>
              <a:rPr spc="220" dirty="0"/>
              <a:t>Q</a:t>
            </a:r>
            <a:r>
              <a:rPr spc="-305" dirty="0"/>
              <a:t> </a:t>
            </a:r>
            <a:r>
              <a:rPr spc="285" dirty="0"/>
              <a:t>U</a:t>
            </a:r>
            <a:r>
              <a:rPr spc="-315" dirty="0"/>
              <a:t> </a:t>
            </a:r>
            <a:r>
              <a:rPr spc="140" dirty="0"/>
              <a:t>I</a:t>
            </a:r>
            <a:r>
              <a:rPr spc="-310" dirty="0"/>
              <a:t> </a:t>
            </a:r>
            <a:r>
              <a:rPr spc="325" dirty="0"/>
              <a:t>Z</a:t>
            </a:r>
            <a:r>
              <a:rPr spc="-305" dirty="0"/>
              <a:t> </a:t>
            </a:r>
            <a:r>
              <a:rPr spc="-930" dirty="0"/>
              <a:t>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135123" y="1748040"/>
            <a:ext cx="1916430" cy="539115"/>
            <a:chOff x="2135123" y="1748040"/>
            <a:chExt cx="1916430" cy="53911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5123" y="1748040"/>
              <a:ext cx="1916429" cy="5387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9903" y="2061972"/>
              <a:ext cx="1626870" cy="4343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59153" y="1640865"/>
            <a:ext cx="9670415" cy="435292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325"/>
              </a:spcBef>
            </a:pPr>
            <a:r>
              <a:rPr sz="19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</a:t>
            </a:r>
            <a:r>
              <a:rPr sz="1900" b="1" u="sng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190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False?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55" dirty="0">
                <a:latin typeface="Arial"/>
                <a:cs typeface="Arial"/>
              </a:rPr>
              <a:t>SUD/Addiction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00" dirty="0">
                <a:latin typeface="Arial"/>
                <a:cs typeface="Arial"/>
              </a:rPr>
              <a:t>sees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color.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65" dirty="0">
                <a:latin typeface="Arial"/>
                <a:cs typeface="Arial"/>
              </a:rPr>
              <a:t>Treatment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95" dirty="0">
                <a:latin typeface="Arial"/>
                <a:cs typeface="Arial"/>
              </a:rPr>
              <a:t>sees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color.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20" dirty="0">
                <a:latin typeface="Arial"/>
                <a:cs typeface="Arial"/>
              </a:rPr>
              <a:t>Recovery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00" dirty="0">
                <a:latin typeface="Arial"/>
                <a:cs typeface="Arial"/>
              </a:rPr>
              <a:t>sees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color.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14" dirty="0">
                <a:latin typeface="Arial"/>
                <a:cs typeface="Arial"/>
              </a:rPr>
              <a:t>SUD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Policies,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Laws,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65" dirty="0">
                <a:latin typeface="Arial"/>
                <a:cs typeface="Arial"/>
              </a:rPr>
              <a:t>and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Practices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are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color-</a:t>
            </a:r>
            <a:r>
              <a:rPr sz="1900" spc="-10" dirty="0">
                <a:latin typeface="Arial"/>
                <a:cs typeface="Arial"/>
              </a:rPr>
              <a:t>blind.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80" dirty="0">
                <a:latin typeface="Arial"/>
                <a:cs typeface="Arial"/>
              </a:rPr>
              <a:t>Any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and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everybody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204" dirty="0">
                <a:latin typeface="Arial"/>
                <a:cs typeface="Arial"/>
              </a:rPr>
              <a:t>has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04" dirty="0">
                <a:latin typeface="Arial"/>
                <a:cs typeface="Arial"/>
              </a:rPr>
              <a:t>access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quality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treatment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160" dirty="0">
                <a:latin typeface="Arial"/>
                <a:cs typeface="Arial"/>
              </a:rPr>
              <a:t>and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recovery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20" dirty="0">
                <a:latin typeface="Arial"/>
                <a:cs typeface="Arial"/>
              </a:rPr>
              <a:t>services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US.</a:t>
            </a:r>
            <a:endParaRPr sz="1900">
              <a:latin typeface="Arial"/>
              <a:cs typeface="Arial"/>
            </a:endParaRPr>
          </a:p>
          <a:p>
            <a:pPr marL="240665" marR="5080" indent="-227965">
              <a:lnSpc>
                <a:spcPct val="1100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114" dirty="0">
                <a:latin typeface="Arial"/>
                <a:cs typeface="Arial"/>
              </a:rPr>
              <a:t>Racial/Ethnic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consumer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populations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treatment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outcomes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30" dirty="0">
                <a:latin typeface="Arial"/>
                <a:cs typeface="Arial"/>
              </a:rPr>
              <a:t>are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different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outcomes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their </a:t>
            </a:r>
            <a:r>
              <a:rPr sz="1900" spc="-120" dirty="0">
                <a:latin typeface="Arial"/>
                <a:cs typeface="Arial"/>
              </a:rPr>
              <a:t>sustaining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majority </a:t>
            </a:r>
            <a:r>
              <a:rPr sz="1900" spc="-60" dirty="0">
                <a:latin typeface="Arial"/>
                <a:cs typeface="Arial"/>
              </a:rPr>
              <a:t>population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counterparts.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2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I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do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not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80" dirty="0">
                <a:latin typeface="Arial"/>
                <a:cs typeface="Arial"/>
              </a:rPr>
              <a:t>see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color-</a:t>
            </a:r>
            <a:r>
              <a:rPr sz="1900" spc="-130" dirty="0">
                <a:latin typeface="Arial"/>
                <a:cs typeface="Arial"/>
              </a:rPr>
              <a:t>gender-</a:t>
            </a:r>
            <a:r>
              <a:rPr sz="1900" spc="-120" dirty="0">
                <a:latin typeface="Arial"/>
                <a:cs typeface="Arial"/>
              </a:rPr>
              <a:t>sex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85" dirty="0">
                <a:latin typeface="Arial"/>
                <a:cs typeface="Arial"/>
              </a:rPr>
              <a:t>people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work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with.</a:t>
            </a:r>
            <a:endParaRPr sz="1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3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I</a:t>
            </a:r>
            <a:r>
              <a:rPr sz="1900" spc="-135" dirty="0">
                <a:latin typeface="Arial"/>
                <a:cs typeface="Arial"/>
              </a:rPr>
              <a:t> </a:t>
            </a:r>
            <a:r>
              <a:rPr sz="1900" spc="-175" dirty="0">
                <a:latin typeface="Arial"/>
                <a:cs typeface="Arial"/>
              </a:rPr>
              <a:t>see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complexity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5" dirty="0">
                <a:latin typeface="Arial"/>
                <a:cs typeface="Arial"/>
              </a:rPr>
              <a:t>SUD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stuff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through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65" dirty="0">
                <a:latin typeface="Arial"/>
                <a:cs typeface="Arial"/>
              </a:rPr>
              <a:t>a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lenses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0" dirty="0">
                <a:latin typeface="Arial"/>
                <a:cs typeface="Arial"/>
              </a:rPr>
              <a:t>Justice,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Equity,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Diversity,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Inclusion.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438" y="1487998"/>
            <a:ext cx="4815745" cy="551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304670"/>
            <a:ext cx="4793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50490" algn="l"/>
              </a:tabLst>
            </a:pPr>
            <a:r>
              <a:rPr sz="4400" spc="-1005" dirty="0"/>
              <a:t>J</a:t>
            </a:r>
            <a:r>
              <a:rPr sz="4400" spc="-540" dirty="0"/>
              <a:t> </a:t>
            </a:r>
            <a:r>
              <a:rPr sz="4400" spc="-80" dirty="0"/>
              <a:t>.</a:t>
            </a:r>
            <a:r>
              <a:rPr sz="4400" spc="-530" dirty="0"/>
              <a:t> </a:t>
            </a:r>
            <a:r>
              <a:rPr sz="4400" spc="-295" dirty="0"/>
              <a:t>E</a:t>
            </a:r>
            <a:r>
              <a:rPr sz="4400" spc="-535" dirty="0"/>
              <a:t> </a:t>
            </a:r>
            <a:r>
              <a:rPr sz="4400" spc="-80" dirty="0"/>
              <a:t>.</a:t>
            </a:r>
            <a:r>
              <a:rPr sz="4400" spc="-535" dirty="0"/>
              <a:t> </a:t>
            </a:r>
            <a:r>
              <a:rPr sz="4400" spc="280" dirty="0"/>
              <a:t>D.</a:t>
            </a:r>
            <a:r>
              <a:rPr sz="4400" spc="-530" dirty="0"/>
              <a:t> </a:t>
            </a:r>
            <a:r>
              <a:rPr sz="4400" spc="170" dirty="0"/>
              <a:t>I</a:t>
            </a:r>
            <a:r>
              <a:rPr sz="4400" spc="-525" dirty="0"/>
              <a:t> </a:t>
            </a:r>
            <a:r>
              <a:rPr sz="4400" spc="-50" dirty="0"/>
              <a:t>.</a:t>
            </a:r>
            <a:r>
              <a:rPr sz="4400" dirty="0"/>
              <a:t>	</a:t>
            </a:r>
            <a:r>
              <a:rPr sz="4400" spc="-500" dirty="0"/>
              <a:t>S</a:t>
            </a:r>
            <a:r>
              <a:rPr sz="4400" spc="-535" dirty="0"/>
              <a:t> </a:t>
            </a:r>
            <a:r>
              <a:rPr sz="4400" spc="415" dirty="0"/>
              <a:t>TA</a:t>
            </a:r>
            <a:r>
              <a:rPr sz="4400" spc="-525" dirty="0"/>
              <a:t> </a:t>
            </a:r>
            <a:r>
              <a:rPr sz="4400" spc="-135" dirty="0"/>
              <a:t>R</a:t>
            </a:r>
            <a:r>
              <a:rPr sz="4400" spc="-530" dirty="0"/>
              <a:t> </a:t>
            </a:r>
            <a:r>
              <a:rPr sz="4400" spc="-550" dirty="0"/>
              <a:t>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359153" y="2120011"/>
            <a:ext cx="10229215" cy="316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Justice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Equity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9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Diversity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Inclusion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40665" marR="5080" indent="-227965">
              <a:lnSpc>
                <a:spcPct val="120000"/>
              </a:lnSpc>
              <a:spcBef>
                <a:spcPts val="189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How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does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JEDI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relate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Addiction,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Treatment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Recovery?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does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JEDI</a:t>
            </a:r>
            <a:r>
              <a:rPr sz="2000" dirty="0">
                <a:latin typeface="Arial"/>
                <a:cs typeface="Arial"/>
              </a:rPr>
              <a:t> work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impact </a:t>
            </a:r>
            <a:r>
              <a:rPr sz="2000" spc="-30" dirty="0">
                <a:latin typeface="Arial"/>
                <a:cs typeface="Arial"/>
              </a:rPr>
              <a:t>your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work?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662" y="1585535"/>
            <a:ext cx="7089072" cy="4509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153" y="1434210"/>
            <a:ext cx="7052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4208780" algn="l"/>
                <a:tab pos="5233035" algn="l"/>
              </a:tabLst>
            </a:pPr>
            <a:r>
              <a:rPr spc="-844" dirty="0"/>
              <a:t>J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90" dirty="0"/>
              <a:t>I</a:t>
            </a:r>
            <a:r>
              <a:rPr dirty="0"/>
              <a:t>	</a:t>
            </a:r>
            <a:r>
              <a:rPr spc="440" dirty="0"/>
              <a:t>N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180" dirty="0"/>
              <a:t>D</a:t>
            </a:r>
            <a:r>
              <a:rPr dirty="0"/>
              <a:t>	</a:t>
            </a:r>
            <a:r>
              <a:rPr spc="375" dirty="0"/>
              <a:t>AT</a:t>
            </a:r>
            <a:r>
              <a:rPr dirty="0"/>
              <a:t>	</a:t>
            </a:r>
            <a:r>
              <a:rPr spc="675" dirty="0"/>
              <a:t>W</a:t>
            </a:r>
            <a:r>
              <a:rPr spc="-450" dirty="0"/>
              <a:t> </a:t>
            </a:r>
            <a:r>
              <a:rPr spc="220" dirty="0"/>
              <a:t>O</a:t>
            </a:r>
            <a:r>
              <a:rPr spc="-300" dirty="0"/>
              <a:t> </a:t>
            </a:r>
            <a:r>
              <a:rPr spc="-110" dirty="0"/>
              <a:t>R</a:t>
            </a:r>
            <a:r>
              <a:rPr spc="-310" dirty="0"/>
              <a:t> </a:t>
            </a:r>
            <a:r>
              <a:rPr dirty="0"/>
              <a:t>K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1264" y="2055863"/>
            <a:ext cx="759713" cy="4808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59153" y="2071853"/>
            <a:ext cx="9989185" cy="3796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b="1" i="1" u="sng" spc="-145" dirty="0">
                <a:uFill>
                  <a:solidFill>
                    <a:srgbClr val="000000"/>
                  </a:solidFill>
                </a:uFill>
                <a:latin typeface="Arial-BoldItalicMT"/>
                <a:cs typeface="Arial-BoldItalicMT"/>
              </a:rPr>
              <a:t>Justice;</a:t>
            </a:r>
            <a:r>
              <a:rPr sz="1700" b="1" i="1" u="sng" spc="5" dirty="0">
                <a:uFill>
                  <a:solidFill>
                    <a:srgbClr val="000000"/>
                  </a:solidFill>
                </a:uFill>
                <a:latin typeface="Arial-BoldItalicMT"/>
                <a:cs typeface="Arial-BoldItalicMT"/>
              </a:rPr>
              <a:t> </a:t>
            </a:r>
            <a:r>
              <a:rPr sz="1700" spc="-45" dirty="0">
                <a:latin typeface="Arial"/>
                <a:cs typeface="Arial"/>
              </a:rPr>
              <a:t>all/most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evidence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supports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IDEA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that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there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are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justice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disparities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SUDs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based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on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700" spc="-10" dirty="0">
                <a:latin typeface="Arial"/>
                <a:cs typeface="Arial"/>
              </a:rPr>
              <a:t>the </a:t>
            </a:r>
            <a:r>
              <a:rPr sz="1700" dirty="0">
                <a:latin typeface="Arial"/>
                <a:cs typeface="Arial"/>
              </a:rPr>
              <a:t>color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35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person’s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skin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(ethnicity-</a:t>
            </a:r>
            <a:r>
              <a:rPr sz="1700" spc="-95" dirty="0">
                <a:latin typeface="Arial"/>
                <a:cs typeface="Arial"/>
              </a:rPr>
              <a:t>race-</a:t>
            </a:r>
            <a:r>
              <a:rPr sz="1700" spc="-135" dirty="0">
                <a:latin typeface="Arial"/>
                <a:cs typeface="Arial"/>
              </a:rPr>
              <a:t>class-</a:t>
            </a:r>
            <a:r>
              <a:rPr sz="1700" spc="-10" dirty="0">
                <a:latin typeface="Arial"/>
                <a:cs typeface="Arial"/>
              </a:rPr>
              <a:t>culture)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15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50" dirty="0">
                <a:latin typeface="Arial"/>
                <a:cs typeface="Arial"/>
              </a:rPr>
              <a:t>Racial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Profiling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policies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like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‘broken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windows’,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‘identification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checks’,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racial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bias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impact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police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interactions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700" spc="-70" dirty="0">
                <a:latin typeface="Arial"/>
                <a:cs typeface="Arial"/>
              </a:rPr>
              <a:t>(individually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institutionally);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often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 </a:t>
            </a:r>
            <a:r>
              <a:rPr sz="1700" spc="-65" dirty="0">
                <a:latin typeface="Arial"/>
                <a:cs typeface="Arial"/>
              </a:rPr>
              <a:t>drug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possession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use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suspicions</a:t>
            </a:r>
            <a:endParaRPr sz="1700">
              <a:latin typeface="Arial"/>
              <a:cs typeface="Arial"/>
            </a:endParaRPr>
          </a:p>
          <a:p>
            <a:pPr marL="240665" marR="442595" indent="-227965">
              <a:lnSpc>
                <a:spcPct val="11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45" dirty="0">
                <a:latin typeface="Arial"/>
                <a:cs typeface="Arial"/>
              </a:rPr>
              <a:t>Arrests; </a:t>
            </a:r>
            <a:r>
              <a:rPr sz="1700" spc="-10" dirty="0">
                <a:latin typeface="Arial"/>
                <a:cs typeface="Arial"/>
              </a:rPr>
              <a:t>the </a:t>
            </a:r>
            <a:r>
              <a:rPr sz="1700" spc="-65" dirty="0">
                <a:latin typeface="Arial"/>
                <a:cs typeface="Arial"/>
              </a:rPr>
              <a:t>disparities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law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enforcement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arrests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substance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use,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possession,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distribution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is </a:t>
            </a:r>
            <a:r>
              <a:rPr sz="1700" spc="-85" dirty="0">
                <a:latin typeface="Arial"/>
                <a:cs typeface="Arial"/>
              </a:rPr>
              <a:t>significant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between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majority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population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all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diverse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racial/ethnic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populations</a:t>
            </a:r>
            <a:endParaRPr sz="1700">
              <a:latin typeface="Arial"/>
              <a:cs typeface="Arial"/>
            </a:endParaRPr>
          </a:p>
          <a:p>
            <a:pPr marL="240665" marR="5080" indent="-227965">
              <a:lnSpc>
                <a:spcPct val="11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55" dirty="0">
                <a:latin typeface="Arial"/>
                <a:cs typeface="Arial"/>
              </a:rPr>
              <a:t>Convictions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SUDs;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most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racial/ethnic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diverse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populations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are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convicted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Drug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offenses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a </a:t>
            </a:r>
            <a:r>
              <a:rPr sz="1700" spc="-105" dirty="0">
                <a:latin typeface="Arial"/>
                <a:cs typeface="Arial"/>
              </a:rPr>
              <a:t>much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higher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rate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than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conviction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rates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0" dirty="0">
                <a:latin typeface="Arial"/>
                <a:cs typeface="Arial"/>
              </a:rPr>
              <a:t> Drug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offenses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among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majority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population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45" dirty="0">
                <a:latin typeface="Arial"/>
                <a:cs typeface="Arial"/>
              </a:rPr>
              <a:t>Disparity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50" dirty="0">
                <a:latin typeface="Arial"/>
                <a:cs typeface="Arial"/>
              </a:rPr>
              <a:t>Juvenile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conviction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rates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are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higher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than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adult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rates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80" dirty="0">
                <a:latin typeface="Arial"/>
                <a:cs typeface="Arial"/>
              </a:rPr>
              <a:t>Prison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Probation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Sentences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related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SUDs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are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far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higher,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more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serious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longer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among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racial/ethnic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700" spc="-65" dirty="0">
                <a:latin typeface="Arial"/>
                <a:cs typeface="Arial"/>
              </a:rPr>
              <a:t>populations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than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those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same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sentences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among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 </a:t>
            </a: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majority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population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624" y="1585535"/>
            <a:ext cx="4501420" cy="4509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4208780" algn="l"/>
              </a:tabLst>
            </a:pPr>
            <a:r>
              <a:rPr spc="-844" dirty="0"/>
              <a:t>J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90" dirty="0"/>
              <a:t>I</a:t>
            </a:r>
            <a:r>
              <a:rPr dirty="0"/>
              <a:t>	</a:t>
            </a:r>
            <a:r>
              <a:rPr spc="440" dirty="0"/>
              <a:t>N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180" dirty="0"/>
              <a:t>D</a:t>
            </a:r>
            <a:r>
              <a:rPr dirty="0"/>
              <a:t>	</a:t>
            </a:r>
            <a:r>
              <a:rPr spc="-50"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3" y="2071853"/>
            <a:ext cx="10227310" cy="379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951230" indent="-227965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b="1" i="1" u="sng" spc="-80" dirty="0">
                <a:uFill>
                  <a:solidFill>
                    <a:srgbClr val="000000"/>
                  </a:solidFill>
                </a:uFill>
                <a:latin typeface="Arial-BoldItalicMT"/>
                <a:cs typeface="Arial-BoldItalicMT"/>
              </a:rPr>
              <a:t>Equity;</a:t>
            </a:r>
            <a:r>
              <a:rPr sz="1700" b="1" i="1" spc="-40" dirty="0">
                <a:latin typeface="Arial-BoldItalicMT"/>
                <a:cs typeface="Arial-BoldItalicMT"/>
              </a:rPr>
              <a:t> </a:t>
            </a:r>
            <a:r>
              <a:rPr sz="1700" spc="-45" dirty="0">
                <a:latin typeface="Arial"/>
                <a:cs typeface="Arial"/>
              </a:rPr>
              <a:t>all/most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evidence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supports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35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lack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EQUITY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our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education,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prevention,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intervention, </a:t>
            </a:r>
            <a:r>
              <a:rPr sz="1700" spc="-40" dirty="0">
                <a:latin typeface="Arial"/>
                <a:cs typeface="Arial"/>
              </a:rPr>
              <a:t>treatment,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recovery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support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services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1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0" dirty="0">
                <a:latin typeface="Arial"/>
                <a:cs typeface="Arial"/>
              </a:rPr>
              <a:t>Racial/Ethnic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diverse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service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providers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receive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less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funding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than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their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sustaining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majority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provider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counterparts</a:t>
            </a:r>
            <a:endParaRPr sz="1700">
              <a:latin typeface="Arial"/>
              <a:cs typeface="Arial"/>
            </a:endParaRPr>
          </a:p>
          <a:p>
            <a:pPr marL="240665" marR="294005" indent="-227965">
              <a:lnSpc>
                <a:spcPct val="11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25" dirty="0">
                <a:latin typeface="Arial"/>
                <a:cs typeface="Arial"/>
              </a:rPr>
              <a:t>Evidence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Promising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practices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reach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Racial/Ethnic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diverse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providers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consumer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populations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much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longer </a:t>
            </a:r>
            <a:r>
              <a:rPr sz="1700" spc="-20" dirty="0">
                <a:latin typeface="Arial"/>
                <a:cs typeface="Arial"/>
              </a:rPr>
              <a:t>after </a:t>
            </a:r>
            <a:r>
              <a:rPr sz="1700" spc="-25" dirty="0">
                <a:latin typeface="Arial"/>
                <a:cs typeface="Arial"/>
              </a:rPr>
              <a:t>initial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dissemination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those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practices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majority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populations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95" dirty="0">
                <a:latin typeface="Arial"/>
                <a:cs typeface="Arial"/>
              </a:rPr>
              <a:t>Racial/Ethnic/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LGBT+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provider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consumer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populations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less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likely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be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70" dirty="0">
                <a:latin typeface="Arial"/>
                <a:cs typeface="Arial"/>
              </a:rPr>
              <a:t>engaged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 </a:t>
            </a:r>
            <a:r>
              <a:rPr sz="1700" spc="-100" dirty="0">
                <a:latin typeface="Arial"/>
                <a:cs typeface="Arial"/>
              </a:rPr>
              <a:t>SUD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research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than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their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majority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counterparts</a:t>
            </a:r>
            <a:endParaRPr sz="1700">
              <a:latin typeface="Arial"/>
              <a:cs typeface="Arial"/>
            </a:endParaRPr>
          </a:p>
          <a:p>
            <a:pPr marL="240665" marR="291465" indent="-227965">
              <a:lnSpc>
                <a:spcPct val="11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0" dirty="0">
                <a:latin typeface="Arial"/>
                <a:cs typeface="Arial"/>
              </a:rPr>
              <a:t>Racial/Ethnic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providers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much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more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focused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survival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sustainability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they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are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quality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improvement </a:t>
            </a:r>
            <a:r>
              <a:rPr sz="1700" spc="-65" dirty="0">
                <a:latin typeface="Arial"/>
                <a:cs typeface="Arial"/>
              </a:rPr>
              <a:t>than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their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majority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counterparts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har char="•"/>
              <a:tabLst>
                <a:tab pos="240665" algn="l"/>
                <a:tab pos="241300" algn="l"/>
              </a:tabLst>
            </a:pPr>
            <a:r>
              <a:rPr sz="1700" spc="-100" dirty="0">
                <a:latin typeface="Arial"/>
                <a:cs typeface="Arial"/>
              </a:rPr>
              <a:t>Racial/Ethnic/LGBT+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consumer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populations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have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less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80" dirty="0">
                <a:latin typeface="Arial"/>
                <a:cs typeface="Arial"/>
              </a:rPr>
              <a:t>access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quality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services,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receive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services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later</a:t>
            </a:r>
            <a:r>
              <a:rPr sz="1700" dirty="0">
                <a:latin typeface="Arial"/>
                <a:cs typeface="Arial"/>
              </a:rPr>
              <a:t> in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their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SUD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04"/>
              </a:spcBef>
            </a:pPr>
            <a:r>
              <a:rPr sz="1700" spc="-100" dirty="0">
                <a:latin typeface="Arial"/>
                <a:cs typeface="Arial"/>
              </a:rPr>
              <a:t>process,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and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have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lower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outcome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rates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than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their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sustaining</a:t>
            </a:r>
            <a:r>
              <a:rPr sz="1700" spc="-25" dirty="0">
                <a:latin typeface="Arial"/>
                <a:cs typeface="Arial"/>
              </a:rPr>
              <a:t> majority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consumer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population</a:t>
            </a:r>
            <a:r>
              <a:rPr sz="1700" spc="-10" dirty="0">
                <a:latin typeface="Arial"/>
                <a:cs typeface="Arial"/>
              </a:rPr>
              <a:t> counterparts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624" y="1585535"/>
            <a:ext cx="4478570" cy="4509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4208780" algn="l"/>
              </a:tabLst>
            </a:pPr>
            <a:r>
              <a:rPr spc="-844" dirty="0"/>
              <a:t>J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90" dirty="0"/>
              <a:t>I</a:t>
            </a:r>
            <a:r>
              <a:rPr dirty="0"/>
              <a:t>	</a:t>
            </a:r>
            <a:r>
              <a:rPr spc="440" dirty="0"/>
              <a:t>N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-265" dirty="0"/>
              <a:t>E</a:t>
            </a:r>
            <a:r>
              <a:rPr spc="-305" dirty="0"/>
              <a:t> </a:t>
            </a:r>
            <a:r>
              <a:rPr spc="229" dirty="0"/>
              <a:t>D</a:t>
            </a:r>
            <a:r>
              <a:rPr spc="-315" dirty="0"/>
              <a:t> </a:t>
            </a:r>
            <a:r>
              <a:rPr spc="-265" dirty="0"/>
              <a:t>E</a:t>
            </a:r>
            <a:r>
              <a:rPr spc="-310" dirty="0"/>
              <a:t> </a:t>
            </a:r>
            <a:r>
              <a:rPr spc="180" dirty="0"/>
              <a:t>D</a:t>
            </a:r>
            <a:r>
              <a:rPr dirty="0"/>
              <a:t>	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3" y="2120011"/>
            <a:ext cx="10037445" cy="2541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u="sng" spc="-90" dirty="0">
                <a:uFill>
                  <a:solidFill>
                    <a:srgbClr val="000000"/>
                  </a:solidFill>
                </a:uFill>
                <a:latin typeface="Arial-BoldItalicMT"/>
                <a:cs typeface="Arial-BoldItalicMT"/>
              </a:rPr>
              <a:t>Diversity</a:t>
            </a:r>
            <a:r>
              <a:rPr sz="2000" b="1" i="1" spc="-20" dirty="0">
                <a:latin typeface="Arial-BoldItalicMT"/>
                <a:cs typeface="Arial-BoldItalicMT"/>
              </a:rPr>
              <a:t> </a:t>
            </a:r>
            <a:r>
              <a:rPr sz="2000" spc="-140" dirty="0">
                <a:latin typeface="Arial"/>
                <a:cs typeface="Arial"/>
              </a:rPr>
              <a:t>by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consumer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population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rarely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matches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diversity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by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provider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population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Arial"/>
                <a:cs typeface="Arial"/>
              </a:rPr>
              <a:t>Workforce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development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efforts </a:t>
            </a:r>
            <a:r>
              <a:rPr sz="2000" spc="-75" dirty="0">
                <a:latin typeface="Arial"/>
                <a:cs typeface="Arial"/>
              </a:rPr>
              <a:t>continually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fall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(start-</a:t>
            </a:r>
            <a:r>
              <a:rPr sz="2000" spc="-60" dirty="0">
                <a:latin typeface="Arial"/>
                <a:cs typeface="Arial"/>
              </a:rPr>
              <a:t>stop-</a:t>
            </a:r>
            <a:r>
              <a:rPr sz="2000" spc="-20" dirty="0">
                <a:latin typeface="Arial"/>
                <a:cs typeface="Arial"/>
              </a:rPr>
              <a:t>start-</a:t>
            </a:r>
            <a:r>
              <a:rPr sz="2000" spc="-10" dirty="0">
                <a:latin typeface="Arial"/>
                <a:cs typeface="Arial"/>
              </a:rPr>
              <a:t>stop)</a:t>
            </a:r>
            <a:endParaRPr sz="2000">
              <a:latin typeface="Arial"/>
              <a:cs typeface="Arial"/>
            </a:endParaRPr>
          </a:p>
          <a:p>
            <a:pPr marL="240665" marR="5080" indent="-227965">
              <a:lnSpc>
                <a:spcPct val="12000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70" dirty="0">
                <a:latin typeface="Arial"/>
                <a:cs typeface="Arial"/>
              </a:rPr>
              <a:t>Treatment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outcomes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positively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affected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4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diversity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representation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(when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consumers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see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their </a:t>
            </a:r>
            <a:r>
              <a:rPr sz="2000" spc="-95" dirty="0">
                <a:latin typeface="Arial"/>
                <a:cs typeface="Arial"/>
              </a:rPr>
              <a:t>respective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race/cultures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represented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 </a:t>
            </a:r>
            <a:r>
              <a:rPr sz="2000" spc="-85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levels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service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provider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entity)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45" dirty="0">
                <a:latin typeface="Arial"/>
                <a:cs typeface="Arial"/>
              </a:rPr>
              <a:t>Services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curriculum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rarely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reflect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diversity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populations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served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exception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the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spc="-125" dirty="0">
                <a:latin typeface="Arial"/>
                <a:cs typeface="Arial"/>
              </a:rPr>
              <a:t>sustaining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majority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600200"/>
            <a:chOff x="0" y="0"/>
            <a:chExt cx="12192000" cy="160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600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255" y="487679"/>
              <a:ext cx="4706873" cy="8968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4625" y="573405"/>
            <a:ext cx="41071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3350" algn="l"/>
                <a:tab pos="3863340" algn="l"/>
              </a:tabLst>
            </a:pPr>
            <a:r>
              <a:rPr sz="3200" spc="-730" dirty="0">
                <a:solidFill>
                  <a:srgbClr val="FFFFFF"/>
                </a:solidFill>
              </a:rPr>
              <a:t>J</a:t>
            </a:r>
            <a:r>
              <a:rPr sz="3200" spc="-195" dirty="0">
                <a:solidFill>
                  <a:srgbClr val="FFFFFF"/>
                </a:solidFill>
              </a:rPr>
              <a:t> </a:t>
            </a:r>
            <a:r>
              <a:rPr sz="3200" spc="-220" dirty="0">
                <a:solidFill>
                  <a:srgbClr val="FFFFFF"/>
                </a:solidFill>
              </a:rPr>
              <a:t>E</a:t>
            </a:r>
            <a:r>
              <a:rPr sz="3200" spc="-200" dirty="0">
                <a:solidFill>
                  <a:srgbClr val="FFFFFF"/>
                </a:solidFill>
              </a:rPr>
              <a:t> </a:t>
            </a:r>
            <a:r>
              <a:rPr sz="3200" spc="204" dirty="0">
                <a:solidFill>
                  <a:srgbClr val="FFFFFF"/>
                </a:solidFill>
              </a:rPr>
              <a:t>D</a:t>
            </a:r>
            <a:r>
              <a:rPr sz="3200" spc="-204" dirty="0">
                <a:solidFill>
                  <a:srgbClr val="FFFFFF"/>
                </a:solidFill>
              </a:rPr>
              <a:t> </a:t>
            </a:r>
            <a:r>
              <a:rPr sz="3200" spc="70" dirty="0">
                <a:solidFill>
                  <a:srgbClr val="FFFFFF"/>
                </a:solidFill>
              </a:rPr>
              <a:t>I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spc="390" dirty="0">
                <a:solidFill>
                  <a:srgbClr val="FFFFFF"/>
                </a:solidFill>
              </a:rPr>
              <a:t>N</a:t>
            </a:r>
            <a:r>
              <a:rPr sz="3200" spc="-195" dirty="0">
                <a:solidFill>
                  <a:srgbClr val="FFFFFF"/>
                </a:solidFill>
              </a:rPr>
              <a:t> </a:t>
            </a:r>
            <a:r>
              <a:rPr sz="3200" spc="-220" dirty="0">
                <a:solidFill>
                  <a:srgbClr val="FFFFFF"/>
                </a:solidFill>
              </a:rPr>
              <a:t>E</a:t>
            </a:r>
            <a:r>
              <a:rPr sz="3200" spc="-200" dirty="0">
                <a:solidFill>
                  <a:srgbClr val="FFFFFF"/>
                </a:solidFill>
              </a:rPr>
              <a:t> </a:t>
            </a:r>
            <a:r>
              <a:rPr sz="3200" spc="-220" dirty="0">
                <a:solidFill>
                  <a:srgbClr val="FFFFFF"/>
                </a:solidFill>
              </a:rPr>
              <a:t>E</a:t>
            </a:r>
            <a:r>
              <a:rPr sz="3200" spc="-200" dirty="0">
                <a:solidFill>
                  <a:srgbClr val="FFFFFF"/>
                </a:solidFill>
              </a:rPr>
              <a:t> </a:t>
            </a:r>
            <a:r>
              <a:rPr sz="3200" spc="204" dirty="0">
                <a:solidFill>
                  <a:srgbClr val="FFFFFF"/>
                </a:solidFill>
              </a:rPr>
              <a:t>D</a:t>
            </a:r>
            <a:r>
              <a:rPr sz="3200" spc="-200" dirty="0">
                <a:solidFill>
                  <a:srgbClr val="FFFFFF"/>
                </a:solidFill>
              </a:rPr>
              <a:t> </a:t>
            </a:r>
            <a:r>
              <a:rPr sz="3200" spc="-220" dirty="0">
                <a:solidFill>
                  <a:srgbClr val="FFFFFF"/>
                </a:solidFill>
              </a:rPr>
              <a:t>E</a:t>
            </a:r>
            <a:r>
              <a:rPr sz="3200" spc="-200" dirty="0">
                <a:solidFill>
                  <a:srgbClr val="FFFFFF"/>
                </a:solidFill>
              </a:rPr>
              <a:t> </a:t>
            </a:r>
            <a:r>
              <a:rPr sz="3200" spc="155" dirty="0">
                <a:solidFill>
                  <a:srgbClr val="FFFFFF"/>
                </a:solidFill>
              </a:rPr>
              <a:t>D</a:t>
            </a:r>
            <a:r>
              <a:rPr sz="3200" dirty="0">
                <a:solidFill>
                  <a:srgbClr val="FFFFFF"/>
                </a:solidFill>
              </a:rPr>
              <a:t>	</a:t>
            </a:r>
            <a:r>
              <a:rPr sz="3200" spc="-50" dirty="0">
                <a:solidFill>
                  <a:srgbClr val="FFFFFF"/>
                </a:solidFill>
              </a:rPr>
              <a:t>4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121663" y="2063495"/>
            <a:ext cx="2618740" cy="1569720"/>
          </a:xfrm>
          <a:custGeom>
            <a:avLst/>
            <a:gdLst/>
            <a:ahLst/>
            <a:cxnLst/>
            <a:rect l="l" t="t" r="r" b="b"/>
            <a:pathLst>
              <a:path w="2618740" h="1569720">
                <a:moveTo>
                  <a:pt x="2461260" y="0"/>
                </a:moveTo>
                <a:lnTo>
                  <a:pt x="156972" y="0"/>
                </a:lnTo>
                <a:lnTo>
                  <a:pt x="107357" y="7997"/>
                </a:lnTo>
                <a:lnTo>
                  <a:pt x="64267" y="30272"/>
                </a:lnTo>
                <a:lnTo>
                  <a:pt x="30287" y="64245"/>
                </a:lnTo>
                <a:lnTo>
                  <a:pt x="8002" y="107338"/>
                </a:lnTo>
                <a:lnTo>
                  <a:pt x="0" y="156971"/>
                </a:lnTo>
                <a:lnTo>
                  <a:pt x="0" y="1412748"/>
                </a:lnTo>
                <a:lnTo>
                  <a:pt x="8002" y="1462381"/>
                </a:lnTo>
                <a:lnTo>
                  <a:pt x="30287" y="1505474"/>
                </a:lnTo>
                <a:lnTo>
                  <a:pt x="64267" y="1539447"/>
                </a:lnTo>
                <a:lnTo>
                  <a:pt x="107357" y="1561722"/>
                </a:lnTo>
                <a:lnTo>
                  <a:pt x="156972" y="1569720"/>
                </a:lnTo>
                <a:lnTo>
                  <a:pt x="2461260" y="1569720"/>
                </a:lnTo>
                <a:lnTo>
                  <a:pt x="2510893" y="1561722"/>
                </a:lnTo>
                <a:lnTo>
                  <a:pt x="2553986" y="1539447"/>
                </a:lnTo>
                <a:lnTo>
                  <a:pt x="2587959" y="1505474"/>
                </a:lnTo>
                <a:lnTo>
                  <a:pt x="2610234" y="1462381"/>
                </a:lnTo>
                <a:lnTo>
                  <a:pt x="2618232" y="1412748"/>
                </a:lnTo>
                <a:lnTo>
                  <a:pt x="2618232" y="156971"/>
                </a:lnTo>
                <a:lnTo>
                  <a:pt x="2610234" y="107338"/>
                </a:lnTo>
                <a:lnTo>
                  <a:pt x="2587959" y="64245"/>
                </a:lnTo>
                <a:lnTo>
                  <a:pt x="2553986" y="30272"/>
                </a:lnTo>
                <a:lnTo>
                  <a:pt x="2510893" y="7997"/>
                </a:lnTo>
                <a:lnTo>
                  <a:pt x="2461260" y="0"/>
                </a:lnTo>
                <a:close/>
              </a:path>
            </a:pathLst>
          </a:custGeom>
          <a:solidFill>
            <a:srgbClr val="45B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1053" y="2137994"/>
            <a:ext cx="2217420" cy="1372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indent="1905" algn="ctr">
              <a:lnSpc>
                <a:spcPct val="97700"/>
              </a:lnSpc>
              <a:spcBef>
                <a:spcPts val="150"/>
              </a:spcBef>
            </a:pPr>
            <a:r>
              <a:rPr sz="1800" b="1" i="1" u="sng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-BoldItalicMT"/>
                <a:cs typeface="Arial-BoldItalicMT"/>
              </a:rPr>
              <a:t>Inclusion</a:t>
            </a:r>
            <a:r>
              <a:rPr sz="1800" b="1" i="1" spc="1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policy,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practice,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delivery,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consumer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0020" y="2523744"/>
            <a:ext cx="554990" cy="649605"/>
          </a:xfrm>
          <a:custGeom>
            <a:avLst/>
            <a:gdLst/>
            <a:ahLst/>
            <a:cxnLst/>
            <a:rect l="l" t="t" r="r" b="b"/>
            <a:pathLst>
              <a:path w="554989" h="649605">
                <a:moveTo>
                  <a:pt x="277367" y="0"/>
                </a:moveTo>
                <a:lnTo>
                  <a:pt x="277367" y="129793"/>
                </a:lnTo>
                <a:lnTo>
                  <a:pt x="0" y="129793"/>
                </a:lnTo>
                <a:lnTo>
                  <a:pt x="0" y="519429"/>
                </a:lnTo>
                <a:lnTo>
                  <a:pt x="277367" y="519429"/>
                </a:lnTo>
                <a:lnTo>
                  <a:pt x="277367" y="649223"/>
                </a:lnTo>
                <a:lnTo>
                  <a:pt x="554735" y="324611"/>
                </a:lnTo>
                <a:lnTo>
                  <a:pt x="277367" y="0"/>
                </a:lnTo>
                <a:close/>
              </a:path>
            </a:pathLst>
          </a:custGeom>
          <a:solidFill>
            <a:srgbClr val="45B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6884" y="2063495"/>
            <a:ext cx="2618740" cy="1569720"/>
          </a:xfrm>
          <a:custGeom>
            <a:avLst/>
            <a:gdLst/>
            <a:ahLst/>
            <a:cxnLst/>
            <a:rect l="l" t="t" r="r" b="b"/>
            <a:pathLst>
              <a:path w="2618740" h="1569720">
                <a:moveTo>
                  <a:pt x="2461260" y="0"/>
                </a:moveTo>
                <a:lnTo>
                  <a:pt x="156971" y="0"/>
                </a:lnTo>
                <a:lnTo>
                  <a:pt x="107338" y="7997"/>
                </a:lnTo>
                <a:lnTo>
                  <a:pt x="64245" y="30272"/>
                </a:lnTo>
                <a:lnTo>
                  <a:pt x="30272" y="64245"/>
                </a:lnTo>
                <a:lnTo>
                  <a:pt x="7997" y="107338"/>
                </a:lnTo>
                <a:lnTo>
                  <a:pt x="0" y="156971"/>
                </a:lnTo>
                <a:lnTo>
                  <a:pt x="0" y="1412748"/>
                </a:lnTo>
                <a:lnTo>
                  <a:pt x="7997" y="1462381"/>
                </a:lnTo>
                <a:lnTo>
                  <a:pt x="30272" y="1505474"/>
                </a:lnTo>
                <a:lnTo>
                  <a:pt x="64245" y="1539447"/>
                </a:lnTo>
                <a:lnTo>
                  <a:pt x="107338" y="1561722"/>
                </a:lnTo>
                <a:lnTo>
                  <a:pt x="156971" y="1569720"/>
                </a:lnTo>
                <a:lnTo>
                  <a:pt x="2461260" y="1569720"/>
                </a:lnTo>
                <a:lnTo>
                  <a:pt x="2510893" y="1561722"/>
                </a:lnTo>
                <a:lnTo>
                  <a:pt x="2553986" y="1539447"/>
                </a:lnTo>
                <a:lnTo>
                  <a:pt x="2587959" y="1505474"/>
                </a:lnTo>
                <a:lnTo>
                  <a:pt x="2610234" y="1462381"/>
                </a:lnTo>
                <a:lnTo>
                  <a:pt x="2618232" y="1412748"/>
                </a:lnTo>
                <a:lnTo>
                  <a:pt x="2618232" y="156971"/>
                </a:lnTo>
                <a:lnTo>
                  <a:pt x="2610234" y="107338"/>
                </a:lnTo>
                <a:lnTo>
                  <a:pt x="2587959" y="64245"/>
                </a:lnTo>
                <a:lnTo>
                  <a:pt x="2553986" y="30272"/>
                </a:lnTo>
                <a:lnTo>
                  <a:pt x="2510893" y="7997"/>
                </a:lnTo>
                <a:lnTo>
                  <a:pt x="2461260" y="0"/>
                </a:lnTo>
                <a:close/>
              </a:path>
            </a:pathLst>
          </a:custGeom>
          <a:solidFill>
            <a:srgbClr val="4D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74716" y="2673807"/>
            <a:ext cx="2244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disparity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5240" y="2523744"/>
            <a:ext cx="554990" cy="649605"/>
          </a:xfrm>
          <a:custGeom>
            <a:avLst/>
            <a:gdLst/>
            <a:ahLst/>
            <a:cxnLst/>
            <a:rect l="l" t="t" r="r" b="b"/>
            <a:pathLst>
              <a:path w="554990" h="649605">
                <a:moveTo>
                  <a:pt x="277367" y="0"/>
                </a:moveTo>
                <a:lnTo>
                  <a:pt x="277367" y="129793"/>
                </a:lnTo>
                <a:lnTo>
                  <a:pt x="0" y="129793"/>
                </a:lnTo>
                <a:lnTo>
                  <a:pt x="0" y="519429"/>
                </a:lnTo>
                <a:lnTo>
                  <a:pt x="277367" y="519429"/>
                </a:lnTo>
                <a:lnTo>
                  <a:pt x="277367" y="649223"/>
                </a:lnTo>
                <a:lnTo>
                  <a:pt x="554735" y="324611"/>
                </a:lnTo>
                <a:lnTo>
                  <a:pt x="277367" y="0"/>
                </a:lnTo>
                <a:close/>
              </a:path>
            </a:pathLst>
          </a:custGeom>
          <a:solidFill>
            <a:srgbClr val="4D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2104" y="2063495"/>
            <a:ext cx="2618740" cy="1569720"/>
          </a:xfrm>
          <a:custGeom>
            <a:avLst/>
            <a:gdLst/>
            <a:ahLst/>
            <a:cxnLst/>
            <a:rect l="l" t="t" r="r" b="b"/>
            <a:pathLst>
              <a:path w="2618740" h="1569720">
                <a:moveTo>
                  <a:pt x="2461260" y="0"/>
                </a:moveTo>
                <a:lnTo>
                  <a:pt x="156972" y="0"/>
                </a:lnTo>
                <a:lnTo>
                  <a:pt x="107338" y="7997"/>
                </a:lnTo>
                <a:lnTo>
                  <a:pt x="64245" y="30272"/>
                </a:lnTo>
                <a:lnTo>
                  <a:pt x="30272" y="64245"/>
                </a:lnTo>
                <a:lnTo>
                  <a:pt x="7997" y="107338"/>
                </a:lnTo>
                <a:lnTo>
                  <a:pt x="0" y="156971"/>
                </a:lnTo>
                <a:lnTo>
                  <a:pt x="0" y="1412748"/>
                </a:lnTo>
                <a:lnTo>
                  <a:pt x="7997" y="1462381"/>
                </a:lnTo>
                <a:lnTo>
                  <a:pt x="30272" y="1505474"/>
                </a:lnTo>
                <a:lnTo>
                  <a:pt x="64245" y="1539447"/>
                </a:lnTo>
                <a:lnTo>
                  <a:pt x="107338" y="1561722"/>
                </a:lnTo>
                <a:lnTo>
                  <a:pt x="156972" y="1569720"/>
                </a:lnTo>
                <a:lnTo>
                  <a:pt x="2461260" y="1569720"/>
                </a:lnTo>
                <a:lnTo>
                  <a:pt x="2510893" y="1561722"/>
                </a:lnTo>
                <a:lnTo>
                  <a:pt x="2553986" y="1539447"/>
                </a:lnTo>
                <a:lnTo>
                  <a:pt x="2587959" y="1505474"/>
                </a:lnTo>
                <a:lnTo>
                  <a:pt x="2610234" y="1462381"/>
                </a:lnTo>
                <a:lnTo>
                  <a:pt x="2618231" y="1412748"/>
                </a:lnTo>
                <a:lnTo>
                  <a:pt x="2618231" y="156971"/>
                </a:lnTo>
                <a:lnTo>
                  <a:pt x="2610234" y="107338"/>
                </a:lnTo>
                <a:lnTo>
                  <a:pt x="2587959" y="64245"/>
                </a:lnTo>
                <a:lnTo>
                  <a:pt x="2553986" y="30272"/>
                </a:lnTo>
                <a:lnTo>
                  <a:pt x="2510893" y="7997"/>
                </a:lnTo>
                <a:lnTo>
                  <a:pt x="2461260" y="0"/>
                </a:lnTo>
                <a:close/>
              </a:path>
            </a:pathLst>
          </a:custGeom>
          <a:solidFill>
            <a:srgbClr val="B03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91319" y="2673807"/>
            <a:ext cx="942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36607" y="3863340"/>
            <a:ext cx="649605" cy="556260"/>
          </a:xfrm>
          <a:custGeom>
            <a:avLst/>
            <a:gdLst/>
            <a:ahLst/>
            <a:cxnLst/>
            <a:rect l="l" t="t" r="r" b="b"/>
            <a:pathLst>
              <a:path w="649604" h="556260">
                <a:moveTo>
                  <a:pt x="519430" y="0"/>
                </a:moveTo>
                <a:lnTo>
                  <a:pt x="129794" y="0"/>
                </a:lnTo>
                <a:lnTo>
                  <a:pt x="129794" y="278130"/>
                </a:lnTo>
                <a:lnTo>
                  <a:pt x="0" y="278130"/>
                </a:lnTo>
                <a:lnTo>
                  <a:pt x="324612" y="556260"/>
                </a:lnTo>
                <a:lnTo>
                  <a:pt x="649224" y="278130"/>
                </a:lnTo>
                <a:lnTo>
                  <a:pt x="519430" y="278130"/>
                </a:lnTo>
                <a:lnTo>
                  <a:pt x="519430" y="0"/>
                </a:lnTo>
                <a:close/>
              </a:path>
            </a:pathLst>
          </a:custGeom>
          <a:solidFill>
            <a:srgbClr val="B03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2104" y="4681728"/>
            <a:ext cx="2618740" cy="1569720"/>
          </a:xfrm>
          <a:custGeom>
            <a:avLst/>
            <a:gdLst/>
            <a:ahLst/>
            <a:cxnLst/>
            <a:rect l="l" t="t" r="r" b="b"/>
            <a:pathLst>
              <a:path w="2618740" h="1569720">
                <a:moveTo>
                  <a:pt x="2461260" y="0"/>
                </a:moveTo>
                <a:lnTo>
                  <a:pt x="156972" y="0"/>
                </a:lnTo>
                <a:lnTo>
                  <a:pt x="107338" y="7997"/>
                </a:lnTo>
                <a:lnTo>
                  <a:pt x="64245" y="30272"/>
                </a:lnTo>
                <a:lnTo>
                  <a:pt x="30272" y="64245"/>
                </a:lnTo>
                <a:lnTo>
                  <a:pt x="7997" y="107338"/>
                </a:lnTo>
                <a:lnTo>
                  <a:pt x="0" y="156972"/>
                </a:lnTo>
                <a:lnTo>
                  <a:pt x="0" y="1412748"/>
                </a:lnTo>
                <a:lnTo>
                  <a:pt x="7997" y="1462362"/>
                </a:lnTo>
                <a:lnTo>
                  <a:pt x="30272" y="1505452"/>
                </a:lnTo>
                <a:lnTo>
                  <a:pt x="64245" y="1539432"/>
                </a:lnTo>
                <a:lnTo>
                  <a:pt x="107338" y="1561717"/>
                </a:lnTo>
                <a:lnTo>
                  <a:pt x="156972" y="1569720"/>
                </a:lnTo>
                <a:lnTo>
                  <a:pt x="2461260" y="1569720"/>
                </a:lnTo>
                <a:lnTo>
                  <a:pt x="2510893" y="1561717"/>
                </a:lnTo>
                <a:lnTo>
                  <a:pt x="2553986" y="1539432"/>
                </a:lnTo>
                <a:lnTo>
                  <a:pt x="2587959" y="1505452"/>
                </a:lnTo>
                <a:lnTo>
                  <a:pt x="2610234" y="1462362"/>
                </a:lnTo>
                <a:lnTo>
                  <a:pt x="2618231" y="1412748"/>
                </a:lnTo>
                <a:lnTo>
                  <a:pt x="2618231" y="156972"/>
                </a:lnTo>
                <a:lnTo>
                  <a:pt x="2610234" y="107338"/>
                </a:lnTo>
                <a:lnTo>
                  <a:pt x="2587959" y="64245"/>
                </a:lnTo>
                <a:lnTo>
                  <a:pt x="2553986" y="30272"/>
                </a:lnTo>
                <a:lnTo>
                  <a:pt x="2510893" y="7997"/>
                </a:lnTo>
                <a:lnTo>
                  <a:pt x="2461260" y="0"/>
                </a:lnTo>
                <a:close/>
              </a:path>
            </a:pathLst>
          </a:custGeom>
          <a:solidFill>
            <a:srgbClr val="C35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96376" y="5292978"/>
            <a:ext cx="233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7243" y="5141976"/>
            <a:ext cx="554990" cy="649605"/>
          </a:xfrm>
          <a:custGeom>
            <a:avLst/>
            <a:gdLst/>
            <a:ahLst/>
            <a:cxnLst/>
            <a:rect l="l" t="t" r="r" b="b"/>
            <a:pathLst>
              <a:path w="554990" h="649604">
                <a:moveTo>
                  <a:pt x="277367" y="0"/>
                </a:moveTo>
                <a:lnTo>
                  <a:pt x="0" y="324612"/>
                </a:lnTo>
                <a:lnTo>
                  <a:pt x="277367" y="649224"/>
                </a:lnTo>
                <a:lnTo>
                  <a:pt x="277367" y="519379"/>
                </a:lnTo>
                <a:lnTo>
                  <a:pt x="554735" y="519379"/>
                </a:lnTo>
                <a:lnTo>
                  <a:pt x="554735" y="129793"/>
                </a:lnTo>
                <a:lnTo>
                  <a:pt x="277367" y="129793"/>
                </a:lnTo>
                <a:lnTo>
                  <a:pt x="277367" y="0"/>
                </a:lnTo>
                <a:close/>
              </a:path>
            </a:pathLst>
          </a:custGeom>
          <a:solidFill>
            <a:srgbClr val="C35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6884" y="4681728"/>
            <a:ext cx="2618740" cy="1569720"/>
          </a:xfrm>
          <a:custGeom>
            <a:avLst/>
            <a:gdLst/>
            <a:ahLst/>
            <a:cxnLst/>
            <a:rect l="l" t="t" r="r" b="b"/>
            <a:pathLst>
              <a:path w="2618740" h="1569720">
                <a:moveTo>
                  <a:pt x="2461260" y="0"/>
                </a:moveTo>
                <a:lnTo>
                  <a:pt x="156971" y="0"/>
                </a:lnTo>
                <a:lnTo>
                  <a:pt x="107338" y="7997"/>
                </a:lnTo>
                <a:lnTo>
                  <a:pt x="64245" y="30272"/>
                </a:lnTo>
                <a:lnTo>
                  <a:pt x="30272" y="64245"/>
                </a:lnTo>
                <a:lnTo>
                  <a:pt x="7997" y="107338"/>
                </a:lnTo>
                <a:lnTo>
                  <a:pt x="0" y="156972"/>
                </a:lnTo>
                <a:lnTo>
                  <a:pt x="0" y="1412748"/>
                </a:lnTo>
                <a:lnTo>
                  <a:pt x="7997" y="1462362"/>
                </a:lnTo>
                <a:lnTo>
                  <a:pt x="30272" y="1505452"/>
                </a:lnTo>
                <a:lnTo>
                  <a:pt x="64245" y="1539432"/>
                </a:lnTo>
                <a:lnTo>
                  <a:pt x="107338" y="1561717"/>
                </a:lnTo>
                <a:lnTo>
                  <a:pt x="156971" y="1569720"/>
                </a:lnTo>
                <a:lnTo>
                  <a:pt x="2461260" y="1569720"/>
                </a:lnTo>
                <a:lnTo>
                  <a:pt x="2510893" y="1561717"/>
                </a:lnTo>
                <a:lnTo>
                  <a:pt x="2553986" y="1539432"/>
                </a:lnTo>
                <a:lnTo>
                  <a:pt x="2587959" y="1505452"/>
                </a:lnTo>
                <a:lnTo>
                  <a:pt x="2610234" y="1462362"/>
                </a:lnTo>
                <a:lnTo>
                  <a:pt x="2618232" y="1412748"/>
                </a:lnTo>
                <a:lnTo>
                  <a:pt x="2618232" y="156972"/>
                </a:lnTo>
                <a:lnTo>
                  <a:pt x="2610234" y="107338"/>
                </a:lnTo>
                <a:lnTo>
                  <a:pt x="2587959" y="64245"/>
                </a:lnTo>
                <a:lnTo>
                  <a:pt x="2553986" y="30272"/>
                </a:lnTo>
                <a:lnTo>
                  <a:pt x="2510893" y="7997"/>
                </a:lnTo>
                <a:lnTo>
                  <a:pt x="2461260" y="0"/>
                </a:lnTo>
                <a:close/>
              </a:path>
            </a:pathLst>
          </a:custGeom>
          <a:solidFill>
            <a:srgbClr val="B07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08245" y="5159121"/>
            <a:ext cx="217741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32815" marR="5080" indent="-920750">
              <a:lnSpc>
                <a:spcPts val="2110"/>
              </a:lnSpc>
              <a:spcBef>
                <a:spcPts val="210"/>
              </a:spcBef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Consumer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engagement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2023" y="5141976"/>
            <a:ext cx="554990" cy="649605"/>
          </a:xfrm>
          <a:custGeom>
            <a:avLst/>
            <a:gdLst/>
            <a:ahLst/>
            <a:cxnLst/>
            <a:rect l="l" t="t" r="r" b="b"/>
            <a:pathLst>
              <a:path w="554989" h="649604">
                <a:moveTo>
                  <a:pt x="277367" y="0"/>
                </a:moveTo>
                <a:lnTo>
                  <a:pt x="0" y="324612"/>
                </a:lnTo>
                <a:lnTo>
                  <a:pt x="277367" y="649224"/>
                </a:lnTo>
                <a:lnTo>
                  <a:pt x="277367" y="519379"/>
                </a:lnTo>
                <a:lnTo>
                  <a:pt x="554736" y="519379"/>
                </a:lnTo>
                <a:lnTo>
                  <a:pt x="554736" y="129793"/>
                </a:lnTo>
                <a:lnTo>
                  <a:pt x="277367" y="129793"/>
                </a:lnTo>
                <a:lnTo>
                  <a:pt x="277367" y="0"/>
                </a:lnTo>
                <a:close/>
              </a:path>
            </a:pathLst>
          </a:custGeom>
          <a:solidFill>
            <a:srgbClr val="B07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1663" y="4681728"/>
            <a:ext cx="2618740" cy="1569720"/>
          </a:xfrm>
          <a:custGeom>
            <a:avLst/>
            <a:gdLst/>
            <a:ahLst/>
            <a:cxnLst/>
            <a:rect l="l" t="t" r="r" b="b"/>
            <a:pathLst>
              <a:path w="2618740" h="1569720">
                <a:moveTo>
                  <a:pt x="2461260" y="0"/>
                </a:moveTo>
                <a:lnTo>
                  <a:pt x="156972" y="0"/>
                </a:lnTo>
                <a:lnTo>
                  <a:pt x="107357" y="7997"/>
                </a:lnTo>
                <a:lnTo>
                  <a:pt x="64267" y="30272"/>
                </a:lnTo>
                <a:lnTo>
                  <a:pt x="30287" y="64245"/>
                </a:lnTo>
                <a:lnTo>
                  <a:pt x="8002" y="107338"/>
                </a:lnTo>
                <a:lnTo>
                  <a:pt x="0" y="156972"/>
                </a:lnTo>
                <a:lnTo>
                  <a:pt x="0" y="1412748"/>
                </a:lnTo>
                <a:lnTo>
                  <a:pt x="8002" y="1462362"/>
                </a:lnTo>
                <a:lnTo>
                  <a:pt x="30287" y="1505452"/>
                </a:lnTo>
                <a:lnTo>
                  <a:pt x="64267" y="1539432"/>
                </a:lnTo>
                <a:lnTo>
                  <a:pt x="107357" y="1561717"/>
                </a:lnTo>
                <a:lnTo>
                  <a:pt x="156972" y="1569720"/>
                </a:lnTo>
                <a:lnTo>
                  <a:pt x="2461260" y="1569720"/>
                </a:lnTo>
                <a:lnTo>
                  <a:pt x="2510893" y="1561717"/>
                </a:lnTo>
                <a:lnTo>
                  <a:pt x="2553986" y="1539432"/>
                </a:lnTo>
                <a:lnTo>
                  <a:pt x="2587959" y="1505452"/>
                </a:lnTo>
                <a:lnTo>
                  <a:pt x="2610234" y="1462362"/>
                </a:lnTo>
                <a:lnTo>
                  <a:pt x="2618232" y="1412748"/>
                </a:lnTo>
                <a:lnTo>
                  <a:pt x="2618232" y="156972"/>
                </a:lnTo>
                <a:lnTo>
                  <a:pt x="2610234" y="107338"/>
                </a:lnTo>
                <a:lnTo>
                  <a:pt x="2587959" y="64245"/>
                </a:lnTo>
                <a:lnTo>
                  <a:pt x="2553986" y="30272"/>
                </a:lnTo>
                <a:lnTo>
                  <a:pt x="2510893" y="7997"/>
                </a:lnTo>
                <a:lnTo>
                  <a:pt x="2461260" y="0"/>
                </a:lnTo>
                <a:close/>
              </a:path>
            </a:pathLst>
          </a:custGeom>
          <a:solidFill>
            <a:srgbClr val="45B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2953" y="5159121"/>
            <a:ext cx="229616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92505" marR="5080" indent="-980440">
              <a:lnSpc>
                <a:spcPts val="2110"/>
              </a:lnSpc>
              <a:spcBef>
                <a:spcPts val="21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engagement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LS">
  <a:themeElements>
    <a:clrScheme name="RLS Slide Deck">
      <a:dk1>
        <a:srgbClr val="00416B"/>
      </a:dk1>
      <a:lt1>
        <a:srgbClr val="FFFFFF"/>
      </a:lt1>
      <a:dk2>
        <a:srgbClr val="000000"/>
      </a:dk2>
      <a:lt2>
        <a:srgbClr val="4196CB"/>
      </a:lt2>
      <a:accent1>
        <a:srgbClr val="0075A9"/>
      </a:accent1>
      <a:accent2>
        <a:srgbClr val="005487"/>
      </a:accent2>
      <a:accent3>
        <a:srgbClr val="70C3C3"/>
      </a:accent3>
      <a:accent4>
        <a:srgbClr val="7E5DA7"/>
      </a:accent4>
      <a:accent5>
        <a:srgbClr val="D93F49"/>
      </a:accent5>
      <a:accent6>
        <a:srgbClr val="FBAD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S" id="{5BBE472C-514B-294D-ABE8-13B0DFC84CFE}" vid="{4E0EAB25-DD37-904B-BBE0-DDE300E874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78BB0-9AD5-4364-A1FF-6DFA2694C46A}"/>
</file>

<file path=customXml/itemProps2.xml><?xml version="1.0" encoding="utf-8"?>
<ds:datastoreItem xmlns:ds="http://schemas.openxmlformats.org/officeDocument/2006/customXml" ds:itemID="{61A4A255-E760-418A-8FB1-1052C208AA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2471</Words>
  <Application>Microsoft Macintosh PowerPoint</Application>
  <PresentationFormat>Widescreen</PresentationFormat>
  <Paragraphs>233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Arial-BoldItalicMT</vt:lpstr>
      <vt:lpstr>Calibri</vt:lpstr>
      <vt:lpstr>Calibri Light</vt:lpstr>
      <vt:lpstr>Courier New</vt:lpstr>
      <vt:lpstr>Open Sans</vt:lpstr>
      <vt:lpstr>Open Sans Light</vt:lpstr>
      <vt:lpstr>Open Sans Semibold</vt:lpstr>
      <vt:lpstr>Times New Roman</vt:lpstr>
      <vt:lpstr>Wingdings</vt:lpstr>
      <vt:lpstr>Office Theme</vt:lpstr>
      <vt:lpstr>1_Office Theme</vt:lpstr>
      <vt:lpstr>RLS</vt:lpstr>
      <vt:lpstr>WELCOME</vt:lpstr>
      <vt:lpstr>PowerPoint Presentation</vt:lpstr>
      <vt:lpstr>PowerPoint Presentation</vt:lpstr>
      <vt:lpstr>C O L O R - B L I N D Q U I Z ?</vt:lpstr>
      <vt:lpstr>J . E . D. I . S TA R S</vt:lpstr>
      <vt:lpstr>J E D I N E E D E D AT W O R K</vt:lpstr>
      <vt:lpstr>J E D I N E E D E D 2</vt:lpstr>
      <vt:lpstr>J E D I N E E D E D 3</vt:lpstr>
      <vt:lpstr>J E D I N E E D E D 4</vt:lpstr>
      <vt:lpstr>PowerPoint Presentation</vt:lpstr>
      <vt:lpstr>T H E C O L O R O F S U D S ( B R U S H S T R O K E S )</vt:lpstr>
      <vt:lpstr>PowerPoint Presentation</vt:lpstr>
      <vt:lpstr>C R I T E R I A A N D C O L O R</vt:lpstr>
      <vt:lpstr>PowerPoint Presentation</vt:lpstr>
      <vt:lpstr>T H E C O L O R O F T R E AT M E N T</vt:lpstr>
      <vt:lpstr>A WAY O F B E I N G W I T H P E O P L E :</vt:lpstr>
      <vt:lpstr>PowerPoint Presentation</vt:lpstr>
      <vt:lpstr>T H E C O L O R O F R E C O V E RY</vt:lpstr>
      <vt:lpstr>PowerPoint Presentation</vt:lpstr>
      <vt:lpstr>M U LT I P L E PAT H WAY S</vt:lpstr>
      <vt:lpstr>M U LT I P L E PAT H WAY S 2</vt:lpstr>
      <vt:lpstr>R E C O V E RY D I V E R S LY D E F I N E D</vt:lpstr>
      <vt:lpstr>C O L L E G I AT E R E C O V E RY</vt:lpstr>
      <vt:lpstr>D I V E R S I T Y A DV O C AC Y</vt:lpstr>
      <vt:lpstr>B E L I E V E 100%</vt:lpstr>
      <vt:lpstr>PowerPoint Presentation</vt:lpstr>
      <vt:lpstr>A F E W S O U R C E S</vt:lpstr>
      <vt:lpstr>A F E W M O R E S O U R C E 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COLOR of Addiction, Treatment and Recovery</dc:title>
  <dc:creator>Lofgren, Jonathan G</dc:creator>
  <cp:lastModifiedBy>Oliver Books</cp:lastModifiedBy>
  <cp:revision>1</cp:revision>
  <dcterms:created xsi:type="dcterms:W3CDTF">2023-06-02T16:53:15Z</dcterms:created>
  <dcterms:modified xsi:type="dcterms:W3CDTF">2023-06-02T17:05:03Z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2023-06-02T00:00:00Z</vt:filetime>
  </property>
  <property fmtid="{D5CDD505-2E9C-101B-9397-08002B2CF9AE}" pid="5" name="Producer">
    <vt:lpwstr>Microsoft® PowerPoint® for Microsoft 365</vt:lpwstr>
  </property>
</Properties>
</file>