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0"/>
  </p:notesMasterIdLst>
  <p:sldIdLst>
    <p:sldId id="289"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0" r:id="rId39"/>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qAJpTlcyn+ahpKQsY6diZNWNR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FE995-4EB0-7D4B-A352-20CFA9C33013}" v="6" dt="2023-06-02T20:43:07.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p:restoredTop sz="94719"/>
  </p:normalViewPr>
  <p:slideViewPr>
    <p:cSldViewPr snapToGrid="0">
      <p:cViewPr varScale="1">
        <p:scale>
          <a:sx n="144" d="100"/>
          <a:sy n="144" d="100"/>
        </p:scale>
        <p:origin x="2616"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Books" userId="7991137f-4da1-4869-a2a7-1122a540ee33" providerId="ADAL" clId="{EDB64008-09B4-FE4E-88A8-BF40F9EA9F3F}"/>
    <pc:docChg chg="sldOrd">
      <pc:chgData name="Oliver Books" userId="7991137f-4da1-4869-a2a7-1122a540ee33" providerId="ADAL" clId="{EDB64008-09B4-FE4E-88A8-BF40F9EA9F3F}" dt="2023-06-02T20:51:45.235" v="0" actId="20578"/>
      <pc:docMkLst>
        <pc:docMk/>
      </pc:docMkLst>
      <pc:sldChg chg="ord">
        <pc:chgData name="Oliver Books" userId="7991137f-4da1-4869-a2a7-1122a540ee33" providerId="ADAL" clId="{EDB64008-09B4-FE4E-88A8-BF40F9EA9F3F}" dt="2023-06-02T20:51:45.235" v="0" actId="20578"/>
        <pc:sldMkLst>
          <pc:docMk/>
          <pc:sldMk cId="3374975332"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338f8d983b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1338f8d983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266b791f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266b791f6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266b791f61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266b791f6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3" name="Google Shape;31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8"/>
          <p:cNvSpPr/>
          <p:nvPr/>
        </p:nvSpPr>
        <p:spPr>
          <a:xfrm>
            <a:off x="1328166" y="1295400"/>
            <a:ext cx="6487668" cy="315288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411"/>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B86EB8"/>
              </a:buClr>
              <a:buSzPts val="3520"/>
              <a:buFont typeface="Noto Sans Symbols"/>
              <a:buNone/>
            </a:pPr>
            <a:endParaRPr sz="3200" b="0" i="0" u="none" strike="noStrike" cap="none">
              <a:solidFill>
                <a:srgbClr val="595959"/>
              </a:solidFill>
              <a:latin typeface="Source Sans Pro"/>
              <a:ea typeface="Source Sans Pro"/>
              <a:cs typeface="Source Sans Pro"/>
              <a:sym typeface="Source Sans Pro"/>
            </a:endParaRPr>
          </a:p>
        </p:txBody>
      </p:sp>
      <p:sp>
        <p:nvSpPr>
          <p:cNvPr id="13" name="Google Shape;13;p28"/>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B86EB8"/>
              </a:buClr>
              <a:buSzPts val="5060"/>
              <a:buFont typeface="Noto Sans Symbols"/>
              <a:buNone/>
              <a:defRPr sz="4600">
                <a:solidFill>
                  <a:schemeClr val="accen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8"/>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Clr>
                <a:srgbClr val="B86EB8"/>
              </a:buClr>
              <a:buSzPts val="1980"/>
              <a:buFont typeface="Noto Sans Symbols"/>
              <a:buNone/>
              <a:defRPr sz="1800">
                <a:solidFill>
                  <a:srgbClr val="888888"/>
                </a:solidFill>
                <a:latin typeface="Source Sans Pro"/>
                <a:ea typeface="Source Sans Pro"/>
                <a:cs typeface="Source Sans Pro"/>
                <a:sym typeface="Source Sans Pro"/>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15" name="Google Shape;15;p28"/>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9"/>
        <p:cNvGrpSpPr/>
        <p:nvPr/>
      </p:nvGrpSpPr>
      <p:grpSpPr>
        <a:xfrm>
          <a:off x="0" y="0"/>
          <a:ext cx="0" cy="0"/>
          <a:chOff x="0" y="0"/>
          <a:chExt cx="0" cy="0"/>
        </a:xfrm>
      </p:grpSpPr>
      <p:sp>
        <p:nvSpPr>
          <p:cNvPr id="70" name="Google Shape;70;p37"/>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3600"/>
              <a:buFont typeface="Source Sans Pro"/>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72" name="Google Shape;72;p37"/>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37"/>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411"/>
              </a:srgbClr>
            </a:outerShdw>
          </a:effectLst>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body" idx="1"/>
          </p:nvPr>
        </p:nvSpPr>
        <p:spPr>
          <a:xfrm rot="5400000">
            <a:off x="2398713" y="-249237"/>
            <a:ext cx="4343400" cy="8042276"/>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79" name="Google Shape;79;p38"/>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9"/>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85" name="Google Shape;85;p39"/>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9"/>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9"/>
            <a:ext cx="9144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3946489"/>
            <a:ext cx="6858000" cy="195580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452179"/>
            <a:ext cx="43815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6718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8084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9"/>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21" name="Google Shape;21;p29"/>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24"/>
        <p:cNvGrpSpPr/>
        <p:nvPr/>
      </p:nvGrpSpPr>
      <p:grpSpPr>
        <a:xfrm>
          <a:off x="0" y="0"/>
          <a:ext cx="0" cy="0"/>
          <a:chOff x="0" y="0"/>
          <a:chExt cx="0" cy="0"/>
        </a:xfrm>
      </p:grpSpPr>
      <p:sp>
        <p:nvSpPr>
          <p:cNvPr id="25" name="Google Shape;25;p30"/>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SzPts val="1980"/>
              <a:buNone/>
              <a:defRPr sz="1800">
                <a:solidFill>
                  <a:srgbClr val="888888"/>
                </a:solidFill>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27" name="Google Shape;27;p30"/>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0"/>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411"/>
              </a:srgbClr>
            </a:outerShdw>
          </a:effectLst>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4600"/>
              <a:buFont typeface="Source Sans Pro"/>
              <a:buNone/>
              <a:defRPr sz="4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00"/>
              </a:spcBef>
              <a:spcAft>
                <a:spcPts val="0"/>
              </a:spcAft>
              <a:buSzPts val="1980"/>
              <a:buNone/>
              <a:defRPr sz="1800">
                <a:solidFill>
                  <a:srgbClr val="888888"/>
                </a:solidFill>
              </a:defRPr>
            </a:lvl1pPr>
            <a:lvl2pPr marL="914400" lvl="1" indent="-228600" algn="l">
              <a:lnSpc>
                <a:spcPct val="100000"/>
              </a:lnSpc>
              <a:spcBef>
                <a:spcPts val="600"/>
              </a:spcBef>
              <a:spcAft>
                <a:spcPts val="0"/>
              </a:spcAft>
              <a:buSzPts val="1980"/>
              <a:buNone/>
              <a:defRPr sz="1800">
                <a:solidFill>
                  <a:srgbClr val="888888"/>
                </a:solidFill>
              </a:defRPr>
            </a:lvl2pPr>
            <a:lvl3pPr marL="1371600" lvl="2" indent="-228600" algn="l">
              <a:lnSpc>
                <a:spcPct val="100000"/>
              </a:lnSpc>
              <a:spcBef>
                <a:spcPts val="600"/>
              </a:spcBef>
              <a:spcAft>
                <a:spcPts val="0"/>
              </a:spcAft>
              <a:buSzPts val="1760"/>
              <a:buNone/>
              <a:defRPr sz="1600">
                <a:solidFill>
                  <a:srgbClr val="888888"/>
                </a:solidFill>
              </a:defRPr>
            </a:lvl3pPr>
            <a:lvl4pPr marL="1828800" lvl="3" indent="-228600" algn="l">
              <a:lnSpc>
                <a:spcPct val="100000"/>
              </a:lnSpc>
              <a:spcBef>
                <a:spcPts val="600"/>
              </a:spcBef>
              <a:spcAft>
                <a:spcPts val="0"/>
              </a:spcAft>
              <a:buSzPts val="1540"/>
              <a:buNone/>
              <a:defRPr sz="1400">
                <a:solidFill>
                  <a:srgbClr val="888888"/>
                </a:solidFill>
              </a:defRPr>
            </a:lvl4pPr>
            <a:lvl5pPr marL="2286000" lvl="4" indent="-228600" algn="l">
              <a:lnSpc>
                <a:spcPct val="100000"/>
              </a:lnSpc>
              <a:spcBef>
                <a:spcPts val="600"/>
              </a:spcBef>
              <a:spcAft>
                <a:spcPts val="0"/>
              </a:spcAft>
              <a:buSzPts val="1540"/>
              <a:buNone/>
              <a:defRPr sz="1400">
                <a:solidFill>
                  <a:srgbClr val="888888"/>
                </a:solidFill>
              </a:defRPr>
            </a:lvl5pPr>
            <a:lvl6pPr marL="2743200" lvl="5" indent="-228600" algn="l">
              <a:lnSpc>
                <a:spcPct val="100000"/>
              </a:lnSpc>
              <a:spcBef>
                <a:spcPts val="280"/>
              </a:spcBef>
              <a:spcAft>
                <a:spcPts val="0"/>
              </a:spcAft>
              <a:buSzPts val="1540"/>
              <a:buNone/>
              <a:defRPr sz="1400">
                <a:solidFill>
                  <a:srgbClr val="888888"/>
                </a:solidFill>
              </a:defRPr>
            </a:lvl6pPr>
            <a:lvl7pPr marL="3200400" lvl="6" indent="-228600" algn="l">
              <a:lnSpc>
                <a:spcPct val="100000"/>
              </a:lnSpc>
              <a:spcBef>
                <a:spcPts val="280"/>
              </a:spcBef>
              <a:spcAft>
                <a:spcPts val="0"/>
              </a:spcAft>
              <a:buSzPts val="1540"/>
              <a:buNone/>
              <a:defRPr sz="1400">
                <a:solidFill>
                  <a:srgbClr val="888888"/>
                </a:solidFill>
              </a:defRPr>
            </a:lvl7pPr>
            <a:lvl8pPr marL="3657600" lvl="7" indent="-228600" algn="l">
              <a:lnSpc>
                <a:spcPct val="100000"/>
              </a:lnSpc>
              <a:spcBef>
                <a:spcPts val="280"/>
              </a:spcBef>
              <a:spcAft>
                <a:spcPts val="0"/>
              </a:spcAft>
              <a:buSzPts val="1540"/>
              <a:buNone/>
              <a:defRPr sz="1400">
                <a:solidFill>
                  <a:srgbClr val="888888"/>
                </a:solidFill>
              </a:defRPr>
            </a:lvl8pPr>
            <a:lvl9pPr marL="4114800" lvl="8" indent="-228600" algn="l">
              <a:lnSpc>
                <a:spcPct val="100000"/>
              </a:lnSpc>
              <a:spcBef>
                <a:spcPts val="280"/>
              </a:spcBef>
              <a:spcAft>
                <a:spcPts val="0"/>
              </a:spcAft>
              <a:buSzPts val="1540"/>
              <a:buNone/>
              <a:defRPr sz="1400">
                <a:solidFill>
                  <a:srgbClr val="888888"/>
                </a:solidFill>
              </a:defRPr>
            </a:lvl9pPr>
          </a:lstStyle>
          <a:p>
            <a:endParaRPr/>
          </a:p>
        </p:txBody>
      </p:sp>
      <p:sp>
        <p:nvSpPr>
          <p:cNvPr id="34" name="Google Shape;34;p31"/>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54329" algn="l">
              <a:lnSpc>
                <a:spcPct val="100000"/>
              </a:lnSpc>
              <a:spcBef>
                <a:spcPts val="360"/>
              </a:spcBef>
              <a:spcAft>
                <a:spcPts val="0"/>
              </a:spcAft>
              <a:buSzPts val="1980"/>
              <a:buChar char="⚫"/>
              <a:defRPr sz="1800"/>
            </a:lvl6pPr>
            <a:lvl7pPr marL="3200400" lvl="6" indent="-354329" algn="l">
              <a:lnSpc>
                <a:spcPct val="100000"/>
              </a:lnSpc>
              <a:spcBef>
                <a:spcPts val="360"/>
              </a:spcBef>
              <a:spcAft>
                <a:spcPts val="0"/>
              </a:spcAft>
              <a:buSzPts val="1980"/>
              <a:buChar char="⚫"/>
              <a:defRPr sz="1800"/>
            </a:lvl7pPr>
            <a:lvl8pPr marL="3657600" lvl="7" indent="-354329" algn="l">
              <a:lnSpc>
                <a:spcPct val="100000"/>
              </a:lnSpc>
              <a:spcBef>
                <a:spcPts val="360"/>
              </a:spcBef>
              <a:spcAft>
                <a:spcPts val="0"/>
              </a:spcAft>
              <a:buSzPts val="1980"/>
              <a:buChar char="⚫"/>
              <a:defRPr sz="1800"/>
            </a:lvl8pPr>
            <a:lvl9pPr marL="4114800" lvl="8" indent="-354329" algn="l">
              <a:lnSpc>
                <a:spcPct val="100000"/>
              </a:lnSpc>
              <a:spcBef>
                <a:spcPts val="360"/>
              </a:spcBef>
              <a:spcAft>
                <a:spcPts val="0"/>
              </a:spcAft>
              <a:buSzPts val="1980"/>
              <a:buChar char="⚫"/>
              <a:defRPr sz="1800"/>
            </a:lvl9pPr>
          </a:lstStyle>
          <a:p>
            <a:endParaRPr/>
          </a:p>
        </p:txBody>
      </p:sp>
      <p:sp>
        <p:nvSpPr>
          <p:cNvPr id="40" name="Google Shape;40;p32"/>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54329" algn="l">
              <a:lnSpc>
                <a:spcPct val="100000"/>
              </a:lnSpc>
              <a:spcBef>
                <a:spcPts val="360"/>
              </a:spcBef>
              <a:spcAft>
                <a:spcPts val="0"/>
              </a:spcAft>
              <a:buSzPts val="1980"/>
              <a:buChar char="⚫"/>
              <a:defRPr sz="1800"/>
            </a:lvl6pPr>
            <a:lvl7pPr marL="3200400" lvl="6" indent="-354329" algn="l">
              <a:lnSpc>
                <a:spcPct val="100000"/>
              </a:lnSpc>
              <a:spcBef>
                <a:spcPts val="360"/>
              </a:spcBef>
              <a:spcAft>
                <a:spcPts val="0"/>
              </a:spcAft>
              <a:buSzPts val="1980"/>
              <a:buChar char="⚫"/>
              <a:defRPr sz="1800"/>
            </a:lvl7pPr>
            <a:lvl8pPr marL="3657600" lvl="7" indent="-354329" algn="l">
              <a:lnSpc>
                <a:spcPct val="100000"/>
              </a:lnSpc>
              <a:spcBef>
                <a:spcPts val="360"/>
              </a:spcBef>
              <a:spcAft>
                <a:spcPts val="0"/>
              </a:spcAft>
              <a:buSzPts val="1980"/>
              <a:buChar char="⚫"/>
              <a:defRPr sz="1800"/>
            </a:lvl8pPr>
            <a:lvl9pPr marL="4114800" lvl="8" indent="-354329" algn="l">
              <a:lnSpc>
                <a:spcPct val="100000"/>
              </a:lnSpc>
              <a:spcBef>
                <a:spcPts val="360"/>
              </a:spcBef>
              <a:spcAft>
                <a:spcPts val="0"/>
              </a:spcAft>
              <a:buSzPts val="1980"/>
              <a:buChar char="⚫"/>
              <a:defRPr sz="1800"/>
            </a:lvl9pPr>
          </a:lstStyle>
          <a:p>
            <a:endParaRPr/>
          </a:p>
        </p:txBody>
      </p:sp>
      <p:sp>
        <p:nvSpPr>
          <p:cNvPr id="41" name="Google Shape;41;p32"/>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4600"/>
              <a:buFont typeface="Source Sans Pr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SzPts val="2640"/>
              <a:buNone/>
              <a:defRPr sz="2400" b="0">
                <a:solidFill>
                  <a:srgbClr val="B86EB8"/>
                </a:solidFill>
              </a:defRPr>
            </a:lvl1pPr>
            <a:lvl2pPr marL="914400" lvl="1" indent="-228600" algn="l">
              <a:lnSpc>
                <a:spcPct val="100000"/>
              </a:lnSpc>
              <a:spcBef>
                <a:spcPts val="600"/>
              </a:spcBef>
              <a:spcAft>
                <a:spcPts val="0"/>
              </a:spcAft>
              <a:buSzPts val="2200"/>
              <a:buNone/>
              <a:defRPr sz="2000" b="1"/>
            </a:lvl2pPr>
            <a:lvl3pPr marL="1371600" lvl="2" indent="-228600" algn="l">
              <a:lnSpc>
                <a:spcPct val="100000"/>
              </a:lnSpc>
              <a:spcBef>
                <a:spcPts val="600"/>
              </a:spcBef>
              <a:spcAft>
                <a:spcPts val="0"/>
              </a:spcAft>
              <a:buSzPts val="1980"/>
              <a:buNone/>
              <a:defRPr sz="1800" b="1"/>
            </a:lvl3pPr>
            <a:lvl4pPr marL="1828800" lvl="3" indent="-228600" algn="l">
              <a:lnSpc>
                <a:spcPct val="100000"/>
              </a:lnSpc>
              <a:spcBef>
                <a:spcPts val="600"/>
              </a:spcBef>
              <a:spcAft>
                <a:spcPts val="0"/>
              </a:spcAft>
              <a:buSzPts val="1760"/>
              <a:buNone/>
              <a:defRPr sz="1600" b="1"/>
            </a:lvl4pPr>
            <a:lvl5pPr marL="2286000" lvl="4" indent="-228600" algn="l">
              <a:lnSpc>
                <a:spcPct val="100000"/>
              </a:lnSpc>
              <a:spcBef>
                <a:spcPts val="600"/>
              </a:spcBef>
              <a:spcAft>
                <a:spcPts val="0"/>
              </a:spcAft>
              <a:buSzPts val="1760"/>
              <a:buNone/>
              <a:defRPr sz="1600" b="1"/>
            </a:lvl5pPr>
            <a:lvl6pPr marL="2743200" lvl="5" indent="-228600" algn="l">
              <a:lnSpc>
                <a:spcPct val="100000"/>
              </a:lnSpc>
              <a:spcBef>
                <a:spcPts val="320"/>
              </a:spcBef>
              <a:spcAft>
                <a:spcPts val="0"/>
              </a:spcAft>
              <a:buSzPts val="1760"/>
              <a:buNone/>
              <a:defRPr sz="1600" b="1"/>
            </a:lvl6pPr>
            <a:lvl7pPr marL="3200400" lvl="6" indent="-228600" algn="l">
              <a:lnSpc>
                <a:spcPct val="100000"/>
              </a:lnSpc>
              <a:spcBef>
                <a:spcPts val="320"/>
              </a:spcBef>
              <a:spcAft>
                <a:spcPts val="0"/>
              </a:spcAft>
              <a:buSzPts val="1760"/>
              <a:buNone/>
              <a:defRPr sz="1600" b="1"/>
            </a:lvl7pPr>
            <a:lvl8pPr marL="3657600" lvl="7" indent="-228600" algn="l">
              <a:lnSpc>
                <a:spcPct val="100000"/>
              </a:lnSpc>
              <a:spcBef>
                <a:spcPts val="320"/>
              </a:spcBef>
              <a:spcAft>
                <a:spcPts val="0"/>
              </a:spcAft>
              <a:buSzPts val="1760"/>
              <a:buNone/>
              <a:defRPr sz="1600" b="1"/>
            </a:lvl8pPr>
            <a:lvl9pPr marL="4114800" lvl="8" indent="-228600" algn="l">
              <a:lnSpc>
                <a:spcPct val="100000"/>
              </a:lnSpc>
              <a:spcBef>
                <a:spcPts val="320"/>
              </a:spcBef>
              <a:spcAft>
                <a:spcPts val="0"/>
              </a:spcAft>
              <a:buSzPts val="1760"/>
              <a:buNone/>
              <a:defRPr sz="1600" b="1"/>
            </a:lvl9pPr>
          </a:lstStyle>
          <a:p>
            <a:endParaRPr/>
          </a:p>
        </p:txBody>
      </p:sp>
      <p:sp>
        <p:nvSpPr>
          <p:cNvPr id="47" name="Google Shape;47;p33"/>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40360" algn="l">
              <a:lnSpc>
                <a:spcPct val="100000"/>
              </a:lnSpc>
              <a:spcBef>
                <a:spcPts val="320"/>
              </a:spcBef>
              <a:spcAft>
                <a:spcPts val="0"/>
              </a:spcAft>
              <a:buSzPts val="1760"/>
              <a:buChar char="⚫"/>
              <a:defRPr sz="1600"/>
            </a:lvl6pPr>
            <a:lvl7pPr marL="3200400" lvl="6" indent="-340360" algn="l">
              <a:lnSpc>
                <a:spcPct val="100000"/>
              </a:lnSpc>
              <a:spcBef>
                <a:spcPts val="320"/>
              </a:spcBef>
              <a:spcAft>
                <a:spcPts val="0"/>
              </a:spcAft>
              <a:buSzPts val="1760"/>
              <a:buChar char="⚫"/>
              <a:defRPr sz="1600"/>
            </a:lvl7pPr>
            <a:lvl8pPr marL="3657600" lvl="7" indent="-340359" algn="l">
              <a:lnSpc>
                <a:spcPct val="100000"/>
              </a:lnSpc>
              <a:spcBef>
                <a:spcPts val="320"/>
              </a:spcBef>
              <a:spcAft>
                <a:spcPts val="0"/>
              </a:spcAft>
              <a:buSzPts val="1760"/>
              <a:buChar char="⚫"/>
              <a:defRPr sz="1600"/>
            </a:lvl8pPr>
            <a:lvl9pPr marL="4114800" lvl="8" indent="-340359" algn="l">
              <a:lnSpc>
                <a:spcPct val="100000"/>
              </a:lnSpc>
              <a:spcBef>
                <a:spcPts val="320"/>
              </a:spcBef>
              <a:spcAft>
                <a:spcPts val="0"/>
              </a:spcAft>
              <a:buSzPts val="1760"/>
              <a:buChar char="⚫"/>
              <a:defRPr sz="1600"/>
            </a:lvl9pPr>
          </a:lstStyle>
          <a:p>
            <a:endParaRPr/>
          </a:p>
        </p:txBody>
      </p:sp>
      <p:sp>
        <p:nvSpPr>
          <p:cNvPr id="48" name="Google Shape;48;p33"/>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SzPts val="2640"/>
              <a:buNone/>
              <a:defRPr sz="2400" b="0">
                <a:solidFill>
                  <a:srgbClr val="B86EB8"/>
                </a:solidFill>
              </a:defRPr>
            </a:lvl1pPr>
            <a:lvl2pPr marL="914400" lvl="1" indent="-228600" algn="l">
              <a:lnSpc>
                <a:spcPct val="100000"/>
              </a:lnSpc>
              <a:spcBef>
                <a:spcPts val="600"/>
              </a:spcBef>
              <a:spcAft>
                <a:spcPts val="0"/>
              </a:spcAft>
              <a:buSzPts val="2200"/>
              <a:buNone/>
              <a:defRPr sz="2000" b="1"/>
            </a:lvl2pPr>
            <a:lvl3pPr marL="1371600" lvl="2" indent="-228600" algn="l">
              <a:lnSpc>
                <a:spcPct val="100000"/>
              </a:lnSpc>
              <a:spcBef>
                <a:spcPts val="600"/>
              </a:spcBef>
              <a:spcAft>
                <a:spcPts val="0"/>
              </a:spcAft>
              <a:buSzPts val="1980"/>
              <a:buNone/>
              <a:defRPr sz="1800" b="1"/>
            </a:lvl3pPr>
            <a:lvl4pPr marL="1828800" lvl="3" indent="-228600" algn="l">
              <a:lnSpc>
                <a:spcPct val="100000"/>
              </a:lnSpc>
              <a:spcBef>
                <a:spcPts val="600"/>
              </a:spcBef>
              <a:spcAft>
                <a:spcPts val="0"/>
              </a:spcAft>
              <a:buSzPts val="1760"/>
              <a:buNone/>
              <a:defRPr sz="1600" b="1"/>
            </a:lvl4pPr>
            <a:lvl5pPr marL="2286000" lvl="4" indent="-228600" algn="l">
              <a:lnSpc>
                <a:spcPct val="100000"/>
              </a:lnSpc>
              <a:spcBef>
                <a:spcPts val="600"/>
              </a:spcBef>
              <a:spcAft>
                <a:spcPts val="0"/>
              </a:spcAft>
              <a:buSzPts val="1760"/>
              <a:buNone/>
              <a:defRPr sz="1600" b="1"/>
            </a:lvl5pPr>
            <a:lvl6pPr marL="2743200" lvl="5" indent="-228600" algn="l">
              <a:lnSpc>
                <a:spcPct val="100000"/>
              </a:lnSpc>
              <a:spcBef>
                <a:spcPts val="320"/>
              </a:spcBef>
              <a:spcAft>
                <a:spcPts val="0"/>
              </a:spcAft>
              <a:buSzPts val="1760"/>
              <a:buNone/>
              <a:defRPr sz="1600" b="1"/>
            </a:lvl6pPr>
            <a:lvl7pPr marL="3200400" lvl="6" indent="-228600" algn="l">
              <a:lnSpc>
                <a:spcPct val="100000"/>
              </a:lnSpc>
              <a:spcBef>
                <a:spcPts val="320"/>
              </a:spcBef>
              <a:spcAft>
                <a:spcPts val="0"/>
              </a:spcAft>
              <a:buSzPts val="1760"/>
              <a:buNone/>
              <a:defRPr sz="1600" b="1"/>
            </a:lvl7pPr>
            <a:lvl8pPr marL="3657600" lvl="7" indent="-228600" algn="l">
              <a:lnSpc>
                <a:spcPct val="100000"/>
              </a:lnSpc>
              <a:spcBef>
                <a:spcPts val="320"/>
              </a:spcBef>
              <a:spcAft>
                <a:spcPts val="0"/>
              </a:spcAft>
              <a:buSzPts val="1760"/>
              <a:buNone/>
              <a:defRPr sz="1600" b="1"/>
            </a:lvl8pPr>
            <a:lvl9pPr marL="4114800" lvl="8" indent="-228600" algn="l">
              <a:lnSpc>
                <a:spcPct val="100000"/>
              </a:lnSpc>
              <a:spcBef>
                <a:spcPts val="320"/>
              </a:spcBef>
              <a:spcAft>
                <a:spcPts val="0"/>
              </a:spcAft>
              <a:buSzPts val="1760"/>
              <a:buNone/>
              <a:defRPr sz="1600" b="1"/>
            </a:lvl9pPr>
          </a:lstStyle>
          <a:p>
            <a:endParaRPr/>
          </a:p>
        </p:txBody>
      </p:sp>
      <p:sp>
        <p:nvSpPr>
          <p:cNvPr id="49" name="Google Shape;49;p33"/>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40360" algn="l">
              <a:lnSpc>
                <a:spcPct val="100000"/>
              </a:lnSpc>
              <a:spcBef>
                <a:spcPts val="320"/>
              </a:spcBef>
              <a:spcAft>
                <a:spcPts val="0"/>
              </a:spcAft>
              <a:buSzPts val="1760"/>
              <a:buChar char="⚫"/>
              <a:defRPr sz="1600"/>
            </a:lvl6pPr>
            <a:lvl7pPr marL="3200400" lvl="6" indent="-340360" algn="l">
              <a:lnSpc>
                <a:spcPct val="100000"/>
              </a:lnSpc>
              <a:spcBef>
                <a:spcPts val="320"/>
              </a:spcBef>
              <a:spcAft>
                <a:spcPts val="0"/>
              </a:spcAft>
              <a:buSzPts val="1760"/>
              <a:buChar char="⚫"/>
              <a:defRPr sz="1600"/>
            </a:lvl7pPr>
            <a:lvl8pPr marL="3657600" lvl="7" indent="-340359" algn="l">
              <a:lnSpc>
                <a:spcPct val="100000"/>
              </a:lnSpc>
              <a:spcBef>
                <a:spcPts val="320"/>
              </a:spcBef>
              <a:spcAft>
                <a:spcPts val="0"/>
              </a:spcAft>
              <a:buSzPts val="1760"/>
              <a:buChar char="⚫"/>
              <a:defRPr sz="1600"/>
            </a:lvl8pPr>
            <a:lvl9pPr marL="4114800" lvl="8" indent="-340359" algn="l">
              <a:lnSpc>
                <a:spcPct val="100000"/>
              </a:lnSpc>
              <a:spcBef>
                <a:spcPts val="320"/>
              </a:spcBef>
              <a:spcAft>
                <a:spcPts val="0"/>
              </a:spcAft>
              <a:buSzPts val="1760"/>
              <a:buChar char="⚫"/>
              <a:defRPr sz="1600"/>
            </a:lvl9pPr>
          </a:lstStyle>
          <a:p>
            <a:endParaRPr/>
          </a:p>
        </p:txBody>
      </p:sp>
      <p:sp>
        <p:nvSpPr>
          <p:cNvPr id="50" name="Google Shape;50;p33"/>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5"/>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5"/>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6"/>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3600"/>
              <a:buFont typeface="Source Sans Pro"/>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lnSpc>
                <a:spcPct val="100000"/>
              </a:lnSpc>
              <a:spcBef>
                <a:spcPts val="2000"/>
              </a:spcBef>
              <a:spcAft>
                <a:spcPts val="0"/>
              </a:spcAft>
              <a:buSzPts val="2420"/>
              <a:buChar char="⚫"/>
              <a:defRPr sz="2200"/>
            </a:lvl1pPr>
            <a:lvl2pPr marL="914400" lvl="1" indent="-368300" algn="l">
              <a:lnSpc>
                <a:spcPct val="100000"/>
              </a:lnSpc>
              <a:spcBef>
                <a:spcPts val="600"/>
              </a:spcBef>
              <a:spcAft>
                <a:spcPts val="0"/>
              </a:spcAft>
              <a:buSzPts val="2200"/>
              <a:buChar char="⚫"/>
              <a:defRPr sz="20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68300" algn="l">
              <a:lnSpc>
                <a:spcPct val="100000"/>
              </a:lnSpc>
              <a:spcBef>
                <a:spcPts val="400"/>
              </a:spcBef>
              <a:spcAft>
                <a:spcPts val="0"/>
              </a:spcAft>
              <a:buSzPts val="2200"/>
              <a:buChar char="⚫"/>
              <a:defRPr sz="2000"/>
            </a:lvl6pPr>
            <a:lvl7pPr marL="3200400" lvl="6" indent="-368300" algn="l">
              <a:lnSpc>
                <a:spcPct val="100000"/>
              </a:lnSpc>
              <a:spcBef>
                <a:spcPts val="400"/>
              </a:spcBef>
              <a:spcAft>
                <a:spcPts val="0"/>
              </a:spcAft>
              <a:buSzPts val="2200"/>
              <a:buChar char="⚫"/>
              <a:defRPr sz="2000"/>
            </a:lvl7pPr>
            <a:lvl8pPr marL="3657600" lvl="7" indent="-368300" algn="l">
              <a:lnSpc>
                <a:spcPct val="100000"/>
              </a:lnSpc>
              <a:spcBef>
                <a:spcPts val="400"/>
              </a:spcBef>
              <a:spcAft>
                <a:spcPts val="0"/>
              </a:spcAft>
              <a:buSzPts val="2200"/>
              <a:buChar char="⚫"/>
              <a:defRPr sz="2000"/>
            </a:lvl8pPr>
            <a:lvl9pPr marL="4114800" lvl="8" indent="-368300" algn="l">
              <a:lnSpc>
                <a:spcPct val="100000"/>
              </a:lnSpc>
              <a:spcBef>
                <a:spcPts val="400"/>
              </a:spcBef>
              <a:spcAft>
                <a:spcPts val="0"/>
              </a:spcAft>
              <a:buSzPts val="2200"/>
              <a:buChar char="⚫"/>
              <a:defRPr sz="2000"/>
            </a:lvl9pPr>
          </a:lstStyle>
          <a:p>
            <a:endParaRPr/>
          </a:p>
        </p:txBody>
      </p:sp>
      <p:sp>
        <p:nvSpPr>
          <p:cNvPr id="65" name="Google Shape;65;p36"/>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66" name="Google Shape;66;p36"/>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6"/>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accent1"/>
              </a:buClr>
              <a:buSzPts val="4600"/>
              <a:buFont typeface="Source Sans Pro"/>
              <a:buNone/>
              <a:defRPr sz="46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lvl1pPr marL="457200" marR="0" lvl="0" indent="-396240" algn="l" rtl="0">
              <a:lnSpc>
                <a:spcPct val="100000"/>
              </a:lnSpc>
              <a:spcBef>
                <a:spcPts val="2000"/>
              </a:spcBef>
              <a:spcAft>
                <a:spcPts val="0"/>
              </a:spcAft>
              <a:buClr>
                <a:srgbClr val="B86EB8"/>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lnSpc>
                <a:spcPct val="100000"/>
              </a:lnSpc>
              <a:spcBef>
                <a:spcPts val="600"/>
              </a:spcBef>
              <a:spcAft>
                <a:spcPts val="0"/>
              </a:spcAft>
              <a:buClr>
                <a:srgbClr val="4C264C"/>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lnSpc>
                <a:spcPct val="100000"/>
              </a:lnSpc>
              <a:spcBef>
                <a:spcPts val="600"/>
              </a:spcBef>
              <a:spcAft>
                <a:spcPts val="0"/>
              </a:spcAft>
              <a:buClr>
                <a:srgbClr val="B86EB8"/>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lnSpc>
                <a:spcPct val="100000"/>
              </a:lnSpc>
              <a:spcBef>
                <a:spcPts val="600"/>
              </a:spcBef>
              <a:spcAft>
                <a:spcPts val="0"/>
              </a:spcAft>
              <a:buClr>
                <a:srgbClr val="4C264C"/>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lnSpc>
                <a:spcPct val="100000"/>
              </a:lnSpc>
              <a:spcBef>
                <a:spcPts val="600"/>
              </a:spcBef>
              <a:spcAft>
                <a:spcPts val="0"/>
              </a:spcAft>
              <a:buClr>
                <a:srgbClr val="B86EB8"/>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4329" algn="l" rtl="0">
              <a:lnSpc>
                <a:spcPct val="100000"/>
              </a:lnSpc>
              <a:spcBef>
                <a:spcPts val="360"/>
              </a:spcBef>
              <a:spcAft>
                <a:spcPts val="0"/>
              </a:spcAft>
              <a:buClr>
                <a:schemeClr val="accent2"/>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3200400" marR="0" lvl="6" indent="-354329" algn="l" rtl="0">
              <a:lnSpc>
                <a:spcPct val="100000"/>
              </a:lnSpc>
              <a:spcBef>
                <a:spcPts val="360"/>
              </a:spcBef>
              <a:spcAft>
                <a:spcPts val="0"/>
              </a:spcAft>
              <a:buClr>
                <a:srgbClr val="B86EB8"/>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3657600" marR="0" lvl="7" indent="-354329" algn="l" rtl="0">
              <a:lnSpc>
                <a:spcPct val="100000"/>
              </a:lnSpc>
              <a:spcBef>
                <a:spcPts val="360"/>
              </a:spcBef>
              <a:spcAft>
                <a:spcPts val="0"/>
              </a:spcAft>
              <a:buClr>
                <a:schemeClr val="accent2"/>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4114800" marR="0" lvl="8" indent="-354329" algn="l" rtl="0">
              <a:lnSpc>
                <a:spcPct val="100000"/>
              </a:lnSpc>
              <a:spcBef>
                <a:spcPts val="360"/>
              </a:spcBef>
              <a:spcAft>
                <a:spcPts val="0"/>
              </a:spcAft>
              <a:buClr>
                <a:srgbClr val="B86EB8"/>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8" name="Google Shape;8;p27"/>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 name="Google Shape;9;p2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 name="Google Shape;10;p27"/>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olistickenko.com/why-is-sleep-importa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hyperlink" Target="https://ods.od.nih.gov/factsheets/Calciu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www.twitter.com/flintserenity0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instagram.com/serenityhouseofflint" TargetMode="External"/><Relationship Id="rId5" Type="http://schemas.openxmlformats.org/officeDocument/2006/relationships/hyperlink" Target="http://www.facebook.com/flintserenityhouse" TargetMode="External"/><Relationship Id="rId4" Type="http://schemas.openxmlformats.org/officeDocument/2006/relationships/hyperlink" Target="http://www.flintserenityhouse.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hyperlink" Target="rls_slide_loop.pptx" TargetMode="Externa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thealswounds.wordpress.com/2017/02/14/how-archetypes-can-be-the-hidden-drivers-in-your-lif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B165C253-8541-4966-E65B-E51B79498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0"/>
            <a:ext cx="9177866" cy="6934200"/>
          </a:xfrm>
          <a:prstGeom prst="rect">
            <a:avLst/>
          </a:prstGeom>
        </p:spPr>
      </p:pic>
      <p:sp>
        <p:nvSpPr>
          <p:cNvPr id="2" name="Rectangle 1">
            <a:extLst>
              <a:ext uri="{FF2B5EF4-FFF2-40B4-BE49-F238E27FC236}">
                <a16:creationId xmlns:a16="http://schemas.microsoft.com/office/drawing/2014/main" id="{2619E062-E275-4031-3513-B8465AD397CD}"/>
              </a:ext>
            </a:extLst>
          </p:cNvPr>
          <p:cNvSpPr/>
          <p:nvPr/>
        </p:nvSpPr>
        <p:spPr>
          <a:xfrm>
            <a:off x="978408" y="0"/>
            <a:ext cx="7187184" cy="1219200"/>
          </a:xfrm>
          <a:prstGeom prst="rect">
            <a:avLst/>
          </a:prstGeom>
          <a:solidFill>
            <a:srgbClr val="00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16A8A-3908-E36C-50A8-4F4CE592D3D9}"/>
              </a:ext>
            </a:extLst>
          </p:cNvPr>
          <p:cNvSpPr/>
          <p:nvPr/>
        </p:nvSpPr>
        <p:spPr>
          <a:xfrm>
            <a:off x="1295400" y="0"/>
            <a:ext cx="6553200" cy="1219200"/>
          </a:xfrm>
          <a:prstGeom prst="rect">
            <a:avLst/>
          </a:prstGeom>
          <a:solidFill>
            <a:srgbClr val="E4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4F7A5D-3141-5C05-0F08-4B372B68CE83}"/>
              </a:ext>
            </a:extLst>
          </p:cNvPr>
          <p:cNvPicPr>
            <a:picLocks noChangeAspect="1"/>
          </p:cNvPicPr>
          <p:nvPr/>
        </p:nvPicPr>
        <p:blipFill>
          <a:blip r:embed="rId3"/>
          <a:stretch>
            <a:fillRect/>
          </a:stretch>
        </p:blipFill>
        <p:spPr>
          <a:xfrm>
            <a:off x="0" y="857249"/>
            <a:ext cx="9144000" cy="5143502"/>
          </a:xfrm>
          <a:prstGeom prst="rect">
            <a:avLst/>
          </a:prstGeom>
        </p:spPr>
      </p:pic>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45"/>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155" name="Google Shape;155;p45"/>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The Microbiome</a:t>
            </a:r>
            <a:endParaRPr/>
          </a:p>
        </p:txBody>
      </p:sp>
      <p:sp>
        <p:nvSpPr>
          <p:cNvPr id="156" name="Google Shape;156;p45"/>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85000" lnSpcReduction="10000"/>
          </a:bodyPr>
          <a:lstStyle/>
          <a:p>
            <a:pPr marL="457200" lvl="0" indent="-354330" algn="l" rtl="0">
              <a:lnSpc>
                <a:spcPct val="100000"/>
              </a:lnSpc>
              <a:spcBef>
                <a:spcPts val="2000"/>
              </a:spcBef>
              <a:spcAft>
                <a:spcPts val="0"/>
              </a:spcAft>
              <a:buSzPct val="97058"/>
              <a:buFont typeface="Noto Sans Symbols"/>
              <a:buChar char="❖"/>
            </a:pPr>
            <a:r>
              <a:rPr lang="en-US"/>
              <a:t>The human microbiome: Not much is known yet through science</a:t>
            </a:r>
            <a:endParaRPr/>
          </a:p>
          <a:p>
            <a:pPr marL="457200" lvl="0" indent="-354330" algn="l" rtl="0">
              <a:lnSpc>
                <a:spcPct val="100000"/>
              </a:lnSpc>
              <a:spcBef>
                <a:spcPts val="2000"/>
              </a:spcBef>
              <a:spcAft>
                <a:spcPts val="0"/>
              </a:spcAft>
              <a:buSzPct val="97058"/>
              <a:buFont typeface="Noto Sans Symbols"/>
              <a:buChar char="❖"/>
            </a:pPr>
            <a:r>
              <a:rPr lang="en-US"/>
              <a:t>According to the National Institute of Health, we carry about 10 times more bacteria than human cells in our bodies which translates to 2-6 pounds of bacteria. </a:t>
            </a:r>
            <a:endParaRPr/>
          </a:p>
          <a:p>
            <a:pPr marL="457200" lvl="0" indent="-354330" algn="l" rtl="0">
              <a:lnSpc>
                <a:spcPct val="100000"/>
              </a:lnSpc>
              <a:spcBef>
                <a:spcPts val="2000"/>
              </a:spcBef>
              <a:spcAft>
                <a:spcPts val="0"/>
              </a:spcAft>
              <a:buSzPct val="97058"/>
              <a:buFont typeface="Noto Sans Symbols"/>
              <a:buChar char="❖"/>
            </a:pPr>
            <a:r>
              <a:rPr lang="en-US"/>
              <a:t>We have a virome with even more viruses than bacteria</a:t>
            </a:r>
            <a:endParaRPr/>
          </a:p>
          <a:p>
            <a:pPr marL="457200" lvl="0" indent="-354330" algn="l" rtl="0">
              <a:lnSpc>
                <a:spcPct val="100000"/>
              </a:lnSpc>
              <a:spcBef>
                <a:spcPts val="2000"/>
              </a:spcBef>
              <a:spcAft>
                <a:spcPts val="0"/>
              </a:spcAft>
              <a:buSzPct val="97058"/>
              <a:buFont typeface="Noto Sans Symbols"/>
              <a:buChar char="❖"/>
            </a:pPr>
            <a:r>
              <a:rPr lang="en-US"/>
              <a:t>The NIH Human Microbiome Project started in 2008. 300 healthy individuals, across several different sites on the human body: nasal passages, oral cavity, skin, gastrointestinal tract, and urogenital tract</a:t>
            </a:r>
            <a:endParaRPr/>
          </a:p>
          <a:p>
            <a:pPr marL="457200" lvl="0" indent="-354330" algn="l" rtl="0">
              <a:lnSpc>
                <a:spcPct val="100000"/>
              </a:lnSpc>
              <a:spcBef>
                <a:spcPts val="2000"/>
              </a:spcBef>
              <a:spcAft>
                <a:spcPts val="0"/>
              </a:spcAft>
              <a:buSzPct val="97058"/>
              <a:buFont typeface="Noto Sans Symbols"/>
              <a:buChar char="❖"/>
            </a:pPr>
            <a:r>
              <a:rPr lang="en-US"/>
              <a:t>NIH is finding that if we can change the microbiome we can harness its healing powers </a:t>
            </a:r>
            <a:endParaRPr/>
          </a:p>
          <a:p>
            <a:pPr marL="510540" lvl="0" indent="-175260" algn="l" rtl="0">
              <a:lnSpc>
                <a:spcPct val="100000"/>
              </a:lnSpc>
              <a:spcBef>
                <a:spcPts val="2000"/>
              </a:spcBef>
              <a:spcAft>
                <a:spcPts val="0"/>
              </a:spcAft>
              <a:buSzPct val="129411"/>
              <a:buFont typeface="Noto Sans Symbols"/>
              <a:buNone/>
            </a:pPr>
            <a:endParaRPr/>
          </a:p>
        </p:txBody>
      </p:sp>
      <p:sp>
        <p:nvSpPr>
          <p:cNvPr id="157" name="Google Shape;157;p4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6"/>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Gluten</a:t>
            </a:r>
            <a:endParaRPr/>
          </a:p>
        </p:txBody>
      </p:sp>
      <p:sp>
        <p:nvSpPr>
          <p:cNvPr id="163" name="Google Shape;163;p46"/>
          <p:cNvSpPr txBox="1">
            <a:spLocks noGrp="1"/>
          </p:cNvSpPr>
          <p:nvPr>
            <p:ph type="body" idx="1"/>
          </p:nvPr>
        </p:nvSpPr>
        <p:spPr>
          <a:xfrm>
            <a:off x="549274" y="1334530"/>
            <a:ext cx="8298163" cy="4609071"/>
          </a:xfrm>
          <a:prstGeom prst="rect">
            <a:avLst/>
          </a:prstGeom>
          <a:noFill/>
          <a:ln>
            <a:noFill/>
          </a:ln>
        </p:spPr>
        <p:txBody>
          <a:bodyPr spcFirstLastPara="1" wrap="square" lIns="91425" tIns="45700" rIns="91425" bIns="45700" anchor="t" anchorCtr="0">
            <a:normAutofit fontScale="70000" lnSpcReduction="20000"/>
          </a:bodyPr>
          <a:lstStyle/>
          <a:p>
            <a:pPr marL="457200" lvl="0" indent="-354330" algn="l" rtl="0">
              <a:lnSpc>
                <a:spcPct val="100000"/>
              </a:lnSpc>
              <a:spcBef>
                <a:spcPts val="2000"/>
              </a:spcBef>
              <a:spcAft>
                <a:spcPts val="0"/>
              </a:spcAft>
              <a:buSzPct val="117857"/>
              <a:buFont typeface="Noto Sans Symbols"/>
              <a:buChar char="❖"/>
            </a:pPr>
            <a:r>
              <a:rPr lang="en-US"/>
              <a:t>Gluten means glue; it gives the gooey texture in bread</a:t>
            </a:r>
            <a:endParaRPr/>
          </a:p>
          <a:p>
            <a:pPr marL="457200" lvl="0" indent="-354330" algn="l" rtl="0">
              <a:lnSpc>
                <a:spcPct val="100000"/>
              </a:lnSpc>
              <a:spcBef>
                <a:spcPts val="2000"/>
              </a:spcBef>
              <a:spcAft>
                <a:spcPts val="0"/>
              </a:spcAft>
              <a:buSzPct val="117857"/>
              <a:buFont typeface="Noto Sans Symbols"/>
              <a:buChar char="❖"/>
            </a:pPr>
            <a:r>
              <a:rPr lang="en-US"/>
              <a:t>Gluten is in wheat, barley, and rye</a:t>
            </a:r>
            <a:endParaRPr/>
          </a:p>
          <a:p>
            <a:pPr marL="457200" lvl="0" indent="-354330" algn="l" rtl="0">
              <a:lnSpc>
                <a:spcPct val="100000"/>
              </a:lnSpc>
              <a:spcBef>
                <a:spcPts val="2000"/>
              </a:spcBef>
              <a:spcAft>
                <a:spcPts val="0"/>
              </a:spcAft>
              <a:buSzPct val="117857"/>
              <a:buFont typeface="Noto Sans Symbols"/>
              <a:buChar char="❖"/>
            </a:pPr>
            <a:r>
              <a:rPr lang="en-US"/>
              <a:t>Leaky gut occurs when there’s an assault from the Standard America Diet (SAD)</a:t>
            </a:r>
            <a:endParaRPr/>
          </a:p>
          <a:p>
            <a:pPr marL="457200" lvl="0" indent="-354330" algn="l" rtl="0">
              <a:lnSpc>
                <a:spcPct val="100000"/>
              </a:lnSpc>
              <a:spcBef>
                <a:spcPts val="2000"/>
              </a:spcBef>
              <a:spcAft>
                <a:spcPts val="0"/>
              </a:spcAft>
              <a:buSzPct val="117857"/>
              <a:buFont typeface="Noto Sans Symbols"/>
              <a:buChar char="❖"/>
            </a:pPr>
            <a:r>
              <a:rPr lang="en-US"/>
              <a:t>The purpose of the </a:t>
            </a:r>
            <a:r>
              <a:rPr lang="en-US" b="1"/>
              <a:t>blood</a:t>
            </a:r>
            <a:r>
              <a:rPr lang="en-US"/>
              <a:t>–</a:t>
            </a:r>
            <a:r>
              <a:rPr lang="en-US" b="1"/>
              <a:t>brain barrier</a:t>
            </a:r>
            <a:r>
              <a:rPr lang="en-US"/>
              <a:t> is to protect against circulating toxins or pathogens that could cause </a:t>
            </a:r>
            <a:r>
              <a:rPr lang="en-US" b="1"/>
              <a:t>brain</a:t>
            </a:r>
            <a:r>
              <a:rPr lang="en-US"/>
              <a:t> infections, while at the same time allowing vital nutrients to reach the </a:t>
            </a:r>
            <a:r>
              <a:rPr lang="en-US" b="1"/>
              <a:t>brain</a:t>
            </a:r>
            <a:endParaRPr/>
          </a:p>
          <a:p>
            <a:pPr marL="457200" lvl="0" indent="-354330" algn="l" rtl="0">
              <a:lnSpc>
                <a:spcPct val="100000"/>
              </a:lnSpc>
              <a:spcBef>
                <a:spcPts val="2000"/>
              </a:spcBef>
              <a:spcAft>
                <a:spcPts val="0"/>
              </a:spcAft>
              <a:buSzPct val="117857"/>
              <a:buFont typeface="Noto Sans Symbols"/>
              <a:buChar char="❖"/>
            </a:pPr>
            <a:r>
              <a:rPr lang="en-US"/>
              <a:t>It doesn’t have to be Celiac’s disease. Other’s ways gluten can harm the system:	</a:t>
            </a:r>
            <a:endParaRPr/>
          </a:p>
          <a:p>
            <a:pPr marL="560070" lvl="1" indent="0" algn="l" rtl="0">
              <a:lnSpc>
                <a:spcPct val="100000"/>
              </a:lnSpc>
              <a:spcBef>
                <a:spcPts val="600"/>
              </a:spcBef>
              <a:spcAft>
                <a:spcPts val="0"/>
              </a:spcAft>
              <a:buSzPct val="166386"/>
              <a:buNone/>
            </a:pPr>
            <a:r>
              <a:rPr lang="en-US" sz="1700"/>
              <a:t>-Brain fog</a:t>
            </a:r>
            <a:endParaRPr/>
          </a:p>
          <a:p>
            <a:pPr marL="560070" lvl="1" indent="0" algn="l" rtl="0">
              <a:lnSpc>
                <a:spcPct val="100000"/>
              </a:lnSpc>
              <a:spcBef>
                <a:spcPts val="600"/>
              </a:spcBef>
              <a:spcAft>
                <a:spcPts val="0"/>
              </a:spcAft>
              <a:buSzPct val="166386"/>
              <a:buNone/>
            </a:pPr>
            <a:r>
              <a:rPr lang="en-US" sz="1700"/>
              <a:t>-Neurological disorders (dementia, Alzheimer's, schizophrenia, etc.)</a:t>
            </a:r>
            <a:endParaRPr/>
          </a:p>
          <a:p>
            <a:pPr marL="560070" lvl="1" indent="0" algn="l" rtl="0">
              <a:lnSpc>
                <a:spcPct val="100000"/>
              </a:lnSpc>
              <a:spcBef>
                <a:spcPts val="600"/>
              </a:spcBef>
              <a:spcAft>
                <a:spcPts val="0"/>
              </a:spcAft>
              <a:buSzPct val="166386"/>
              <a:buNone/>
            </a:pPr>
            <a:r>
              <a:rPr lang="en-US" sz="1700"/>
              <a:t>-Anxiety/depression</a:t>
            </a:r>
            <a:endParaRPr/>
          </a:p>
          <a:p>
            <a:pPr marL="560070" lvl="1" indent="0" algn="l" rtl="0">
              <a:lnSpc>
                <a:spcPct val="100000"/>
              </a:lnSpc>
              <a:spcBef>
                <a:spcPts val="600"/>
              </a:spcBef>
              <a:spcAft>
                <a:spcPts val="0"/>
              </a:spcAft>
              <a:buSzPct val="166386"/>
              <a:buNone/>
            </a:pPr>
            <a:r>
              <a:rPr lang="en-US" sz="1700"/>
              <a:t>-ADD</a:t>
            </a:r>
            <a:endParaRPr/>
          </a:p>
          <a:p>
            <a:pPr marL="560070" lvl="1" indent="0" algn="l" rtl="0">
              <a:lnSpc>
                <a:spcPct val="100000"/>
              </a:lnSpc>
              <a:spcBef>
                <a:spcPts val="600"/>
              </a:spcBef>
              <a:spcAft>
                <a:spcPts val="0"/>
              </a:spcAft>
              <a:buSzPct val="166386"/>
              <a:buNone/>
            </a:pPr>
            <a:r>
              <a:rPr lang="en-US" sz="1700"/>
              <a:t>-Autism </a:t>
            </a:r>
            <a:endParaRPr/>
          </a:p>
          <a:p>
            <a:pPr marL="457200" lvl="0" indent="-354330" algn="l" rtl="0">
              <a:lnSpc>
                <a:spcPct val="100000"/>
              </a:lnSpc>
              <a:spcBef>
                <a:spcPts val="2000"/>
              </a:spcBef>
              <a:spcAft>
                <a:spcPts val="0"/>
              </a:spcAft>
              <a:buSzPct val="117857"/>
              <a:buFont typeface="Noto Sans Symbols"/>
              <a:buChar char="❖"/>
            </a:pPr>
            <a:r>
              <a:rPr lang="en-US"/>
              <a:t>Glyphosate/ Round Up TM</a:t>
            </a:r>
            <a:endParaRPr/>
          </a:p>
          <a:p>
            <a:pPr marL="102870" lvl="0" indent="0" algn="l" rtl="0">
              <a:lnSpc>
                <a:spcPct val="100000"/>
              </a:lnSpc>
              <a:spcBef>
                <a:spcPts val="2000"/>
              </a:spcBef>
              <a:spcAft>
                <a:spcPts val="0"/>
              </a:spcAft>
              <a:buSzPct val="117857"/>
              <a:buNone/>
            </a:pPr>
            <a:endParaRPr/>
          </a:p>
        </p:txBody>
      </p:sp>
      <p:sp>
        <p:nvSpPr>
          <p:cNvPr id="164" name="Google Shape;164;p4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7"/>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Gluten Psychosis Case Study</a:t>
            </a:r>
            <a:endParaRPr/>
          </a:p>
        </p:txBody>
      </p:sp>
      <p:sp>
        <p:nvSpPr>
          <p:cNvPr id="170" name="Google Shape;170;p47"/>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55000" lnSpcReduction="20000"/>
          </a:bodyPr>
          <a:lstStyle/>
          <a:p>
            <a:pPr marL="457200" lvl="0" indent="-354329" algn="l" rtl="0">
              <a:lnSpc>
                <a:spcPct val="100000"/>
              </a:lnSpc>
              <a:spcBef>
                <a:spcPts val="2000"/>
              </a:spcBef>
              <a:spcAft>
                <a:spcPts val="0"/>
              </a:spcAft>
              <a:buSzPct val="149999"/>
              <a:buFont typeface="Noto Sans Symbols"/>
              <a:buChar char="❖"/>
            </a:pPr>
            <a:r>
              <a:rPr lang="en-US" sz="2400"/>
              <a:t>14-year-old normal girl </a:t>
            </a:r>
            <a:endParaRPr/>
          </a:p>
          <a:p>
            <a:pPr marL="457200" lvl="0" indent="-354329" algn="l" rtl="0">
              <a:lnSpc>
                <a:spcPct val="100000"/>
              </a:lnSpc>
              <a:spcBef>
                <a:spcPts val="2000"/>
              </a:spcBef>
              <a:spcAft>
                <a:spcPts val="0"/>
              </a:spcAft>
              <a:buSzPct val="149999"/>
              <a:buFont typeface="Noto Sans Symbols"/>
              <a:buChar char="❖"/>
            </a:pPr>
            <a:r>
              <a:rPr lang="en-US" sz="2400"/>
              <a:t>2012: irritability, headache, sleep problems, behavior altered, crying spells, apathy, halitosis, hallucinations</a:t>
            </a:r>
            <a:endParaRPr/>
          </a:p>
          <a:p>
            <a:pPr marL="457200" lvl="0" indent="-354329" algn="l" rtl="0">
              <a:lnSpc>
                <a:spcPct val="100000"/>
              </a:lnSpc>
              <a:spcBef>
                <a:spcPts val="2000"/>
              </a:spcBef>
              <a:spcAft>
                <a:spcPts val="0"/>
              </a:spcAft>
              <a:buSzPct val="149999"/>
              <a:buFont typeface="Noto Sans Symbols"/>
              <a:buChar char="❖"/>
            </a:pPr>
            <a:r>
              <a:rPr lang="en-US" sz="2400"/>
              <a:t>Admitted to neuropsychiatric outpatient clinic and put on benzodiazepine treatment</a:t>
            </a:r>
            <a:endParaRPr/>
          </a:p>
          <a:p>
            <a:pPr marL="457200" lvl="0" indent="-354329" algn="l" rtl="0">
              <a:lnSpc>
                <a:spcPct val="100000"/>
              </a:lnSpc>
              <a:spcBef>
                <a:spcPts val="2000"/>
              </a:spcBef>
              <a:spcAft>
                <a:spcPts val="0"/>
              </a:spcAft>
              <a:buSzPct val="149999"/>
              <a:buFont typeface="Noto Sans Symbols"/>
              <a:buChar char="❖"/>
            </a:pPr>
            <a:r>
              <a:rPr lang="en-US" sz="2400"/>
              <a:t>Symptoms worsened with complex hallucinations and admitted to a psychiatric ward</a:t>
            </a:r>
            <a:endParaRPr/>
          </a:p>
          <a:p>
            <a:pPr marL="457200" lvl="0" indent="-354329" algn="l" rtl="0">
              <a:lnSpc>
                <a:spcPct val="100000"/>
              </a:lnSpc>
              <a:spcBef>
                <a:spcPts val="2000"/>
              </a:spcBef>
              <a:spcAft>
                <a:spcPts val="0"/>
              </a:spcAft>
              <a:buSzPct val="149999"/>
              <a:buFont typeface="Noto Sans Symbols"/>
              <a:buChar char="❖"/>
            </a:pPr>
            <a:r>
              <a:rPr lang="en-US" sz="2400"/>
              <a:t>A myriad of tests came back normal except an EEG showed mild nonspecific abnormalities and slow-wave activity. A diagnosis of autoimmune encephalitis and steroid treatment initiated with slight improvement</a:t>
            </a:r>
            <a:endParaRPr/>
          </a:p>
          <a:p>
            <a:pPr marL="457200" lvl="0" indent="-354329" algn="l" rtl="0">
              <a:lnSpc>
                <a:spcPct val="100000"/>
              </a:lnSpc>
              <a:spcBef>
                <a:spcPts val="2000"/>
              </a:spcBef>
              <a:spcAft>
                <a:spcPts val="0"/>
              </a:spcAft>
              <a:buSzPct val="149999"/>
              <a:buFont typeface="Noto Sans Symbols"/>
              <a:buChar char="❖"/>
            </a:pPr>
            <a:r>
              <a:rPr lang="en-US" sz="2400"/>
              <a:t>In September 2012, shortly after eating pasta, she presented crying spells, relevant confusion, ataxia, severe anxiety and paranoid delirium…referred to the psychiatric unit</a:t>
            </a:r>
            <a:endParaRPr/>
          </a:p>
          <a:p>
            <a:pPr marL="457200" lvl="0" indent="-354329" algn="l" rtl="0">
              <a:lnSpc>
                <a:spcPct val="100000"/>
              </a:lnSpc>
              <a:spcBef>
                <a:spcPts val="2000"/>
              </a:spcBef>
              <a:spcAft>
                <a:spcPts val="0"/>
              </a:spcAft>
              <a:buSzPct val="149999"/>
              <a:buFont typeface="Noto Sans Symbols"/>
              <a:buChar char="❖"/>
            </a:pPr>
            <a:r>
              <a:rPr lang="en-US" sz="2400"/>
              <a:t>A double-blind challenge test  was performed with wheat flour and rice flour (one pill containing 4 g of wheat flour or rice flour for the first day, following two pills in the second day and 4 pills from the third day to 15 days, with seven days of wash-out between the two challenges). During the administration of rice flour, symptoms were absent. </a:t>
            </a:r>
            <a:r>
              <a:rPr lang="en-US" sz="2400" b="1"/>
              <a:t>During the second day of wheat flour intake, the girl presented headache, halitosis, abdominal distension, mood disorders, fatigue, and poor concentration, and three episodes of severe hallucinations</a:t>
            </a:r>
            <a:endParaRPr/>
          </a:p>
          <a:p>
            <a:pPr marL="102870" lvl="0" indent="0" algn="l" rtl="0">
              <a:lnSpc>
                <a:spcPct val="100000"/>
              </a:lnSpc>
              <a:spcBef>
                <a:spcPts val="2000"/>
              </a:spcBef>
              <a:spcAft>
                <a:spcPts val="0"/>
              </a:spcAft>
              <a:buSzPct val="149999"/>
              <a:buNone/>
            </a:pPr>
            <a:endParaRPr/>
          </a:p>
        </p:txBody>
      </p:sp>
      <p:sp>
        <p:nvSpPr>
          <p:cNvPr id="171" name="Google Shape;171;p4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Dairy</a:t>
            </a:r>
            <a:endParaRPr/>
          </a:p>
        </p:txBody>
      </p:sp>
      <p:sp>
        <p:nvSpPr>
          <p:cNvPr id="177" name="Google Shape;177;p48"/>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92500" lnSpcReduction="20000"/>
          </a:bodyPr>
          <a:lstStyle/>
          <a:p>
            <a:pPr marL="457200" lvl="0" indent="-354330" algn="l" rtl="0">
              <a:lnSpc>
                <a:spcPct val="100000"/>
              </a:lnSpc>
              <a:spcBef>
                <a:spcPts val="2000"/>
              </a:spcBef>
              <a:spcAft>
                <a:spcPts val="0"/>
              </a:spcAft>
              <a:buSzPct val="89189"/>
              <a:buFont typeface="Noto Sans Symbols"/>
              <a:buChar char="❖"/>
            </a:pPr>
            <a:r>
              <a:rPr lang="en-US" sz="2400"/>
              <a:t>Dairy contains hormones, can cause an autoimmune response, can disrupt insulin levels, increase inflammation, and can cause excess mucous</a:t>
            </a:r>
            <a:endParaRPr/>
          </a:p>
          <a:p>
            <a:pPr marL="457200" lvl="0" indent="-354330" algn="l" rtl="0">
              <a:lnSpc>
                <a:spcPct val="100000"/>
              </a:lnSpc>
              <a:spcBef>
                <a:spcPts val="2000"/>
              </a:spcBef>
              <a:spcAft>
                <a:spcPts val="0"/>
              </a:spcAft>
              <a:buSzPct val="89189"/>
              <a:buFont typeface="Noto Sans Symbols"/>
              <a:buChar char="❖"/>
            </a:pPr>
            <a:r>
              <a:rPr lang="en-US" sz="2400"/>
              <a:t>Dairy proteins can easily cross the </a:t>
            </a:r>
            <a:r>
              <a:rPr lang="en-US" sz="2400" b="1"/>
              <a:t>blood brain barrier</a:t>
            </a:r>
            <a:endParaRPr/>
          </a:p>
          <a:p>
            <a:pPr marL="457200" lvl="0" indent="-354330" algn="l" rtl="0">
              <a:lnSpc>
                <a:spcPct val="100000"/>
              </a:lnSpc>
              <a:spcBef>
                <a:spcPts val="2000"/>
              </a:spcBef>
              <a:spcAft>
                <a:spcPts val="0"/>
              </a:spcAft>
              <a:buSzPct val="89189"/>
              <a:buFont typeface="Noto Sans Symbols"/>
              <a:buChar char="❖"/>
            </a:pPr>
            <a:r>
              <a:rPr lang="en-US" sz="2400"/>
              <a:t>Humans are the only mammals who consume milk after infancy </a:t>
            </a:r>
            <a:endParaRPr/>
          </a:p>
          <a:p>
            <a:pPr marL="457200" lvl="0" indent="-354330" algn="l" rtl="0">
              <a:lnSpc>
                <a:spcPct val="100000"/>
              </a:lnSpc>
              <a:spcBef>
                <a:spcPts val="2000"/>
              </a:spcBef>
              <a:spcAft>
                <a:spcPts val="0"/>
              </a:spcAft>
              <a:buSzPct val="89189"/>
              <a:buFont typeface="Noto Sans Symbols"/>
              <a:buChar char="❖"/>
            </a:pPr>
            <a:r>
              <a:rPr lang="en-US" sz="2400"/>
              <a:t>Dairy Alternatives: Almond Milk, Cashew Milk, Oat Milk, Rice Milk. There are cheese replacements and sour cream replacements in the health food store</a:t>
            </a:r>
            <a:endParaRPr/>
          </a:p>
          <a:p>
            <a:pPr marL="457200" lvl="0" indent="-354330" algn="l" rtl="0">
              <a:lnSpc>
                <a:spcPct val="100000"/>
              </a:lnSpc>
              <a:spcBef>
                <a:spcPts val="2000"/>
              </a:spcBef>
              <a:spcAft>
                <a:spcPts val="0"/>
              </a:spcAft>
              <a:buSzPct val="89189"/>
              <a:buFont typeface="Noto Sans Symbols"/>
              <a:buChar char="❖"/>
            </a:pPr>
            <a:r>
              <a:rPr lang="en-US" sz="2400"/>
              <a:t>Be mindful of too much soy</a:t>
            </a:r>
            <a:endParaRPr/>
          </a:p>
          <a:p>
            <a:pPr marL="457200" lvl="0" indent="-354330" algn="l" rtl="0">
              <a:lnSpc>
                <a:spcPct val="100000"/>
              </a:lnSpc>
              <a:spcBef>
                <a:spcPts val="2000"/>
              </a:spcBef>
              <a:spcAft>
                <a:spcPts val="0"/>
              </a:spcAft>
              <a:buSzPct val="89189"/>
              <a:buFont typeface="Noto Sans Symbols"/>
              <a:buChar char="❖"/>
            </a:pPr>
            <a:r>
              <a:rPr lang="en-US" sz="2400"/>
              <a:t>Use raw milk and butter  </a:t>
            </a:r>
            <a:endParaRPr/>
          </a:p>
          <a:p>
            <a:pPr marL="457200" lvl="0" indent="-228600" algn="l" rtl="0">
              <a:lnSpc>
                <a:spcPct val="100000"/>
              </a:lnSpc>
              <a:spcBef>
                <a:spcPts val="2000"/>
              </a:spcBef>
              <a:spcAft>
                <a:spcPts val="0"/>
              </a:spcAft>
              <a:buSzPct val="89189"/>
              <a:buFont typeface="Noto Sans Symbols"/>
              <a:buNone/>
            </a:pPr>
            <a:endParaRPr/>
          </a:p>
        </p:txBody>
      </p:sp>
      <p:sp>
        <p:nvSpPr>
          <p:cNvPr id="178" name="Google Shape;178;p4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9"/>
          <p:cNvSpPr txBox="1">
            <a:spLocks noGrp="1"/>
          </p:cNvSpPr>
          <p:nvPr>
            <p:ph type="title"/>
          </p:nvPr>
        </p:nvSpPr>
        <p:spPr>
          <a:xfrm>
            <a:off x="549275" y="-70388"/>
            <a:ext cx="8042276" cy="11264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Magnesium</a:t>
            </a:r>
            <a:endParaRPr/>
          </a:p>
        </p:txBody>
      </p:sp>
      <p:sp>
        <p:nvSpPr>
          <p:cNvPr id="184" name="Google Shape;184;p49"/>
          <p:cNvSpPr txBox="1">
            <a:spLocks noGrp="1"/>
          </p:cNvSpPr>
          <p:nvPr>
            <p:ph type="body" idx="1"/>
          </p:nvPr>
        </p:nvSpPr>
        <p:spPr>
          <a:xfrm>
            <a:off x="549275" y="961549"/>
            <a:ext cx="8042276" cy="4675467"/>
          </a:xfrm>
          <a:prstGeom prst="rect">
            <a:avLst/>
          </a:prstGeom>
          <a:noFill/>
          <a:ln>
            <a:noFill/>
          </a:ln>
        </p:spPr>
        <p:txBody>
          <a:bodyPr spcFirstLastPara="1" wrap="square" lIns="91425" tIns="45700" rIns="91425" bIns="45700" anchor="t" anchorCtr="0">
            <a:normAutofit fontScale="92500" lnSpcReduction="10000"/>
          </a:bodyPr>
          <a:lstStyle/>
          <a:p>
            <a:pPr marL="457200" lvl="0" indent="-354330" algn="l" rtl="0">
              <a:lnSpc>
                <a:spcPct val="100000"/>
              </a:lnSpc>
              <a:spcBef>
                <a:spcPts val="2000"/>
              </a:spcBef>
              <a:spcAft>
                <a:spcPts val="0"/>
              </a:spcAft>
              <a:buSzPct val="89189"/>
              <a:buFont typeface="Noto Sans Symbols"/>
              <a:buChar char="❖"/>
            </a:pPr>
            <a:r>
              <a:rPr lang="en-US"/>
              <a:t>Magnesium is far more than an essential mineral, it is also a major electrolyte in the body </a:t>
            </a:r>
            <a:endParaRPr/>
          </a:p>
          <a:p>
            <a:pPr marL="457200" lvl="0" indent="-354330" algn="l" rtl="0">
              <a:lnSpc>
                <a:spcPct val="100000"/>
              </a:lnSpc>
              <a:spcBef>
                <a:spcPts val="2000"/>
              </a:spcBef>
              <a:spcAft>
                <a:spcPts val="0"/>
              </a:spcAft>
              <a:buSzPct val="89189"/>
              <a:buFont typeface="Noto Sans Symbols"/>
              <a:buChar char="❖"/>
            </a:pPr>
            <a:r>
              <a:rPr lang="en-US"/>
              <a:t>70 percent of Americans are Magnesium deficient 	</a:t>
            </a:r>
            <a:endParaRPr/>
          </a:p>
          <a:p>
            <a:pPr marL="560070" lvl="1" indent="0" algn="l" rtl="0">
              <a:lnSpc>
                <a:spcPct val="100000"/>
              </a:lnSpc>
              <a:spcBef>
                <a:spcPts val="600"/>
              </a:spcBef>
              <a:spcAft>
                <a:spcPts val="0"/>
              </a:spcAft>
              <a:buSzPct val="118918"/>
              <a:buNone/>
            </a:pPr>
            <a:r>
              <a:rPr lang="en-US" sz="1800"/>
              <a:t>-Promotes heart health</a:t>
            </a:r>
            <a:endParaRPr/>
          </a:p>
          <a:p>
            <a:pPr marL="560070" lvl="1" indent="0" algn="l" rtl="0">
              <a:lnSpc>
                <a:spcPct val="100000"/>
              </a:lnSpc>
              <a:spcBef>
                <a:spcPts val="600"/>
              </a:spcBef>
              <a:spcAft>
                <a:spcPts val="0"/>
              </a:spcAft>
              <a:buSzPct val="118918"/>
              <a:buNone/>
            </a:pPr>
            <a:r>
              <a:rPr lang="en-US" sz="1800"/>
              <a:t>-Improves </a:t>
            </a:r>
            <a:r>
              <a:rPr lang="en-US" sz="1800" u="sng">
                <a:solidFill>
                  <a:schemeClr val="hlink"/>
                </a:solidFill>
                <a:hlinkClick r:id="rId3"/>
              </a:rPr>
              <a:t>sleep</a:t>
            </a:r>
            <a:endParaRPr sz="1800"/>
          </a:p>
          <a:p>
            <a:pPr marL="560070" lvl="1" indent="0" algn="l" rtl="0">
              <a:lnSpc>
                <a:spcPct val="100000"/>
              </a:lnSpc>
              <a:spcBef>
                <a:spcPts val="600"/>
              </a:spcBef>
              <a:spcAft>
                <a:spcPts val="0"/>
              </a:spcAft>
              <a:buSzPct val="118918"/>
              <a:buNone/>
            </a:pPr>
            <a:r>
              <a:rPr lang="en-US" sz="1800"/>
              <a:t>-Digestive wellness</a:t>
            </a:r>
            <a:endParaRPr/>
          </a:p>
          <a:p>
            <a:pPr marL="560070" lvl="1" indent="0" algn="l" rtl="0">
              <a:lnSpc>
                <a:spcPct val="100000"/>
              </a:lnSpc>
              <a:spcBef>
                <a:spcPts val="600"/>
              </a:spcBef>
              <a:spcAft>
                <a:spcPts val="0"/>
              </a:spcAft>
              <a:buSzPct val="118918"/>
              <a:buNone/>
            </a:pPr>
            <a:r>
              <a:rPr lang="en-US" sz="1800"/>
              <a:t>-Relaxes muscles and reduces pain</a:t>
            </a:r>
            <a:endParaRPr/>
          </a:p>
          <a:p>
            <a:pPr marL="560070" lvl="1" indent="0" algn="l" rtl="0">
              <a:lnSpc>
                <a:spcPct val="100000"/>
              </a:lnSpc>
              <a:spcBef>
                <a:spcPts val="600"/>
              </a:spcBef>
              <a:spcAft>
                <a:spcPts val="0"/>
              </a:spcAft>
              <a:buSzPct val="118918"/>
              <a:buNone/>
            </a:pPr>
            <a:r>
              <a:rPr lang="en-US" sz="1800"/>
              <a:t>-Promotes bone health</a:t>
            </a:r>
            <a:endParaRPr/>
          </a:p>
          <a:p>
            <a:pPr marL="560070" lvl="1" indent="0" algn="l" rtl="0">
              <a:lnSpc>
                <a:spcPct val="100000"/>
              </a:lnSpc>
              <a:spcBef>
                <a:spcPts val="600"/>
              </a:spcBef>
              <a:spcAft>
                <a:spcPts val="0"/>
              </a:spcAft>
              <a:buSzPct val="118918"/>
              <a:buNone/>
            </a:pPr>
            <a:r>
              <a:rPr lang="en-US" sz="1800"/>
              <a:t>-Prevents PMS</a:t>
            </a:r>
            <a:endParaRPr/>
          </a:p>
          <a:p>
            <a:pPr marL="560070" lvl="1" indent="0" algn="l" rtl="0">
              <a:lnSpc>
                <a:spcPct val="100000"/>
              </a:lnSpc>
              <a:spcBef>
                <a:spcPts val="600"/>
              </a:spcBef>
              <a:spcAft>
                <a:spcPts val="0"/>
              </a:spcAft>
              <a:buSzPct val="118918"/>
              <a:buNone/>
            </a:pPr>
            <a:r>
              <a:rPr lang="en-US" sz="1800"/>
              <a:t>-Helps with migraines</a:t>
            </a:r>
            <a:endParaRPr/>
          </a:p>
          <a:p>
            <a:pPr marL="560070" lvl="1" indent="0" algn="l" rtl="0">
              <a:lnSpc>
                <a:spcPct val="100000"/>
              </a:lnSpc>
              <a:spcBef>
                <a:spcPts val="600"/>
              </a:spcBef>
              <a:spcAft>
                <a:spcPts val="0"/>
              </a:spcAft>
              <a:buSzPct val="118918"/>
              <a:buNone/>
            </a:pPr>
            <a:r>
              <a:rPr lang="en-US" sz="1800"/>
              <a:t>-Prevents restless legs</a:t>
            </a:r>
            <a:endParaRPr/>
          </a:p>
          <a:p>
            <a:pPr marL="560070" lvl="1" indent="0" algn="l" rtl="0">
              <a:lnSpc>
                <a:spcPct val="100000"/>
              </a:lnSpc>
              <a:spcBef>
                <a:spcPts val="600"/>
              </a:spcBef>
              <a:spcAft>
                <a:spcPts val="0"/>
              </a:spcAft>
              <a:buSzPct val="118918"/>
              <a:buNone/>
            </a:pPr>
            <a:r>
              <a:rPr lang="en-US" sz="1800"/>
              <a:t>-Prevents fatigue</a:t>
            </a:r>
            <a:endParaRPr/>
          </a:p>
          <a:p>
            <a:pPr marL="560070" lvl="1" indent="0" algn="l" rtl="0">
              <a:lnSpc>
                <a:spcPct val="100000"/>
              </a:lnSpc>
              <a:spcBef>
                <a:spcPts val="600"/>
              </a:spcBef>
              <a:spcAft>
                <a:spcPts val="0"/>
              </a:spcAft>
              <a:buSzPct val="118918"/>
              <a:buNone/>
            </a:pPr>
            <a:r>
              <a:rPr lang="en-US" sz="1800"/>
              <a:t>-Promotes mental health</a:t>
            </a:r>
            <a:endParaRPr/>
          </a:p>
          <a:p>
            <a:pPr marL="560070" lvl="1" indent="0" algn="l" rtl="0">
              <a:lnSpc>
                <a:spcPct val="100000"/>
              </a:lnSpc>
              <a:spcBef>
                <a:spcPts val="600"/>
              </a:spcBef>
              <a:spcAft>
                <a:spcPts val="0"/>
              </a:spcAft>
              <a:buSzPct val="118918"/>
              <a:buNone/>
            </a:pPr>
            <a:endParaRPr sz="1800"/>
          </a:p>
        </p:txBody>
      </p:sp>
      <p:sp>
        <p:nvSpPr>
          <p:cNvPr id="185" name="Google Shape;185;p4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186" name="Google Shape;186;p49"/>
          <p:cNvPicPr preferRelativeResize="0"/>
          <p:nvPr/>
        </p:nvPicPr>
        <p:blipFill rotWithShape="1">
          <a:blip r:embed="rId4">
            <a:alphaModFix/>
          </a:blip>
          <a:srcRect/>
          <a:stretch/>
        </p:blipFill>
        <p:spPr>
          <a:xfrm>
            <a:off x="4235281" y="4644634"/>
            <a:ext cx="1740235" cy="1740235"/>
          </a:xfrm>
          <a:prstGeom prst="rect">
            <a:avLst/>
          </a:prstGeom>
          <a:noFill/>
          <a:ln>
            <a:noFill/>
          </a:ln>
        </p:spPr>
      </p:pic>
      <p:pic>
        <p:nvPicPr>
          <p:cNvPr id="187" name="Google Shape;187;p49"/>
          <p:cNvPicPr preferRelativeResize="0"/>
          <p:nvPr/>
        </p:nvPicPr>
        <p:blipFill rotWithShape="1">
          <a:blip r:embed="rId5">
            <a:alphaModFix/>
          </a:blip>
          <a:srcRect/>
          <a:stretch/>
        </p:blipFill>
        <p:spPr>
          <a:xfrm>
            <a:off x="6027313" y="2603523"/>
            <a:ext cx="2764349" cy="39097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0"/>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Vitamin D</a:t>
            </a:r>
            <a:endParaRPr/>
          </a:p>
        </p:txBody>
      </p:sp>
      <p:sp>
        <p:nvSpPr>
          <p:cNvPr id="193" name="Google Shape;193;p50"/>
          <p:cNvSpPr txBox="1">
            <a:spLocks noGrp="1"/>
          </p:cNvSpPr>
          <p:nvPr>
            <p:ph type="body" idx="1"/>
          </p:nvPr>
        </p:nvSpPr>
        <p:spPr>
          <a:xfrm>
            <a:off x="549275" y="1600201"/>
            <a:ext cx="6744154" cy="3581399"/>
          </a:xfrm>
          <a:prstGeom prst="rect">
            <a:avLst/>
          </a:prstGeom>
          <a:noFill/>
          <a:ln>
            <a:noFill/>
          </a:ln>
        </p:spPr>
        <p:txBody>
          <a:bodyPr spcFirstLastPara="1" wrap="square" lIns="91425" tIns="45700" rIns="91425" bIns="45700" anchor="t" anchorCtr="0">
            <a:normAutofit fontScale="55000" lnSpcReduction="20000"/>
          </a:bodyPr>
          <a:lstStyle/>
          <a:p>
            <a:pPr marL="457200" lvl="0" indent="-354330" algn="l" rtl="0">
              <a:lnSpc>
                <a:spcPct val="100000"/>
              </a:lnSpc>
              <a:spcBef>
                <a:spcPts val="2000"/>
              </a:spcBef>
              <a:spcAft>
                <a:spcPts val="0"/>
              </a:spcAft>
              <a:buSzPct val="117857"/>
              <a:buFont typeface="Noto Sans Symbols"/>
              <a:buChar char="❖"/>
            </a:pPr>
            <a:r>
              <a:rPr lang="en-US" dirty="0"/>
              <a:t>Vitamin D is a fat-soluble vitamin that is naturally present in very few foods, added to others, and available as a dietary supplement.</a:t>
            </a:r>
            <a:endParaRPr dirty="0"/>
          </a:p>
          <a:p>
            <a:pPr marL="457200" lvl="0" indent="-354330" algn="l" rtl="0">
              <a:lnSpc>
                <a:spcPct val="100000"/>
              </a:lnSpc>
              <a:spcBef>
                <a:spcPts val="2000"/>
              </a:spcBef>
              <a:spcAft>
                <a:spcPts val="0"/>
              </a:spcAft>
              <a:buSzPct val="117857"/>
              <a:buFont typeface="Noto Sans Symbols"/>
              <a:buChar char="❖"/>
            </a:pPr>
            <a:r>
              <a:rPr lang="en-US" dirty="0"/>
              <a:t>Vitamin D can't be metabolized without sufficient magnesium levels, meaning Vitamin D remains stored and inactive for as many as 50 percent of Americans</a:t>
            </a:r>
            <a:endParaRPr dirty="0"/>
          </a:p>
          <a:p>
            <a:pPr marL="457200" lvl="0" indent="-354330" algn="l" rtl="0">
              <a:lnSpc>
                <a:spcPct val="100000"/>
              </a:lnSpc>
              <a:spcBef>
                <a:spcPts val="2000"/>
              </a:spcBef>
              <a:spcAft>
                <a:spcPts val="0"/>
              </a:spcAft>
              <a:buSzPct val="117857"/>
              <a:buFont typeface="Noto Sans Symbols"/>
              <a:buChar char="❖"/>
            </a:pPr>
            <a:r>
              <a:rPr lang="en-US" dirty="0"/>
              <a:t>Vitamin D promotes </a:t>
            </a:r>
            <a:r>
              <a:rPr lang="en-US" u="sng" dirty="0">
                <a:solidFill>
                  <a:schemeClr val="hlink"/>
                </a:solidFill>
                <a:hlinkClick r:id="rId3"/>
              </a:rPr>
              <a:t>calcium</a:t>
            </a:r>
            <a:r>
              <a:rPr lang="en-US" dirty="0"/>
              <a:t> absorption in the gut </a:t>
            </a:r>
            <a:endParaRPr dirty="0"/>
          </a:p>
          <a:p>
            <a:pPr marL="457200" lvl="0" indent="-354330" algn="l" rtl="0">
              <a:lnSpc>
                <a:spcPct val="100000"/>
              </a:lnSpc>
              <a:spcBef>
                <a:spcPts val="2000"/>
              </a:spcBef>
              <a:spcAft>
                <a:spcPts val="0"/>
              </a:spcAft>
              <a:buSzPct val="117857"/>
              <a:buFont typeface="Noto Sans Symbols"/>
              <a:buChar char="❖"/>
            </a:pPr>
            <a:r>
              <a:rPr lang="en-US" dirty="0"/>
              <a:t>Vitamin D has other roles in the body, including modulation of cell growth, neuromuscular and immune function, and reduction of inflammation</a:t>
            </a:r>
          </a:p>
          <a:p>
            <a:pPr marL="457200" lvl="0" indent="-354330" algn="l" rtl="0">
              <a:lnSpc>
                <a:spcPct val="100000"/>
              </a:lnSpc>
              <a:spcBef>
                <a:spcPts val="2000"/>
              </a:spcBef>
              <a:spcAft>
                <a:spcPts val="0"/>
              </a:spcAft>
              <a:buSzPct val="117857"/>
              <a:buFont typeface="Noto Sans Symbols"/>
              <a:buChar char="❖"/>
            </a:pPr>
            <a:r>
              <a:rPr lang="en-US" dirty="0"/>
              <a:t>Vitamin D3 is actually a steroid hormone because it is only produced in the presence of ultraviolet light  (American Heart Journal Vol. 239)</a:t>
            </a:r>
            <a:endParaRPr dirty="0"/>
          </a:p>
          <a:p>
            <a:pPr marL="457200" lvl="0" indent="-354330" algn="l" rtl="0">
              <a:lnSpc>
                <a:spcPct val="100000"/>
              </a:lnSpc>
              <a:spcBef>
                <a:spcPts val="2000"/>
              </a:spcBef>
              <a:spcAft>
                <a:spcPts val="0"/>
              </a:spcAft>
              <a:buSzPct val="117857"/>
              <a:buFont typeface="Noto Sans Symbols"/>
              <a:buChar char="❖"/>
            </a:pPr>
            <a:r>
              <a:rPr lang="en-US" dirty="0"/>
              <a:t>Cod liver oil is a great source of Vit A &amp; D</a:t>
            </a:r>
            <a:endParaRPr dirty="0"/>
          </a:p>
          <a:p>
            <a:pPr marL="457200" lvl="0" indent="-228600" algn="l" rtl="0">
              <a:lnSpc>
                <a:spcPct val="100000"/>
              </a:lnSpc>
              <a:spcBef>
                <a:spcPts val="2000"/>
              </a:spcBef>
              <a:spcAft>
                <a:spcPts val="0"/>
              </a:spcAft>
              <a:buSzPct val="117857"/>
              <a:buFont typeface="Noto Sans Symbols"/>
              <a:buNone/>
            </a:pPr>
            <a:endParaRPr dirty="0"/>
          </a:p>
        </p:txBody>
      </p:sp>
      <p:sp>
        <p:nvSpPr>
          <p:cNvPr id="194" name="Google Shape;194;p5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195" name="Google Shape;195;p50"/>
          <p:cNvPicPr preferRelativeResize="0"/>
          <p:nvPr/>
        </p:nvPicPr>
        <p:blipFill rotWithShape="1">
          <a:blip r:embed="rId4">
            <a:alphaModFix/>
          </a:blip>
          <a:srcRect/>
          <a:stretch/>
        </p:blipFill>
        <p:spPr>
          <a:xfrm>
            <a:off x="7182530" y="3962281"/>
            <a:ext cx="1270000" cy="2260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1"/>
          <p:cNvSpPr txBox="1">
            <a:spLocks noGrp="1"/>
          </p:cNvSpPr>
          <p:nvPr>
            <p:ph type="title"/>
          </p:nvPr>
        </p:nvSpPr>
        <p:spPr>
          <a:xfrm>
            <a:off x="549275" y="-164273"/>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Adaptogenics</a:t>
            </a:r>
            <a:endParaRPr/>
          </a:p>
        </p:txBody>
      </p:sp>
      <p:sp>
        <p:nvSpPr>
          <p:cNvPr id="201" name="Google Shape;201;p51"/>
          <p:cNvSpPr txBox="1">
            <a:spLocks noGrp="1"/>
          </p:cNvSpPr>
          <p:nvPr>
            <p:ph type="body" idx="1"/>
          </p:nvPr>
        </p:nvSpPr>
        <p:spPr>
          <a:xfrm>
            <a:off x="549275" y="1185039"/>
            <a:ext cx="8042276" cy="4343400"/>
          </a:xfrm>
          <a:prstGeom prst="rect">
            <a:avLst/>
          </a:prstGeom>
          <a:noFill/>
          <a:ln>
            <a:noFill/>
          </a:ln>
        </p:spPr>
        <p:txBody>
          <a:bodyPr spcFirstLastPara="1" wrap="square" lIns="91425" tIns="45700" rIns="91425" bIns="45700" anchor="t" anchorCtr="0">
            <a:normAutofit fontScale="85000" lnSpcReduction="10000"/>
          </a:bodyPr>
          <a:lstStyle/>
          <a:p>
            <a:pPr marL="457200" lvl="0" indent="-354330" algn="l" rtl="0">
              <a:lnSpc>
                <a:spcPct val="100000"/>
              </a:lnSpc>
              <a:spcBef>
                <a:spcPts val="2000"/>
              </a:spcBef>
              <a:spcAft>
                <a:spcPts val="0"/>
              </a:spcAft>
              <a:buSzPct val="155294"/>
              <a:buFont typeface="Noto Sans Symbols"/>
              <a:buChar char="❖"/>
            </a:pPr>
            <a:r>
              <a:rPr lang="en-US" sz="1500"/>
              <a:t>Adaptogens are herbal pharmaceuticals. They work to counteract the effects of stress in the </a:t>
            </a:r>
            <a:r>
              <a:rPr lang="en-US" sz="1500" b="1"/>
              <a:t>body</a:t>
            </a:r>
            <a:r>
              <a:rPr lang="en-US" sz="1500"/>
              <a:t>. Stress causes very real physical changes in the </a:t>
            </a:r>
            <a:r>
              <a:rPr lang="en-US" sz="1500" b="1"/>
              <a:t>body</a:t>
            </a:r>
            <a:r>
              <a:rPr lang="en-US" sz="1500"/>
              <a:t>, including harming the neurological, endocrine, and immune systems. Adaptogens have stimulant properties that help counteract those harmful effects</a:t>
            </a:r>
            <a:endParaRPr/>
          </a:p>
          <a:p>
            <a:pPr marL="457200" lvl="0" indent="-354330" algn="l" rtl="0">
              <a:lnSpc>
                <a:spcPct val="100000"/>
              </a:lnSpc>
              <a:spcBef>
                <a:spcPts val="2000"/>
              </a:spcBef>
              <a:spcAft>
                <a:spcPts val="0"/>
              </a:spcAft>
              <a:buSzPct val="155294"/>
              <a:buFont typeface="Noto Sans Symbols"/>
              <a:buChar char="❖"/>
            </a:pPr>
            <a:r>
              <a:rPr lang="en-US" sz="1500"/>
              <a:t>Turmeric is a a spice that comes from the </a:t>
            </a:r>
            <a:r>
              <a:rPr lang="en-US" sz="1500" i="1"/>
              <a:t>curcuma longa</a:t>
            </a:r>
            <a:r>
              <a:rPr lang="en-US" sz="1500"/>
              <a:t> plant. The turmeric root, or rhizome, grows underground and looks similar to ginger</a:t>
            </a:r>
            <a:endParaRPr/>
          </a:p>
          <a:p>
            <a:pPr marL="457200" lvl="0" indent="-354330" algn="l" rtl="0">
              <a:lnSpc>
                <a:spcPct val="100000"/>
              </a:lnSpc>
              <a:spcBef>
                <a:spcPts val="2000"/>
              </a:spcBef>
              <a:spcAft>
                <a:spcPts val="0"/>
              </a:spcAft>
              <a:buSzPct val="155294"/>
              <a:buFont typeface="Noto Sans Symbols"/>
              <a:buChar char="❖"/>
            </a:pPr>
            <a:r>
              <a:rPr lang="en-US" sz="1500"/>
              <a:t>Ashwagandha is a powerful antioxidant and is derived from India </a:t>
            </a:r>
            <a:endParaRPr/>
          </a:p>
          <a:p>
            <a:pPr marL="457200" lvl="0" indent="-354330" algn="l" rtl="0">
              <a:lnSpc>
                <a:spcPct val="100000"/>
              </a:lnSpc>
              <a:spcBef>
                <a:spcPts val="2000"/>
              </a:spcBef>
              <a:spcAft>
                <a:spcPts val="0"/>
              </a:spcAft>
              <a:buSzPct val="155294"/>
              <a:buFont typeface="Noto Sans Symbols"/>
              <a:buChar char="❖"/>
            </a:pPr>
            <a:r>
              <a:rPr lang="en-US" sz="1500"/>
              <a:t>Mushrooms like cordyceps and chaga </a:t>
            </a:r>
            <a:endParaRPr/>
          </a:p>
          <a:p>
            <a:pPr marL="457200" lvl="0" indent="-354330" algn="l" rtl="0">
              <a:lnSpc>
                <a:spcPct val="100000"/>
              </a:lnSpc>
              <a:spcBef>
                <a:spcPts val="2000"/>
              </a:spcBef>
              <a:spcAft>
                <a:spcPts val="0"/>
              </a:spcAft>
              <a:buSzPct val="155294"/>
              <a:buFont typeface="Noto Sans Symbols"/>
              <a:buChar char="❖"/>
            </a:pPr>
            <a:r>
              <a:rPr lang="en-US" sz="1500"/>
              <a:t>Drink in tea or take supplements </a:t>
            </a:r>
            <a:endParaRPr/>
          </a:p>
          <a:p>
            <a:pPr marL="560070" lvl="1" indent="0" algn="l" rtl="0">
              <a:lnSpc>
                <a:spcPct val="120000"/>
              </a:lnSpc>
              <a:spcBef>
                <a:spcPts val="600"/>
              </a:spcBef>
              <a:spcAft>
                <a:spcPts val="0"/>
              </a:spcAft>
              <a:buSzPct val="155294"/>
              <a:buNone/>
            </a:pPr>
            <a:r>
              <a:rPr lang="en-US" sz="1500"/>
              <a:t>-Fights inflammation </a:t>
            </a:r>
            <a:endParaRPr/>
          </a:p>
          <a:p>
            <a:pPr marL="560070" lvl="1" indent="0" algn="l" rtl="0">
              <a:lnSpc>
                <a:spcPct val="120000"/>
              </a:lnSpc>
              <a:spcBef>
                <a:spcPts val="600"/>
              </a:spcBef>
              <a:spcAft>
                <a:spcPts val="0"/>
              </a:spcAft>
              <a:buSzPct val="155294"/>
              <a:buNone/>
            </a:pPr>
            <a:r>
              <a:rPr lang="en-US" sz="1500"/>
              <a:t>-May Prevent &amp; Treat Alzheimer's Disease</a:t>
            </a:r>
            <a:endParaRPr/>
          </a:p>
          <a:p>
            <a:pPr marL="560070" lvl="1" indent="0" algn="l" rtl="0">
              <a:lnSpc>
                <a:spcPct val="120000"/>
              </a:lnSpc>
              <a:spcBef>
                <a:spcPts val="600"/>
              </a:spcBef>
              <a:spcAft>
                <a:spcPts val="0"/>
              </a:spcAft>
              <a:buSzPct val="155294"/>
              <a:buNone/>
            </a:pPr>
            <a:r>
              <a:rPr lang="en-US" sz="1500"/>
              <a:t>-Cancer fighting properties</a:t>
            </a:r>
            <a:endParaRPr/>
          </a:p>
          <a:p>
            <a:pPr marL="560070" lvl="1" indent="0" algn="l" rtl="0">
              <a:lnSpc>
                <a:spcPct val="120000"/>
              </a:lnSpc>
              <a:spcBef>
                <a:spcPts val="600"/>
              </a:spcBef>
              <a:spcAft>
                <a:spcPts val="0"/>
              </a:spcAft>
              <a:buSzPct val="155294"/>
              <a:buNone/>
            </a:pPr>
            <a:r>
              <a:rPr lang="en-US" sz="1500"/>
              <a:t>-Helps with arthritis </a:t>
            </a:r>
            <a:endParaRPr/>
          </a:p>
          <a:p>
            <a:pPr marL="560070" lvl="1" indent="0" algn="l" rtl="0">
              <a:lnSpc>
                <a:spcPct val="120000"/>
              </a:lnSpc>
              <a:spcBef>
                <a:spcPts val="600"/>
              </a:spcBef>
              <a:spcAft>
                <a:spcPts val="0"/>
              </a:spcAft>
              <a:buSzPct val="155294"/>
              <a:buNone/>
            </a:pPr>
            <a:r>
              <a:rPr lang="en-US" sz="1500"/>
              <a:t>-May reduce PMS &amp; Depression symptoms </a:t>
            </a:r>
            <a:endParaRPr/>
          </a:p>
          <a:p>
            <a:pPr marL="560070" lvl="1" indent="0" algn="l" rtl="0">
              <a:lnSpc>
                <a:spcPct val="120000"/>
              </a:lnSpc>
              <a:spcBef>
                <a:spcPts val="600"/>
              </a:spcBef>
              <a:spcAft>
                <a:spcPts val="0"/>
              </a:spcAft>
              <a:buSzPct val="155294"/>
              <a:buNone/>
            </a:pPr>
            <a:endParaRPr sz="1500"/>
          </a:p>
          <a:p>
            <a:pPr marL="102870" lvl="0" indent="0" algn="l" rtl="0">
              <a:lnSpc>
                <a:spcPct val="100000"/>
              </a:lnSpc>
              <a:spcBef>
                <a:spcPts val="2000"/>
              </a:spcBef>
              <a:spcAft>
                <a:spcPts val="0"/>
              </a:spcAft>
              <a:buSzPct val="97058"/>
              <a:buNone/>
            </a:pPr>
            <a:endParaRPr/>
          </a:p>
        </p:txBody>
      </p:sp>
      <p:sp>
        <p:nvSpPr>
          <p:cNvPr id="202" name="Google Shape;202;p5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03" name="Google Shape;203;p51"/>
          <p:cNvPicPr preferRelativeResize="0"/>
          <p:nvPr/>
        </p:nvPicPr>
        <p:blipFill rotWithShape="1">
          <a:blip r:embed="rId3">
            <a:alphaModFix/>
          </a:blip>
          <a:srcRect/>
          <a:stretch/>
        </p:blipFill>
        <p:spPr>
          <a:xfrm>
            <a:off x="5246915" y="4465638"/>
            <a:ext cx="3586163" cy="14779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The Healing Crisis</a:t>
            </a:r>
            <a:endParaRPr/>
          </a:p>
        </p:txBody>
      </p:sp>
      <p:sp>
        <p:nvSpPr>
          <p:cNvPr id="209" name="Google Shape;209;p52"/>
          <p:cNvSpPr txBox="1">
            <a:spLocks noGrp="1"/>
          </p:cNvSpPr>
          <p:nvPr>
            <p:ph type="body" idx="1"/>
          </p:nvPr>
        </p:nvSpPr>
        <p:spPr>
          <a:xfrm>
            <a:off x="549275" y="1444532"/>
            <a:ext cx="8042276" cy="4343400"/>
          </a:xfrm>
          <a:prstGeom prst="rect">
            <a:avLst/>
          </a:prstGeom>
          <a:noFill/>
          <a:ln>
            <a:noFill/>
          </a:ln>
        </p:spPr>
        <p:txBody>
          <a:bodyPr spcFirstLastPara="1" wrap="square" lIns="91425" tIns="45700" rIns="91425" bIns="45700" anchor="t" anchorCtr="0">
            <a:normAutofit fontScale="70000" lnSpcReduction="20000"/>
          </a:bodyPr>
          <a:lstStyle/>
          <a:p>
            <a:pPr marL="457200" lvl="0" indent="-354330" algn="l" rtl="0">
              <a:lnSpc>
                <a:spcPct val="100000"/>
              </a:lnSpc>
              <a:spcBef>
                <a:spcPts val="2000"/>
              </a:spcBef>
              <a:spcAft>
                <a:spcPts val="0"/>
              </a:spcAft>
              <a:buSzPct val="117857"/>
              <a:buFont typeface="Noto Sans Symbols"/>
              <a:buChar char="❖"/>
            </a:pPr>
            <a:r>
              <a:rPr lang="en-US"/>
              <a:t>We live in a toxic world filled with toxic thoughts, toxic emotions, toxic food, toxic water, and toxic air, it’s wise to remember healing crises are part of the healing path</a:t>
            </a:r>
            <a:endParaRPr/>
          </a:p>
          <a:p>
            <a:pPr marL="457200" lvl="0" indent="-354330" algn="l" rtl="0">
              <a:lnSpc>
                <a:spcPct val="100000"/>
              </a:lnSpc>
              <a:spcBef>
                <a:spcPts val="2000"/>
              </a:spcBef>
              <a:spcAft>
                <a:spcPts val="0"/>
              </a:spcAft>
              <a:buSzPct val="117857"/>
              <a:buFont typeface="Noto Sans Symbols"/>
              <a:buChar char="❖"/>
            </a:pPr>
            <a:r>
              <a:rPr lang="en-US"/>
              <a:t>This means there will be some uncomfortably and what may seem like sickness is in actuality toxins leaving the body. Remember the body wants balance and it has an intelligent system that is always trying to get back to homeostasis if we let it</a:t>
            </a:r>
            <a:endParaRPr/>
          </a:p>
          <a:p>
            <a:pPr marL="457200" lvl="0" indent="-354330" algn="l" rtl="0">
              <a:lnSpc>
                <a:spcPct val="100000"/>
              </a:lnSpc>
              <a:spcBef>
                <a:spcPts val="2000"/>
              </a:spcBef>
              <a:spcAft>
                <a:spcPts val="0"/>
              </a:spcAft>
              <a:buSzPct val="117857"/>
              <a:buFont typeface="Noto Sans Symbols"/>
              <a:buChar char="❖"/>
            </a:pPr>
            <a:r>
              <a:rPr lang="en-US"/>
              <a:t>The story your ego and pain-body will tell you is you’re doing something wrong or you’re not doing enough of something. This is where meditation can help with the observer role. You will better be able to witness the story your ego and pain-body are telling you rather than being an active participant. This is not to say you will not be taken over at times; it just means there is awareness behind the detoxification process </a:t>
            </a:r>
            <a:endParaRPr/>
          </a:p>
          <a:p>
            <a:pPr marL="457200" lvl="0" indent="-354330" algn="l" rtl="0">
              <a:lnSpc>
                <a:spcPct val="100000"/>
              </a:lnSpc>
              <a:spcBef>
                <a:spcPts val="2000"/>
              </a:spcBef>
              <a:spcAft>
                <a:spcPts val="0"/>
              </a:spcAft>
              <a:buSzPct val="117857"/>
              <a:buFont typeface="Noto Sans Symbols"/>
              <a:buChar char="❖"/>
            </a:pPr>
            <a:r>
              <a:rPr lang="en-US"/>
              <a:t>When you are going through a healing crisis, try to let go and trust the process and remember you’ve acquired not only your trauma in this life, but trauma from past lives which includes intergenerational trauma</a:t>
            </a:r>
            <a:endParaRPr/>
          </a:p>
          <a:p>
            <a:pPr marL="457200" lvl="0" indent="-228600" algn="l" rtl="0">
              <a:lnSpc>
                <a:spcPct val="100000"/>
              </a:lnSpc>
              <a:spcBef>
                <a:spcPts val="2000"/>
              </a:spcBef>
              <a:spcAft>
                <a:spcPts val="0"/>
              </a:spcAft>
              <a:buSzPct val="117857"/>
              <a:buNone/>
            </a:pPr>
            <a:endParaRPr/>
          </a:p>
        </p:txBody>
      </p:sp>
      <p:sp>
        <p:nvSpPr>
          <p:cNvPr id="210" name="Google Shape;210;p5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5"/>
          <p:cNvPicPr preferRelativeResize="0"/>
          <p:nvPr/>
        </p:nvPicPr>
        <p:blipFill rotWithShape="1">
          <a:blip r:embed="rId3">
            <a:alphaModFix amt="9000"/>
          </a:blip>
          <a:srcRect/>
          <a:stretch/>
        </p:blipFill>
        <p:spPr>
          <a:xfrm>
            <a:off x="1509534" y="0"/>
            <a:ext cx="6550140" cy="6550140"/>
          </a:xfrm>
          <a:prstGeom prst="rect">
            <a:avLst/>
          </a:prstGeom>
          <a:noFill/>
          <a:ln>
            <a:noFill/>
          </a:ln>
        </p:spPr>
      </p:pic>
      <p:sp>
        <p:nvSpPr>
          <p:cNvPr id="216" name="Google Shape;216;p15"/>
          <p:cNvSpPr txBox="1">
            <a:spLocks noGrp="1"/>
          </p:cNvSpPr>
          <p:nvPr>
            <p:ph type="title"/>
          </p:nvPr>
        </p:nvSpPr>
        <p:spPr>
          <a:xfrm>
            <a:off x="549275" y="263245"/>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The 5-Point Protocol (Acudetox) Services </a:t>
            </a:r>
            <a:endParaRPr/>
          </a:p>
        </p:txBody>
      </p:sp>
      <p:sp>
        <p:nvSpPr>
          <p:cNvPr id="217" name="Google Shape;217;p15"/>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349250" lvl="0" indent="-349250" algn="l" rtl="0">
              <a:lnSpc>
                <a:spcPct val="100000"/>
              </a:lnSpc>
              <a:spcBef>
                <a:spcPts val="2000"/>
              </a:spcBef>
              <a:spcAft>
                <a:spcPts val="0"/>
              </a:spcAft>
              <a:buSzPts val="1980"/>
              <a:buFont typeface="Noto Sans Symbols"/>
              <a:buChar char="❖"/>
            </a:pPr>
            <a:r>
              <a:rPr lang="en-US" sz="1800" dirty="0">
                <a:latin typeface="Arial"/>
                <a:ea typeface="Arial"/>
                <a:cs typeface="Arial"/>
                <a:sym typeface="Arial"/>
              </a:rPr>
              <a:t>Developed in the 1970’s at Lincoln Hospital in Bronx, New York to help support people in a drug and alcohol treatment setting. It provided another option along with or in place of Medication-Assisted Therapy (MAT)</a:t>
            </a:r>
          </a:p>
          <a:p>
            <a:pPr marL="349250" lvl="0" indent="-349250" algn="l" rtl="0">
              <a:lnSpc>
                <a:spcPct val="100000"/>
              </a:lnSpc>
              <a:spcBef>
                <a:spcPts val="2000"/>
              </a:spcBef>
              <a:spcAft>
                <a:spcPts val="0"/>
              </a:spcAft>
              <a:buSzPts val="1980"/>
              <a:buFont typeface="Noto Sans Symbols"/>
              <a:buChar char="❖"/>
            </a:pPr>
            <a:r>
              <a:rPr lang="en-US" sz="1800" dirty="0">
                <a:latin typeface="Arial"/>
                <a:cs typeface="Arial"/>
                <a:sym typeface="Arial"/>
              </a:rPr>
              <a:t>The Young Lords &amp; Black Panthers advocated for its use</a:t>
            </a:r>
            <a:endParaRPr dirty="0"/>
          </a:p>
          <a:p>
            <a:pPr marL="349250" lvl="0" indent="-349250" algn="l" rtl="0">
              <a:lnSpc>
                <a:spcPct val="100000"/>
              </a:lnSpc>
              <a:spcBef>
                <a:spcPts val="2000"/>
              </a:spcBef>
              <a:spcAft>
                <a:spcPts val="0"/>
              </a:spcAft>
              <a:buSzPts val="1980"/>
              <a:buFont typeface="Noto Sans Symbols"/>
              <a:buChar char="❖"/>
            </a:pPr>
            <a:r>
              <a:rPr lang="en-US" sz="1800" dirty="0">
                <a:latin typeface="Arial"/>
                <a:ea typeface="Arial"/>
                <a:cs typeface="Arial"/>
                <a:sym typeface="Arial"/>
              </a:rPr>
              <a:t>The 5-Point Protocol is a form of acupuncture in the ear. Acudetox is scientifically proven to reduce cravings, minimize withdrawal symptoms, increase calmness, relieve stress and emotional trauma, and encourages inner quiet and strength</a:t>
            </a:r>
            <a:endParaRPr sz="1800" dirty="0">
              <a:latin typeface="Arial"/>
              <a:ea typeface="Arial"/>
              <a:cs typeface="Arial"/>
              <a:sym typeface="Arial"/>
            </a:endParaRPr>
          </a:p>
          <a:p>
            <a:pPr marL="349250" lvl="0" indent="-349250" algn="l" rtl="0">
              <a:lnSpc>
                <a:spcPct val="100000"/>
              </a:lnSpc>
              <a:spcBef>
                <a:spcPts val="2000"/>
              </a:spcBef>
              <a:spcAft>
                <a:spcPts val="0"/>
              </a:spcAft>
              <a:buSzPts val="1980"/>
              <a:buFont typeface="Noto Sans Symbols"/>
              <a:buChar char="❖"/>
            </a:pPr>
            <a:r>
              <a:rPr lang="en-US" sz="1800" dirty="0">
                <a:latin typeface="Arial"/>
                <a:ea typeface="Arial"/>
                <a:cs typeface="Arial"/>
                <a:sym typeface="Arial"/>
              </a:rPr>
              <a:t>Taught by a trained specialist from the National Acupuncture Detoxification Association (NADA) or the People’s Organization for Community Acupuncture (POCA)</a:t>
            </a:r>
            <a:endParaRPr sz="1800" dirty="0">
              <a:latin typeface="Arial"/>
              <a:ea typeface="Arial"/>
              <a:cs typeface="Arial"/>
              <a:sym typeface="Arial"/>
            </a:endParaRPr>
          </a:p>
        </p:txBody>
      </p:sp>
      <p:sp>
        <p:nvSpPr>
          <p:cNvPr id="218" name="Google Shape;218;p1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53"/>
          <p:cNvPicPr preferRelativeResize="0"/>
          <p:nvPr/>
        </p:nvPicPr>
        <p:blipFill rotWithShape="1">
          <a:blip r:embed="rId3">
            <a:alphaModFix/>
          </a:blip>
          <a:srcRect/>
          <a:stretch/>
        </p:blipFill>
        <p:spPr>
          <a:xfrm>
            <a:off x="3859051" y="2969256"/>
            <a:ext cx="5041557" cy="3781168"/>
          </a:xfrm>
          <a:prstGeom prst="rect">
            <a:avLst/>
          </a:prstGeom>
          <a:noFill/>
          <a:ln>
            <a:noFill/>
          </a:ln>
        </p:spPr>
      </p:pic>
      <p:sp>
        <p:nvSpPr>
          <p:cNvPr id="224" name="Google Shape;224;p5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25" name="Google Shape;225;p53"/>
          <p:cNvPicPr preferRelativeResize="0"/>
          <p:nvPr/>
        </p:nvPicPr>
        <p:blipFill rotWithShape="1">
          <a:blip r:embed="rId4">
            <a:alphaModFix/>
          </a:blip>
          <a:srcRect/>
          <a:stretch/>
        </p:blipFill>
        <p:spPr>
          <a:xfrm>
            <a:off x="420840" y="237551"/>
            <a:ext cx="5169666" cy="3877249"/>
          </a:xfrm>
          <a:prstGeom prst="rect">
            <a:avLst/>
          </a:prstGeom>
          <a:noFill/>
          <a:ln>
            <a:noFill/>
          </a:ln>
        </p:spPr>
      </p:pic>
      <p:pic>
        <p:nvPicPr>
          <p:cNvPr id="226" name="Google Shape;226;p53"/>
          <p:cNvPicPr preferRelativeResize="0"/>
          <p:nvPr/>
        </p:nvPicPr>
        <p:blipFill rotWithShape="1">
          <a:blip r:embed="rId5">
            <a:alphaModFix/>
          </a:blip>
          <a:srcRect/>
          <a:stretch/>
        </p:blipFill>
        <p:spPr>
          <a:xfrm>
            <a:off x="6049718" y="237551"/>
            <a:ext cx="2670268" cy="26702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0" y="0"/>
            <a:ext cx="9144000" cy="5940076"/>
          </a:xfrm>
          <a:prstGeom prst="rect">
            <a:avLst/>
          </a:prstGeom>
          <a:noFill/>
          <a:ln>
            <a:noFill/>
          </a:ln>
        </p:spPr>
      </p:pic>
      <p:sp>
        <p:nvSpPr>
          <p:cNvPr id="93" name="Google Shape;93;p1"/>
          <p:cNvSpPr txBox="1"/>
          <p:nvPr/>
        </p:nvSpPr>
        <p:spPr>
          <a:xfrm>
            <a:off x="2021305" y="4776537"/>
            <a:ext cx="541421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1019 Church Street</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Flint, Michigan, 48502</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810-336-1018</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www.flintserenityhouse.org</a:t>
            </a:r>
            <a:endParaRPr dirty="0"/>
          </a:p>
        </p:txBody>
      </p:sp>
      <p:sp>
        <p:nvSpPr>
          <p:cNvPr id="94" name="Google Shape;94;p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1338f8d983b_0_9"/>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232" name="Google Shape;232;g1338f8d983b_0_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33" name="Google Shape;233;g1338f8d983b_0_9"/>
          <p:cNvPicPr preferRelativeResize="0"/>
          <p:nvPr/>
        </p:nvPicPr>
        <p:blipFill>
          <a:blip r:embed="rId4">
            <a:alphaModFix/>
          </a:blip>
          <a:stretch>
            <a:fillRect/>
          </a:stretch>
        </p:blipFill>
        <p:spPr>
          <a:xfrm>
            <a:off x="-112150" y="-84112"/>
            <a:ext cx="9368300" cy="7026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54"/>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239" name="Google Shape;239;p54"/>
          <p:cNvSpPr txBox="1">
            <a:spLocks noGrp="1"/>
          </p:cNvSpPr>
          <p:nvPr>
            <p:ph type="title"/>
          </p:nvPr>
        </p:nvSpPr>
        <p:spPr>
          <a:xfrm>
            <a:off x="549274" y="-91244"/>
            <a:ext cx="8042276" cy="108666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Recovery Reiki ®</a:t>
            </a:r>
            <a:endParaRPr/>
          </a:p>
        </p:txBody>
      </p:sp>
      <p:sp>
        <p:nvSpPr>
          <p:cNvPr id="240" name="Google Shape;240;p54"/>
          <p:cNvSpPr txBox="1">
            <a:spLocks noGrp="1"/>
          </p:cNvSpPr>
          <p:nvPr>
            <p:ph type="body" idx="1"/>
          </p:nvPr>
        </p:nvSpPr>
        <p:spPr>
          <a:xfrm>
            <a:off x="549274" y="995423"/>
            <a:ext cx="8238465" cy="5345999"/>
          </a:xfrm>
          <a:prstGeom prst="rect">
            <a:avLst/>
          </a:prstGeom>
          <a:noFill/>
          <a:ln>
            <a:noFill/>
          </a:ln>
        </p:spPr>
        <p:txBody>
          <a:bodyPr spcFirstLastPara="1" wrap="square" lIns="91425" tIns="45700" rIns="91425" bIns="45700" anchor="t" anchorCtr="0">
            <a:normAutofit fontScale="25000" lnSpcReduction="20000"/>
          </a:bodyPr>
          <a:lstStyle/>
          <a:p>
            <a:pPr marL="457200" lvl="0" indent="-354330" algn="l" rtl="0">
              <a:lnSpc>
                <a:spcPct val="100000"/>
              </a:lnSpc>
              <a:spcBef>
                <a:spcPts val="2000"/>
              </a:spcBef>
              <a:spcAft>
                <a:spcPts val="0"/>
              </a:spcAft>
              <a:buSzPct val="109999"/>
              <a:buFont typeface="Noto Sans Symbols"/>
              <a:buChar char="❖"/>
            </a:pPr>
            <a:r>
              <a:rPr lang="en-US" sz="7200"/>
              <a:t>Usui Reiki is a form of touch therapy that gets the body to relax so that it can begin the process of healing</a:t>
            </a:r>
            <a:endParaRPr/>
          </a:p>
          <a:p>
            <a:pPr marL="457200" lvl="0" indent="-354330" algn="l" rtl="0">
              <a:lnSpc>
                <a:spcPct val="100000"/>
              </a:lnSpc>
              <a:spcBef>
                <a:spcPts val="2000"/>
              </a:spcBef>
              <a:spcAft>
                <a:spcPts val="0"/>
              </a:spcAft>
              <a:buSzPct val="109999"/>
              <a:buFont typeface="Noto Sans Symbols"/>
              <a:buChar char="❖"/>
            </a:pPr>
            <a:r>
              <a:rPr lang="en-US" sz="7200"/>
              <a:t>Reiki used in over 800 American Hospitals which include Henry Ford , Beaumont Hospital and US Army for their Combat Warrior Stress Reset Program</a:t>
            </a:r>
            <a:endParaRPr/>
          </a:p>
          <a:p>
            <a:pPr marL="457200" lvl="0" indent="-354330" algn="l" rtl="0">
              <a:lnSpc>
                <a:spcPct val="100000"/>
              </a:lnSpc>
              <a:spcBef>
                <a:spcPts val="2000"/>
              </a:spcBef>
              <a:spcAft>
                <a:spcPts val="0"/>
              </a:spcAft>
              <a:buSzPct val="109999"/>
              <a:buFont typeface="Noto Sans Symbols"/>
              <a:buChar char="❖"/>
            </a:pPr>
            <a:r>
              <a:rPr lang="en-US" sz="7200"/>
              <a:t>Recovery Reiki ® is a way to deliver reiki to specifically heal addiction, codependency and trauma though not only energy medicine but through gut health, meditation practices, inner child work and more</a:t>
            </a:r>
            <a:endParaRPr/>
          </a:p>
          <a:p>
            <a:pPr marL="457200" lvl="0" indent="-354330" algn="l" rtl="0">
              <a:lnSpc>
                <a:spcPct val="100000"/>
              </a:lnSpc>
              <a:spcBef>
                <a:spcPts val="2000"/>
              </a:spcBef>
              <a:spcAft>
                <a:spcPts val="0"/>
              </a:spcAft>
              <a:buSzPct val="109999"/>
              <a:buFont typeface="Noto Sans Symbols"/>
              <a:buChar char="❖"/>
            </a:pPr>
            <a:r>
              <a:rPr lang="en-US" sz="7200"/>
              <a:t>During our groups a trained Recovery Reiki® Practitioner provides a safe space for a group of people to heal from the trauma and pain associated with addiction and codependency</a:t>
            </a:r>
            <a:endParaRPr/>
          </a:p>
          <a:p>
            <a:pPr marL="457200" lvl="0" indent="-354330" algn="l" rtl="0">
              <a:lnSpc>
                <a:spcPct val="100000"/>
              </a:lnSpc>
              <a:spcBef>
                <a:spcPts val="2000"/>
              </a:spcBef>
              <a:spcAft>
                <a:spcPts val="0"/>
              </a:spcAft>
              <a:buSzPct val="109999"/>
              <a:buFont typeface="Noto Sans Symbols"/>
              <a:buChar char="❖"/>
            </a:pPr>
            <a:r>
              <a:rPr lang="en-US" sz="7200"/>
              <a:t>Recovery Reiki® level I, II &amp; III trainings occur quarterly at our location </a:t>
            </a:r>
            <a:endParaRPr/>
          </a:p>
          <a:p>
            <a:pPr marL="457200" lvl="0" indent="-354330" algn="l" rtl="0">
              <a:lnSpc>
                <a:spcPct val="100000"/>
              </a:lnSpc>
              <a:spcBef>
                <a:spcPts val="2000"/>
              </a:spcBef>
              <a:spcAft>
                <a:spcPts val="0"/>
              </a:spcAft>
              <a:buSzPct val="109999"/>
              <a:buFont typeface="Noto Sans Symbols"/>
              <a:buChar char="❖"/>
            </a:pPr>
            <a:r>
              <a:rPr lang="en-US" sz="7200"/>
              <a:t>Serenity House has trained 70 Reiki I practitioners, 35 Reiki II practitioners, and 11 Reiki Master teachers and 61 Recovery Reiki® Level I practitioners, 18 Level II and 2 level III practitioners </a:t>
            </a:r>
            <a:endParaRPr/>
          </a:p>
          <a:p>
            <a:pPr marL="457200" lvl="0" indent="-354330" algn="l" rtl="0">
              <a:lnSpc>
                <a:spcPct val="100000"/>
              </a:lnSpc>
              <a:spcBef>
                <a:spcPts val="2000"/>
              </a:spcBef>
              <a:spcAft>
                <a:spcPts val="0"/>
              </a:spcAft>
              <a:buSzPct val="109999"/>
              <a:buFont typeface="Noto Sans Symbols"/>
              <a:buChar char="❖"/>
            </a:pPr>
            <a:r>
              <a:rPr lang="en-US" sz="7200"/>
              <a:t>Recovery Reiki Manual: Self-healing &amp; Emotional Mastery, Barnes &amp; Noble&amp; Amazon (Trademarked program)</a:t>
            </a:r>
            <a:endParaRPr/>
          </a:p>
          <a:p>
            <a:pPr marL="457200" lvl="0" indent="-228600" algn="l" rtl="0">
              <a:lnSpc>
                <a:spcPct val="100000"/>
              </a:lnSpc>
              <a:spcBef>
                <a:spcPts val="2000"/>
              </a:spcBef>
              <a:spcAft>
                <a:spcPts val="0"/>
              </a:spcAft>
              <a:buSzPct val="330000"/>
              <a:buFont typeface="Noto Sans Symbols"/>
              <a:buNone/>
            </a:pPr>
            <a:endParaRPr/>
          </a:p>
          <a:p>
            <a:pPr marL="457200" lvl="0" indent="-228600" algn="l" rtl="0">
              <a:lnSpc>
                <a:spcPct val="100000"/>
              </a:lnSpc>
              <a:spcBef>
                <a:spcPts val="2000"/>
              </a:spcBef>
              <a:spcAft>
                <a:spcPts val="0"/>
              </a:spcAft>
              <a:buSzPct val="330000"/>
              <a:buNone/>
            </a:pPr>
            <a:endParaRPr/>
          </a:p>
          <a:p>
            <a:pPr marL="457200" lvl="0" indent="-228600" algn="l" rtl="0">
              <a:lnSpc>
                <a:spcPct val="100000"/>
              </a:lnSpc>
              <a:spcBef>
                <a:spcPts val="2000"/>
              </a:spcBef>
              <a:spcAft>
                <a:spcPts val="0"/>
              </a:spcAft>
              <a:buSzPct val="330000"/>
              <a:buNone/>
            </a:pPr>
            <a:endParaRPr/>
          </a:p>
          <a:p>
            <a:pPr marL="457200" lvl="0" indent="-228600" algn="l" rtl="0">
              <a:lnSpc>
                <a:spcPct val="100000"/>
              </a:lnSpc>
              <a:spcBef>
                <a:spcPts val="2000"/>
              </a:spcBef>
              <a:spcAft>
                <a:spcPts val="0"/>
              </a:spcAft>
              <a:buSzPct val="330000"/>
              <a:buNone/>
            </a:pPr>
            <a:endParaRPr/>
          </a:p>
          <a:p>
            <a:pPr marL="457200" lvl="0" indent="-354330" algn="l" rtl="0">
              <a:lnSpc>
                <a:spcPct val="100000"/>
              </a:lnSpc>
              <a:spcBef>
                <a:spcPts val="2000"/>
              </a:spcBef>
              <a:spcAft>
                <a:spcPts val="0"/>
              </a:spcAft>
              <a:buSzPct val="330000"/>
              <a:buChar char="⚫"/>
            </a:pPr>
            <a:r>
              <a:rPr lang="en-US"/>
              <a:t>Funded by the Community Foundation of Greater Flint</a:t>
            </a:r>
            <a:endParaRPr/>
          </a:p>
        </p:txBody>
      </p:sp>
      <p:sp>
        <p:nvSpPr>
          <p:cNvPr id="241" name="Google Shape;241;p5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47" name="Google Shape;247;p55"/>
          <p:cNvPicPr preferRelativeResize="0"/>
          <p:nvPr/>
        </p:nvPicPr>
        <p:blipFill rotWithShape="1">
          <a:blip r:embed="rId3">
            <a:alphaModFix/>
          </a:blip>
          <a:srcRect/>
          <a:stretch/>
        </p:blipFill>
        <p:spPr>
          <a:xfrm>
            <a:off x="4353580" y="601942"/>
            <a:ext cx="4525962" cy="5856288"/>
          </a:xfrm>
          <a:prstGeom prst="rect">
            <a:avLst/>
          </a:prstGeom>
          <a:noFill/>
          <a:ln>
            <a:noFill/>
          </a:ln>
        </p:spPr>
      </p:pic>
      <p:pic>
        <p:nvPicPr>
          <p:cNvPr id="248" name="Google Shape;248;p55"/>
          <p:cNvPicPr preferRelativeResize="0"/>
          <p:nvPr/>
        </p:nvPicPr>
        <p:blipFill rotWithShape="1">
          <a:blip r:embed="rId4">
            <a:alphaModFix/>
          </a:blip>
          <a:srcRect/>
          <a:stretch/>
        </p:blipFill>
        <p:spPr>
          <a:xfrm>
            <a:off x="264458" y="657654"/>
            <a:ext cx="4220032" cy="54612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54" name="Google Shape;254;p56"/>
          <p:cNvPicPr preferRelativeResize="0"/>
          <p:nvPr/>
        </p:nvPicPr>
        <p:blipFill rotWithShape="1">
          <a:blip r:embed="rId3">
            <a:alphaModFix/>
          </a:blip>
          <a:srcRect/>
          <a:stretch/>
        </p:blipFill>
        <p:spPr>
          <a:xfrm>
            <a:off x="2124289" y="94500"/>
            <a:ext cx="5299075"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Google Shape;260;p5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61" name="Google Shape;261;p57"/>
          <p:cNvPicPr preferRelativeResize="0"/>
          <p:nvPr/>
        </p:nvPicPr>
        <p:blipFill rotWithShape="1">
          <a:blip r:embed="rId3">
            <a:alphaModFix/>
          </a:blip>
          <a:srcRect/>
          <a:stretch/>
        </p:blipFill>
        <p:spPr>
          <a:xfrm>
            <a:off x="2297542" y="214679"/>
            <a:ext cx="4545742" cy="60609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2266b791f61_0_0"/>
          <p:cNvPicPr preferRelativeResize="0"/>
          <p:nvPr/>
        </p:nvPicPr>
        <p:blipFill rotWithShape="1">
          <a:blip r:embed="rId3">
            <a:alphaModFix amt="9000"/>
          </a:blip>
          <a:srcRect/>
          <a:stretch/>
        </p:blipFill>
        <p:spPr>
          <a:xfrm>
            <a:off x="1497177" y="0"/>
            <a:ext cx="6550138" cy="6550138"/>
          </a:xfrm>
          <a:prstGeom prst="rect">
            <a:avLst/>
          </a:prstGeom>
          <a:noFill/>
          <a:ln>
            <a:noFill/>
          </a:ln>
        </p:spPr>
      </p:pic>
      <p:sp>
        <p:nvSpPr>
          <p:cNvPr id="267" name="Google Shape;267;g2266b791f61_0_0"/>
          <p:cNvSpPr txBox="1">
            <a:spLocks noGrp="1"/>
          </p:cNvSpPr>
          <p:nvPr>
            <p:ph type="ftr" idx="11"/>
          </p:nvPr>
        </p:nvSpPr>
        <p:spPr>
          <a:xfrm>
            <a:off x="264458" y="6275668"/>
            <a:ext cx="4840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68" name="Google Shape;268;g2266b791f61_0_0"/>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Emotional Freedom Technique</a:t>
            </a:r>
            <a:endParaRPr/>
          </a:p>
        </p:txBody>
      </p:sp>
      <p:sp>
        <p:nvSpPr>
          <p:cNvPr id="274" name="Google Shape;274;p58"/>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92500" lnSpcReduction="20000"/>
          </a:bodyPr>
          <a:lstStyle/>
          <a:p>
            <a:pPr marL="349250" lvl="0" indent="-349250" algn="l" rtl="0">
              <a:lnSpc>
                <a:spcPct val="100000"/>
              </a:lnSpc>
              <a:spcBef>
                <a:spcPts val="0"/>
              </a:spcBef>
              <a:spcAft>
                <a:spcPts val="0"/>
              </a:spcAft>
              <a:buSzPct val="110000"/>
              <a:buFont typeface="Noto Sans Symbols"/>
              <a:buChar char="❖"/>
            </a:pPr>
            <a:r>
              <a:rPr lang="en-US"/>
              <a:t>EFT is a mind-body tool based on acupressure and psychology. When we’re stressed, our thinking brain isn’t active as the strong emotions take hold of us </a:t>
            </a:r>
            <a:endParaRPr/>
          </a:p>
          <a:p>
            <a:pPr marL="349250" lvl="0" indent="-349250" algn="l" rtl="0">
              <a:lnSpc>
                <a:spcPct val="100000"/>
              </a:lnSpc>
              <a:spcBef>
                <a:spcPts val="2000"/>
              </a:spcBef>
              <a:spcAft>
                <a:spcPts val="0"/>
              </a:spcAft>
              <a:buSzPct val="110000"/>
              <a:buFont typeface="Noto Sans Symbols"/>
              <a:buChar char="❖"/>
            </a:pPr>
            <a:r>
              <a:rPr lang="en-US"/>
              <a:t>EFT helps in returning the body to a state of calm which further helps in gaining clarity in a stressful situation. It helps in reducing stress, anxiety, pain and in transforming our beliefs</a:t>
            </a:r>
            <a:endParaRPr/>
          </a:p>
          <a:p>
            <a:pPr marL="349250" lvl="0" indent="-349250" algn="l" rtl="0">
              <a:lnSpc>
                <a:spcPct val="100000"/>
              </a:lnSpc>
              <a:spcBef>
                <a:spcPts val="2000"/>
              </a:spcBef>
              <a:spcAft>
                <a:spcPts val="0"/>
              </a:spcAft>
              <a:buSzPct val="110000"/>
              <a:buFont typeface="Noto Sans Symbols"/>
              <a:buChar char="❖"/>
            </a:pPr>
            <a:r>
              <a:rPr lang="en-US"/>
              <a:t>By stimulating the meridians on the body along with statements about what you are going through, you activate your body’s rest and digest system, the parasympathetic nervous system</a:t>
            </a:r>
            <a:endParaRPr/>
          </a:p>
          <a:p>
            <a:pPr marL="349250" lvl="0" indent="-349250" algn="l" rtl="0">
              <a:lnSpc>
                <a:spcPct val="100000"/>
              </a:lnSpc>
              <a:spcBef>
                <a:spcPts val="2000"/>
              </a:spcBef>
              <a:spcAft>
                <a:spcPts val="0"/>
              </a:spcAft>
              <a:buSzPct val="110000"/>
              <a:buFont typeface="Noto Sans Symbols"/>
              <a:buChar char="❖"/>
            </a:pPr>
            <a:r>
              <a:rPr lang="en-US"/>
              <a:t>EFT utilizes acupressure points and other psycho-therapeutic techniques to give you freedom from painful memories, cravings, physical issues and helps in trauma recovery</a:t>
            </a:r>
            <a:endParaRPr/>
          </a:p>
          <a:p>
            <a:pPr marL="457200" lvl="0" indent="-228600" algn="l" rtl="0">
              <a:lnSpc>
                <a:spcPct val="100000"/>
              </a:lnSpc>
              <a:spcBef>
                <a:spcPts val="2000"/>
              </a:spcBef>
              <a:spcAft>
                <a:spcPts val="0"/>
              </a:spcAft>
              <a:buSzPct val="89189"/>
              <a:buFont typeface="Noto Sans Symbols"/>
              <a:buNone/>
            </a:pPr>
            <a:endParaRPr/>
          </a:p>
        </p:txBody>
      </p:sp>
      <p:sp>
        <p:nvSpPr>
          <p:cNvPr id="275" name="Google Shape;275;p5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81" name="Google Shape;281;p59"/>
          <p:cNvPicPr preferRelativeResize="0"/>
          <p:nvPr/>
        </p:nvPicPr>
        <p:blipFill rotWithShape="1">
          <a:blip r:embed="rId3">
            <a:alphaModFix/>
          </a:blip>
          <a:srcRect/>
          <a:stretch/>
        </p:blipFill>
        <p:spPr>
          <a:xfrm>
            <a:off x="929544" y="811985"/>
            <a:ext cx="7284911" cy="54636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8"/>
          <p:cNvSpPr txBox="1"/>
          <p:nvPr/>
        </p:nvSpPr>
        <p:spPr>
          <a:xfrm>
            <a:off x="571500" y="6204850"/>
            <a:ext cx="7701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Source Sans Pro"/>
              <a:ea typeface="Source Sans Pro"/>
              <a:cs typeface="Source Sans Pro"/>
              <a:sym typeface="Source Sans Pro"/>
            </a:endParaRPr>
          </a:p>
        </p:txBody>
      </p:sp>
      <p:sp>
        <p:nvSpPr>
          <p:cNvPr id="287" name="Google Shape;287;p18"/>
          <p:cNvSpPr txBox="1">
            <a:spLocks noGrp="1"/>
          </p:cNvSpPr>
          <p:nvPr>
            <p:ph type="ftr" idx="11"/>
          </p:nvPr>
        </p:nvSpPr>
        <p:spPr>
          <a:xfrm>
            <a:off x="264458" y="6275668"/>
            <a:ext cx="4840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88" name="Google Shape;288;p18"/>
          <p:cNvPicPr preferRelativeResize="0"/>
          <p:nvPr/>
        </p:nvPicPr>
        <p:blipFill rotWithShape="1">
          <a:blip r:embed="rId3">
            <a:alphaModFix/>
          </a:blip>
          <a:srcRect l="1040" t="-2960" r="-1039" b="2960"/>
          <a:stretch/>
        </p:blipFill>
        <p:spPr>
          <a:xfrm>
            <a:off x="83300" y="-400850"/>
            <a:ext cx="9402775" cy="7052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1"/>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294" name="Google Shape;294;p11"/>
          <p:cNvSpPr txBox="1">
            <a:spLocks noGrp="1"/>
          </p:cNvSpPr>
          <p:nvPr>
            <p:ph type="title"/>
          </p:nvPr>
        </p:nvSpPr>
        <p:spPr>
          <a:xfrm>
            <a:off x="550862" y="0"/>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Holistic Peer Recovery Coaching </a:t>
            </a:r>
            <a:endParaRPr/>
          </a:p>
        </p:txBody>
      </p:sp>
      <p:sp>
        <p:nvSpPr>
          <p:cNvPr id="295" name="Google Shape;295;p11"/>
          <p:cNvSpPr txBox="1"/>
          <p:nvPr/>
        </p:nvSpPr>
        <p:spPr>
          <a:xfrm>
            <a:off x="684066" y="1493155"/>
            <a:ext cx="7775868" cy="510905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meet people where they are at in their recovery journey </a:t>
            </a:r>
            <a:endParaRPr/>
          </a:p>
          <a:p>
            <a:pPr marL="285750" marR="0" lvl="0" indent="-171450" algn="l" rtl="0">
              <a:lnSpc>
                <a:spcPct val="100000"/>
              </a:lnSpc>
              <a:spcBef>
                <a:spcPts val="0"/>
              </a:spcBef>
              <a:spcAft>
                <a:spcPts val="0"/>
              </a:spcAft>
              <a:buClr>
                <a:srgbClr val="595959"/>
              </a:buClr>
              <a:buSzPts val="1800"/>
              <a:buFont typeface="Noto Sans Symbols"/>
              <a:buNone/>
            </a:pPr>
            <a:endParaRPr sz="18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help change the narrative surrounding substance use disorder i.e not using the terminology ‘addict” but person with SUD</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Multiple pathways is at the heart of recovery coaching, we refer out to AA, NA and other support groups available </a:t>
            </a:r>
            <a:endParaRPr/>
          </a:p>
          <a:p>
            <a:pPr marL="285750" marR="0" lvl="0" indent="-171450" algn="l" rtl="0">
              <a:lnSpc>
                <a:spcPct val="100000"/>
              </a:lnSpc>
              <a:spcBef>
                <a:spcPts val="0"/>
              </a:spcBef>
              <a:spcAft>
                <a:spcPts val="0"/>
              </a:spcAft>
              <a:buClr>
                <a:srgbClr val="595959"/>
              </a:buClr>
              <a:buSzPts val="1800"/>
              <a:buFont typeface="Noto Sans Symbols"/>
              <a:buNone/>
            </a:pPr>
            <a:endParaRPr sz="18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specialize in the holistic recovery support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6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offer the 5np &amp; EFT during each individual session with participants along with awareness events throughout the year</a:t>
            </a:r>
            <a:endParaRPr/>
          </a:p>
          <a:p>
            <a:pPr marL="285750" marR="0" lvl="0" indent="-184150" algn="l" rtl="0">
              <a:lnSpc>
                <a:spcPct val="100000"/>
              </a:lnSpc>
              <a:spcBef>
                <a:spcPts val="0"/>
              </a:spcBef>
              <a:spcAft>
                <a:spcPts val="0"/>
              </a:spcAft>
              <a:buClr>
                <a:srgbClr val="595959"/>
              </a:buClr>
              <a:buSzPts val="1600"/>
              <a:buFont typeface="Noto Sans Symbols"/>
              <a:buNone/>
            </a:pPr>
            <a:endParaRPr sz="18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6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offer four weekly Acudetox, EFT &amp;  Recovery Reiki® groups and a closed holistic healing group for drug and sobriety court </a:t>
            </a:r>
            <a:endParaRPr/>
          </a:p>
          <a:p>
            <a:pPr marL="285750" marR="0" lvl="0" indent="-184150" algn="l" rtl="0">
              <a:lnSpc>
                <a:spcPct val="100000"/>
              </a:lnSpc>
              <a:spcBef>
                <a:spcPts val="0"/>
              </a:spcBef>
              <a:spcAft>
                <a:spcPts val="0"/>
              </a:spcAft>
              <a:buClr>
                <a:srgbClr val="595959"/>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595959"/>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595959"/>
              </a:solidFill>
              <a:latin typeface="Source Sans Pro"/>
              <a:ea typeface="Source Sans Pro"/>
              <a:cs typeface="Source Sans Pro"/>
              <a:sym typeface="Source Sans Pro"/>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rgbClr val="595959"/>
              </a:solidFill>
              <a:latin typeface="Source Sans Pro"/>
              <a:ea typeface="Source Sans Pro"/>
              <a:cs typeface="Source Sans Pro"/>
              <a:sym typeface="Source Sans Pro"/>
            </a:endParaRPr>
          </a:p>
        </p:txBody>
      </p:sp>
      <p:sp>
        <p:nvSpPr>
          <p:cNvPr id="296" name="Google Shape;296;p1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0"/>
          <p:cNvPicPr preferRelativeResize="0"/>
          <p:nvPr/>
        </p:nvPicPr>
        <p:blipFill rotWithShape="1">
          <a:blip r:embed="rId3">
            <a:alphaModFix amt="9000"/>
          </a:blip>
          <a:srcRect/>
          <a:stretch/>
        </p:blipFill>
        <p:spPr>
          <a:xfrm>
            <a:off x="1295343" y="84379"/>
            <a:ext cx="6550140" cy="6550140"/>
          </a:xfrm>
          <a:prstGeom prst="rect">
            <a:avLst/>
          </a:prstGeom>
          <a:noFill/>
          <a:ln>
            <a:noFill/>
          </a:ln>
        </p:spPr>
      </p:pic>
      <p:sp>
        <p:nvSpPr>
          <p:cNvPr id="100" name="Google Shape;100;p40"/>
          <p:cNvSpPr txBox="1">
            <a:spLocks noGrp="1"/>
          </p:cNvSpPr>
          <p:nvPr>
            <p:ph type="title"/>
          </p:nvPr>
        </p:nvSpPr>
        <p:spPr>
          <a:xfrm>
            <a:off x="549275" y="137271"/>
            <a:ext cx="8042276" cy="91956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Introduction</a:t>
            </a:r>
            <a:endParaRPr/>
          </a:p>
        </p:txBody>
      </p:sp>
      <p:sp>
        <p:nvSpPr>
          <p:cNvPr id="101" name="Google Shape;101;p40"/>
          <p:cNvSpPr txBox="1">
            <a:spLocks noGrp="1"/>
          </p:cNvSpPr>
          <p:nvPr>
            <p:ph type="body" idx="1"/>
          </p:nvPr>
        </p:nvSpPr>
        <p:spPr>
          <a:xfrm>
            <a:off x="549275" y="949321"/>
            <a:ext cx="5550201" cy="4820255"/>
          </a:xfrm>
          <a:prstGeom prst="rect">
            <a:avLst/>
          </a:prstGeom>
          <a:noFill/>
          <a:ln>
            <a:noFill/>
          </a:ln>
        </p:spPr>
        <p:txBody>
          <a:bodyPr spcFirstLastPara="1" wrap="square" lIns="91425" tIns="45700" rIns="91425" bIns="45700" anchor="t" anchorCtr="0">
            <a:normAutofit fontScale="25000" lnSpcReduction="20000"/>
          </a:bodyPr>
          <a:lstStyle/>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Master’s degree in Composition and Rhetoric from the University of Michigan </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Bachelor’s in Telecommunications from Michigan State University.</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Former news and feature reporter  for newspapers and magazines</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Former college professor (writing)</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Founding director of the Serenity House Communities (2015)</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Trained in recovery coaching through Genesee Health Systems in 2016</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Member of the Genesee County Prevention Coalition, Advisory board member of Genesee County’s Family Against Narcotics advisory , member of Faces &amp; Voices for Recovery and SUD Advisory Council Member for Genesee Health System</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Certified Usui Reiki master teacher and developer of Recovery Reiki®</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Certified Acudetox Specialist through NADA and POCA</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Founder of Serenity House Communities founded in 2015</a:t>
            </a:r>
            <a:endParaRPr/>
          </a:p>
          <a:p>
            <a:pPr marL="0" lvl="0" indent="0" algn="l" rtl="0">
              <a:lnSpc>
                <a:spcPct val="100000"/>
              </a:lnSpc>
              <a:spcBef>
                <a:spcPts val="2000"/>
              </a:spcBef>
              <a:spcAft>
                <a:spcPts val="0"/>
              </a:spcAft>
              <a:buSzPct val="141428"/>
              <a:buNone/>
            </a:pPr>
            <a:r>
              <a:rPr lang="en-US" sz="5600" i="1">
                <a:latin typeface="Arial"/>
                <a:ea typeface="Arial"/>
                <a:cs typeface="Arial"/>
                <a:sym typeface="Arial"/>
              </a:rPr>
              <a:t>I AM NOT A MEDICAL PROVIDER</a:t>
            </a:r>
            <a:endParaRPr/>
          </a:p>
          <a:p>
            <a:pPr marL="457200" lvl="0" indent="-228600" algn="l" rtl="0">
              <a:lnSpc>
                <a:spcPct val="100000"/>
              </a:lnSpc>
              <a:spcBef>
                <a:spcPts val="2000"/>
              </a:spcBef>
              <a:spcAft>
                <a:spcPts val="0"/>
              </a:spcAft>
              <a:buSzPct val="330000"/>
              <a:buNone/>
            </a:pPr>
            <a:endParaRPr/>
          </a:p>
        </p:txBody>
      </p:sp>
      <p:sp>
        <p:nvSpPr>
          <p:cNvPr id="102" name="Google Shape;102;p4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 name="Picture 2">
            <a:extLst>
              <a:ext uri="{FF2B5EF4-FFF2-40B4-BE49-F238E27FC236}">
                <a16:creationId xmlns:a16="http://schemas.microsoft.com/office/drawing/2014/main" id="{04C08A07-B65C-C95A-40CD-829781E15AF5}"/>
              </a:ext>
            </a:extLst>
          </p:cNvPr>
          <p:cNvPicPr>
            <a:picLocks noChangeAspect="1"/>
          </p:cNvPicPr>
          <p:nvPr/>
        </p:nvPicPr>
        <p:blipFill>
          <a:blip r:embed="rId4"/>
          <a:stretch>
            <a:fillRect/>
          </a:stretch>
        </p:blipFill>
        <p:spPr>
          <a:xfrm>
            <a:off x="5944767" y="1201464"/>
            <a:ext cx="2931601" cy="43159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266b791f61_0_23"/>
          <p:cNvSpPr txBox="1">
            <a:spLocks noGrp="1"/>
          </p:cNvSpPr>
          <p:nvPr>
            <p:ph type="ftr" idx="11"/>
          </p:nvPr>
        </p:nvSpPr>
        <p:spPr>
          <a:xfrm>
            <a:off x="264458" y="6275668"/>
            <a:ext cx="4840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02" name="Google Shape;302;g2266b791f61_0_23"/>
          <p:cNvPicPr preferRelativeResize="0"/>
          <p:nvPr/>
        </p:nvPicPr>
        <p:blipFill>
          <a:blip r:embed="rId3">
            <a:alphaModFix/>
          </a:blip>
          <a:stretch>
            <a:fillRect/>
          </a:stretch>
        </p:blipFill>
        <p:spPr>
          <a:xfrm>
            <a:off x="152400" y="57150"/>
            <a:ext cx="8991601" cy="67436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60"/>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SHC in Motion</a:t>
            </a:r>
            <a:endParaRPr/>
          </a:p>
        </p:txBody>
      </p:sp>
      <p:sp>
        <p:nvSpPr>
          <p:cNvPr id="308" name="Google Shape;308;p60"/>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980"/>
              <a:buNone/>
            </a:pPr>
            <a:endParaRPr/>
          </a:p>
        </p:txBody>
      </p:sp>
      <p:sp>
        <p:nvSpPr>
          <p:cNvPr id="309" name="Google Shape;309;p6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10" name="Google Shape;310;p60" descr="Serenity House Trailer"/>
          <p:cNvPicPr preferRelativeResize="0"/>
          <p:nvPr/>
        </p:nvPicPr>
        <p:blipFill rotWithShape="1">
          <a:blip r:embed="rId3">
            <a:alphaModFix/>
          </a:blip>
          <a:srcRect/>
          <a:stretch/>
        </p:blipFill>
        <p:spPr>
          <a:xfrm>
            <a:off x="454026" y="1444532"/>
            <a:ext cx="8137525" cy="4597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61"/>
          <p:cNvPicPr preferRelativeResize="0"/>
          <p:nvPr/>
        </p:nvPicPr>
        <p:blipFill rotWithShape="1">
          <a:blip r:embed="rId3">
            <a:alphaModFix amt="9000"/>
          </a:blip>
          <a:srcRect/>
          <a:stretch/>
        </p:blipFill>
        <p:spPr>
          <a:xfrm>
            <a:off x="1497177" y="200284"/>
            <a:ext cx="6550140" cy="6550140"/>
          </a:xfrm>
          <a:prstGeom prst="rect">
            <a:avLst/>
          </a:prstGeom>
          <a:noFill/>
          <a:ln>
            <a:noFill/>
          </a:ln>
        </p:spPr>
      </p:pic>
      <p:sp>
        <p:nvSpPr>
          <p:cNvPr id="316" name="Google Shape;316;p61"/>
          <p:cNvSpPr txBox="1">
            <a:spLocks noGrp="1"/>
          </p:cNvSpPr>
          <p:nvPr>
            <p:ph type="title"/>
          </p:nvPr>
        </p:nvSpPr>
        <p:spPr>
          <a:xfrm>
            <a:off x="549275" y="245921"/>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4600"/>
              <a:buNone/>
            </a:pPr>
            <a:r>
              <a:rPr lang="en-US"/>
              <a:t>Integrating Holistic Recovery Into Your Center</a:t>
            </a:r>
            <a:endParaRPr/>
          </a:p>
        </p:txBody>
      </p:sp>
      <p:sp>
        <p:nvSpPr>
          <p:cNvPr id="317" name="Google Shape;317;p61"/>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lnSpcReduction="10000"/>
          </a:bodyPr>
          <a:lstStyle/>
          <a:p>
            <a:pPr marL="510540" lvl="0" indent="-342900" algn="l" rtl="0">
              <a:lnSpc>
                <a:spcPct val="100000"/>
              </a:lnSpc>
              <a:spcBef>
                <a:spcPts val="2000"/>
              </a:spcBef>
              <a:spcAft>
                <a:spcPts val="0"/>
              </a:spcAft>
              <a:buSzPts val="2640"/>
              <a:buFont typeface="Noto Sans Symbols"/>
              <a:buChar char="❖"/>
            </a:pPr>
            <a:r>
              <a:rPr lang="en-US"/>
              <a:t>Start of slowly</a:t>
            </a:r>
            <a:endParaRPr/>
          </a:p>
          <a:p>
            <a:pPr marL="510540" lvl="0" indent="-342900" algn="l" rtl="0">
              <a:lnSpc>
                <a:spcPct val="100000"/>
              </a:lnSpc>
              <a:spcBef>
                <a:spcPts val="2000"/>
              </a:spcBef>
              <a:spcAft>
                <a:spcPts val="0"/>
              </a:spcAft>
              <a:buSzPts val="2640"/>
              <a:buFont typeface="Noto Sans Symbols"/>
              <a:buChar char="❖"/>
            </a:pPr>
            <a:r>
              <a:rPr lang="en-US"/>
              <a:t>Implement self-care into the workplace with self-care plans</a:t>
            </a:r>
            <a:endParaRPr/>
          </a:p>
          <a:p>
            <a:pPr marL="510540" lvl="0" indent="-342900" algn="l" rtl="0">
              <a:lnSpc>
                <a:spcPct val="100000"/>
              </a:lnSpc>
              <a:spcBef>
                <a:spcPts val="2000"/>
              </a:spcBef>
              <a:spcAft>
                <a:spcPts val="0"/>
              </a:spcAft>
              <a:buSzPts val="2640"/>
              <a:buFont typeface="Noto Sans Symbols"/>
              <a:buChar char="❖"/>
            </a:pPr>
            <a:r>
              <a:rPr lang="en-US"/>
              <a:t>Find reliable and trustworthy healers to support your program</a:t>
            </a:r>
            <a:endParaRPr/>
          </a:p>
          <a:p>
            <a:pPr marL="510540" lvl="0" indent="-342900" algn="l" rtl="0">
              <a:lnSpc>
                <a:spcPct val="100000"/>
              </a:lnSpc>
              <a:spcBef>
                <a:spcPts val="2000"/>
              </a:spcBef>
              <a:spcAft>
                <a:spcPts val="0"/>
              </a:spcAft>
              <a:buSzPts val="2640"/>
              <a:buFont typeface="Noto Sans Symbols"/>
              <a:buChar char="❖"/>
            </a:pPr>
            <a:r>
              <a:rPr lang="en-US"/>
              <a:t> Consider investing in holistic trainings to enhance your recovery and that of your participants</a:t>
            </a:r>
            <a:endParaRPr/>
          </a:p>
          <a:p>
            <a:pPr marL="510540" lvl="0" indent="-342900" algn="l" rtl="0">
              <a:lnSpc>
                <a:spcPct val="100000"/>
              </a:lnSpc>
              <a:spcBef>
                <a:spcPts val="2000"/>
              </a:spcBef>
              <a:spcAft>
                <a:spcPts val="0"/>
              </a:spcAft>
              <a:buSzPts val="2640"/>
              <a:buFont typeface="Noto Sans Symbols"/>
              <a:buChar char="❖"/>
            </a:pPr>
            <a:r>
              <a:rPr lang="en-US"/>
              <a:t>Specifically track short term and long term outcomes of using holistic practices </a:t>
            </a:r>
            <a:endParaRPr/>
          </a:p>
          <a:p>
            <a:pPr marL="510540" lvl="0" indent="-175260" algn="l" rtl="0">
              <a:lnSpc>
                <a:spcPct val="100000"/>
              </a:lnSpc>
              <a:spcBef>
                <a:spcPts val="2000"/>
              </a:spcBef>
              <a:spcAft>
                <a:spcPts val="0"/>
              </a:spcAft>
              <a:buSzPts val="2640"/>
              <a:buFont typeface="Noto Sans Symbols"/>
              <a:buNone/>
            </a:pPr>
            <a:endParaRPr/>
          </a:p>
          <a:p>
            <a:pPr marL="510540" lvl="0" indent="-175260" algn="l" rtl="0">
              <a:lnSpc>
                <a:spcPct val="100000"/>
              </a:lnSpc>
              <a:spcBef>
                <a:spcPts val="2000"/>
              </a:spcBef>
              <a:spcAft>
                <a:spcPts val="0"/>
              </a:spcAft>
              <a:buSzPts val="2640"/>
              <a:buFont typeface="Noto Sans Symbols"/>
              <a:buNone/>
            </a:pPr>
            <a:endParaRPr/>
          </a:p>
        </p:txBody>
      </p:sp>
      <p:sp>
        <p:nvSpPr>
          <p:cNvPr id="318" name="Google Shape;318;p6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62"/>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324" name="Google Shape;324;p6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Trainings</a:t>
            </a:r>
            <a:endParaRPr/>
          </a:p>
        </p:txBody>
      </p:sp>
      <p:sp>
        <p:nvSpPr>
          <p:cNvPr id="325" name="Google Shape;325;p62"/>
          <p:cNvSpPr txBox="1">
            <a:spLocks noGrp="1"/>
          </p:cNvSpPr>
          <p:nvPr>
            <p:ph type="body" idx="1"/>
          </p:nvPr>
        </p:nvSpPr>
        <p:spPr>
          <a:xfrm>
            <a:off x="549275" y="1386781"/>
            <a:ext cx="8042276" cy="4343400"/>
          </a:xfrm>
          <a:prstGeom prst="rect">
            <a:avLst/>
          </a:prstGeom>
          <a:noFill/>
          <a:ln>
            <a:noFill/>
          </a:ln>
        </p:spPr>
        <p:txBody>
          <a:bodyPr spcFirstLastPara="1" wrap="square" lIns="91425" tIns="45700" rIns="91425" bIns="45700" anchor="t" anchorCtr="0">
            <a:normAutofit/>
          </a:bodyPr>
          <a:lstStyle/>
          <a:p>
            <a:pPr marL="457200" lvl="0" indent="-354330" algn="l" rtl="0">
              <a:lnSpc>
                <a:spcPct val="100000"/>
              </a:lnSpc>
              <a:spcBef>
                <a:spcPts val="2000"/>
              </a:spcBef>
              <a:spcAft>
                <a:spcPts val="0"/>
              </a:spcAft>
              <a:buSzPts val="1980"/>
              <a:buFont typeface="Noto Sans Symbols"/>
              <a:buChar char="❖"/>
            </a:pPr>
            <a:r>
              <a:rPr lang="en-US"/>
              <a:t>Integrating Self-Care into the Workplace Trainings</a:t>
            </a:r>
            <a:endParaRPr/>
          </a:p>
          <a:p>
            <a:pPr marL="457200" lvl="0" indent="-354330" algn="l" rtl="0">
              <a:lnSpc>
                <a:spcPct val="100000"/>
              </a:lnSpc>
              <a:spcBef>
                <a:spcPts val="2000"/>
              </a:spcBef>
              <a:spcAft>
                <a:spcPts val="0"/>
              </a:spcAft>
              <a:buSzPts val="1980"/>
              <a:buFont typeface="Noto Sans Symbols"/>
              <a:buChar char="❖"/>
            </a:pPr>
            <a:r>
              <a:rPr lang="en-US"/>
              <a:t>Recovery Reiki® Trainings, Level I, II &amp; III</a:t>
            </a:r>
            <a:endParaRPr/>
          </a:p>
          <a:p>
            <a:pPr marL="457200" lvl="0" indent="-354330" algn="l" rtl="0">
              <a:lnSpc>
                <a:spcPct val="100000"/>
              </a:lnSpc>
              <a:spcBef>
                <a:spcPts val="2000"/>
              </a:spcBef>
              <a:spcAft>
                <a:spcPts val="0"/>
              </a:spcAft>
              <a:buSzPts val="1980"/>
              <a:buFont typeface="Noto Sans Symbols"/>
              <a:buChar char="❖"/>
            </a:pPr>
            <a:r>
              <a:rPr lang="en-US"/>
              <a:t>Emotional Freedom Technique Trainings </a:t>
            </a:r>
            <a:endParaRPr/>
          </a:p>
          <a:p>
            <a:pPr marL="457200" lvl="0" indent="-354330" algn="l" rtl="0">
              <a:lnSpc>
                <a:spcPct val="100000"/>
              </a:lnSpc>
              <a:spcBef>
                <a:spcPts val="2000"/>
              </a:spcBef>
              <a:spcAft>
                <a:spcPts val="0"/>
              </a:spcAft>
              <a:buSzPts val="1980"/>
              <a:buFont typeface="Noto Sans Symbols"/>
              <a:buChar char="❖"/>
            </a:pPr>
            <a:r>
              <a:rPr lang="en-US"/>
              <a:t>5-Point Protocol/ Acudetox POCA </a:t>
            </a:r>
            <a:endParaRPr/>
          </a:p>
        </p:txBody>
      </p:sp>
      <p:pic>
        <p:nvPicPr>
          <p:cNvPr id="326" name="Google Shape;326;p62"/>
          <p:cNvPicPr preferRelativeResize="0"/>
          <p:nvPr/>
        </p:nvPicPr>
        <p:blipFill rotWithShape="1">
          <a:blip r:embed="rId4">
            <a:alphaModFix/>
          </a:blip>
          <a:srcRect/>
          <a:stretch/>
        </p:blipFill>
        <p:spPr>
          <a:xfrm>
            <a:off x="2888342" y="4285215"/>
            <a:ext cx="3674605" cy="1984285"/>
          </a:xfrm>
          <a:prstGeom prst="rect">
            <a:avLst/>
          </a:prstGeom>
          <a:noFill/>
          <a:ln>
            <a:noFill/>
          </a:ln>
        </p:spPr>
      </p:pic>
      <p:pic>
        <p:nvPicPr>
          <p:cNvPr id="327" name="Google Shape;327;p62"/>
          <p:cNvPicPr preferRelativeResize="0"/>
          <p:nvPr/>
        </p:nvPicPr>
        <p:blipFill rotWithShape="1">
          <a:blip r:embed="rId5">
            <a:alphaModFix/>
          </a:blip>
          <a:srcRect/>
          <a:stretch/>
        </p:blipFill>
        <p:spPr>
          <a:xfrm>
            <a:off x="549275" y="4604026"/>
            <a:ext cx="2238652" cy="1458375"/>
          </a:xfrm>
          <a:prstGeom prst="rect">
            <a:avLst/>
          </a:prstGeom>
          <a:noFill/>
          <a:ln>
            <a:noFill/>
          </a:ln>
        </p:spPr>
      </p:pic>
      <p:pic>
        <p:nvPicPr>
          <p:cNvPr id="328" name="Google Shape;328;p62"/>
          <p:cNvPicPr preferRelativeResize="0"/>
          <p:nvPr/>
        </p:nvPicPr>
        <p:blipFill rotWithShape="1">
          <a:blip r:embed="rId6">
            <a:alphaModFix/>
          </a:blip>
          <a:srcRect/>
          <a:stretch/>
        </p:blipFill>
        <p:spPr>
          <a:xfrm>
            <a:off x="6562948" y="4360232"/>
            <a:ext cx="2069432" cy="2069432"/>
          </a:xfrm>
          <a:prstGeom prst="rect">
            <a:avLst/>
          </a:prstGeom>
          <a:noFill/>
          <a:ln>
            <a:noFill/>
          </a:ln>
        </p:spPr>
      </p:pic>
      <p:sp>
        <p:nvSpPr>
          <p:cNvPr id="329" name="Google Shape;329;p6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30" name="Google Shape;330;p62"/>
          <p:cNvPicPr preferRelativeResize="0"/>
          <p:nvPr/>
        </p:nvPicPr>
        <p:blipFill rotWithShape="1">
          <a:blip r:embed="rId7">
            <a:alphaModFix/>
          </a:blip>
          <a:srcRect/>
          <a:stretch/>
        </p:blipFill>
        <p:spPr>
          <a:xfrm>
            <a:off x="6931837" y="2276318"/>
            <a:ext cx="1931831" cy="19318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6"/>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336" name="Google Shape;336;p26"/>
          <p:cNvSpPr txBox="1"/>
          <p:nvPr/>
        </p:nvSpPr>
        <p:spPr>
          <a:xfrm>
            <a:off x="1271484" y="3165095"/>
            <a:ext cx="6601031"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rgbClr val="76337A"/>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FOLLOW US ON SOCIAL MEDIA!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sng" strike="noStrike" cap="none">
              <a:solidFill>
                <a:srgbClr val="76337A"/>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www.facebook.com/flintserenityhouse</a:t>
            </a: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www.instagram.com/</a:t>
            </a:r>
            <a:r>
              <a:rPr lang="en-US" sz="2000" b="0" i="1" u="sng" strike="noStrike" cap="none">
                <a:solidFill>
                  <a:srgbClr val="76337A"/>
                </a:solidFill>
                <a:latin typeface="Source Sans Pro"/>
                <a:ea typeface="Source Sans Pro"/>
                <a:cs typeface="Source Sans Pro"/>
                <a:sym typeface="Source Sans Pro"/>
              </a:rPr>
              <a:t>flintserenityhouse</a:t>
            </a: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www.twitter.com/flintserenity01</a:t>
            </a: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rPr>
              <a:t>We’re on Youtube at Serenity House Communities </a:t>
            </a:r>
            <a:endParaRPr sz="1400" b="0" i="0" u="none" strike="noStrike" cap="none">
              <a:solidFill>
                <a:srgbClr val="000000"/>
              </a:solidFill>
              <a:latin typeface="Arial"/>
              <a:ea typeface="Arial"/>
              <a:cs typeface="Arial"/>
              <a:sym typeface="Arial"/>
            </a:endParaRPr>
          </a:p>
        </p:txBody>
      </p:sp>
      <p:sp>
        <p:nvSpPr>
          <p:cNvPr id="337" name="Google Shape;337;p26"/>
          <p:cNvSpPr txBox="1"/>
          <p:nvPr/>
        </p:nvSpPr>
        <p:spPr>
          <a:xfrm>
            <a:off x="806884" y="971513"/>
            <a:ext cx="7530230"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76337A"/>
                </a:solidFill>
                <a:latin typeface="Source Sans Pro"/>
                <a:ea typeface="Source Sans Pro"/>
                <a:cs typeface="Source Sans Pro"/>
                <a:sym typeface="Source Sans Pro"/>
              </a:rPr>
              <a:t>Serenity House Communities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6337A"/>
                </a:solidFill>
                <a:latin typeface="Source Sans Pro"/>
                <a:ea typeface="Source Sans Pro"/>
                <a:cs typeface="Source Sans Pro"/>
                <a:sym typeface="Source Sans Pro"/>
              </a:rPr>
              <a:t>1198 Robert T Longway Blvd.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6337A"/>
                </a:solidFill>
                <a:latin typeface="Source Sans Pro"/>
                <a:ea typeface="Source Sans Pro"/>
                <a:cs typeface="Source Sans Pro"/>
                <a:sym typeface="Source Sans Pro"/>
              </a:rPr>
              <a:t>Flint, MI, 48503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1" u="none" strike="noStrike" cap="none">
                <a:solidFill>
                  <a:srgbClr val="76337A"/>
                </a:solidFill>
                <a:latin typeface="Source Sans Pro"/>
                <a:ea typeface="Source Sans Pro"/>
                <a:cs typeface="Source Sans Pro"/>
                <a:sym typeface="Source Sans Pro"/>
              </a:rPr>
              <a:t>www.flintserenityhouse.org</a:t>
            </a:r>
            <a:endParaRPr sz="1400" b="0" i="0" u="none" strike="noStrike" cap="none">
              <a:solidFill>
                <a:srgbClr val="000000"/>
              </a:solidFill>
              <a:latin typeface="Arial"/>
              <a:ea typeface="Arial"/>
              <a:cs typeface="Arial"/>
              <a:sym typeface="Arial"/>
            </a:endParaRPr>
          </a:p>
        </p:txBody>
      </p:sp>
      <p:sp>
        <p:nvSpPr>
          <p:cNvPr id="338" name="Google Shape;338;p2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74F1E802-3ABE-7B17-81E5-7AF40B070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 y="0"/>
            <a:ext cx="9177866" cy="6934200"/>
          </a:xfrm>
          <a:prstGeom prst="rect">
            <a:avLst/>
          </a:prstGeom>
        </p:spPr>
      </p:pic>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4372984" y="5046798"/>
            <a:ext cx="2501153" cy="847165"/>
          </a:xfrm>
        </p:spPr>
        <p:txBody>
          <a:bodyPr/>
          <a:lstStyle/>
          <a:p>
            <a:pPr defTabSz="685800" eaLnBrk="1" fontAlgn="auto" hangingPunct="1">
              <a:spcBef>
                <a:spcPts val="0"/>
              </a:spcBef>
              <a:spcAft>
                <a:spcPts val="0"/>
              </a:spcAft>
            </a:pPr>
            <a:r>
              <a:rPr lang="en-US" sz="1350" dirty="0">
                <a:solidFill>
                  <a:srgbClr val="FFFFFF"/>
                </a:solidFill>
              </a:rPr>
              <a:t>Please complete our feedback survey</a:t>
            </a:r>
          </a:p>
          <a:p>
            <a:pPr defTabSz="685800" eaLnBrk="1" fontAlgn="auto" hangingPunct="1">
              <a:spcBef>
                <a:spcPts val="0"/>
              </a:spcBef>
              <a:spcAft>
                <a:spcPts val="0"/>
              </a:spcAft>
            </a:pPr>
            <a:r>
              <a:rPr lang="en-US" sz="1350" dirty="0">
                <a:solidFill>
                  <a:srgbClr val="FFFFFF"/>
                </a:solidFill>
              </a:rPr>
              <a:t>by scanning this QR Code</a:t>
            </a:r>
          </a:p>
          <a:p>
            <a:pPr defTabSz="685800" eaLnBrk="1" fontAlgn="auto" hangingPunct="1">
              <a:spcBef>
                <a:spcPts val="0"/>
              </a:spcBef>
              <a:spcAft>
                <a:spcPts val="0"/>
              </a:spcAft>
            </a:pPr>
            <a:r>
              <a:rPr lang="en-US" sz="1350" dirty="0">
                <a:solidFill>
                  <a:srgbClr val="FFFFFF"/>
                </a:solidFill>
              </a:rPr>
              <a:t>or go to </a:t>
            </a:r>
            <a:r>
              <a:rPr lang="en-US" sz="1350" u="sng" dirty="0" err="1">
                <a:solidFill>
                  <a:srgbClr val="FFFFFF"/>
                </a:solidFill>
              </a:rPr>
              <a:t>faces.ly</a:t>
            </a:r>
            <a:r>
              <a:rPr lang="en-US" sz="1350" u="sng" dirty="0">
                <a:solidFill>
                  <a:srgbClr val="FFFFFF"/>
                </a:solidFill>
              </a:rPr>
              <a:t>/eval</a:t>
            </a: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3"/>
          <a:srcRect b="10275"/>
          <a:stretch/>
        </p:blipFill>
        <p:spPr>
          <a:xfrm>
            <a:off x="3078333" y="4660440"/>
            <a:ext cx="1222037" cy="1233523"/>
          </a:xfrm>
          <a:prstGeom prst="rect">
            <a:avLst/>
          </a:prstGeom>
        </p:spPr>
      </p:pic>
      <p:pic>
        <p:nvPicPr>
          <p:cNvPr id="4" name="Picture 3">
            <a:extLst>
              <a:ext uri="{FF2B5EF4-FFF2-40B4-BE49-F238E27FC236}">
                <a16:creationId xmlns:a16="http://schemas.microsoft.com/office/drawing/2014/main" id="{42EBC166-3F78-8709-4DB3-20D3171C69BF}"/>
              </a:ext>
            </a:extLst>
          </p:cNvPr>
          <p:cNvPicPr>
            <a:picLocks noChangeAspect="1"/>
          </p:cNvPicPr>
          <p:nvPr/>
        </p:nvPicPr>
        <p:blipFill>
          <a:blip r:embed="rId4"/>
          <a:stretch>
            <a:fillRect/>
          </a:stretch>
        </p:blipFill>
        <p:spPr>
          <a:xfrm>
            <a:off x="-18626" y="847725"/>
            <a:ext cx="9177866" cy="5162550"/>
          </a:xfrm>
          <a:prstGeom prst="rect">
            <a:avLst/>
          </a:prstGeom>
        </p:spPr>
      </p:pic>
      <p:sp>
        <p:nvSpPr>
          <p:cNvPr id="3" name="Chevron 2">
            <a:hlinkClick r:id="rId5"/>
            <a:extLst>
              <a:ext uri="{FF2B5EF4-FFF2-40B4-BE49-F238E27FC236}">
                <a16:creationId xmlns:a16="http://schemas.microsoft.com/office/drawing/2014/main" id="{4DD9E8D4-9B3B-A9D2-8893-15A0F9297A93}"/>
              </a:ext>
            </a:extLst>
          </p:cNvPr>
          <p:cNvSpPr/>
          <p:nvPr/>
        </p:nvSpPr>
        <p:spPr>
          <a:xfrm>
            <a:off x="8710552" y="3057154"/>
            <a:ext cx="290945" cy="96635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070C0"/>
              </a:solidFill>
              <a:latin typeface="Calibri" panose="020F0502020204030204"/>
            </a:endParaRPr>
          </a:p>
        </p:txBody>
      </p:sp>
    </p:spTree>
    <p:extLst>
      <p:ext uri="{BB962C8B-B14F-4D97-AF65-F5344CB8AC3E}">
        <p14:creationId xmlns:p14="http://schemas.microsoft.com/office/powerpoint/2010/main" val="251187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1"/>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Agenda</a:t>
            </a:r>
            <a:endParaRPr/>
          </a:p>
        </p:txBody>
      </p:sp>
      <p:pic>
        <p:nvPicPr>
          <p:cNvPr id="108" name="Google Shape;108;p41"/>
          <p:cNvPicPr preferRelativeResize="0"/>
          <p:nvPr/>
        </p:nvPicPr>
        <p:blipFill rotWithShape="1">
          <a:blip r:embed="rId3">
            <a:alphaModFix amt="9000"/>
          </a:blip>
          <a:srcRect/>
          <a:stretch/>
        </p:blipFill>
        <p:spPr>
          <a:xfrm>
            <a:off x="1295343" y="153930"/>
            <a:ext cx="6550140" cy="6550140"/>
          </a:xfrm>
          <a:prstGeom prst="rect">
            <a:avLst/>
          </a:prstGeom>
          <a:noFill/>
          <a:ln>
            <a:noFill/>
          </a:ln>
        </p:spPr>
      </p:pic>
      <p:sp>
        <p:nvSpPr>
          <p:cNvPr id="109" name="Google Shape;109;p41"/>
          <p:cNvSpPr txBox="1">
            <a:spLocks noGrp="1"/>
          </p:cNvSpPr>
          <p:nvPr>
            <p:ph type="body" idx="1"/>
          </p:nvPr>
        </p:nvSpPr>
        <p:spPr>
          <a:xfrm>
            <a:off x="549275" y="1537240"/>
            <a:ext cx="8042276" cy="4343400"/>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Defining holistic recovery </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Learning about a variety of holistic approaches for recovery and the data captured</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Learning about incorporating holistic modalities with recovery coaching </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Learning how to implement holistic recovery options in your life and recovery center</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Experiencing a guided meditation with a singing bowl</a:t>
            </a:r>
            <a:endParaRPr/>
          </a:p>
          <a:p>
            <a:pPr marL="457200" lvl="0" indent="-228600" algn="l" rtl="0">
              <a:lnSpc>
                <a:spcPct val="100000"/>
              </a:lnSpc>
              <a:spcBef>
                <a:spcPts val="2000"/>
              </a:spcBef>
              <a:spcAft>
                <a:spcPts val="0"/>
              </a:spcAft>
              <a:buSzPts val="1980"/>
              <a:buFont typeface="Noto Sans Symbols"/>
              <a:buNone/>
            </a:pPr>
            <a:endParaRPr/>
          </a:p>
        </p:txBody>
      </p:sp>
      <p:sp>
        <p:nvSpPr>
          <p:cNvPr id="110" name="Google Shape;110;p4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116" name="Google Shape;116;p6"/>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Defining Holistic Recovery</a:t>
            </a:r>
            <a:endParaRPr/>
          </a:p>
        </p:txBody>
      </p:sp>
      <p:sp>
        <p:nvSpPr>
          <p:cNvPr id="117" name="Google Shape;117;p6"/>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349250" lvl="0" indent="-349250" algn="l" rtl="0">
              <a:lnSpc>
                <a:spcPct val="100000"/>
              </a:lnSpc>
              <a:spcBef>
                <a:spcPts val="0"/>
              </a:spcBef>
              <a:spcAft>
                <a:spcPts val="0"/>
              </a:spcAft>
              <a:buSzPts val="2640"/>
              <a:buFont typeface="Noto Sans Symbols"/>
              <a:buChar char="❖"/>
            </a:pPr>
            <a:r>
              <a:rPr lang="en-US" sz="1800"/>
              <a:t>Encompasses an individuals whole life, this includes mind, body, spirit-- and community </a:t>
            </a:r>
            <a:endParaRPr/>
          </a:p>
          <a:p>
            <a:pPr marL="349250" lvl="0" indent="-349250" algn="l" rtl="0">
              <a:lnSpc>
                <a:spcPct val="100000"/>
              </a:lnSpc>
              <a:spcBef>
                <a:spcPts val="2000"/>
              </a:spcBef>
              <a:spcAft>
                <a:spcPts val="0"/>
              </a:spcAft>
              <a:buSzPts val="2640"/>
              <a:buFont typeface="Noto Sans Symbols"/>
              <a:buChar char="❖"/>
            </a:pPr>
            <a:r>
              <a:rPr lang="en-US" sz="1800"/>
              <a:t>Highly individualized non-medical approach that focuses on bringing the body back into alignment </a:t>
            </a:r>
            <a:endParaRPr/>
          </a:p>
          <a:p>
            <a:pPr marL="349250" lvl="0" indent="-349250" algn="l" rtl="0">
              <a:lnSpc>
                <a:spcPct val="100000"/>
              </a:lnSpc>
              <a:spcBef>
                <a:spcPts val="2000"/>
              </a:spcBef>
              <a:spcAft>
                <a:spcPts val="0"/>
              </a:spcAft>
              <a:buSzPts val="2640"/>
              <a:buFont typeface="Noto Sans Symbols"/>
              <a:buChar char="❖"/>
            </a:pPr>
            <a:r>
              <a:rPr lang="en-US" sz="1800"/>
              <a:t>The focus is not on the disease but the person</a:t>
            </a:r>
            <a:endParaRPr/>
          </a:p>
          <a:p>
            <a:pPr marL="349250" lvl="0" indent="-349250" algn="l" rtl="0">
              <a:lnSpc>
                <a:spcPct val="100000"/>
              </a:lnSpc>
              <a:spcBef>
                <a:spcPts val="2000"/>
              </a:spcBef>
              <a:spcAft>
                <a:spcPts val="0"/>
              </a:spcAft>
              <a:buSzPts val="2640"/>
              <a:buFont typeface="Noto Sans Symbols"/>
              <a:buChar char="❖"/>
            </a:pPr>
            <a:r>
              <a:rPr lang="en-US" sz="1800" b="0" i="0">
                <a:solidFill>
                  <a:srgbClr val="595959"/>
                </a:solidFill>
                <a:latin typeface="Source Sans Pro"/>
                <a:ea typeface="Source Sans Pro"/>
                <a:cs typeface="Source Sans Pro"/>
                <a:sym typeface="Source Sans Pro"/>
              </a:rPr>
              <a:t>Recovery supports involve healing the cause of the condition, not just alleviating the symptoms</a:t>
            </a:r>
            <a:endParaRPr sz="1800">
              <a:solidFill>
                <a:srgbClr val="595959"/>
              </a:solidFill>
            </a:endParaRPr>
          </a:p>
          <a:p>
            <a:pPr marL="349250" lvl="0" indent="-349250" algn="l" rtl="0">
              <a:lnSpc>
                <a:spcPct val="100000"/>
              </a:lnSpc>
              <a:spcBef>
                <a:spcPts val="2000"/>
              </a:spcBef>
              <a:spcAft>
                <a:spcPts val="0"/>
              </a:spcAft>
              <a:buSzPts val="2640"/>
              <a:buFont typeface="Noto Sans Symbols"/>
              <a:buChar char="❖"/>
            </a:pPr>
            <a:r>
              <a:rPr lang="en-US" sz="1800">
                <a:solidFill>
                  <a:srgbClr val="595959"/>
                </a:solidFill>
              </a:rPr>
              <a:t>The goal is to inspire participants </a:t>
            </a:r>
            <a:r>
              <a:rPr lang="en-US" sz="1800"/>
              <a:t>to take responsibility for their well-being </a:t>
            </a:r>
            <a:endParaRPr/>
          </a:p>
          <a:p>
            <a:pPr marL="349250" lvl="0" indent="-349250" algn="l" rtl="0">
              <a:lnSpc>
                <a:spcPct val="100000"/>
              </a:lnSpc>
              <a:spcBef>
                <a:spcPts val="2000"/>
              </a:spcBef>
              <a:spcAft>
                <a:spcPts val="0"/>
              </a:spcAft>
              <a:buSzPts val="2640"/>
              <a:buFont typeface="Noto Sans Symbols"/>
              <a:buChar char="❖"/>
            </a:pPr>
            <a:r>
              <a:rPr lang="en-US" sz="1800"/>
              <a:t>Encourage participants to understand that they are their own healer</a:t>
            </a:r>
            <a:endParaRPr/>
          </a:p>
          <a:p>
            <a:pPr marL="349250" lvl="0" indent="-181610" algn="l" rtl="0">
              <a:lnSpc>
                <a:spcPct val="100000"/>
              </a:lnSpc>
              <a:spcBef>
                <a:spcPts val="2000"/>
              </a:spcBef>
              <a:spcAft>
                <a:spcPts val="0"/>
              </a:spcAft>
              <a:buSzPts val="2640"/>
              <a:buNone/>
            </a:pPr>
            <a:endParaRPr/>
          </a:p>
        </p:txBody>
      </p:sp>
      <p:sp>
        <p:nvSpPr>
          <p:cNvPr id="118" name="Google Shape;118;p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Holistic Modalities</a:t>
            </a:r>
            <a:endParaRPr/>
          </a:p>
        </p:txBody>
      </p:sp>
      <p:sp>
        <p:nvSpPr>
          <p:cNvPr id="124" name="Google Shape;124;p42"/>
          <p:cNvSpPr txBox="1">
            <a:spLocks noGrp="1"/>
          </p:cNvSpPr>
          <p:nvPr>
            <p:ph type="body" idx="1"/>
          </p:nvPr>
        </p:nvSpPr>
        <p:spPr>
          <a:xfrm>
            <a:off x="549275" y="1600201"/>
            <a:ext cx="4109222" cy="4343400"/>
          </a:xfrm>
          <a:prstGeom prst="rect">
            <a:avLst/>
          </a:prstGeom>
          <a:noFill/>
          <a:ln>
            <a:noFill/>
          </a:ln>
        </p:spPr>
        <p:txBody>
          <a:bodyPr spcFirstLastPara="1" wrap="square" lIns="91425" tIns="45700" rIns="91425" bIns="45700" anchor="t" anchorCtr="0">
            <a:normAutofit fontScale="25000" lnSpcReduction="20000"/>
          </a:bodyPr>
          <a:lstStyle/>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highlight>
                  <a:srgbClr val="FFFF00"/>
                </a:highlight>
                <a:latin typeface="Arial"/>
                <a:ea typeface="Arial"/>
                <a:cs typeface="Arial"/>
                <a:sym typeface="Arial"/>
              </a:rPr>
              <a:t>Meditation practices</a:t>
            </a:r>
            <a:endParaRPr dirty="0"/>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highlight>
                  <a:srgbClr val="FFFF00"/>
                </a:highlight>
                <a:latin typeface="Arial"/>
                <a:ea typeface="Arial"/>
                <a:cs typeface="Arial"/>
                <a:sym typeface="Arial"/>
              </a:rPr>
              <a:t>Nutrition to heal </a:t>
            </a:r>
            <a:endParaRPr dirty="0"/>
          </a:p>
          <a:p>
            <a:pPr marL="457200" lvl="0" indent="-354330" algn="l" rtl="0">
              <a:lnSpc>
                <a:spcPct val="100000"/>
              </a:lnSpc>
              <a:spcBef>
                <a:spcPts val="2000"/>
              </a:spcBef>
              <a:spcAft>
                <a:spcPts val="0"/>
              </a:spcAft>
              <a:buSzPct val="123749"/>
              <a:buFont typeface="Noto Sans Symbols"/>
              <a:buChar char="❖"/>
            </a:pPr>
            <a:r>
              <a:rPr lang="en-US" sz="6400" dirty="0">
                <a:solidFill>
                  <a:srgbClr val="595959"/>
                </a:solidFill>
                <a:latin typeface="Arial"/>
                <a:ea typeface="Arial"/>
                <a:cs typeface="Arial"/>
                <a:sym typeface="Arial"/>
              </a:rPr>
              <a:t>Acupuncture, </a:t>
            </a:r>
            <a:r>
              <a:rPr lang="en-US" sz="6400" dirty="0">
                <a:solidFill>
                  <a:srgbClr val="595959"/>
                </a:solidFill>
                <a:highlight>
                  <a:srgbClr val="FFFF00"/>
                </a:highlight>
                <a:latin typeface="Arial"/>
                <a:ea typeface="Arial"/>
                <a:cs typeface="Arial"/>
                <a:sym typeface="Arial"/>
              </a:rPr>
              <a:t>Acudetox/5NP </a:t>
            </a:r>
            <a:r>
              <a:rPr lang="en-US" sz="6400" dirty="0">
                <a:solidFill>
                  <a:srgbClr val="595959"/>
                </a:solidFill>
                <a:latin typeface="Arial"/>
                <a:ea typeface="Arial"/>
                <a:cs typeface="Arial"/>
                <a:sym typeface="Arial"/>
              </a:rPr>
              <a:t>and Battlefield Acupuncture </a:t>
            </a:r>
            <a:endParaRPr sz="6400" b="0" i="0" dirty="0">
              <a:solidFill>
                <a:srgbClr val="595959"/>
              </a:solidFill>
              <a:latin typeface="Arial"/>
              <a:ea typeface="Arial"/>
              <a:cs typeface="Arial"/>
              <a:sym typeface="Arial"/>
            </a:endParaRPr>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highlight>
                  <a:srgbClr val="FFFF00"/>
                </a:highlight>
                <a:latin typeface="Arial"/>
                <a:ea typeface="Arial"/>
                <a:cs typeface="Arial"/>
                <a:sym typeface="Arial"/>
              </a:rPr>
              <a:t>Emotional Freedom Techniques/Tapping</a:t>
            </a:r>
            <a:endParaRPr dirty="0"/>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latin typeface="Arial"/>
                <a:ea typeface="Arial"/>
                <a:cs typeface="Arial"/>
                <a:sym typeface="Arial"/>
              </a:rPr>
              <a:t>Energy work like Usui Reiki, </a:t>
            </a:r>
            <a:r>
              <a:rPr lang="en-US" sz="6400" b="0" i="0" dirty="0">
                <a:solidFill>
                  <a:srgbClr val="454545"/>
                </a:solidFill>
                <a:latin typeface="Arial"/>
                <a:ea typeface="Arial"/>
                <a:cs typeface="Arial"/>
                <a:sym typeface="Arial"/>
              </a:rPr>
              <a:t>Holy fire® reiki, karuna® reiki, </a:t>
            </a:r>
            <a:r>
              <a:rPr lang="en-US" sz="6400" b="0" i="0" dirty="0">
                <a:solidFill>
                  <a:srgbClr val="454545"/>
                </a:solidFill>
                <a:highlight>
                  <a:srgbClr val="FFFF00"/>
                </a:highlight>
                <a:latin typeface="Arial"/>
                <a:ea typeface="Arial"/>
                <a:cs typeface="Arial"/>
                <a:sym typeface="Arial"/>
              </a:rPr>
              <a:t>Recovery Reiki®, </a:t>
            </a:r>
            <a:r>
              <a:rPr lang="en-US" sz="6400" b="0" i="0" dirty="0">
                <a:solidFill>
                  <a:srgbClr val="454545"/>
                </a:solidFill>
                <a:latin typeface="Arial"/>
                <a:ea typeface="Arial"/>
                <a:cs typeface="Arial"/>
                <a:sym typeface="Arial"/>
              </a:rPr>
              <a:t>Access </a:t>
            </a:r>
            <a:r>
              <a:rPr lang="en-US" sz="6400" dirty="0">
                <a:solidFill>
                  <a:srgbClr val="454545"/>
                </a:solidFill>
                <a:latin typeface="Arial"/>
                <a:ea typeface="Arial"/>
                <a:cs typeface="Arial"/>
                <a:sym typeface="Arial"/>
              </a:rPr>
              <a:t>Consciousness</a:t>
            </a:r>
            <a:r>
              <a:rPr lang="en-US" sz="6400" b="0" i="0" dirty="0">
                <a:solidFill>
                  <a:srgbClr val="454545"/>
                </a:solidFill>
                <a:latin typeface="Arial"/>
                <a:ea typeface="Arial"/>
                <a:cs typeface="Arial"/>
                <a:sym typeface="Arial"/>
              </a:rPr>
              <a:t>®</a:t>
            </a:r>
            <a:endParaRPr sz="6400" b="0" i="0" dirty="0">
              <a:solidFill>
                <a:srgbClr val="595959"/>
              </a:solidFill>
              <a:latin typeface="Arial"/>
              <a:ea typeface="Arial"/>
              <a:cs typeface="Arial"/>
              <a:sym typeface="Arial"/>
            </a:endParaRPr>
          </a:p>
          <a:p>
            <a:pPr marL="457200" lvl="0" indent="-354330" algn="l" rtl="0">
              <a:lnSpc>
                <a:spcPct val="100000"/>
              </a:lnSpc>
              <a:spcBef>
                <a:spcPts val="2000"/>
              </a:spcBef>
              <a:spcAft>
                <a:spcPts val="0"/>
              </a:spcAft>
              <a:buSzPct val="123749"/>
              <a:buFont typeface="Noto Sans Symbols"/>
              <a:buChar char="❖"/>
            </a:pPr>
            <a:r>
              <a:rPr lang="en-US" sz="6400" b="0" i="0" dirty="0">
                <a:solidFill>
                  <a:srgbClr val="454545"/>
                </a:solidFill>
                <a:latin typeface="Arial"/>
                <a:ea typeface="Arial"/>
                <a:cs typeface="Arial"/>
                <a:sym typeface="Arial"/>
              </a:rPr>
              <a:t>Sound healing- drumming, singing bowls, tuning forks, solfeggio frequencies, binaural beats</a:t>
            </a:r>
            <a:endParaRPr dirty="0"/>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latin typeface="Arial"/>
                <a:ea typeface="Arial"/>
                <a:cs typeface="Arial"/>
                <a:sym typeface="Arial"/>
              </a:rPr>
              <a:t>Yoga- kundalini, Ashtanga, Hatha, Yin </a:t>
            </a:r>
            <a:endParaRPr dirty="0"/>
          </a:p>
          <a:p>
            <a:pPr marL="457200" lvl="0" indent="-228600" algn="l" rtl="0">
              <a:lnSpc>
                <a:spcPct val="100000"/>
              </a:lnSpc>
              <a:spcBef>
                <a:spcPts val="2000"/>
              </a:spcBef>
              <a:spcAft>
                <a:spcPts val="0"/>
              </a:spcAft>
              <a:buSzPct val="165000"/>
              <a:buFont typeface="Noto Sans Symbols"/>
              <a:buNone/>
            </a:pPr>
            <a:endParaRPr sz="4800" b="0" i="0" dirty="0">
              <a:solidFill>
                <a:srgbClr val="454545"/>
              </a:solidFill>
              <a:latin typeface="Arial"/>
              <a:ea typeface="Arial"/>
              <a:cs typeface="Arial"/>
              <a:sym typeface="Arial"/>
            </a:endParaRPr>
          </a:p>
        </p:txBody>
      </p:sp>
      <p:sp>
        <p:nvSpPr>
          <p:cNvPr id="125" name="Google Shape;125;p4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
        <p:nvSpPr>
          <p:cNvPr id="126" name="Google Shape;126;p42"/>
          <p:cNvSpPr txBox="1"/>
          <p:nvPr/>
        </p:nvSpPr>
        <p:spPr>
          <a:xfrm>
            <a:off x="4744995" y="1776599"/>
            <a:ext cx="3846556" cy="4031873"/>
          </a:xfrm>
          <a:prstGeom prst="rect">
            <a:avLst/>
          </a:prstGeom>
          <a:noFill/>
          <a:ln>
            <a:noFill/>
          </a:ln>
        </p:spPr>
        <p:txBody>
          <a:bodyPr spcFirstLastPara="1" wrap="square" lIns="91425" tIns="45700" rIns="91425" bIns="45700" anchor="t" anchorCtr="0">
            <a:spAutoFit/>
          </a:bodyPr>
          <a:lstStyle/>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Breath work </a:t>
            </a:r>
            <a:endParaRPr/>
          </a:p>
          <a:p>
            <a:pPr marL="0" marR="0" lvl="0" indent="0" algn="l" rtl="0">
              <a:lnSpc>
                <a:spcPct val="100000"/>
              </a:lnSpc>
              <a:spcBef>
                <a:spcPts val="0"/>
              </a:spcBef>
              <a:spcAft>
                <a:spcPts val="0"/>
              </a:spcAft>
              <a:buNone/>
            </a:pP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Massage- myofascial, Swedish, trigger point, acupressure, Cranial Sacral Therapy</a:t>
            </a:r>
            <a:endParaRPr/>
          </a:p>
          <a:p>
            <a:pPr marL="0" marR="0" lvl="0" indent="0" algn="l" rtl="0">
              <a:lnSpc>
                <a:spcPct val="100000"/>
              </a:lnSpc>
              <a:spcBef>
                <a:spcPts val="0"/>
              </a:spcBef>
              <a:spcAft>
                <a:spcPts val="0"/>
              </a:spcAft>
              <a:buNone/>
            </a:pP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Flower essences, essential oils, smudging</a:t>
            </a:r>
            <a:endParaRPr/>
          </a:p>
          <a:p>
            <a:pPr marL="0" marR="0" lvl="0" indent="0" algn="l" rtl="0">
              <a:lnSpc>
                <a:spcPct val="100000"/>
              </a:lnSpc>
              <a:spcBef>
                <a:spcPts val="0"/>
              </a:spcBef>
              <a:spcAft>
                <a:spcPts val="0"/>
              </a:spcAft>
              <a:buClr>
                <a:srgbClr val="76337A"/>
              </a:buClr>
              <a:buSzPts val="1600"/>
              <a:buFont typeface="Noto Sans Symbols"/>
              <a:buNone/>
            </a:pP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Herbology</a:t>
            </a:r>
            <a:br>
              <a:rPr lang="en-US" sz="1600" b="0" i="0" u="none" strike="noStrike" cap="none">
                <a:solidFill>
                  <a:srgbClr val="595959"/>
                </a:solidFill>
                <a:latin typeface="Arial"/>
                <a:ea typeface="Arial"/>
                <a:cs typeface="Arial"/>
                <a:sym typeface="Arial"/>
              </a:rPr>
            </a:b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 NAET, meridian therapy, Qu Gong, Access Consciousness </a:t>
            </a:r>
            <a:br>
              <a:rPr lang="en-US" sz="1600" b="0" i="0" u="none" strike="noStrike" cap="none">
                <a:solidFill>
                  <a:srgbClr val="595959"/>
                </a:solidFill>
                <a:latin typeface="Arial"/>
                <a:ea typeface="Arial"/>
                <a:cs typeface="Arial"/>
                <a:sym typeface="Arial"/>
              </a:rPr>
            </a:b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Cold exposure therapy, crystal therapy, bio mats, salt cave therapy, float tanks, Red Light Therapy</a:t>
            </a:r>
            <a:endParaRPr/>
          </a:p>
          <a:p>
            <a:pPr marL="0" marR="0" lvl="0" indent="0" algn="l" rtl="0">
              <a:lnSpc>
                <a:spcPct val="100000"/>
              </a:lnSpc>
              <a:spcBef>
                <a:spcPts val="0"/>
              </a:spcBef>
              <a:spcAft>
                <a:spcPts val="0"/>
              </a:spcAft>
              <a:buClr>
                <a:srgbClr val="76337A"/>
              </a:buClr>
              <a:buSzPts val="1600"/>
              <a:buFont typeface="Noto Sans Symbols"/>
              <a:buNone/>
            </a:pPr>
            <a:endParaRPr sz="1600" b="0" i="0" u="none" strike="noStrike" cap="none">
              <a:solidFill>
                <a:srgbClr val="454545"/>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549275" y="-198920"/>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Meditation Practices</a:t>
            </a:r>
            <a:endParaRPr/>
          </a:p>
        </p:txBody>
      </p:sp>
      <p:sp>
        <p:nvSpPr>
          <p:cNvPr id="132" name="Google Shape;132;p23"/>
          <p:cNvSpPr txBox="1">
            <a:spLocks noGrp="1"/>
          </p:cNvSpPr>
          <p:nvPr>
            <p:ph type="body" idx="1"/>
          </p:nvPr>
        </p:nvSpPr>
        <p:spPr>
          <a:xfrm>
            <a:off x="549275" y="1138036"/>
            <a:ext cx="8042276" cy="4943911"/>
          </a:xfrm>
          <a:prstGeom prst="rect">
            <a:avLst/>
          </a:prstGeom>
          <a:noFill/>
          <a:ln>
            <a:noFill/>
          </a:ln>
        </p:spPr>
        <p:txBody>
          <a:bodyPr spcFirstLastPara="1" wrap="square" lIns="91425" tIns="45700" rIns="91425" bIns="45700" anchor="t" anchorCtr="0">
            <a:normAutofit fontScale="25000" lnSpcReduction="20000"/>
          </a:bodyPr>
          <a:lstStyle/>
          <a:p>
            <a:pPr marL="457200" lvl="0" indent="-354330" algn="l" rtl="0">
              <a:lnSpc>
                <a:spcPct val="100000"/>
              </a:lnSpc>
              <a:spcBef>
                <a:spcPts val="2000"/>
              </a:spcBef>
              <a:spcAft>
                <a:spcPts val="0"/>
              </a:spcAft>
              <a:buSzPct val="141428"/>
              <a:buFont typeface="Noto Sans Symbols"/>
              <a:buChar char="❖"/>
            </a:pPr>
            <a:r>
              <a:rPr lang="en-US" sz="5600" b="1">
                <a:latin typeface="Arial"/>
                <a:ea typeface="Arial"/>
                <a:cs typeface="Arial"/>
                <a:sym typeface="Arial"/>
              </a:rPr>
              <a:t>Mindfulness Meditation </a:t>
            </a:r>
            <a:endParaRPr/>
          </a:p>
          <a:p>
            <a:pPr marL="560070" lvl="1" indent="0" algn="l" rtl="0">
              <a:lnSpc>
                <a:spcPct val="100000"/>
              </a:lnSpc>
              <a:spcBef>
                <a:spcPts val="600"/>
              </a:spcBef>
              <a:spcAft>
                <a:spcPts val="0"/>
              </a:spcAft>
              <a:buSzPct val="141428"/>
              <a:buNone/>
            </a:pPr>
            <a:r>
              <a:rPr lang="en-US" sz="5600">
                <a:latin typeface="Arial"/>
                <a:ea typeface="Arial"/>
                <a:cs typeface="Arial"/>
                <a:sym typeface="Arial"/>
              </a:rPr>
              <a:t>is one the most powerful meditation techniques, which lays emphasis on cultivating a highly receptive mindful attention toward any action or objects within your sphere of influence. To practice mindfulness, focus on your breath and the body. Notice with your senses all that is around you without judgment. Name what you are experiencing if you like. The goal is to become the observer of thought and emotion</a:t>
            </a:r>
            <a:endParaRPr/>
          </a:p>
          <a:p>
            <a:pPr marL="457200" lvl="0" indent="-354330" algn="l" rtl="0">
              <a:lnSpc>
                <a:spcPct val="100000"/>
              </a:lnSpc>
              <a:spcBef>
                <a:spcPts val="2000"/>
              </a:spcBef>
              <a:spcAft>
                <a:spcPts val="0"/>
              </a:spcAft>
              <a:buSzPct val="141428"/>
              <a:buFont typeface="Noto Sans Symbols"/>
              <a:buChar char="❖"/>
            </a:pPr>
            <a:r>
              <a:rPr lang="en-US" sz="5600" b="1">
                <a:latin typeface="Arial"/>
                <a:ea typeface="Arial"/>
                <a:cs typeface="Arial"/>
                <a:sym typeface="Arial"/>
              </a:rPr>
              <a:t>Meditation with Mantra </a:t>
            </a:r>
            <a:r>
              <a:rPr lang="en-US" sz="5600">
                <a:latin typeface="Arial"/>
                <a:ea typeface="Arial"/>
                <a:cs typeface="Arial"/>
                <a:sym typeface="Arial"/>
              </a:rPr>
              <a:t> </a:t>
            </a:r>
            <a:endParaRPr/>
          </a:p>
          <a:p>
            <a:pPr marL="560070" lvl="1" indent="0" algn="l" rtl="0">
              <a:lnSpc>
                <a:spcPct val="100000"/>
              </a:lnSpc>
              <a:spcBef>
                <a:spcPts val="600"/>
              </a:spcBef>
              <a:spcAft>
                <a:spcPts val="0"/>
              </a:spcAft>
              <a:buSzPct val="141428"/>
              <a:buNone/>
            </a:pPr>
            <a:r>
              <a:rPr lang="en-US" sz="5600">
                <a:latin typeface="Arial"/>
                <a:ea typeface="Arial"/>
                <a:cs typeface="Arial"/>
                <a:sym typeface="Arial"/>
              </a:rPr>
              <a:t>Creating the gap is training the mind to concentrate and focus on the nothingness or the Void. This allows your mind to be calm and awaken beyond thought and even beyond your sense of self. Mantras are used to create space between thoughts. A commonly known mantra is Om. When a thought arises, the mantra is voiced either in the mind or vocally. The mantra then helps to create the gap. It is said that the gap is where healing occurs. It is also the place where peace, love, bliss, and joy live</a:t>
            </a:r>
            <a:endParaRPr/>
          </a:p>
          <a:p>
            <a:pPr marL="457200" lvl="0" indent="-354330" algn="l" rtl="0">
              <a:lnSpc>
                <a:spcPct val="100000"/>
              </a:lnSpc>
              <a:spcBef>
                <a:spcPts val="2000"/>
              </a:spcBef>
              <a:spcAft>
                <a:spcPts val="0"/>
              </a:spcAft>
              <a:buSzPct val="141428"/>
              <a:buFont typeface="Noto Sans Symbols"/>
              <a:buChar char="❖"/>
            </a:pPr>
            <a:r>
              <a:rPr lang="en-US" sz="5600" b="1">
                <a:latin typeface="Arial"/>
                <a:ea typeface="Arial"/>
                <a:cs typeface="Arial"/>
                <a:sym typeface="Arial"/>
              </a:rPr>
              <a:t>Analysis Meditation </a:t>
            </a:r>
            <a:r>
              <a:rPr lang="en-US" sz="5600">
                <a:latin typeface="Arial"/>
                <a:ea typeface="Arial"/>
                <a:cs typeface="Arial"/>
                <a:sym typeface="Arial"/>
              </a:rPr>
              <a:t> </a:t>
            </a:r>
            <a:endParaRPr/>
          </a:p>
          <a:p>
            <a:pPr marL="560070" lvl="1" indent="0" algn="l" rtl="0">
              <a:lnSpc>
                <a:spcPct val="100000"/>
              </a:lnSpc>
              <a:spcBef>
                <a:spcPts val="600"/>
              </a:spcBef>
              <a:spcAft>
                <a:spcPts val="0"/>
              </a:spcAft>
              <a:buSzPct val="141428"/>
              <a:buNone/>
            </a:pPr>
            <a:r>
              <a:rPr lang="en-US" sz="5600">
                <a:latin typeface="Arial"/>
                <a:ea typeface="Arial"/>
                <a:cs typeface="Arial"/>
                <a:sym typeface="Arial"/>
              </a:rPr>
              <a:t>This type of meditation is a container for inner work to be done. In analysis meditation, usually done at the end of the day, we bring up triggers from past wounding or current wounding. The meditation begins with focusing on the breath and allowing intrusive thoughts in the mind without trying to resist or use mantra to create the space in between them. In this meditation container we feel the emotions attached to the triggering thoughts. This is where shadow work can occur.  These meditations are designed to last no longer than 20 minutes. </a:t>
            </a:r>
            <a:endParaRPr/>
          </a:p>
          <a:p>
            <a:pPr marL="560070" lvl="1" indent="0" algn="l" rtl="0">
              <a:lnSpc>
                <a:spcPct val="100000"/>
              </a:lnSpc>
              <a:spcBef>
                <a:spcPts val="600"/>
              </a:spcBef>
              <a:spcAft>
                <a:spcPts val="0"/>
              </a:spcAft>
              <a:buSzPct val="141428"/>
              <a:buNone/>
            </a:pPr>
            <a:endParaRPr sz="5600">
              <a:latin typeface="Arial"/>
              <a:ea typeface="Arial"/>
              <a:cs typeface="Arial"/>
              <a:sym typeface="Arial"/>
            </a:endParaRPr>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226285"/>
              <a:buNone/>
            </a:pPr>
            <a:endParaRPr sz="3500"/>
          </a:p>
          <a:p>
            <a:pPr marL="914400" lvl="1" indent="-228600" algn="l" rtl="0">
              <a:lnSpc>
                <a:spcPct val="100000"/>
              </a:lnSpc>
              <a:spcBef>
                <a:spcPts val="600"/>
              </a:spcBef>
              <a:spcAft>
                <a:spcPts val="0"/>
              </a:spcAft>
              <a:buSzPct val="226285"/>
              <a:buFont typeface="Noto Sans Symbols"/>
              <a:buNone/>
            </a:pPr>
            <a:endParaRPr sz="3500"/>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360000"/>
              <a:buNone/>
            </a:pPr>
            <a:endParaRPr/>
          </a:p>
          <a:p>
            <a:pPr marL="560070" lvl="1" indent="0" algn="l" rtl="0">
              <a:lnSpc>
                <a:spcPct val="100000"/>
              </a:lnSpc>
              <a:spcBef>
                <a:spcPts val="600"/>
              </a:spcBef>
              <a:spcAft>
                <a:spcPts val="0"/>
              </a:spcAft>
              <a:buSzPct val="360000"/>
              <a:buNone/>
            </a:pPr>
            <a:endParaRPr/>
          </a:p>
          <a:p>
            <a:pPr marL="457200" lvl="0" indent="-228600" algn="l" rtl="0">
              <a:lnSpc>
                <a:spcPct val="100000"/>
              </a:lnSpc>
              <a:spcBef>
                <a:spcPts val="2000"/>
              </a:spcBef>
              <a:spcAft>
                <a:spcPts val="0"/>
              </a:spcAft>
              <a:buSzPct val="330000"/>
              <a:buNone/>
            </a:pPr>
            <a:endParaRPr/>
          </a:p>
        </p:txBody>
      </p:sp>
      <p:sp>
        <p:nvSpPr>
          <p:cNvPr id="133" name="Google Shape;133;p2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www.greentaraholistic.com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3"/>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Shadow Work</a:t>
            </a:r>
            <a:endParaRPr/>
          </a:p>
        </p:txBody>
      </p:sp>
      <p:sp>
        <p:nvSpPr>
          <p:cNvPr id="139" name="Google Shape;139;p43"/>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2000"/>
              </a:spcBef>
              <a:spcAft>
                <a:spcPts val="0"/>
              </a:spcAft>
              <a:buSzPts val="1980"/>
              <a:buNone/>
            </a:pPr>
            <a:r>
              <a:rPr lang="en-US" sz="2400" i="1"/>
              <a:t>There is no coming to consciousness without pain. People will do anything, no matter how absurd, in order to avoid facing their own Soul. One does not become enlightened by imagining figures of light, but by making the darkness conscious.”</a:t>
            </a:r>
            <a:endParaRPr sz="2400"/>
          </a:p>
          <a:p>
            <a:pPr marL="0" lvl="0" indent="0" algn="ctr" rtl="0">
              <a:lnSpc>
                <a:spcPct val="100000"/>
              </a:lnSpc>
              <a:spcBef>
                <a:spcPts val="2000"/>
              </a:spcBef>
              <a:spcAft>
                <a:spcPts val="0"/>
              </a:spcAft>
              <a:buSzPts val="1980"/>
              <a:buNone/>
            </a:pPr>
            <a:r>
              <a:rPr lang="en-US" i="1"/>
              <a:t>- Carl Jung, Swiss psychiatrist </a:t>
            </a:r>
            <a:endParaRPr/>
          </a:p>
          <a:p>
            <a:pPr marL="457200" lvl="0" indent="-228600" algn="l" rtl="0">
              <a:lnSpc>
                <a:spcPct val="100000"/>
              </a:lnSpc>
              <a:spcBef>
                <a:spcPts val="2000"/>
              </a:spcBef>
              <a:spcAft>
                <a:spcPts val="0"/>
              </a:spcAft>
              <a:buSzPts val="1980"/>
              <a:buNone/>
            </a:pPr>
            <a:endParaRPr/>
          </a:p>
        </p:txBody>
      </p:sp>
      <p:sp>
        <p:nvSpPr>
          <p:cNvPr id="140" name="Google Shape;140;p4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 name="Picture 2">
            <a:extLst>
              <a:ext uri="{FF2B5EF4-FFF2-40B4-BE49-F238E27FC236}">
                <a16:creationId xmlns:a16="http://schemas.microsoft.com/office/drawing/2014/main" id="{9320A1B4-13BF-0330-EA74-7953AAD42B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83880" y="4166977"/>
            <a:ext cx="4573065" cy="21086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4"/>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146" name="Google Shape;146;p44"/>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Nutrition</a:t>
            </a:r>
            <a:endParaRPr/>
          </a:p>
        </p:txBody>
      </p:sp>
      <p:sp>
        <p:nvSpPr>
          <p:cNvPr id="147" name="Google Shape;147;p44"/>
          <p:cNvSpPr txBox="1">
            <a:spLocks noGrp="1"/>
          </p:cNvSpPr>
          <p:nvPr>
            <p:ph type="body" idx="1"/>
          </p:nvPr>
        </p:nvSpPr>
        <p:spPr>
          <a:xfrm>
            <a:off x="264458" y="1552108"/>
            <a:ext cx="8434086" cy="4423719"/>
          </a:xfrm>
          <a:prstGeom prst="rect">
            <a:avLst/>
          </a:prstGeom>
          <a:noFill/>
          <a:ln>
            <a:noFill/>
          </a:ln>
        </p:spPr>
        <p:txBody>
          <a:bodyPr spcFirstLastPara="1" wrap="square" lIns="91425" tIns="45700" rIns="91425" bIns="45700" anchor="t" anchorCtr="0">
            <a:normAutofit/>
          </a:bodyPr>
          <a:lstStyle/>
          <a:p>
            <a:pPr marL="457200" lvl="0" indent="-354330" algn="ctr" rtl="0">
              <a:lnSpc>
                <a:spcPct val="100000"/>
              </a:lnSpc>
              <a:spcBef>
                <a:spcPts val="0"/>
              </a:spcBef>
              <a:spcAft>
                <a:spcPts val="0"/>
              </a:spcAft>
              <a:buClr>
                <a:schemeClr val="dk1"/>
              </a:buClr>
              <a:buSzPts val="2400"/>
              <a:buFont typeface="Source Sans Pro"/>
              <a:buNone/>
            </a:pPr>
            <a:r>
              <a:rPr lang="en-US" i="1">
                <a:solidFill>
                  <a:schemeClr val="dk1"/>
                </a:solidFill>
              </a:rPr>
              <a:t>“Let food be thy medicine, and let medicine be thy food.”</a:t>
            </a:r>
            <a:endParaRPr>
              <a:solidFill>
                <a:schemeClr val="dk1"/>
              </a:solidFill>
            </a:endParaRPr>
          </a:p>
          <a:p>
            <a:pPr marL="457200" lvl="0" indent="-354330" algn="ctr" rtl="0">
              <a:lnSpc>
                <a:spcPct val="100000"/>
              </a:lnSpc>
              <a:spcBef>
                <a:spcPts val="0"/>
              </a:spcBef>
              <a:spcAft>
                <a:spcPts val="0"/>
              </a:spcAft>
              <a:buClr>
                <a:schemeClr val="dk1"/>
              </a:buClr>
              <a:buSzPts val="2400"/>
              <a:buFont typeface="Source Sans Pro"/>
              <a:buNone/>
            </a:pPr>
            <a:r>
              <a:rPr lang="en-US" i="1">
                <a:solidFill>
                  <a:schemeClr val="dk1"/>
                </a:solidFill>
              </a:rPr>
              <a:t>~Hippocrates</a:t>
            </a:r>
            <a:endParaRPr/>
          </a:p>
          <a:p>
            <a:pPr marL="457200" lvl="0" indent="-354330" algn="l" rtl="0">
              <a:lnSpc>
                <a:spcPct val="100000"/>
              </a:lnSpc>
              <a:spcBef>
                <a:spcPts val="0"/>
              </a:spcBef>
              <a:spcAft>
                <a:spcPts val="0"/>
              </a:spcAft>
              <a:buClr>
                <a:srgbClr val="595959"/>
              </a:buClr>
              <a:buSzPts val="2400"/>
              <a:buFont typeface="Source Sans Pro"/>
              <a:buNone/>
            </a:pPr>
            <a:endParaRPr sz="2400">
              <a:solidFill>
                <a:schemeClr val="dk1"/>
              </a:solidFill>
            </a:endParaRPr>
          </a:p>
          <a:p>
            <a:pPr marL="510540" lvl="0" indent="-175260" algn="l" rtl="0">
              <a:lnSpc>
                <a:spcPct val="100000"/>
              </a:lnSpc>
              <a:spcBef>
                <a:spcPts val="2000"/>
              </a:spcBef>
              <a:spcAft>
                <a:spcPts val="0"/>
              </a:spcAft>
              <a:buSzPts val="2640"/>
              <a:buFont typeface="Noto Sans Symbols"/>
              <a:buNone/>
            </a:pPr>
            <a:endParaRPr/>
          </a:p>
          <a:p>
            <a:pPr marL="510540" lvl="0" indent="-175260" algn="l" rtl="0">
              <a:lnSpc>
                <a:spcPct val="100000"/>
              </a:lnSpc>
              <a:spcBef>
                <a:spcPts val="2000"/>
              </a:spcBef>
              <a:spcAft>
                <a:spcPts val="0"/>
              </a:spcAft>
              <a:buSzPts val="2640"/>
              <a:buFont typeface="Noto Sans Symbols"/>
              <a:buNone/>
            </a:pPr>
            <a:endParaRPr/>
          </a:p>
        </p:txBody>
      </p:sp>
      <p:sp>
        <p:nvSpPr>
          <p:cNvPr id="148" name="Google Shape;148;p4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149" name="Google Shape;149;p44"/>
          <p:cNvPicPr preferRelativeResize="0"/>
          <p:nvPr/>
        </p:nvPicPr>
        <p:blipFill rotWithShape="1">
          <a:blip r:embed="rId4">
            <a:alphaModFix/>
          </a:blip>
          <a:srcRect/>
          <a:stretch/>
        </p:blipFill>
        <p:spPr>
          <a:xfrm>
            <a:off x="2558257" y="2411327"/>
            <a:ext cx="4024312" cy="3429000"/>
          </a:xfrm>
          <a:prstGeom prst="rect">
            <a:avLst/>
          </a:prstGeom>
          <a:noFill/>
          <a:ln>
            <a:noFill/>
          </a:ln>
        </p:spPr>
      </p:pic>
    </p:spTree>
  </p:cSld>
  <p:clrMapOvr>
    <a:masterClrMapping/>
  </p:clrMapOvr>
</p:sld>
</file>

<file path=ppt/theme/theme1.xml><?xml version="1.0" encoding="utf-8"?>
<a:theme xmlns:a="http://schemas.openxmlformats.org/drawingml/2006/main" name="Breez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747C73-31B5-4D6E-B968-EDBD91C647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E4DCE2-BCC4-43FD-BB1E-0248D0D70917}">
  <ds:schemaRefs>
    <ds:schemaRef ds:uri="http://schemas.microsoft.com/office/infopath/2007/PartnerControls"/>
    <ds:schemaRef ds:uri="http://purl.org/dc/elements/1.1/"/>
    <ds:schemaRef ds:uri="http://www.w3.org/XML/1998/namespace"/>
    <ds:schemaRef ds:uri="http://purl.org/dc/dcmitype/"/>
    <ds:schemaRef ds:uri="02ed1d5f-b16f-4bdf-9f06-23d39fdf3545"/>
    <ds:schemaRef ds:uri="http://schemas.microsoft.com/office/2006/documentManagement/types"/>
    <ds:schemaRef ds:uri="http://schemas.openxmlformats.org/package/2006/metadata/core-properties"/>
    <ds:schemaRef ds:uri="3c32135c-34d0-4cd6-90fe-2e397e7fb3d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41AB1EA-B5CF-43DB-A16C-1A3FDBB516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2625</Words>
  <Application>Microsoft Macintosh PowerPoint</Application>
  <PresentationFormat>On-screen Show (4:3)</PresentationFormat>
  <Paragraphs>239</Paragraphs>
  <Slides>35</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Times New Roman</vt:lpstr>
      <vt:lpstr>Noto Sans Symbols</vt:lpstr>
      <vt:lpstr>Source Sans Pro</vt:lpstr>
      <vt:lpstr>Calibri</vt:lpstr>
      <vt:lpstr>Open Sans</vt:lpstr>
      <vt:lpstr>Breeze</vt:lpstr>
      <vt:lpstr>PowerPoint Presentation</vt:lpstr>
      <vt:lpstr>PowerPoint Presentation</vt:lpstr>
      <vt:lpstr>Introduction</vt:lpstr>
      <vt:lpstr>Agenda</vt:lpstr>
      <vt:lpstr>Defining Holistic Recovery</vt:lpstr>
      <vt:lpstr>Holistic Modalities</vt:lpstr>
      <vt:lpstr>Meditation Practices</vt:lpstr>
      <vt:lpstr>Shadow Work</vt:lpstr>
      <vt:lpstr>Nutrition</vt:lpstr>
      <vt:lpstr>The Microbiome</vt:lpstr>
      <vt:lpstr>Gluten</vt:lpstr>
      <vt:lpstr>Gluten Psychosis Case Study</vt:lpstr>
      <vt:lpstr>Dairy</vt:lpstr>
      <vt:lpstr>Magnesium</vt:lpstr>
      <vt:lpstr>Vitamin D</vt:lpstr>
      <vt:lpstr>Adaptogenics</vt:lpstr>
      <vt:lpstr>The Healing Crisis</vt:lpstr>
      <vt:lpstr>The 5-Point Protocol (Acudetox) Services </vt:lpstr>
      <vt:lpstr>PowerPoint Presentation</vt:lpstr>
      <vt:lpstr>PowerPoint Presentation</vt:lpstr>
      <vt:lpstr>Recovery Reiki ®</vt:lpstr>
      <vt:lpstr>PowerPoint Presentation</vt:lpstr>
      <vt:lpstr>PowerPoint Presentation</vt:lpstr>
      <vt:lpstr>PowerPoint Presentation</vt:lpstr>
      <vt:lpstr>PowerPoint Presentation</vt:lpstr>
      <vt:lpstr>Emotional Freedom Technique</vt:lpstr>
      <vt:lpstr>PowerPoint Presentation</vt:lpstr>
      <vt:lpstr>PowerPoint Presentation</vt:lpstr>
      <vt:lpstr>Holistic Peer Recovery Coaching </vt:lpstr>
      <vt:lpstr>PowerPoint Presentation</vt:lpstr>
      <vt:lpstr>SHC in Motion</vt:lpstr>
      <vt:lpstr>Integrating Holistic Recovery Into Your Center</vt:lpstr>
      <vt:lpstr>Trainings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dc:creator>
  <cp:lastModifiedBy>Oliver Books</cp:lastModifiedBy>
  <cp:revision>5</cp:revision>
  <dcterms:created xsi:type="dcterms:W3CDTF">2019-04-02T16:02:52Z</dcterms:created>
  <dcterms:modified xsi:type="dcterms:W3CDTF">2023-06-02T20:51:58Z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0x0101004BB190E4D7AFC14E98965610088EB58A</vt:lpwstr>
  </property>
  <property fmtid="{D5CDD505-2E9C-101B-9397-08002B2CF9AE}" pid="3" name="MediaServiceImageTags">
    <vt:lpwstr/>
  </property>
</Properties>
</file>