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 id="2147483673" r:id="rId6"/>
  </p:sldMasterIdLst>
  <p:notesMasterIdLst>
    <p:notesMasterId r:id="rId20"/>
  </p:notesMasterIdLst>
  <p:sldIdLst>
    <p:sldId id="267" r:id="rId7"/>
    <p:sldId id="256" r:id="rId8"/>
    <p:sldId id="257" r:id="rId9"/>
    <p:sldId id="258" r:id="rId10"/>
    <p:sldId id="259" r:id="rId11"/>
    <p:sldId id="260" r:id="rId12"/>
    <p:sldId id="261" r:id="rId13"/>
    <p:sldId id="262" r:id="rId14"/>
    <p:sldId id="263" r:id="rId15"/>
    <p:sldId id="264" r:id="rId16"/>
    <p:sldId id="265" r:id="rId17"/>
    <p:sldId id="266" r:id="rId18"/>
    <p:sldId id="268"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r1yUqx7y+CkxDq1VMSZOCcm3n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1FD9D-C975-CD48-A922-49F303B9CFDB}" v="5" dt="2023-06-02T22:46:16.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31110ede35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31110ede35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31110ede35_0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31110ede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231110ede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97312C-94D5-E943-947B-2A65222ADA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49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wanted to call this “A Peer and an Ally Walk into a Bar…) but Alison said no.</a:t>
            </a: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1110ede35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31110ede35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Tom wanted to call this “A Peer and an Ally Walk into a Bar…) but Alison said no.</a:t>
            </a:r>
            <a:endParaRPr/>
          </a:p>
        </p:txBody>
      </p:sp>
      <p:sp>
        <p:nvSpPr>
          <p:cNvPr id="132" name="Google Shape;132;g231110ede35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31110ede3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31110ede3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31110ede35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31110ede35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1110ede35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1110ede35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1110ede35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31110ede35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CF06-A1EC-0350-C7E9-994037CC8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96436B-515F-AA92-BA94-04D398A30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0CDAE-A770-7970-3BC6-D5EDAC70F7CE}"/>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BFFCE221-E1A7-768C-61D6-8DBC39BC3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20E12-E553-7018-D7D5-4F6FAB1FD091}"/>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678909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54F3-B4CC-18A0-A119-655F4E970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03B9E-CABD-B4DC-1B9D-87DD6761D5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8DAA-D226-ED94-D531-6754992BB771}"/>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079F7104-23BA-97B2-D945-0C039CE61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F9976-BEA7-9DDF-826A-7D40AAE14FCE}"/>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382953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7279-A700-2158-D980-BA4752189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2605F2-F592-3257-64F0-4FCB64CDC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95AF3-89DF-C54C-A6D1-4301F3F20305}"/>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F552C366-1E83-41E3-6E46-6306F6FC2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5E698-948F-1530-13BA-DE5F152F896B}"/>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655386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1A01-64AD-D5B2-4586-ACC2C5FC52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AC10D-D1E1-EFE8-2413-4DC8CE0125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7A7155-0BD1-8D58-016A-DCBC63B3D0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C37BC-8058-20D3-0B18-BD69AB358753}"/>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ED24DAA3-6125-9D5C-A1A0-0AD4EC70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C9544-6D89-0473-1BFB-8C433A99ED91}"/>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668727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24E7-66F1-84D0-E587-D5E4C479A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813E5B-6545-47B8-06BA-7BEA53B79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BB7C73-1DC6-2D38-7CCC-5BA212B91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55D6B8-DEE4-640E-2513-C3331CE17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FE4E4-8839-91DB-2161-C55FA5497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D613C-E08B-57E0-7E39-5E071125B0F7}"/>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8" name="Footer Placeholder 7">
            <a:extLst>
              <a:ext uri="{FF2B5EF4-FFF2-40B4-BE49-F238E27FC236}">
                <a16:creationId xmlns:a16="http://schemas.microsoft.com/office/drawing/2014/main" id="{B8BE2996-63D8-6812-55D1-B1E33A76D4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2539F2-9485-7C3E-9159-6F7F833304AC}"/>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90927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2A02-EE04-CF53-E3FD-3450206AC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CE5CD-B512-E119-4FDF-C0B1813005F9}"/>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4" name="Footer Placeholder 3">
            <a:extLst>
              <a:ext uri="{FF2B5EF4-FFF2-40B4-BE49-F238E27FC236}">
                <a16:creationId xmlns:a16="http://schemas.microsoft.com/office/drawing/2014/main" id="{AA6FE493-4517-8D53-B500-F945B3A87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8F01A6-A768-E11F-3D2A-80D016DB8E7F}"/>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758791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A4E7B-C0FD-E4A7-5FFB-C8726145E5B3}"/>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3" name="Footer Placeholder 2">
            <a:extLst>
              <a:ext uri="{FF2B5EF4-FFF2-40B4-BE49-F238E27FC236}">
                <a16:creationId xmlns:a16="http://schemas.microsoft.com/office/drawing/2014/main" id="{02B80463-26CE-B9CB-D791-826D06EA5D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E65DC-022B-5A8B-AA2F-2FB1FA3FAA59}"/>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1254050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DD9C-F365-FF4E-B2FA-59128CEDC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11469A-7C89-5591-A202-DB71E20B8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563D1-C0DC-D467-F063-117C79693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A39AA-9894-86F5-8526-90D68770C486}"/>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6B273435-DE34-9B48-E163-6AC317A9C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FCC46-6267-D3B7-D844-FF9925FD5979}"/>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52303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CA37-9CE6-4475-0907-1616AD60C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CDFD38-B152-26FF-79E3-6B340AC18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1170A-E870-6137-FA14-65DFD0F24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DAFC6-0CDC-A92C-901F-6D1CCDB6AD6A}"/>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6" name="Footer Placeholder 5">
            <a:extLst>
              <a:ext uri="{FF2B5EF4-FFF2-40B4-BE49-F238E27FC236}">
                <a16:creationId xmlns:a16="http://schemas.microsoft.com/office/drawing/2014/main" id="{AFC09A7D-06FD-481C-F73D-2D53F99B2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87FEF-DD77-E96F-8D80-F3BC803A7653}"/>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2856002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971C-B707-41FD-E4ED-2D530782B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88CFDA-2D17-9CFF-4B86-CE8DF8AA3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206A1-6DF0-A070-88B5-D459158D3E45}"/>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AC7D964E-213A-8AAC-68CC-1592B09D2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4AE8E-F054-B49B-E38C-CBE5D92A57DB}"/>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030341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6B51B-82DC-86E6-723E-2C917860B6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7DFBE-3055-8FC7-079F-B8BE1C0830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4B77B-0101-BF63-56D8-F02395C29B68}"/>
              </a:ext>
            </a:extLst>
          </p:cNvPr>
          <p:cNvSpPr>
            <a:spLocks noGrp="1"/>
          </p:cNvSpPr>
          <p:nvPr>
            <p:ph type="dt" sz="half" idx="10"/>
          </p:nvPr>
        </p:nvSpPr>
        <p:spPr/>
        <p:txBody>
          <a:body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92C8710B-3164-261E-FA9D-825F30348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30865-645B-BD81-0138-B81571F8E142}"/>
              </a:ext>
            </a:extLst>
          </p:cNvPr>
          <p:cNvSpPr>
            <a:spLocks noGrp="1"/>
          </p:cNvSpPr>
          <p:nvPr>
            <p:ph type="sldNum" sz="quarter" idx="12"/>
          </p:nvPr>
        </p:nvSpPr>
        <p:spPr/>
        <p:txBody>
          <a:bodyPr/>
          <a:lstStyle/>
          <a:p>
            <a:fld id="{AFB706E5-5FFD-1E49-B019-E8B86ABC85AD}" type="slidenum">
              <a:rPr lang="en-US" smtClean="0"/>
              <a:t>‹#›</a:t>
            </a:fld>
            <a:endParaRPr lang="en-US"/>
          </a:p>
        </p:txBody>
      </p:sp>
    </p:spTree>
    <p:extLst>
      <p:ext uri="{BB962C8B-B14F-4D97-AF65-F5344CB8AC3E}">
        <p14:creationId xmlns:p14="http://schemas.microsoft.com/office/powerpoint/2010/main" val="3723491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0_Title Slide">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Rectangle&#10;&#10;Description automatically generated">
            <a:extLst>
              <a:ext uri="{FF2B5EF4-FFF2-40B4-BE49-F238E27FC236}">
                <a16:creationId xmlns:a16="http://schemas.microsoft.com/office/drawing/2014/main" id="{B5EFA4D5-02B5-8474-BCD1-2CEBB8FD7D10}"/>
              </a:ext>
            </a:extLst>
          </p:cNvPr>
          <p:cNvPicPr>
            <a:picLocks noChangeAspect="1"/>
          </p:cNvPicPr>
          <p:nvPr userDrawn="1"/>
        </p:nvPicPr>
        <p:blipFill rotWithShape="1">
          <a:blip r:embed="rId3"/>
          <a:srcRect t="86064"/>
          <a:stretch/>
        </p:blipFill>
        <p:spPr>
          <a:xfrm>
            <a:off x="0" y="5902288"/>
            <a:ext cx="12192000" cy="955711"/>
          </a:xfrm>
          <a:prstGeom prst="rect">
            <a:avLst/>
          </a:prstGeom>
        </p:spPr>
      </p:pic>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11" name="Picture 10" descr="Graphical user interface&#10;&#10;Description automatically generated with low confidence">
            <a:extLst>
              <a:ext uri="{FF2B5EF4-FFF2-40B4-BE49-F238E27FC236}">
                <a16:creationId xmlns:a16="http://schemas.microsoft.com/office/drawing/2014/main" id="{421001A1-275A-9B03-D94D-14EF32120F24}"/>
              </a:ext>
            </a:extLst>
          </p:cNvPr>
          <p:cNvPicPr>
            <a:picLocks noChangeAspect="1"/>
          </p:cNvPicPr>
          <p:nvPr userDrawn="1"/>
        </p:nvPicPr>
        <p:blipFill>
          <a:blip r:embed="rId4"/>
          <a:stretch>
            <a:fillRect/>
          </a:stretch>
        </p:blipFill>
        <p:spPr>
          <a:xfrm>
            <a:off x="3175000" y="452179"/>
            <a:ext cx="5842000" cy="1955800"/>
          </a:xfrm>
          <a:prstGeom prst="rect">
            <a:avLst/>
          </a:prstGeom>
        </p:spPr>
      </p:pic>
      <p:sp>
        <p:nvSpPr>
          <p:cNvPr id="8" name="Date Placeholder 3">
            <a:extLst>
              <a:ext uri="{FF2B5EF4-FFF2-40B4-BE49-F238E27FC236}">
                <a16:creationId xmlns:a16="http://schemas.microsoft.com/office/drawing/2014/main" id="{DC115233-4434-3CD3-0ADF-CA5269686CC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769621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_Title Slide">
    <p:spTree>
      <p:nvGrpSpPr>
        <p:cNvPr id="1" name=""/>
        <p:cNvGrpSpPr/>
        <p:nvPr/>
      </p:nvGrpSpPr>
      <p:grpSpPr>
        <a:xfrm>
          <a:off x="0" y="0"/>
          <a:ext cx="0" cy="0"/>
          <a:chOff x="0" y="0"/>
          <a:chExt cx="0" cy="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Rectangle&#10;&#10;Description automatically generated">
            <a:extLst>
              <a:ext uri="{FF2B5EF4-FFF2-40B4-BE49-F238E27FC236}">
                <a16:creationId xmlns:a16="http://schemas.microsoft.com/office/drawing/2014/main" id="{B5EFA4D5-02B5-8474-BCD1-2CEBB8FD7D10}"/>
              </a:ext>
            </a:extLst>
          </p:cNvPr>
          <p:cNvPicPr>
            <a:picLocks noChangeAspect="1"/>
          </p:cNvPicPr>
          <p:nvPr userDrawn="1"/>
        </p:nvPicPr>
        <p:blipFill rotWithShape="1">
          <a:blip r:embed="rId3"/>
          <a:srcRect t="86064"/>
          <a:stretch/>
        </p:blipFill>
        <p:spPr>
          <a:xfrm>
            <a:off x="0" y="5902288"/>
            <a:ext cx="12192000" cy="955711"/>
          </a:xfrm>
          <a:prstGeom prst="rect">
            <a:avLst/>
          </a:prstGeom>
        </p:spPr>
      </p:pic>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11" name="Picture 10" descr="Graphical user interface&#10;&#10;Description automatically generated with low confidence">
            <a:extLst>
              <a:ext uri="{FF2B5EF4-FFF2-40B4-BE49-F238E27FC236}">
                <a16:creationId xmlns:a16="http://schemas.microsoft.com/office/drawing/2014/main" id="{421001A1-275A-9B03-D94D-14EF32120F24}"/>
              </a:ext>
            </a:extLst>
          </p:cNvPr>
          <p:cNvPicPr>
            <a:picLocks noChangeAspect="1"/>
          </p:cNvPicPr>
          <p:nvPr userDrawn="1"/>
        </p:nvPicPr>
        <p:blipFill>
          <a:blip r:embed="rId4"/>
          <a:stretch>
            <a:fillRect/>
          </a:stretch>
        </p:blipFill>
        <p:spPr>
          <a:xfrm>
            <a:off x="3175000" y="452179"/>
            <a:ext cx="5842000" cy="1955800"/>
          </a:xfrm>
          <a:prstGeom prst="rect">
            <a:avLst/>
          </a:prstGeom>
        </p:spPr>
      </p:pic>
      <p:sp>
        <p:nvSpPr>
          <p:cNvPr id="8" name="Date Placeholder 3">
            <a:extLst>
              <a:ext uri="{FF2B5EF4-FFF2-40B4-BE49-F238E27FC236}">
                <a16:creationId xmlns:a16="http://schemas.microsoft.com/office/drawing/2014/main" id="{DC115233-4434-3CD3-0ADF-CA5269686CC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464732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HR 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14D15A-DCA8-F568-65F9-C8A55E339915}"/>
              </a:ext>
            </a:extLst>
          </p:cNvPr>
          <p:cNvGrpSpPr/>
          <p:nvPr userDrawn="1"/>
        </p:nvGrpSpPr>
        <p:grpSpPr>
          <a:xfrm>
            <a:off x="0" y="0"/>
            <a:ext cx="12192000" cy="6858000"/>
            <a:chOff x="0" y="0"/>
            <a:chExt cx="12192000" cy="6858000"/>
          </a:xfrm>
        </p:grpSpPr>
        <p:pic>
          <p:nvPicPr>
            <p:cNvPr id="14" name="Picture 13" descr="A picture containing background pattern&#10;&#10;Description automatically generated">
              <a:extLst>
                <a:ext uri="{FF2B5EF4-FFF2-40B4-BE49-F238E27FC236}">
                  <a16:creationId xmlns:a16="http://schemas.microsoft.com/office/drawing/2014/main" id="{1CC22512-37B2-0E8C-A78D-BA58A9F8F2B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Rectangle&#10;&#10;Description automatically generated">
              <a:extLst>
                <a:ext uri="{FF2B5EF4-FFF2-40B4-BE49-F238E27FC236}">
                  <a16:creationId xmlns:a16="http://schemas.microsoft.com/office/drawing/2014/main" id="{BF21CC52-7025-3493-253D-2B5D1689E982}"/>
                </a:ext>
              </a:extLst>
            </p:cNvPr>
            <p:cNvPicPr>
              <a:picLocks noChangeAspect="1"/>
            </p:cNvPicPr>
            <p:nvPr userDrawn="1"/>
          </p:nvPicPr>
          <p:blipFill rotWithShape="1">
            <a:blip r:embed="rId3"/>
            <a:srcRect t="86064"/>
            <a:stretch/>
          </p:blipFill>
          <p:spPr>
            <a:xfrm>
              <a:off x="0" y="5902288"/>
              <a:ext cx="12192000" cy="955711"/>
            </a:xfrm>
            <a:prstGeom prst="rect">
              <a:avLst/>
            </a:prstGeom>
          </p:spPr>
        </p:pic>
      </p:grpSp>
      <p:sp>
        <p:nvSpPr>
          <p:cNvPr id="2" name="Title 1">
            <a:extLst>
              <a:ext uri="{FF2B5EF4-FFF2-40B4-BE49-F238E27FC236}">
                <a16:creationId xmlns:a16="http://schemas.microsoft.com/office/drawing/2014/main" id="{683DFBF1-DE4A-119B-430E-A76FD006A9AE}"/>
              </a:ext>
            </a:extLst>
          </p:cNvPr>
          <p:cNvSpPr>
            <a:spLocks noGrp="1"/>
          </p:cNvSpPr>
          <p:nvPr>
            <p:ph type="ctrTitle" hasCustomPrompt="1"/>
          </p:nvPr>
        </p:nvSpPr>
        <p:spPr>
          <a:xfrm>
            <a:off x="1524000" y="3946489"/>
            <a:ext cx="9144000" cy="1955800"/>
          </a:xfrm>
          <a:prstGeom prst="rect">
            <a:avLst/>
          </a:prstGeom>
        </p:spPr>
        <p:txBody>
          <a:bodyPr anchor="ctr">
            <a:normAutofit/>
          </a:bodyPr>
          <a:lstStyle>
            <a:lvl1pPr algn="ctr">
              <a:defRPr sz="9600" b="1" i="0" spc="600">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en-US" dirty="0"/>
              <a:t>WELCOME</a:t>
            </a:r>
          </a:p>
        </p:txBody>
      </p:sp>
      <p:pic>
        <p:nvPicPr>
          <p:cNvPr id="7" name="Picture 6" descr="Graphical user interface, text, application&#10;&#10;Description automatically generated">
            <a:extLst>
              <a:ext uri="{FF2B5EF4-FFF2-40B4-BE49-F238E27FC236}">
                <a16:creationId xmlns:a16="http://schemas.microsoft.com/office/drawing/2014/main" id="{5D54EF14-8289-0747-83BA-8D236CDAF942}"/>
              </a:ext>
            </a:extLst>
          </p:cNvPr>
          <p:cNvPicPr>
            <a:picLocks noChangeAspect="1"/>
          </p:cNvPicPr>
          <p:nvPr userDrawn="1"/>
        </p:nvPicPr>
        <p:blipFill>
          <a:blip r:embed="rId4"/>
          <a:stretch>
            <a:fillRect/>
          </a:stretch>
        </p:blipFill>
        <p:spPr>
          <a:xfrm>
            <a:off x="3112457" y="509597"/>
            <a:ext cx="5967086" cy="2057146"/>
          </a:xfrm>
          <a:prstGeom prst="rect">
            <a:avLst/>
          </a:prstGeom>
        </p:spPr>
      </p:pic>
      <p:sp>
        <p:nvSpPr>
          <p:cNvPr id="13" name="Date Placeholder 3">
            <a:extLst>
              <a:ext uri="{FF2B5EF4-FFF2-40B4-BE49-F238E27FC236}">
                <a16:creationId xmlns:a16="http://schemas.microsoft.com/office/drawing/2014/main" id="{87212172-DB0E-628D-9797-3E2376ADD25E}"/>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10442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C3BC-A33E-28B6-6743-9ACEFEDA83E2}"/>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8" name="Date Placeholder 3">
            <a:extLst>
              <a:ext uri="{FF2B5EF4-FFF2-40B4-BE49-F238E27FC236}">
                <a16:creationId xmlns:a16="http://schemas.microsoft.com/office/drawing/2014/main" id="{C10A91B4-FAE4-5043-63DE-CF5DF8939F1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00706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peaker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D8D3C93-1161-77CC-5634-4A63214C5DAA}"/>
              </a:ext>
            </a:extLst>
          </p:cNvPr>
          <p:cNvSpPr>
            <a:spLocks noGrp="1"/>
          </p:cNvSpPr>
          <p:nvPr>
            <p:ph type="body" sz="quarter" idx="11" hasCustomPrompt="1"/>
          </p:nvPr>
        </p:nvSpPr>
        <p:spPr>
          <a:xfrm>
            <a:off x="4070349" y="1868488"/>
            <a:ext cx="7283449" cy="461474"/>
          </a:xfrm>
        </p:spPr>
        <p:txBody>
          <a:bodyPr/>
          <a:lstStyle>
            <a:lvl1pPr marL="0" indent="0">
              <a:buNone/>
              <a:defRPr/>
            </a:lvl1pPr>
            <a:lvl2pPr marL="9525" indent="0">
              <a:buNone/>
              <a:tabLst/>
              <a:defRPr/>
            </a:lvl2pPr>
            <a:lvl3pPr marL="914400" indent="0">
              <a:buNone/>
              <a:defRPr/>
            </a:lvl3pPr>
          </a:lstStyle>
          <a:p>
            <a:pPr lvl="0"/>
            <a:r>
              <a:rPr lang="en-US" dirty="0"/>
              <a:t>Name</a:t>
            </a:r>
          </a:p>
        </p:txBody>
      </p:sp>
      <p:sp>
        <p:nvSpPr>
          <p:cNvPr id="9" name="Picture Placeholder 8">
            <a:extLst>
              <a:ext uri="{FF2B5EF4-FFF2-40B4-BE49-F238E27FC236}">
                <a16:creationId xmlns:a16="http://schemas.microsoft.com/office/drawing/2014/main" id="{ED22680E-BDF7-2C71-ED0B-88C92BC566A1}"/>
              </a:ext>
            </a:extLst>
          </p:cNvPr>
          <p:cNvSpPr>
            <a:spLocks noGrp="1"/>
          </p:cNvSpPr>
          <p:nvPr>
            <p:ph type="pic" sz="quarter" idx="12"/>
          </p:nvPr>
        </p:nvSpPr>
        <p:spPr>
          <a:xfrm>
            <a:off x="838200" y="2329962"/>
            <a:ext cx="2801815" cy="2802360"/>
          </a:xfrm>
          <a:ln w="76200">
            <a:solidFill>
              <a:schemeClr val="tx1"/>
            </a:solidFill>
          </a:ln>
        </p:spPr>
        <p:txBody>
          <a:bodyPr anchor="ctr"/>
          <a:lstStyle>
            <a:lvl1pPr marL="0" indent="0" algn="ctr">
              <a:buNone/>
              <a:defRPr/>
            </a:lvl1pPr>
          </a:lstStyle>
          <a:p>
            <a:endParaRPr lang="en-US" dirty="0"/>
          </a:p>
        </p:txBody>
      </p:sp>
      <p:sp>
        <p:nvSpPr>
          <p:cNvPr id="10" name="Text Placeholder 6">
            <a:extLst>
              <a:ext uri="{FF2B5EF4-FFF2-40B4-BE49-F238E27FC236}">
                <a16:creationId xmlns:a16="http://schemas.microsoft.com/office/drawing/2014/main" id="{FC0F13E9-3D0E-26A6-CA3F-470184A1B205}"/>
              </a:ext>
            </a:extLst>
          </p:cNvPr>
          <p:cNvSpPr>
            <a:spLocks noGrp="1"/>
          </p:cNvSpPr>
          <p:nvPr>
            <p:ph type="body" sz="quarter" idx="13" hasCustomPrompt="1"/>
          </p:nvPr>
        </p:nvSpPr>
        <p:spPr>
          <a:xfrm>
            <a:off x="4070349" y="2347915"/>
            <a:ext cx="7283449" cy="365126"/>
          </a:xfrm>
        </p:spPr>
        <p:txBody>
          <a:bodyPr>
            <a:normAutofit/>
          </a:bodyPr>
          <a:lstStyle>
            <a:lvl1pPr marL="0" indent="0">
              <a:buNone/>
              <a:defRPr sz="1800" b="0"/>
            </a:lvl1pPr>
            <a:lvl2pPr marL="9525" indent="0">
              <a:buNone/>
              <a:tabLst/>
              <a:defRPr/>
            </a:lvl2pPr>
            <a:lvl3pPr marL="914400" indent="0">
              <a:buNone/>
              <a:defRPr/>
            </a:lvl3pPr>
          </a:lstStyle>
          <a:p>
            <a:pPr lvl="0"/>
            <a:r>
              <a:rPr lang="en-US" dirty="0"/>
              <a:t>Title &amp; Organization</a:t>
            </a:r>
          </a:p>
        </p:txBody>
      </p:sp>
      <p:sp>
        <p:nvSpPr>
          <p:cNvPr id="11" name="Text Placeholder 6">
            <a:extLst>
              <a:ext uri="{FF2B5EF4-FFF2-40B4-BE49-F238E27FC236}">
                <a16:creationId xmlns:a16="http://schemas.microsoft.com/office/drawing/2014/main" id="{47DB111A-52EB-E249-6224-8B88C06D89E2}"/>
              </a:ext>
            </a:extLst>
          </p:cNvPr>
          <p:cNvSpPr>
            <a:spLocks noGrp="1"/>
          </p:cNvSpPr>
          <p:nvPr>
            <p:ph type="body" sz="quarter" idx="14" hasCustomPrompt="1"/>
          </p:nvPr>
        </p:nvSpPr>
        <p:spPr>
          <a:xfrm>
            <a:off x="4070350" y="2887090"/>
            <a:ext cx="7283450" cy="2796160"/>
          </a:xfrm>
        </p:spPr>
        <p:txBody>
          <a:bodyPr>
            <a:normAutofit/>
          </a:bodyPr>
          <a:lstStyle>
            <a:lvl1pPr marL="0" indent="0">
              <a:buNone/>
              <a:defRPr sz="1800" b="0"/>
            </a:lvl1pPr>
            <a:lvl2pPr marL="9525" indent="0">
              <a:buNone/>
              <a:tabLst/>
              <a:defRPr/>
            </a:lvl2pPr>
            <a:lvl3pPr marL="914400" indent="0">
              <a:buNone/>
              <a:defRPr/>
            </a:lvl3pPr>
          </a:lstStyle>
          <a:p>
            <a:pPr lvl="0"/>
            <a:r>
              <a:rPr lang="en-US" dirty="0"/>
              <a:t>Body</a:t>
            </a:r>
          </a:p>
        </p:txBody>
      </p:sp>
      <p:sp>
        <p:nvSpPr>
          <p:cNvPr id="12" name="Title 1">
            <a:extLst>
              <a:ext uri="{FF2B5EF4-FFF2-40B4-BE49-F238E27FC236}">
                <a16:creationId xmlns:a16="http://schemas.microsoft.com/office/drawing/2014/main" id="{24C451BA-EED8-3680-A4CB-22973AD0AB1E}"/>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14" name="Date Placeholder 3">
            <a:extLst>
              <a:ext uri="{FF2B5EF4-FFF2-40B4-BE49-F238E27FC236}">
                <a16:creationId xmlns:a16="http://schemas.microsoft.com/office/drawing/2014/main" id="{E6CA1E51-A434-DFDF-CE3A-054A26EB03DE}"/>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077549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4171094" y="1784729"/>
            <a:ext cx="3849811" cy="3851444"/>
          </a:xfrm>
          <a:ln w="57150">
            <a:solidFill>
              <a:schemeClr val="tx1"/>
            </a:solidFill>
          </a:ln>
        </p:spPr>
        <p:txBody>
          <a:bodyPr/>
          <a:lstStyle/>
          <a:p>
            <a:endParaRPr lang="en-US" dirty="0"/>
          </a:p>
        </p:txBody>
      </p:sp>
      <p:sp>
        <p:nvSpPr>
          <p:cNvPr id="9" name="Title 1">
            <a:extLst>
              <a:ext uri="{FF2B5EF4-FFF2-40B4-BE49-F238E27FC236}">
                <a16:creationId xmlns:a16="http://schemas.microsoft.com/office/drawing/2014/main" id="{ADAF2911-3EE5-2C4F-0B2E-A9D91AB89281}"/>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Sponsor Tier</a:t>
            </a:r>
          </a:p>
        </p:txBody>
      </p:sp>
      <p:sp>
        <p:nvSpPr>
          <p:cNvPr id="11" name="Date Placeholder 3">
            <a:extLst>
              <a:ext uri="{FF2B5EF4-FFF2-40B4-BE49-F238E27FC236}">
                <a16:creationId xmlns:a16="http://schemas.microsoft.com/office/drawing/2014/main" id="{ABA7BD87-8A77-E95B-D11C-4BA00CF948CB}"/>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37331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2-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7153836" y="1966302"/>
            <a:ext cx="3534584" cy="3536086"/>
          </a:xfrm>
          <a:ln w="57150">
            <a:solidFill>
              <a:schemeClr val="accent1"/>
            </a:solidFill>
          </a:ln>
        </p:spPr>
        <p:txBody>
          <a:bodyPr/>
          <a:lstStyle>
            <a:lvl1pPr>
              <a:defRPr>
                <a:solidFill>
                  <a:schemeClr val="accent1"/>
                </a:solidFill>
              </a:defRPr>
            </a:lvl1pPr>
          </a:lstStyle>
          <a:p>
            <a:endParaRPr lang="en-US" dirty="0"/>
          </a:p>
        </p:txBody>
      </p:sp>
      <p:sp>
        <p:nvSpPr>
          <p:cNvPr id="4" name="Picture Placeholder 4">
            <a:extLst>
              <a:ext uri="{FF2B5EF4-FFF2-40B4-BE49-F238E27FC236}">
                <a16:creationId xmlns:a16="http://schemas.microsoft.com/office/drawing/2014/main" id="{32075B45-9CE0-95F2-85EA-EB3841845814}"/>
              </a:ext>
            </a:extLst>
          </p:cNvPr>
          <p:cNvSpPr>
            <a:spLocks noGrp="1"/>
          </p:cNvSpPr>
          <p:nvPr>
            <p:ph type="pic" sz="quarter" idx="13"/>
          </p:nvPr>
        </p:nvSpPr>
        <p:spPr>
          <a:xfrm>
            <a:off x="1503582" y="1966302"/>
            <a:ext cx="3534584" cy="3536086"/>
          </a:xfrm>
          <a:ln w="57150">
            <a:solidFill>
              <a:schemeClr val="accent1"/>
            </a:solidFill>
          </a:ln>
        </p:spPr>
        <p:txBody>
          <a:bodyPr/>
          <a:lstStyle>
            <a:lvl1pPr>
              <a:defRPr>
                <a:solidFill>
                  <a:schemeClr val="accent1"/>
                </a:solidFill>
              </a:defRPr>
            </a:lvl1pPr>
          </a:lstStyle>
          <a:p>
            <a:endParaRPr lang="en-US" dirty="0"/>
          </a:p>
        </p:txBody>
      </p:sp>
      <p:sp>
        <p:nvSpPr>
          <p:cNvPr id="11" name="Title 1">
            <a:extLst>
              <a:ext uri="{FF2B5EF4-FFF2-40B4-BE49-F238E27FC236}">
                <a16:creationId xmlns:a16="http://schemas.microsoft.com/office/drawing/2014/main" id="{4BC4A3F5-32BF-A5E6-126F-2E7657883E29}"/>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Sponsor Tier</a:t>
            </a:r>
          </a:p>
        </p:txBody>
      </p:sp>
      <p:sp>
        <p:nvSpPr>
          <p:cNvPr id="13" name="Date Placeholder 3">
            <a:extLst>
              <a:ext uri="{FF2B5EF4-FFF2-40B4-BE49-F238E27FC236}">
                <a16:creationId xmlns:a16="http://schemas.microsoft.com/office/drawing/2014/main" id="{9BA66472-569E-72A4-0FF7-1F8D902786D9}"/>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62161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5-Sponso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338368" y="2399642"/>
            <a:ext cx="2057843" cy="2058716"/>
          </a:xfrm>
          <a:ln w="57150">
            <a:solidFill>
              <a:schemeClr val="tx1"/>
            </a:solidFill>
          </a:ln>
        </p:spPr>
        <p:txBody>
          <a:bodyPr/>
          <a:lstStyle>
            <a:lvl1pPr>
              <a:defRPr>
                <a:solidFill>
                  <a:schemeClr val="tx1"/>
                </a:solidFill>
              </a:defRPr>
            </a:lvl1pPr>
          </a:lstStyle>
          <a:p>
            <a:endParaRPr lang="en-US" dirty="0"/>
          </a:p>
        </p:txBody>
      </p:sp>
      <p:sp>
        <p:nvSpPr>
          <p:cNvPr id="8" name="Text Placeholder 7">
            <a:extLst>
              <a:ext uri="{FF2B5EF4-FFF2-40B4-BE49-F238E27FC236}">
                <a16:creationId xmlns:a16="http://schemas.microsoft.com/office/drawing/2014/main" id="{37DDACA0-484C-8FE4-DC9F-204976DF4E14}"/>
              </a:ext>
            </a:extLst>
          </p:cNvPr>
          <p:cNvSpPr>
            <a:spLocks noGrp="1"/>
          </p:cNvSpPr>
          <p:nvPr>
            <p:ph type="body" sz="quarter" idx="12" hasCustomPrompt="1"/>
          </p:nvPr>
        </p:nvSpPr>
        <p:spPr>
          <a:xfrm>
            <a:off x="338368"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0" name="Picture Placeholder 4">
            <a:extLst>
              <a:ext uri="{FF2B5EF4-FFF2-40B4-BE49-F238E27FC236}">
                <a16:creationId xmlns:a16="http://schemas.microsoft.com/office/drawing/2014/main" id="{9D456554-942B-C0B3-1845-345101F9C25B}"/>
              </a:ext>
            </a:extLst>
          </p:cNvPr>
          <p:cNvSpPr>
            <a:spLocks noGrp="1"/>
          </p:cNvSpPr>
          <p:nvPr>
            <p:ph type="pic" sz="quarter" idx="13"/>
          </p:nvPr>
        </p:nvSpPr>
        <p:spPr>
          <a:xfrm>
            <a:off x="983228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1" name="Picture Placeholder 4">
            <a:extLst>
              <a:ext uri="{FF2B5EF4-FFF2-40B4-BE49-F238E27FC236}">
                <a16:creationId xmlns:a16="http://schemas.microsoft.com/office/drawing/2014/main" id="{771D9DB2-225A-848A-E1A8-EF949D352871}"/>
              </a:ext>
            </a:extLst>
          </p:cNvPr>
          <p:cNvSpPr>
            <a:spLocks noGrp="1"/>
          </p:cNvSpPr>
          <p:nvPr>
            <p:ph type="pic" sz="quarter" idx="14"/>
          </p:nvPr>
        </p:nvSpPr>
        <p:spPr>
          <a:xfrm>
            <a:off x="7458808" y="2399642"/>
            <a:ext cx="2057843" cy="2058716"/>
          </a:xfrm>
          <a:ln w="57150">
            <a:solidFill>
              <a:schemeClr val="tx1"/>
            </a:solidFill>
          </a:ln>
        </p:spPr>
        <p:txBody>
          <a:bodyPr/>
          <a:lstStyle>
            <a:lvl1pPr>
              <a:defRPr>
                <a:solidFill>
                  <a:schemeClr val="tx1"/>
                </a:solidFill>
              </a:defRPr>
            </a:lvl1pPr>
          </a:lstStyle>
          <a:p>
            <a:endParaRPr lang="en-US" dirty="0"/>
          </a:p>
        </p:txBody>
      </p:sp>
      <p:sp>
        <p:nvSpPr>
          <p:cNvPr id="12" name="Picture Placeholder 4">
            <a:extLst>
              <a:ext uri="{FF2B5EF4-FFF2-40B4-BE49-F238E27FC236}">
                <a16:creationId xmlns:a16="http://schemas.microsoft.com/office/drawing/2014/main" id="{0D148A87-0D95-0008-0CF2-8A9447F77268}"/>
              </a:ext>
            </a:extLst>
          </p:cNvPr>
          <p:cNvSpPr>
            <a:spLocks noGrp="1"/>
          </p:cNvSpPr>
          <p:nvPr>
            <p:ph type="pic" sz="quarter" idx="15"/>
          </p:nvPr>
        </p:nvSpPr>
        <p:spPr>
          <a:xfrm>
            <a:off x="508532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3" name="Picture Placeholder 4">
            <a:extLst>
              <a:ext uri="{FF2B5EF4-FFF2-40B4-BE49-F238E27FC236}">
                <a16:creationId xmlns:a16="http://schemas.microsoft.com/office/drawing/2014/main" id="{442B3BD8-BF76-EFF8-B2F7-EC0259185B2D}"/>
              </a:ext>
            </a:extLst>
          </p:cNvPr>
          <p:cNvSpPr>
            <a:spLocks noGrp="1"/>
          </p:cNvSpPr>
          <p:nvPr>
            <p:ph type="pic" sz="quarter" idx="16"/>
          </p:nvPr>
        </p:nvSpPr>
        <p:spPr>
          <a:xfrm>
            <a:off x="2711848" y="2389647"/>
            <a:ext cx="2057843" cy="2058716"/>
          </a:xfrm>
          <a:ln w="57150">
            <a:solidFill>
              <a:schemeClr val="tx1"/>
            </a:solidFill>
          </a:ln>
        </p:spPr>
        <p:txBody>
          <a:bodyPr/>
          <a:lstStyle>
            <a:lvl1pPr>
              <a:defRPr>
                <a:solidFill>
                  <a:schemeClr val="tx1"/>
                </a:solidFill>
              </a:defRPr>
            </a:lvl1pPr>
          </a:lstStyle>
          <a:p>
            <a:endParaRPr lang="en-US" dirty="0"/>
          </a:p>
        </p:txBody>
      </p:sp>
      <p:sp>
        <p:nvSpPr>
          <p:cNvPr id="14" name="Text Placeholder 7">
            <a:extLst>
              <a:ext uri="{FF2B5EF4-FFF2-40B4-BE49-F238E27FC236}">
                <a16:creationId xmlns:a16="http://schemas.microsoft.com/office/drawing/2014/main" id="{2BD02477-6065-F818-FBA9-47A3FAEC7B0A}"/>
              </a:ext>
            </a:extLst>
          </p:cNvPr>
          <p:cNvSpPr>
            <a:spLocks noGrp="1"/>
          </p:cNvSpPr>
          <p:nvPr>
            <p:ph type="body" sz="quarter" idx="17" hasCustomPrompt="1"/>
          </p:nvPr>
        </p:nvSpPr>
        <p:spPr>
          <a:xfrm>
            <a:off x="2711847"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5" name="Text Placeholder 7">
            <a:extLst>
              <a:ext uri="{FF2B5EF4-FFF2-40B4-BE49-F238E27FC236}">
                <a16:creationId xmlns:a16="http://schemas.microsoft.com/office/drawing/2014/main" id="{1E2EF5DC-0D57-DC34-4674-0BD76A3C79C5}"/>
              </a:ext>
            </a:extLst>
          </p:cNvPr>
          <p:cNvSpPr>
            <a:spLocks noGrp="1"/>
          </p:cNvSpPr>
          <p:nvPr>
            <p:ph type="body" sz="quarter" idx="18" hasCustomPrompt="1"/>
          </p:nvPr>
        </p:nvSpPr>
        <p:spPr>
          <a:xfrm>
            <a:off x="5067078"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6" name="Text Placeholder 7">
            <a:extLst>
              <a:ext uri="{FF2B5EF4-FFF2-40B4-BE49-F238E27FC236}">
                <a16:creationId xmlns:a16="http://schemas.microsoft.com/office/drawing/2014/main" id="{E366866D-A2F8-F30E-5CEC-7874104461C1}"/>
              </a:ext>
            </a:extLst>
          </p:cNvPr>
          <p:cNvSpPr>
            <a:spLocks noGrp="1"/>
          </p:cNvSpPr>
          <p:nvPr>
            <p:ph type="body" sz="quarter" idx="19" hasCustomPrompt="1"/>
          </p:nvPr>
        </p:nvSpPr>
        <p:spPr>
          <a:xfrm>
            <a:off x="7444376" y="4543548"/>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7" name="Text Placeholder 7">
            <a:extLst>
              <a:ext uri="{FF2B5EF4-FFF2-40B4-BE49-F238E27FC236}">
                <a16:creationId xmlns:a16="http://schemas.microsoft.com/office/drawing/2014/main" id="{2EE9F404-D14D-FE4F-8CFF-AB1FC64F34F4}"/>
              </a:ext>
            </a:extLst>
          </p:cNvPr>
          <p:cNvSpPr>
            <a:spLocks noGrp="1"/>
          </p:cNvSpPr>
          <p:nvPr>
            <p:ph type="body" sz="quarter" idx="20" hasCustomPrompt="1"/>
          </p:nvPr>
        </p:nvSpPr>
        <p:spPr>
          <a:xfrm>
            <a:off x="9832288" y="4562664"/>
            <a:ext cx="2057843" cy="432898"/>
          </a:xfrm>
          <a:ln>
            <a:noFill/>
          </a:ln>
        </p:spPr>
        <p:txBody>
          <a:bodyPr>
            <a:normAutofit/>
          </a:bodyPr>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p>
        </p:txBody>
      </p:sp>
      <p:sp>
        <p:nvSpPr>
          <p:cNvPr id="18" name="Title 1">
            <a:extLst>
              <a:ext uri="{FF2B5EF4-FFF2-40B4-BE49-F238E27FC236}">
                <a16:creationId xmlns:a16="http://schemas.microsoft.com/office/drawing/2014/main" id="{D046D04C-67A8-D731-EC40-7A854EF1DB5E}"/>
              </a:ext>
            </a:extLst>
          </p:cNvPr>
          <p:cNvSpPr>
            <a:spLocks noGrp="1"/>
          </p:cNvSpPr>
          <p:nvPr>
            <p:ph type="title" hasCustomPrompt="1"/>
          </p:nvPr>
        </p:nvSpPr>
        <p:spPr>
          <a:xfrm>
            <a:off x="838200" y="211565"/>
            <a:ext cx="10515600" cy="1325563"/>
          </a:xfrm>
          <a:prstGeom prst="rect">
            <a:avLst/>
          </a:prstGeom>
        </p:spPr>
        <p:txBody>
          <a:bodyPr/>
          <a:lstStyle>
            <a:lvl1pPr algn="ctr">
              <a:defRPr/>
            </a:lvl1pPr>
          </a:lstStyle>
          <a:p>
            <a:r>
              <a:rPr lang="en-US" dirty="0"/>
              <a:t>Tier Type</a:t>
            </a:r>
          </a:p>
        </p:txBody>
      </p:sp>
      <p:sp>
        <p:nvSpPr>
          <p:cNvPr id="20" name="Date Placeholder 3">
            <a:extLst>
              <a:ext uri="{FF2B5EF4-FFF2-40B4-BE49-F238E27FC236}">
                <a16:creationId xmlns:a16="http://schemas.microsoft.com/office/drawing/2014/main" id="{CB503363-B9D9-93C1-0C72-1F8160EBCA47}"/>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3414245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image and bod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58047D9-12EC-406D-92DA-92E9EB43669A}"/>
              </a:ext>
            </a:extLst>
          </p:cNvPr>
          <p:cNvSpPr>
            <a:spLocks noGrp="1"/>
          </p:cNvSpPr>
          <p:nvPr>
            <p:ph type="pic" sz="quarter" idx="11"/>
          </p:nvPr>
        </p:nvSpPr>
        <p:spPr>
          <a:xfrm>
            <a:off x="838200" y="1855557"/>
            <a:ext cx="3145551" cy="3146885"/>
          </a:xfrm>
          <a:ln w="57150">
            <a:solidFill>
              <a:schemeClr val="tx1"/>
            </a:solidFill>
          </a:ln>
        </p:spPr>
        <p:txBody>
          <a:bodyPr/>
          <a:lstStyle/>
          <a:p>
            <a:endParaRPr lang="en-US" dirty="0"/>
          </a:p>
        </p:txBody>
      </p:sp>
      <p:sp>
        <p:nvSpPr>
          <p:cNvPr id="4" name="Text Placeholder 6">
            <a:extLst>
              <a:ext uri="{FF2B5EF4-FFF2-40B4-BE49-F238E27FC236}">
                <a16:creationId xmlns:a16="http://schemas.microsoft.com/office/drawing/2014/main" id="{0E5FCD15-9EED-BF20-2D8A-6BE8959CEA19}"/>
              </a:ext>
            </a:extLst>
          </p:cNvPr>
          <p:cNvSpPr>
            <a:spLocks noGrp="1"/>
          </p:cNvSpPr>
          <p:nvPr>
            <p:ph type="body" sz="quarter" idx="14" hasCustomPrompt="1"/>
          </p:nvPr>
        </p:nvSpPr>
        <p:spPr>
          <a:xfrm>
            <a:off x="4246684" y="1855557"/>
            <a:ext cx="7107115" cy="2777989"/>
          </a:xfrm>
        </p:spPr>
        <p:txBody>
          <a:bodyPr>
            <a:normAutofit/>
          </a:bodyPr>
          <a:lstStyle>
            <a:lvl1pPr marL="0" indent="0">
              <a:buNone/>
              <a:defRPr sz="1800" b="0"/>
            </a:lvl1pPr>
            <a:lvl2pPr marL="9525" indent="0">
              <a:buNone/>
              <a:tabLst/>
              <a:defRPr/>
            </a:lvl2pPr>
            <a:lvl3pPr marL="914400" indent="0">
              <a:buNone/>
              <a:defRPr/>
            </a:lvl3pPr>
          </a:lstStyle>
          <a:p>
            <a:pPr lvl="0"/>
            <a:r>
              <a:rPr lang="en-US" dirty="0"/>
              <a:t>Body</a:t>
            </a:r>
          </a:p>
        </p:txBody>
      </p:sp>
      <p:sp>
        <p:nvSpPr>
          <p:cNvPr id="7" name="Title 1">
            <a:extLst>
              <a:ext uri="{FF2B5EF4-FFF2-40B4-BE49-F238E27FC236}">
                <a16:creationId xmlns:a16="http://schemas.microsoft.com/office/drawing/2014/main" id="{8437E892-C103-787E-50B3-35CD1BC00B83}"/>
              </a:ext>
            </a:extLst>
          </p:cNvPr>
          <p:cNvSpPr>
            <a:spLocks noGrp="1"/>
          </p:cNvSpPr>
          <p:nvPr>
            <p:ph type="title"/>
          </p:nvPr>
        </p:nvSpPr>
        <p:spPr>
          <a:xfrm>
            <a:off x="838200" y="211565"/>
            <a:ext cx="10515600" cy="1325563"/>
          </a:xfrm>
          <a:prstGeom prst="rect">
            <a:avLst/>
          </a:prstGeom>
        </p:spPr>
        <p:txBody>
          <a:bodyPr/>
          <a:lstStyle>
            <a:lvl1pPr algn="ctr">
              <a:defRPr/>
            </a:lvl1pPr>
          </a:lstStyle>
          <a:p>
            <a:r>
              <a:rPr lang="en-US" dirty="0"/>
              <a:t>Click to edit Master title style</a:t>
            </a:r>
          </a:p>
        </p:txBody>
      </p:sp>
      <p:sp>
        <p:nvSpPr>
          <p:cNvPr id="9" name="Date Placeholder 3">
            <a:extLst>
              <a:ext uri="{FF2B5EF4-FFF2-40B4-BE49-F238E27FC236}">
                <a16:creationId xmlns:a16="http://schemas.microsoft.com/office/drawing/2014/main" id="{55716C83-17B4-C381-850C-2045F14D9788}"/>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647334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ransition">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5EB1E5F-3707-50EA-F71B-190CBDE437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C176C5-CF10-FDA6-D1E6-A79FE303F26D}"/>
              </a:ext>
            </a:extLst>
          </p:cNvPr>
          <p:cNvSpPr>
            <a:spLocks noGrp="1"/>
          </p:cNvSpPr>
          <p:nvPr>
            <p:ph type="title" hasCustomPrompt="1"/>
          </p:nvPr>
        </p:nvSpPr>
        <p:spPr>
          <a:xfrm>
            <a:off x="838200" y="2766218"/>
            <a:ext cx="10515600" cy="1325563"/>
          </a:xfrm>
          <a:prstGeom prst="rect">
            <a:avLst/>
          </a:prstGeom>
        </p:spPr>
        <p:txBody>
          <a:bodyPr/>
          <a:lstStyle>
            <a:lvl1pPr algn="ctr">
              <a:defRPr/>
            </a:lvl1pPr>
          </a:lstStyle>
          <a:p>
            <a:r>
              <a:rPr lang="en-US" dirty="0"/>
              <a:t>Transition</a:t>
            </a:r>
          </a:p>
        </p:txBody>
      </p:sp>
      <p:sp>
        <p:nvSpPr>
          <p:cNvPr id="6" name="Date Placeholder 3">
            <a:extLst>
              <a:ext uri="{FF2B5EF4-FFF2-40B4-BE49-F238E27FC236}">
                <a16:creationId xmlns:a16="http://schemas.microsoft.com/office/drawing/2014/main" id="{E22A8F75-DAEB-1151-4267-E165A54F11BC}"/>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1377607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D122712-FC2A-136F-6052-A15DA3218F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Date Placeholder 3">
            <a:extLst>
              <a:ext uri="{FF2B5EF4-FFF2-40B4-BE49-F238E27FC236}">
                <a16:creationId xmlns:a16="http://schemas.microsoft.com/office/drawing/2014/main" id="{0E2A1F8A-AF3D-0A4D-9E21-E9D609ACF94F}"/>
              </a:ext>
            </a:extLst>
          </p:cNvPr>
          <p:cNvSpPr>
            <a:spLocks noGrp="1"/>
          </p:cNvSpPr>
          <p:nvPr>
            <p:ph type="dt" sz="half" idx="10"/>
          </p:nvPr>
        </p:nvSpPr>
        <p:spPr>
          <a:xfrm>
            <a:off x="3510049" y="6186675"/>
            <a:ext cx="5171902" cy="365126"/>
          </a:xfrm>
          <a:prstGeom prst="rect">
            <a:avLst/>
          </a:prstGeom>
        </p:spPr>
        <p:txBody>
          <a:body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160717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FD7368-4E5F-21CB-F7A4-9C11CFEEA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4D41B6-ED92-53F4-115B-74D408949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FB7F-E48C-9FC0-9D60-5300F8F6F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54C2F-4D27-A244-9AE2-E5C8FE469D77}" type="datetimeFigureOut">
              <a:rPr lang="en-US" smtClean="0"/>
              <a:t>6/1/23</a:t>
            </a:fld>
            <a:endParaRPr lang="en-US"/>
          </a:p>
        </p:txBody>
      </p:sp>
      <p:sp>
        <p:nvSpPr>
          <p:cNvPr id="5" name="Footer Placeholder 4">
            <a:extLst>
              <a:ext uri="{FF2B5EF4-FFF2-40B4-BE49-F238E27FC236}">
                <a16:creationId xmlns:a16="http://schemas.microsoft.com/office/drawing/2014/main" id="{D261B588-7A72-9D2D-0097-0AB6DA5F4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3A30AA-7B28-DA93-56FE-E0BC92F52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706E5-5FFD-1E49-B019-E8B86ABC85AD}" type="slidenum">
              <a:rPr lang="en-US" smtClean="0"/>
              <a:t>‹#›</a:t>
            </a:fld>
            <a:endParaRPr lang="en-US"/>
          </a:p>
        </p:txBody>
      </p:sp>
    </p:spTree>
    <p:extLst>
      <p:ext uri="{BB962C8B-B14F-4D97-AF65-F5344CB8AC3E}">
        <p14:creationId xmlns:p14="http://schemas.microsoft.com/office/powerpoint/2010/main" val="1304212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5" name="Picture 14" descr="Rectangle&#10;&#10;Description automatically generated">
            <a:extLst>
              <a:ext uri="{FF2B5EF4-FFF2-40B4-BE49-F238E27FC236}">
                <a16:creationId xmlns:a16="http://schemas.microsoft.com/office/drawing/2014/main" id="{F518A2A1-47B4-B5B2-2D04-E5CA6611DB45}"/>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ED91A3-9181-E725-82F2-BE95F9D5C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F208CB2-9560-ADAF-F480-8324153A0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8514AD-C30C-10BB-7054-5A9E109C0884}"/>
              </a:ext>
            </a:extLst>
          </p:cNvPr>
          <p:cNvSpPr>
            <a:spLocks noGrp="1"/>
          </p:cNvSpPr>
          <p:nvPr>
            <p:ph type="dt" sz="half" idx="2"/>
          </p:nvPr>
        </p:nvSpPr>
        <p:spPr>
          <a:xfrm>
            <a:off x="3510049" y="6186675"/>
            <a:ext cx="5171902" cy="365126"/>
          </a:xfrm>
          <a:prstGeom prst="rect">
            <a:avLst/>
          </a:prstGeom>
        </p:spPr>
        <p:txBody>
          <a:bodyPr vert="horz" lIns="91440" tIns="45720" rIns="91440" bIns="45720" rtlCol="0" anchor="ctr"/>
          <a:lstStyle>
            <a:lvl1pPr algn="l">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dirty="0"/>
              <a:t>#</a:t>
            </a:r>
            <a:r>
              <a:rPr lang="en-US" dirty="0" err="1"/>
              <a:t>facesandvoices</a:t>
            </a:r>
            <a:r>
              <a:rPr lang="en-US" dirty="0"/>
              <a:t>  #</a:t>
            </a:r>
            <a:r>
              <a:rPr lang="en-US" dirty="0" err="1"/>
              <a:t>recoveryleadershipsummit</a:t>
            </a:r>
            <a:r>
              <a:rPr lang="en-US" dirty="0"/>
              <a:t>   #advocate4recovery</a:t>
            </a:r>
          </a:p>
        </p:txBody>
      </p:sp>
    </p:spTree>
    <p:extLst>
      <p:ext uri="{BB962C8B-B14F-4D97-AF65-F5344CB8AC3E}">
        <p14:creationId xmlns:p14="http://schemas.microsoft.com/office/powerpoint/2010/main" val="20678412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jacksonta@gmail.com" TargetMode="External"/><Relationship Id="rId7" Type="http://schemas.openxmlformats.org/officeDocument/2006/relationships/hyperlink" Target="http://www.linkedin.com/in/alisonjoneswebb/"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alisonjoneswebb.com" TargetMode="External"/><Relationship Id="rId5" Type="http://schemas.openxmlformats.org/officeDocument/2006/relationships/hyperlink" Target="mailto:alison.jones.webb@gmail.com" TargetMode="External"/><Relationship Id="rId4" Type="http://schemas.openxmlformats.org/officeDocument/2006/relationships/hyperlink" Target="https://www.linkedin.com/in/jacksonta/" TargetMode="Externa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rls_slide_loop.pptx"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139C-8FCA-2258-CCE7-9B7241717082}"/>
              </a:ext>
            </a:extLst>
          </p:cNvPr>
          <p:cNvSpPr>
            <a:spLocks noGrp="1"/>
          </p:cNvSpPr>
          <p:nvPr>
            <p:ph type="ctrTitle"/>
          </p:nvPr>
        </p:nvSpPr>
        <p:spPr>
          <a:xfrm>
            <a:off x="1524000" y="4147416"/>
            <a:ext cx="9144000" cy="1318161"/>
          </a:xfrm>
        </p:spPr>
        <p:txBody>
          <a:bodyPr>
            <a:normAutofit fontScale="90000"/>
          </a:bodyPr>
          <a:lstStyle/>
          <a:p>
            <a:r>
              <a:rPr lang="en-US" dirty="0">
                <a:solidFill>
                  <a:schemeClr val="bg1"/>
                </a:solidFill>
              </a:rPr>
              <a:t>WELCOME</a:t>
            </a:r>
          </a:p>
        </p:txBody>
      </p:sp>
      <p:sp>
        <p:nvSpPr>
          <p:cNvPr id="5" name="Date Placeholder 3">
            <a:extLst>
              <a:ext uri="{FF2B5EF4-FFF2-40B4-BE49-F238E27FC236}">
                <a16:creationId xmlns:a16="http://schemas.microsoft.com/office/drawing/2014/main" id="{3304C831-906F-591B-6A39-C71FDA9DA56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facesandvoices</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recoveryleadershipsummit</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#advocate4recovery</a:t>
            </a:r>
          </a:p>
        </p:txBody>
      </p:sp>
      <p:sp>
        <p:nvSpPr>
          <p:cNvPr id="3" name="Title 1">
            <a:extLst>
              <a:ext uri="{FF2B5EF4-FFF2-40B4-BE49-F238E27FC236}">
                <a16:creationId xmlns:a16="http://schemas.microsoft.com/office/drawing/2014/main" id="{94559950-585E-F447-1C6F-9DADC9FA9B2E}"/>
              </a:ext>
            </a:extLst>
          </p:cNvPr>
          <p:cNvSpPr txBox="1">
            <a:spLocks/>
          </p:cNvSpPr>
          <p:nvPr/>
        </p:nvSpPr>
        <p:spPr>
          <a:xfrm>
            <a:off x="811576" y="5384595"/>
            <a:ext cx="10568848" cy="58654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9600" b="1" i="0" kern="1200" spc="600">
                <a:solidFill>
                  <a:schemeClr val="bg1"/>
                </a:solidFill>
                <a:effectLst>
                  <a:outerShdw blurRad="50800" dist="38100" algn="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600" normalizeH="0" baseline="0" noProof="0" dirty="0">
                <a:ln>
                  <a:noFill/>
                </a:ln>
                <a:solidFill>
                  <a:prstClr val="white"/>
                </a:solidFill>
                <a:effectLst>
                  <a:outerShdw blurRad="50800" dist="38100" algn="l" rotWithShape="0">
                    <a:prstClr val="black">
                      <a:alpha val="40000"/>
                    </a:prstClr>
                  </a:outerShdw>
                </a:effectLst>
                <a:uLnTx/>
                <a:uFillTx/>
                <a:latin typeface="Open Sans Light" panose="020B0306030504020204" pitchFamily="34" charset="0"/>
                <a:ea typeface="Open Sans Light" panose="020B0306030504020204" pitchFamily="34" charset="0"/>
                <a:cs typeface="Open Sans Light" panose="020B0306030504020204" pitchFamily="34" charset="0"/>
              </a:rPr>
              <a:t>Leadership Development</a:t>
            </a:r>
          </a:p>
        </p:txBody>
      </p:sp>
    </p:spTree>
    <p:extLst>
      <p:ext uri="{BB962C8B-B14F-4D97-AF65-F5344CB8AC3E}">
        <p14:creationId xmlns:p14="http://schemas.microsoft.com/office/powerpoint/2010/main" val="33749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31110ede35_0_98"/>
          <p:cNvSpPr/>
          <p:nvPr/>
        </p:nvSpPr>
        <p:spPr>
          <a:xfrm>
            <a:off x="0" y="1"/>
            <a:ext cx="12191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g231110ede35_0_98"/>
          <p:cNvSpPr/>
          <p:nvPr/>
        </p:nvSpPr>
        <p:spPr>
          <a:xfrm>
            <a:off x="-182745" y="-93950"/>
            <a:ext cx="12191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7" name="Google Shape;217;g231110ede35_0_98"/>
          <p:cNvSpPr txBox="1">
            <a:spLocks noGrp="1"/>
          </p:cNvSpPr>
          <p:nvPr>
            <p:ph type="body" idx="1"/>
          </p:nvPr>
        </p:nvSpPr>
        <p:spPr>
          <a:xfrm>
            <a:off x="4841625" y="426525"/>
            <a:ext cx="6102600" cy="5259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b="1">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Lack of knowledge (what is recovery, pathways of recovery, what is advocacy)</a:t>
            </a: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Disagreement within recovery community (advocacy issues)</a:t>
            </a:r>
            <a:endParaRPr sz="2800">
              <a:solidFill>
                <a:schemeClr val="dk2"/>
              </a:solidFill>
            </a:endParaRPr>
          </a:p>
          <a:p>
            <a:pPr marL="1143000" lvl="2" indent="-292100" algn="l" rtl="0">
              <a:lnSpc>
                <a:spcPct val="90000"/>
              </a:lnSpc>
              <a:spcBef>
                <a:spcPts val="500"/>
              </a:spcBef>
              <a:spcAft>
                <a:spcPts val="0"/>
              </a:spcAft>
              <a:buClr>
                <a:schemeClr val="dk2"/>
              </a:buClr>
              <a:buSzPts val="2800"/>
              <a:buChar char="•"/>
            </a:pPr>
            <a:r>
              <a:rPr lang="en-US" sz="2800">
                <a:solidFill>
                  <a:schemeClr val="dk2"/>
                </a:solidFill>
              </a:rPr>
              <a:t>Decriminalization?</a:t>
            </a:r>
            <a:endParaRPr sz="2800">
              <a:solidFill>
                <a:schemeClr val="dk2"/>
              </a:solidFill>
            </a:endParaRPr>
          </a:p>
          <a:p>
            <a:pPr marL="1143000" lvl="2" indent="-292100" algn="l" rtl="0">
              <a:lnSpc>
                <a:spcPct val="90000"/>
              </a:lnSpc>
              <a:spcBef>
                <a:spcPts val="500"/>
              </a:spcBef>
              <a:spcAft>
                <a:spcPts val="0"/>
              </a:spcAft>
              <a:buClr>
                <a:schemeClr val="dk2"/>
              </a:buClr>
              <a:buSzPts val="2800"/>
              <a:buChar char="•"/>
            </a:pPr>
            <a:r>
              <a:rPr lang="en-US" sz="2800">
                <a:solidFill>
                  <a:schemeClr val="dk2"/>
                </a:solidFill>
              </a:rPr>
              <a:t>Harm reduction?</a:t>
            </a:r>
            <a:endParaRPr sz="2800">
              <a:solidFill>
                <a:schemeClr val="dk2"/>
              </a:solidFill>
            </a:endParaRPr>
          </a:p>
          <a:p>
            <a:pPr marL="1143000" lvl="2" indent="-292100" algn="l" rtl="0">
              <a:lnSpc>
                <a:spcPct val="90000"/>
              </a:lnSpc>
              <a:spcBef>
                <a:spcPts val="500"/>
              </a:spcBef>
              <a:spcAft>
                <a:spcPts val="0"/>
              </a:spcAft>
              <a:buClr>
                <a:schemeClr val="dk2"/>
              </a:buClr>
              <a:buSzPts val="2800"/>
              <a:buChar char="•"/>
            </a:pPr>
            <a:r>
              <a:rPr lang="en-US" sz="2800">
                <a:solidFill>
                  <a:schemeClr val="dk2"/>
                </a:solidFill>
              </a:rPr>
              <a:t>Systems change?</a:t>
            </a:r>
            <a:endParaRPr sz="2800">
              <a:solidFill>
                <a:schemeClr val="dk2"/>
              </a:solidFill>
            </a:endParaRPr>
          </a:p>
          <a:p>
            <a:pPr marL="1143000" lvl="2" indent="-292100" algn="l" rtl="0">
              <a:lnSpc>
                <a:spcPct val="90000"/>
              </a:lnSpc>
              <a:spcBef>
                <a:spcPts val="500"/>
              </a:spcBef>
              <a:spcAft>
                <a:spcPts val="0"/>
              </a:spcAft>
              <a:buClr>
                <a:schemeClr val="dk2"/>
              </a:buClr>
              <a:buSzPts val="2800"/>
              <a:buChar char="•"/>
            </a:pPr>
            <a:r>
              <a:rPr lang="en-US" sz="2800">
                <a:solidFill>
                  <a:schemeClr val="dk2"/>
                </a:solidFill>
              </a:rPr>
              <a:t>Funding strategies</a:t>
            </a:r>
            <a:endParaRPr sz="2800">
              <a:solidFill>
                <a:schemeClr val="dk2"/>
              </a:solidFill>
            </a:endParaRPr>
          </a:p>
          <a:p>
            <a:pPr marL="457200" lvl="1" indent="0" algn="l" rtl="0">
              <a:lnSpc>
                <a:spcPct val="90000"/>
              </a:lnSpc>
              <a:spcBef>
                <a:spcPts val="500"/>
              </a:spcBef>
              <a:spcAft>
                <a:spcPts val="0"/>
              </a:spcAft>
              <a:buClr>
                <a:schemeClr val="dk1"/>
              </a:buClr>
              <a:buSzPts val="2400"/>
              <a:buNone/>
            </a:pP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Please suggest more!</a:t>
            </a:r>
            <a:br>
              <a:rPr lang="en-US" sz="2800">
                <a:solidFill>
                  <a:schemeClr val="dk2"/>
                </a:solidFill>
              </a:rPr>
            </a:br>
            <a:endParaRPr sz="2800">
              <a:solidFill>
                <a:schemeClr val="dk2"/>
              </a:solidFill>
            </a:endParaRPr>
          </a:p>
        </p:txBody>
      </p:sp>
      <p:grpSp>
        <p:nvGrpSpPr>
          <p:cNvPr id="218" name="Google Shape;218;g231110ede35_0_98"/>
          <p:cNvGrpSpPr/>
          <p:nvPr/>
        </p:nvGrpSpPr>
        <p:grpSpPr>
          <a:xfrm rot="10800000">
            <a:off x="8535894" y="4114741"/>
            <a:ext cx="3655801" cy="2743259"/>
            <a:chOff x="-305" y="-1"/>
            <a:chExt cx="3832880" cy="2876136"/>
          </a:xfrm>
        </p:grpSpPr>
        <p:sp>
          <p:nvSpPr>
            <p:cNvPr id="219" name="Google Shape;219;g231110ede35_0_98"/>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g231110ede35_0_98"/>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g231110ede35_0_98"/>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2" name="Google Shape;222;g231110ede35_0_98"/>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23" name="Google Shape;223;g231110ede35_0_98"/>
          <p:cNvPicPr preferRelativeResize="0"/>
          <p:nvPr/>
        </p:nvPicPr>
        <p:blipFill>
          <a:blip r:embed="rId3">
            <a:alphaModFix/>
          </a:blip>
          <a:stretch>
            <a:fillRect/>
          </a:stretch>
        </p:blipFill>
        <p:spPr>
          <a:xfrm>
            <a:off x="-291325" y="1171575"/>
            <a:ext cx="4514850" cy="451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31110ede35_0_1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Questions? Comments?</a:t>
            </a:r>
            <a:endParaRPr/>
          </a:p>
        </p:txBody>
      </p:sp>
      <p:sp>
        <p:nvSpPr>
          <p:cNvPr id="230" name="Google Shape;230;g231110ede35_0_11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sz="5600"/>
          </a:p>
          <a:p>
            <a:pPr marL="0" lvl="0" indent="0" algn="ctr" rtl="0">
              <a:spcBef>
                <a:spcPts val="1000"/>
              </a:spcBef>
              <a:spcAft>
                <a:spcPts val="0"/>
              </a:spcAft>
              <a:buNone/>
            </a:pPr>
            <a:endParaRPr sz="5600"/>
          </a:p>
        </p:txBody>
      </p:sp>
      <p:pic>
        <p:nvPicPr>
          <p:cNvPr id="231" name="Google Shape;231;g231110ede35_0_115"/>
          <p:cNvPicPr preferRelativeResize="0"/>
          <p:nvPr/>
        </p:nvPicPr>
        <p:blipFill>
          <a:blip r:embed="rId3">
            <a:alphaModFix/>
          </a:blip>
          <a:stretch>
            <a:fillRect/>
          </a:stretch>
        </p:blipFill>
        <p:spPr>
          <a:xfrm>
            <a:off x="1219200" y="685800"/>
            <a:ext cx="9753600" cy="548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g231110ede35_0_0"/>
          <p:cNvSpPr/>
          <p:nvPr/>
        </p:nvSpPr>
        <p:spPr>
          <a:xfrm>
            <a:off x="0" y="-1"/>
            <a:ext cx="12191700" cy="685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g231110ede35_0_0"/>
          <p:cNvSpPr/>
          <p:nvPr/>
        </p:nvSpPr>
        <p:spPr>
          <a:xfrm>
            <a:off x="305" y="0"/>
            <a:ext cx="12191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g231110ede35_0_0"/>
          <p:cNvSpPr txBox="1">
            <a:spLocks noGrp="1"/>
          </p:cNvSpPr>
          <p:nvPr>
            <p:ph type="subTitle" idx="1"/>
          </p:nvPr>
        </p:nvSpPr>
        <p:spPr>
          <a:xfrm>
            <a:off x="6404825" y="650825"/>
            <a:ext cx="5725200" cy="5076900"/>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chemeClr val="dk2"/>
              </a:buClr>
              <a:buSzPts val="2400"/>
              <a:buNone/>
            </a:pPr>
            <a:r>
              <a:rPr lang="en-US" sz="3100">
                <a:solidFill>
                  <a:schemeClr val="dk2"/>
                </a:solidFill>
                <a:latin typeface="Arial"/>
                <a:ea typeface="Arial"/>
                <a:cs typeface="Arial"/>
                <a:sym typeface="Arial"/>
              </a:rPr>
              <a:t>THANKS!</a:t>
            </a:r>
            <a:endParaRPr sz="3100">
              <a:solidFill>
                <a:schemeClr val="dk2"/>
              </a:solidFill>
              <a:latin typeface="Arial"/>
              <a:ea typeface="Arial"/>
              <a:cs typeface="Arial"/>
              <a:sym typeface="Arial"/>
            </a:endParaRPr>
          </a:p>
          <a:p>
            <a:pPr marL="0" lvl="0" indent="0" algn="l" rtl="0">
              <a:lnSpc>
                <a:spcPct val="90000"/>
              </a:lnSpc>
              <a:spcBef>
                <a:spcPts val="0"/>
              </a:spcBef>
              <a:spcAft>
                <a:spcPts val="0"/>
              </a:spcAft>
              <a:buClr>
                <a:schemeClr val="dk2"/>
              </a:buClr>
              <a:buSzPts val="2400"/>
              <a:buNone/>
            </a:pPr>
            <a:endParaRPr>
              <a:solidFill>
                <a:schemeClr val="dk2"/>
              </a:solidFill>
            </a:endParaRPr>
          </a:p>
          <a:p>
            <a:pPr marL="0" lvl="0" indent="0" algn="l" rtl="0">
              <a:lnSpc>
                <a:spcPct val="90000"/>
              </a:lnSpc>
              <a:spcBef>
                <a:spcPts val="0"/>
              </a:spcBef>
              <a:spcAft>
                <a:spcPts val="0"/>
              </a:spcAft>
              <a:buClr>
                <a:schemeClr val="dk2"/>
              </a:buClr>
              <a:buSzPts val="2400"/>
              <a:buNone/>
            </a:pPr>
            <a:r>
              <a:rPr lang="en-US">
                <a:solidFill>
                  <a:schemeClr val="dk2"/>
                </a:solidFill>
              </a:rPr>
              <a:t>Tom Jackson</a:t>
            </a:r>
            <a:endParaRPr>
              <a:solidFill>
                <a:schemeClr val="dk2"/>
              </a:solidFill>
            </a:endParaRPr>
          </a:p>
          <a:p>
            <a:pPr marL="0" lvl="0" indent="0" algn="l" rtl="0">
              <a:lnSpc>
                <a:spcPct val="90000"/>
              </a:lnSpc>
              <a:spcBef>
                <a:spcPts val="0"/>
              </a:spcBef>
              <a:spcAft>
                <a:spcPts val="0"/>
              </a:spcAft>
              <a:buClr>
                <a:schemeClr val="dk2"/>
              </a:buClr>
              <a:buSzPts val="2400"/>
              <a:buNone/>
            </a:pPr>
            <a:r>
              <a:rPr lang="en-US" u="sng">
                <a:solidFill>
                  <a:schemeClr val="hlink"/>
                </a:solidFill>
                <a:hlinkClick r:id="rId3"/>
              </a:rPr>
              <a:t>jacksonta@gmail.com</a:t>
            </a:r>
            <a:r>
              <a:rPr lang="en-US">
                <a:solidFill>
                  <a:schemeClr val="dk2"/>
                </a:solidFill>
              </a:rPr>
              <a:t> </a:t>
            </a:r>
            <a:endParaRPr>
              <a:solidFill>
                <a:schemeClr val="dk2"/>
              </a:solidFill>
            </a:endParaRPr>
          </a:p>
          <a:p>
            <a:pPr marL="0" lvl="0" indent="0" algn="l" rtl="0">
              <a:lnSpc>
                <a:spcPct val="90000"/>
              </a:lnSpc>
              <a:spcBef>
                <a:spcPts val="0"/>
              </a:spcBef>
              <a:spcAft>
                <a:spcPts val="0"/>
              </a:spcAft>
              <a:buClr>
                <a:schemeClr val="dk2"/>
              </a:buClr>
              <a:buSzPts val="2400"/>
              <a:buNone/>
            </a:pPr>
            <a:r>
              <a:rPr lang="en-US" u="sng">
                <a:solidFill>
                  <a:schemeClr val="hlink"/>
                </a:solidFill>
                <a:hlinkClick r:id="rId4"/>
              </a:rPr>
              <a:t>www.linkedin.com/in/jacksonta/</a:t>
            </a:r>
            <a:r>
              <a:rPr lang="en-US">
                <a:solidFill>
                  <a:schemeClr val="dk2"/>
                </a:solidFill>
              </a:rPr>
              <a:t> </a:t>
            </a:r>
            <a:endParaRPr>
              <a:solidFill>
                <a:schemeClr val="dk2"/>
              </a:solidFill>
            </a:endParaRPr>
          </a:p>
          <a:p>
            <a:pPr marL="0" lvl="0" indent="0" algn="l" rtl="0">
              <a:spcBef>
                <a:spcPts val="1000"/>
              </a:spcBef>
              <a:spcAft>
                <a:spcPts val="0"/>
              </a:spcAft>
              <a:buClr>
                <a:schemeClr val="lt1"/>
              </a:buClr>
              <a:buSzPts val="2400"/>
              <a:buFont typeface="Arial"/>
              <a:buNone/>
            </a:pPr>
            <a:r>
              <a:rPr lang="en-US">
                <a:solidFill>
                  <a:schemeClr val="lt1"/>
                </a:solidFill>
              </a:rPr>
              <a:t>Tom Jackson</a:t>
            </a:r>
            <a:endParaRPr sz="2800"/>
          </a:p>
          <a:p>
            <a:pPr marL="0" lvl="0" indent="0" algn="l" rtl="0">
              <a:spcBef>
                <a:spcPts val="1000"/>
              </a:spcBef>
              <a:spcAft>
                <a:spcPts val="0"/>
              </a:spcAft>
              <a:buClr>
                <a:schemeClr val="lt1"/>
              </a:buClr>
              <a:buSzPts val="2400"/>
              <a:buFont typeface="Arial"/>
              <a:buNone/>
            </a:pPr>
            <a:r>
              <a:rPr lang="en-US" u="sng">
                <a:solidFill>
                  <a:schemeClr val="lt1"/>
                </a:solidFill>
                <a:hlinkClick r:id="rId3">
                  <a:extLst>
                    <a:ext uri="{A12FA001-AC4F-418D-AE19-62706E023703}">
                      <ahyp:hlinkClr xmlns:ahyp="http://schemas.microsoft.com/office/drawing/2018/hyperlinkcolor" val="tx"/>
                    </a:ext>
                  </a:extLst>
                </a:hlinkClick>
              </a:rPr>
              <a:t>jacksonta@gmail.com</a:t>
            </a:r>
            <a:endParaRPr>
              <a:solidFill>
                <a:schemeClr val="dk2"/>
              </a:solidFill>
            </a:endParaRPr>
          </a:p>
          <a:p>
            <a:pPr marL="0" lvl="0" indent="0" algn="l" rtl="0">
              <a:lnSpc>
                <a:spcPct val="90000"/>
              </a:lnSpc>
              <a:spcBef>
                <a:spcPts val="1000"/>
              </a:spcBef>
              <a:spcAft>
                <a:spcPts val="0"/>
              </a:spcAft>
              <a:buClr>
                <a:schemeClr val="dk2"/>
              </a:buClr>
              <a:buSzPts val="2400"/>
              <a:buNone/>
            </a:pPr>
            <a:r>
              <a:rPr lang="en-US">
                <a:solidFill>
                  <a:schemeClr val="dk2"/>
                </a:solidFill>
              </a:rPr>
              <a:t>Alison Jones Webb</a:t>
            </a:r>
            <a:endParaRPr>
              <a:solidFill>
                <a:schemeClr val="dk2"/>
              </a:solidFill>
            </a:endParaRPr>
          </a:p>
          <a:p>
            <a:pPr marL="0" lvl="0" indent="0" algn="l" rtl="0">
              <a:lnSpc>
                <a:spcPct val="90000"/>
              </a:lnSpc>
              <a:spcBef>
                <a:spcPts val="1000"/>
              </a:spcBef>
              <a:spcAft>
                <a:spcPts val="0"/>
              </a:spcAft>
              <a:buClr>
                <a:schemeClr val="dk2"/>
              </a:buClr>
              <a:buSzPts val="2400"/>
              <a:buNone/>
            </a:pPr>
            <a:r>
              <a:rPr lang="en-US" u="sng">
                <a:solidFill>
                  <a:schemeClr val="hlink"/>
                </a:solidFill>
                <a:hlinkClick r:id="rId5"/>
              </a:rPr>
              <a:t>alison.jones.webb@gmail.com</a:t>
            </a:r>
            <a:endParaRPr>
              <a:solidFill>
                <a:schemeClr val="dk2"/>
              </a:solidFill>
            </a:endParaRPr>
          </a:p>
          <a:p>
            <a:pPr marL="0" lvl="0" indent="0" algn="l" rtl="0">
              <a:lnSpc>
                <a:spcPct val="90000"/>
              </a:lnSpc>
              <a:spcBef>
                <a:spcPts val="1000"/>
              </a:spcBef>
              <a:spcAft>
                <a:spcPts val="0"/>
              </a:spcAft>
              <a:buClr>
                <a:schemeClr val="dk2"/>
              </a:buClr>
              <a:buSzPts val="2400"/>
              <a:buNone/>
            </a:pPr>
            <a:r>
              <a:rPr lang="en-US" u="sng">
                <a:solidFill>
                  <a:schemeClr val="hlink"/>
                </a:solidFill>
                <a:hlinkClick r:id="rId6"/>
              </a:rPr>
              <a:t>www.alisonjoneswebb.com</a:t>
            </a:r>
            <a:endParaRPr>
              <a:solidFill>
                <a:schemeClr val="dk2"/>
              </a:solidFill>
            </a:endParaRPr>
          </a:p>
          <a:p>
            <a:pPr marL="0" lvl="0" indent="0" algn="l" rtl="0">
              <a:lnSpc>
                <a:spcPct val="90000"/>
              </a:lnSpc>
              <a:spcBef>
                <a:spcPts val="1000"/>
              </a:spcBef>
              <a:spcAft>
                <a:spcPts val="0"/>
              </a:spcAft>
              <a:buClr>
                <a:schemeClr val="dk2"/>
              </a:buClr>
              <a:buSzPts val="2400"/>
              <a:buNone/>
            </a:pPr>
            <a:r>
              <a:rPr lang="en-US" u="sng">
                <a:solidFill>
                  <a:schemeClr val="hlink"/>
                </a:solidFill>
                <a:hlinkClick r:id="rId7"/>
              </a:rPr>
              <a:t>www.linkedin.com/in/alisonjoneswebb/</a:t>
            </a:r>
            <a:r>
              <a:rPr lang="en-US">
                <a:solidFill>
                  <a:schemeClr val="dk2"/>
                </a:solidFill>
              </a:rPr>
              <a:t> </a:t>
            </a:r>
            <a:endParaRPr>
              <a:solidFill>
                <a:schemeClr val="dk2"/>
              </a:solidFill>
            </a:endParaRPr>
          </a:p>
          <a:p>
            <a:pPr marL="0" lvl="0" indent="0" algn="l" rtl="0">
              <a:lnSpc>
                <a:spcPct val="90000"/>
              </a:lnSpc>
              <a:spcBef>
                <a:spcPts val="1000"/>
              </a:spcBef>
              <a:spcAft>
                <a:spcPts val="0"/>
              </a:spcAft>
              <a:buClr>
                <a:schemeClr val="dk2"/>
              </a:buClr>
              <a:buSzPts val="2400"/>
              <a:buNone/>
            </a:pPr>
            <a:endParaRPr>
              <a:solidFill>
                <a:schemeClr val="dk2"/>
              </a:solidFill>
            </a:endParaRPr>
          </a:p>
        </p:txBody>
      </p:sp>
      <p:pic>
        <p:nvPicPr>
          <p:cNvPr id="239" name="Google Shape;239;g231110ede35_0_0" descr="Handshake"/>
          <p:cNvPicPr preferRelativeResize="0"/>
          <p:nvPr/>
        </p:nvPicPr>
        <p:blipFill rotWithShape="1">
          <a:blip r:embed="rId8">
            <a:alphaModFix/>
          </a:blip>
          <a:srcRect/>
          <a:stretch/>
        </p:blipFill>
        <p:spPr>
          <a:xfrm>
            <a:off x="340470" y="1815320"/>
            <a:ext cx="4141760" cy="4137064"/>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240" name="Google Shape;240;g231110ede35_0_0"/>
          <p:cNvGrpSpPr/>
          <p:nvPr/>
        </p:nvGrpSpPr>
        <p:grpSpPr>
          <a:xfrm>
            <a:off x="-9754" y="-5977"/>
            <a:ext cx="6244176" cy="6863979"/>
            <a:chOff x="-5196" y="-5977"/>
            <a:chExt cx="6244176" cy="6863979"/>
          </a:xfrm>
        </p:grpSpPr>
        <p:sp>
          <p:nvSpPr>
            <p:cNvPr id="241" name="Google Shape;241;g231110ede35_0_0"/>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g231110ede35_0_0"/>
            <p:cNvSpPr/>
            <p:nvPr/>
          </p:nvSpPr>
          <p:spPr>
            <a:xfrm flipH="1">
              <a:off x="-5196" y="1"/>
              <a:ext cx="6170617"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g231110ede35_0_0"/>
            <p:cNvSpPr/>
            <p:nvPr/>
          </p:nvSpPr>
          <p:spPr>
            <a:xfrm flipH="1">
              <a:off x="5717" y="-5977"/>
              <a:ext cx="6233263"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44" name="Google Shape;244;g231110ede35_0_0" descr="A picture containing icon&#10;&#10;Description automatically generated"/>
          <p:cNvPicPr preferRelativeResize="0"/>
          <p:nvPr/>
        </p:nvPicPr>
        <p:blipFill rotWithShape="1">
          <a:blip r:embed="rId9">
            <a:alphaModFix/>
          </a:blip>
          <a:srcRect/>
          <a:stretch/>
        </p:blipFill>
        <p:spPr>
          <a:xfrm>
            <a:off x="9160150" y="5419875"/>
            <a:ext cx="2833800" cy="143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018BD11-68B6-2266-AFDA-5CC9165EF13B}"/>
              </a:ext>
            </a:extLst>
          </p:cNvPr>
          <p:cNvSpPr>
            <a:spLocks noGrp="1"/>
          </p:cNvSpPr>
          <p:nvPr>
            <p:ph type="dt" sz="half" idx="10"/>
          </p:nvPr>
        </p:nvSpPr>
        <p:spPr>
          <a:xfrm>
            <a:off x="5830644" y="5586064"/>
            <a:ext cx="3334871" cy="11295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Please complete our feedback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by scanning this QR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or go to </a:t>
            </a:r>
            <a:r>
              <a:rPr kumimoji="0" lang="en-US" sz="1800" b="0" i="0" u="sng" strike="noStrike" kern="1200" cap="none" spc="0"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faces.ly</a:t>
            </a:r>
            <a:r>
              <a:rPr kumimoji="0" lang="en-US" sz="1800" b="0" i="0" u="sng"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/eval</a:t>
            </a:r>
          </a:p>
        </p:txBody>
      </p:sp>
      <p:sp>
        <p:nvSpPr>
          <p:cNvPr id="3" name="Chevron 2">
            <a:hlinkClick r:id="rId3"/>
            <a:extLst>
              <a:ext uri="{FF2B5EF4-FFF2-40B4-BE49-F238E27FC236}">
                <a16:creationId xmlns:a16="http://schemas.microsoft.com/office/drawing/2014/main" id="{4DD9E8D4-9B3B-A9D2-8893-15A0F9297A93}"/>
              </a:ext>
            </a:extLst>
          </p:cNvPr>
          <p:cNvSpPr/>
          <p:nvPr/>
        </p:nvSpPr>
        <p:spPr>
          <a:xfrm>
            <a:off x="11614068" y="2933205"/>
            <a:ext cx="387927" cy="128847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16B"/>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2C7C104-4F9A-CB06-7E5C-5DA4F2C5C75D}"/>
              </a:ext>
            </a:extLst>
          </p:cNvPr>
          <p:cNvPicPr>
            <a:picLocks noChangeAspect="1"/>
          </p:cNvPicPr>
          <p:nvPr/>
        </p:nvPicPr>
        <p:blipFill rotWithShape="1">
          <a:blip r:embed="rId4"/>
          <a:srcRect b="10275"/>
          <a:stretch/>
        </p:blipFill>
        <p:spPr>
          <a:xfrm>
            <a:off x="4104443" y="5070920"/>
            <a:ext cx="1629383" cy="1644697"/>
          </a:xfrm>
          <a:prstGeom prst="rect">
            <a:avLst/>
          </a:prstGeom>
        </p:spPr>
      </p:pic>
    </p:spTree>
    <p:extLst>
      <p:ext uri="{BB962C8B-B14F-4D97-AF65-F5344CB8AC3E}">
        <p14:creationId xmlns:p14="http://schemas.microsoft.com/office/powerpoint/2010/main" val="251187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1"/>
            <a:ext cx="12191695" cy="6852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6364609" y="849728"/>
            <a:ext cx="5486921" cy="257459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en-US" sz="4000">
                <a:solidFill>
                  <a:schemeClr val="dk2"/>
                </a:solidFill>
              </a:rPr>
              <a:t>Give and Take:</a:t>
            </a:r>
            <a:br>
              <a:rPr lang="en-US" sz="4000">
                <a:solidFill>
                  <a:schemeClr val="dk2"/>
                </a:solidFill>
              </a:rPr>
            </a:br>
            <a:r>
              <a:rPr lang="en-US" sz="4000">
                <a:solidFill>
                  <a:schemeClr val="dk2"/>
                </a:solidFill>
              </a:rPr>
              <a:t>A Peer-Ally Conversation About Building Recovery Capital</a:t>
            </a:r>
            <a:br>
              <a:rPr lang="en-US" sz="2200">
                <a:solidFill>
                  <a:schemeClr val="dk2"/>
                </a:solidFill>
              </a:rPr>
            </a:br>
            <a:endParaRPr sz="2200">
              <a:solidFill>
                <a:schemeClr val="dk2"/>
              </a:solidFill>
            </a:endParaRPr>
          </a:p>
        </p:txBody>
      </p:sp>
      <p:sp>
        <p:nvSpPr>
          <p:cNvPr id="91" name="Google Shape;91;p1"/>
          <p:cNvSpPr txBox="1">
            <a:spLocks noGrp="1"/>
          </p:cNvSpPr>
          <p:nvPr>
            <p:ph type="subTitle" idx="1"/>
          </p:nvPr>
        </p:nvSpPr>
        <p:spPr>
          <a:xfrm>
            <a:off x="6600235" y="3430297"/>
            <a:ext cx="4805691" cy="134601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2400"/>
              <a:buNone/>
            </a:pPr>
            <a:r>
              <a:rPr lang="en-US">
                <a:solidFill>
                  <a:schemeClr val="dk2"/>
                </a:solidFill>
              </a:rPr>
              <a:t>Tom Jackson, RPRS</a:t>
            </a:r>
            <a:endParaRPr/>
          </a:p>
          <a:p>
            <a:pPr marL="0" lvl="0" indent="0" algn="l" rtl="0">
              <a:lnSpc>
                <a:spcPct val="90000"/>
              </a:lnSpc>
              <a:spcBef>
                <a:spcPts val="1000"/>
              </a:spcBef>
              <a:spcAft>
                <a:spcPts val="0"/>
              </a:spcAft>
              <a:buClr>
                <a:schemeClr val="dk2"/>
              </a:buClr>
              <a:buSzPts val="2400"/>
              <a:buNone/>
            </a:pPr>
            <a:r>
              <a:rPr lang="en-US">
                <a:solidFill>
                  <a:schemeClr val="dk2"/>
                </a:solidFill>
              </a:rPr>
              <a:t>Alison Jones Webb, MA, MPH</a:t>
            </a:r>
            <a:endParaRPr/>
          </a:p>
          <a:p>
            <a:pPr marL="0" lvl="0" indent="0" algn="l" rtl="0">
              <a:lnSpc>
                <a:spcPct val="90000"/>
              </a:lnSpc>
              <a:spcBef>
                <a:spcPts val="1000"/>
              </a:spcBef>
              <a:spcAft>
                <a:spcPts val="0"/>
              </a:spcAft>
              <a:buClr>
                <a:schemeClr val="dk2"/>
              </a:buClr>
              <a:buSzPts val="2400"/>
              <a:buNone/>
            </a:pPr>
            <a:r>
              <a:rPr lang="en-US">
                <a:solidFill>
                  <a:schemeClr val="dk2"/>
                </a:solidFill>
              </a:rPr>
              <a:t>Virginia Recovery Advocacy Project</a:t>
            </a:r>
            <a:endParaRPr/>
          </a:p>
        </p:txBody>
      </p:sp>
      <p:pic>
        <p:nvPicPr>
          <p:cNvPr id="92" name="Google Shape;92;p1" descr="Handshake"/>
          <p:cNvPicPr preferRelativeResize="0"/>
          <p:nvPr/>
        </p:nvPicPr>
        <p:blipFill rotWithShape="1">
          <a:blip r:embed="rId3">
            <a:alphaModFix/>
          </a:blip>
          <a:srcRect/>
          <a:stretch/>
        </p:blipFill>
        <p:spPr>
          <a:xfrm>
            <a:off x="340470" y="1815320"/>
            <a:ext cx="4141760" cy="4141760"/>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93" name="Google Shape;93;p1"/>
          <p:cNvGrpSpPr/>
          <p:nvPr/>
        </p:nvGrpSpPr>
        <p:grpSpPr>
          <a:xfrm>
            <a:off x="-4253" y="-5977"/>
            <a:ext cx="6238675" cy="6863979"/>
            <a:chOff x="305" y="-5977"/>
            <a:chExt cx="6238675" cy="6863979"/>
          </a:xfrm>
        </p:grpSpPr>
        <p:sp>
          <p:nvSpPr>
            <p:cNvPr id="94" name="Google Shape;94;p1"/>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flipH="1">
              <a:off x="305" y="1"/>
              <a:ext cx="6165116"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flipH="1">
              <a:off x="305" y="-5977"/>
              <a:ext cx="6238675"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97" name="Google Shape;97;p1" descr="A picture containing icon&#10;&#10;Description automatically generated"/>
          <p:cNvPicPr preferRelativeResize="0"/>
          <p:nvPr/>
        </p:nvPicPr>
        <p:blipFill rotWithShape="1">
          <a:blip r:embed="rId4">
            <a:alphaModFix/>
          </a:blip>
          <a:srcRect/>
          <a:stretch/>
        </p:blipFill>
        <p:spPr>
          <a:xfrm>
            <a:off x="9191425" y="5335749"/>
            <a:ext cx="3000275" cy="151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alpha val="34901"/>
          </a:schemeClr>
        </a:solidFill>
        <a:effectLst/>
      </p:bgPr>
    </p:bg>
    <p:spTree>
      <p:nvGrpSpPr>
        <p:cNvPr id="1" name="Shape 102"/>
        <p:cNvGrpSpPr/>
        <p:nvPr/>
      </p:nvGrpSpPr>
      <p:grpSpPr>
        <a:xfrm>
          <a:off x="0" y="0"/>
          <a:ext cx="0" cy="0"/>
          <a:chOff x="0" y="0"/>
          <a:chExt cx="0" cy="0"/>
        </a:xfrm>
      </p:grpSpPr>
      <p:sp>
        <p:nvSpPr>
          <p:cNvPr id="103" name="Google Shape;103;p2"/>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1524" y="0"/>
            <a:ext cx="12188952" cy="6858000"/>
          </a:xfrm>
          <a:prstGeom prst="rect">
            <a:avLst/>
          </a:prstGeom>
          <a:solidFill>
            <a:schemeClr val="lt2">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1478324" y="709375"/>
            <a:ext cx="10713676" cy="543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rot="-5400000">
            <a:off x="-543451" y="1248213"/>
            <a:ext cx="5413238" cy="4326335"/>
          </a:xfrm>
          <a:prstGeom prst="rect">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a:spLocks noGrp="1"/>
          </p:cNvSpPr>
          <p:nvPr>
            <p:ph type="title"/>
          </p:nvPr>
        </p:nvSpPr>
        <p:spPr>
          <a:xfrm>
            <a:off x="504967" y="675564"/>
            <a:ext cx="3609833" cy="52040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Who</a:t>
            </a:r>
            <a:br>
              <a:rPr lang="en-US"/>
            </a:br>
            <a:r>
              <a:rPr lang="en-US"/>
              <a:t>We</a:t>
            </a:r>
            <a:br>
              <a:rPr lang="en-US"/>
            </a:br>
            <a:r>
              <a:rPr lang="en-US"/>
              <a:t>Are</a:t>
            </a:r>
            <a:endParaRPr/>
          </a:p>
        </p:txBody>
      </p:sp>
      <p:cxnSp>
        <p:nvCxnSpPr>
          <p:cNvPr id="108" name="Google Shape;108;p2"/>
          <p:cNvCxnSpPr/>
          <p:nvPr/>
        </p:nvCxnSpPr>
        <p:spPr>
          <a:xfrm rot="10800000">
            <a:off x="11365990" y="5610"/>
            <a:ext cx="0" cy="6858000"/>
          </a:xfrm>
          <a:prstGeom prst="straightConnector1">
            <a:avLst/>
          </a:prstGeom>
          <a:noFill/>
          <a:ln w="9525" cap="rnd" cmpd="sng">
            <a:solidFill>
              <a:schemeClr val="accent1"/>
            </a:solidFill>
            <a:prstDash val="dash"/>
            <a:miter lim="800000"/>
            <a:headEnd type="none" w="sm" len="sm"/>
            <a:tailEnd type="none" w="sm" len="sm"/>
          </a:ln>
        </p:spPr>
      </p:cxnSp>
      <p:cxnSp>
        <p:nvCxnSpPr>
          <p:cNvPr id="109" name="Google Shape;109;p2"/>
          <p:cNvCxnSpPr/>
          <p:nvPr/>
        </p:nvCxnSpPr>
        <p:spPr>
          <a:xfrm>
            <a:off x="0" y="6118001"/>
            <a:ext cx="12192000" cy="0"/>
          </a:xfrm>
          <a:prstGeom prst="straightConnector1">
            <a:avLst/>
          </a:prstGeom>
          <a:noFill/>
          <a:ln w="9525" cap="rnd" cmpd="sng">
            <a:solidFill>
              <a:schemeClr val="accent1"/>
            </a:solidFill>
            <a:prstDash val="dash"/>
            <a:miter lim="800000"/>
            <a:headEnd type="none" w="sm" len="sm"/>
            <a:tailEnd type="none" w="sm" len="sm"/>
          </a:ln>
        </p:spPr>
      </p:cxnSp>
      <p:pic>
        <p:nvPicPr>
          <p:cNvPr id="110" name="Google Shape;110;p2" descr="RLS-2023-presenter-Tom-Jackson"/>
          <p:cNvPicPr preferRelativeResize="0"/>
          <p:nvPr/>
        </p:nvPicPr>
        <p:blipFill rotWithShape="1">
          <a:blip r:embed="rId3">
            <a:alphaModFix/>
          </a:blip>
          <a:srcRect/>
          <a:stretch/>
        </p:blipFill>
        <p:spPr>
          <a:xfrm>
            <a:off x="2163168" y="3959119"/>
            <a:ext cx="2134191" cy="2134191"/>
          </a:xfrm>
          <a:prstGeom prst="rect">
            <a:avLst/>
          </a:prstGeom>
          <a:noFill/>
          <a:ln>
            <a:noFill/>
          </a:ln>
        </p:spPr>
      </p:pic>
      <p:pic>
        <p:nvPicPr>
          <p:cNvPr id="111" name="Google Shape;111;p2"/>
          <p:cNvPicPr preferRelativeResize="0"/>
          <p:nvPr/>
        </p:nvPicPr>
        <p:blipFill rotWithShape="1">
          <a:blip r:embed="rId4">
            <a:alphaModFix/>
          </a:blip>
          <a:srcRect/>
          <a:stretch/>
        </p:blipFill>
        <p:spPr>
          <a:xfrm>
            <a:off x="2155860" y="739998"/>
            <a:ext cx="2134191" cy="2134191"/>
          </a:xfrm>
          <a:prstGeom prst="rect">
            <a:avLst/>
          </a:prstGeom>
          <a:noFill/>
          <a:ln>
            <a:noFill/>
          </a:ln>
        </p:spPr>
      </p:pic>
      <p:sp>
        <p:nvSpPr>
          <p:cNvPr id="112" name="Google Shape;112;p2"/>
          <p:cNvSpPr/>
          <p:nvPr/>
        </p:nvSpPr>
        <p:spPr>
          <a:xfrm>
            <a:off x="4776730" y="859032"/>
            <a:ext cx="6589200" cy="29544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4920952" y="1003254"/>
            <a:ext cx="6300900" cy="2666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Alison Jones Webb is a public health specialist, recovery advocate, affected family member, and author of Recovery Allies: How to Support Addiction Recovery and Build Recovery-Friendly Communities (North Atlantic Books, 2022). She has written extensively about recovery from addiction, treatment, and harm reduction. Her book relies on interviews with people in recovery and research to show readers that there is real hope for people with addictions, and that we all have an important role in helping to support and sustain their recoveries. She is a certified prevention specialist, trained recovery coach, FAVOR Recovery Ambassador, and a member of the Virginia Recovery Advocacy Project.	</a:t>
            </a:r>
            <a:endParaRPr/>
          </a:p>
        </p:txBody>
      </p:sp>
      <p:sp>
        <p:nvSpPr>
          <p:cNvPr id="114" name="Google Shape;114;p2"/>
          <p:cNvSpPr/>
          <p:nvPr/>
        </p:nvSpPr>
        <p:spPr>
          <a:xfrm>
            <a:off x="4776730" y="3856629"/>
            <a:ext cx="6589200" cy="2246400"/>
          </a:xfrm>
          <a:prstGeom prst="roundRect">
            <a:avLst>
              <a:gd name="adj" fmla="val 16667"/>
            </a:avLst>
          </a:prstGeom>
          <a:solidFill>
            <a:srgbClr val="8DA9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txBox="1"/>
          <p:nvPr/>
        </p:nvSpPr>
        <p:spPr>
          <a:xfrm>
            <a:off x="4886390" y="3966289"/>
            <a:ext cx="6369900" cy="2027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Tom Jackson’s day job as a Registered Peer Specialist at Virginia’s Western State Hospital and his night job as an Organizer with the Virginia Recovery Advocacy Project work together to support and advocate for people with co-occurring conditions. His Civil Rights, Anti-War, and HIV/AIDS/LGBTQIA+ rights advocacy, his personal recovery since 1991, and his training in Relational Organizing engage and call others to action to fix our broken treatment system. He finds hope in the dedication and recovery of the clients he works with, in the recovery work he does, in the new PRS Hope Brokers he trains, and in motivating and supporting others to end the war on drugs and make Recovery the Epidemic.</a:t>
            </a:r>
            <a:endParaRPr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4"/>
          <p:cNvSpPr txBox="1">
            <a:spLocks noGrp="1"/>
          </p:cNvSpPr>
          <p:nvPr>
            <p:ph type="title"/>
          </p:nvPr>
        </p:nvSpPr>
        <p:spPr>
          <a:xfrm>
            <a:off x="6141080" y="339805"/>
            <a:ext cx="4977900" cy="145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Calibri"/>
              <a:buNone/>
            </a:pPr>
            <a:r>
              <a:rPr lang="en-US" sz="4000">
                <a:solidFill>
                  <a:schemeClr val="dk2"/>
                </a:solidFill>
              </a:rPr>
              <a:t>Why Are We Here?</a:t>
            </a:r>
            <a:endParaRPr/>
          </a:p>
        </p:txBody>
      </p:sp>
      <p:pic>
        <p:nvPicPr>
          <p:cNvPr id="123" name="Google Shape;123;p4" descr="Meeting"/>
          <p:cNvPicPr preferRelativeResize="0"/>
          <p:nvPr/>
        </p:nvPicPr>
        <p:blipFill rotWithShape="1">
          <a:blip r:embed="rId3">
            <a:alphaModFix/>
          </a:blip>
          <a:srcRect/>
          <a:stretch/>
        </p:blipFill>
        <p:spPr>
          <a:xfrm>
            <a:off x="686951" y="1793846"/>
            <a:ext cx="3620021" cy="3620021"/>
          </a:xfrm>
          <a:prstGeom prst="rect">
            <a:avLst/>
          </a:prstGeom>
          <a:noFill/>
          <a:ln>
            <a:noFill/>
          </a:ln>
        </p:spPr>
      </p:pic>
      <p:sp>
        <p:nvSpPr>
          <p:cNvPr id="124" name="Google Shape;124;p4"/>
          <p:cNvSpPr txBox="1">
            <a:spLocks noGrp="1"/>
          </p:cNvSpPr>
          <p:nvPr>
            <p:ph type="body" idx="1"/>
          </p:nvPr>
        </p:nvSpPr>
        <p:spPr>
          <a:xfrm>
            <a:off x="6141075" y="1708975"/>
            <a:ext cx="5473200" cy="420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2400"/>
              <a:buNone/>
            </a:pPr>
            <a:r>
              <a:rPr lang="en-US">
                <a:solidFill>
                  <a:schemeClr val="dk2"/>
                </a:solidFill>
              </a:rPr>
              <a:t>We intend this as a community forum, where everyone is a participant.</a:t>
            </a:r>
            <a:endParaRPr/>
          </a:p>
          <a:p>
            <a:pPr marL="0" lvl="0" indent="0" algn="l" rtl="0">
              <a:lnSpc>
                <a:spcPct val="90000"/>
              </a:lnSpc>
              <a:spcBef>
                <a:spcPts val="1000"/>
              </a:spcBef>
              <a:spcAft>
                <a:spcPts val="0"/>
              </a:spcAft>
              <a:buClr>
                <a:schemeClr val="dk1"/>
              </a:buClr>
              <a:buSzPts val="2400"/>
              <a:buNone/>
            </a:pPr>
            <a:endParaRPr>
              <a:solidFill>
                <a:schemeClr val="dk2"/>
              </a:solidFill>
            </a:endParaRPr>
          </a:p>
          <a:p>
            <a:pPr marL="0" lvl="0" indent="0" algn="l" rtl="0">
              <a:lnSpc>
                <a:spcPct val="90000"/>
              </a:lnSpc>
              <a:spcBef>
                <a:spcPts val="1000"/>
              </a:spcBef>
              <a:spcAft>
                <a:spcPts val="0"/>
              </a:spcAft>
              <a:buClr>
                <a:schemeClr val="dk2"/>
              </a:buClr>
              <a:buSzPts val="2400"/>
              <a:buNone/>
            </a:pPr>
            <a:r>
              <a:rPr lang="en-US">
                <a:solidFill>
                  <a:schemeClr val="dk2"/>
                </a:solidFill>
              </a:rPr>
              <a:t>We’ll discuss the connections between peers and allies in building personal, social, and community recovery capital.</a:t>
            </a:r>
            <a:endParaRPr/>
          </a:p>
        </p:txBody>
      </p:sp>
      <p:grpSp>
        <p:nvGrpSpPr>
          <p:cNvPr id="125" name="Google Shape;125;p4"/>
          <p:cNvGrpSpPr/>
          <p:nvPr/>
        </p:nvGrpSpPr>
        <p:grpSpPr>
          <a:xfrm flipH="1">
            <a:off x="2635" y="52996"/>
            <a:ext cx="5928607" cy="6805005"/>
            <a:chOff x="6095999" y="52996"/>
            <a:chExt cx="6093363" cy="6805005"/>
          </a:xfrm>
        </p:grpSpPr>
        <p:sp>
          <p:nvSpPr>
            <p:cNvPr id="126" name="Google Shape;126;p4"/>
            <p:cNvSpPr/>
            <p:nvPr/>
          </p:nvSpPr>
          <p:spPr>
            <a:xfrm>
              <a:off x="6096001" y="52996"/>
              <a:ext cx="6093361" cy="6805003"/>
            </a:xfrm>
            <a:custGeom>
              <a:avLst/>
              <a:gdLst/>
              <a:ahLst/>
              <a:cxnLst/>
              <a:rect l="l" t="t" r="r" b="b"/>
              <a:pathLst>
                <a:path w="5890489" h="6578438" extrusionOk="0">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p:nvPr/>
          </p:nvSpPr>
          <p:spPr>
            <a:xfrm>
              <a:off x="6095999" y="52997"/>
              <a:ext cx="6093363" cy="6805004"/>
            </a:xfrm>
            <a:custGeom>
              <a:avLst/>
              <a:gdLst/>
              <a:ahLst/>
              <a:cxnLst/>
              <a:rect l="l" t="t" r="r" b="b"/>
              <a:pathLst>
                <a:path w="5890491" h="6578439" extrusionOk="0">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p:nvPr/>
          </p:nvSpPr>
          <p:spPr>
            <a:xfrm>
              <a:off x="6096000" y="52997"/>
              <a:ext cx="6093362" cy="6805004"/>
            </a:xfrm>
            <a:custGeom>
              <a:avLst/>
              <a:gdLst/>
              <a:ahLst/>
              <a:cxnLst/>
              <a:rect l="l" t="t" r="r" b="b"/>
              <a:pathLst>
                <a:path w="5890490" h="6578439" extrusionOk="0">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alpha val="34900"/>
          </a:schemeClr>
        </a:solidFill>
        <a:effectLst/>
      </p:bgPr>
    </p:bg>
    <p:spTree>
      <p:nvGrpSpPr>
        <p:cNvPr id="1" name="Shape 133"/>
        <p:cNvGrpSpPr/>
        <p:nvPr/>
      </p:nvGrpSpPr>
      <p:grpSpPr>
        <a:xfrm>
          <a:off x="0" y="0"/>
          <a:ext cx="0" cy="0"/>
          <a:chOff x="0" y="0"/>
          <a:chExt cx="0" cy="0"/>
        </a:xfrm>
      </p:grpSpPr>
      <p:sp>
        <p:nvSpPr>
          <p:cNvPr id="134" name="Google Shape;134;g231110ede35_0_121"/>
          <p:cNvSpPr/>
          <p:nvPr/>
        </p:nvSpPr>
        <p:spPr>
          <a:xfrm>
            <a:off x="1524"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g231110ede35_0_121"/>
          <p:cNvSpPr/>
          <p:nvPr/>
        </p:nvSpPr>
        <p:spPr>
          <a:xfrm>
            <a:off x="1524" y="0"/>
            <a:ext cx="12189000" cy="6858000"/>
          </a:xfrm>
          <a:prstGeom prst="rect">
            <a:avLst/>
          </a:prstGeom>
          <a:solidFill>
            <a:schemeClr val="lt2">
              <a:alpha val="349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g231110ede35_0_121"/>
          <p:cNvSpPr/>
          <p:nvPr/>
        </p:nvSpPr>
        <p:spPr>
          <a:xfrm>
            <a:off x="1478324" y="709375"/>
            <a:ext cx="10713600" cy="5433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g231110ede35_0_121"/>
          <p:cNvSpPr/>
          <p:nvPr/>
        </p:nvSpPr>
        <p:spPr>
          <a:xfrm rot="-5400000">
            <a:off x="-543449" y="1248250"/>
            <a:ext cx="5413200" cy="4326300"/>
          </a:xfrm>
          <a:prstGeom prst="rect">
            <a:avLst/>
          </a:prstGeom>
          <a:solidFill>
            <a:schemeClr val="accent1">
              <a:alpha val="2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g231110ede35_0_121"/>
          <p:cNvSpPr txBox="1">
            <a:spLocks noGrp="1"/>
          </p:cNvSpPr>
          <p:nvPr>
            <p:ph type="title"/>
          </p:nvPr>
        </p:nvSpPr>
        <p:spPr>
          <a:xfrm>
            <a:off x="504967" y="675564"/>
            <a:ext cx="3609900" cy="520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Favorite Quotes</a:t>
            </a:r>
            <a:endParaRPr/>
          </a:p>
        </p:txBody>
      </p:sp>
      <p:cxnSp>
        <p:nvCxnSpPr>
          <p:cNvPr id="139" name="Google Shape;139;g231110ede35_0_121"/>
          <p:cNvCxnSpPr/>
          <p:nvPr/>
        </p:nvCxnSpPr>
        <p:spPr>
          <a:xfrm rot="10800000">
            <a:off x="11365990" y="5610"/>
            <a:ext cx="0" cy="6858000"/>
          </a:xfrm>
          <a:prstGeom prst="straightConnector1">
            <a:avLst/>
          </a:prstGeom>
          <a:noFill/>
          <a:ln w="9525" cap="rnd" cmpd="sng">
            <a:solidFill>
              <a:schemeClr val="accent1"/>
            </a:solidFill>
            <a:prstDash val="dash"/>
            <a:miter lim="800000"/>
            <a:headEnd type="none" w="sm" len="sm"/>
            <a:tailEnd type="none" w="sm" len="sm"/>
          </a:ln>
        </p:spPr>
      </p:cxnSp>
      <p:cxnSp>
        <p:nvCxnSpPr>
          <p:cNvPr id="140" name="Google Shape;140;g231110ede35_0_121"/>
          <p:cNvCxnSpPr/>
          <p:nvPr/>
        </p:nvCxnSpPr>
        <p:spPr>
          <a:xfrm>
            <a:off x="0" y="6118001"/>
            <a:ext cx="12192000" cy="0"/>
          </a:xfrm>
          <a:prstGeom prst="straightConnector1">
            <a:avLst/>
          </a:prstGeom>
          <a:noFill/>
          <a:ln w="9525" cap="rnd" cmpd="sng">
            <a:solidFill>
              <a:schemeClr val="accent1"/>
            </a:solidFill>
            <a:prstDash val="dash"/>
            <a:miter lim="800000"/>
            <a:headEnd type="none" w="sm" len="sm"/>
            <a:tailEnd type="none" w="sm" len="sm"/>
          </a:ln>
        </p:spPr>
      </p:cxnSp>
      <p:grpSp>
        <p:nvGrpSpPr>
          <p:cNvPr id="141" name="Google Shape;141;g231110ede35_0_121"/>
          <p:cNvGrpSpPr/>
          <p:nvPr/>
        </p:nvGrpSpPr>
        <p:grpSpPr>
          <a:xfrm>
            <a:off x="4776730" y="859032"/>
            <a:ext cx="6589200" cy="5243997"/>
            <a:chOff x="0" y="39663"/>
            <a:chExt cx="6589200" cy="5243997"/>
          </a:xfrm>
        </p:grpSpPr>
        <p:sp>
          <p:nvSpPr>
            <p:cNvPr id="142" name="Google Shape;142;g231110ede35_0_121"/>
            <p:cNvSpPr/>
            <p:nvPr/>
          </p:nvSpPr>
          <p:spPr>
            <a:xfrm>
              <a:off x="0" y="39663"/>
              <a:ext cx="6589200" cy="29544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231110ede35_0_121"/>
            <p:cNvSpPr txBox="1"/>
            <p:nvPr/>
          </p:nvSpPr>
          <p:spPr>
            <a:xfrm>
              <a:off x="144222" y="183885"/>
              <a:ext cx="6300900" cy="2666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2400">
                  <a:solidFill>
                    <a:schemeClr val="lt1"/>
                  </a:solidFill>
                  <a:latin typeface="Calibri"/>
                  <a:ea typeface="Calibri"/>
                  <a:cs typeface="Calibri"/>
                  <a:sym typeface="Calibri"/>
                </a:rPr>
                <a:t>How do people get better? </a:t>
              </a:r>
              <a:r>
                <a:rPr lang="en-US" sz="2400" b="0" i="0" u="none" strike="noStrike" cap="none">
                  <a:solidFill>
                    <a:schemeClr val="lt1"/>
                  </a:solidFill>
                  <a:latin typeface="Calibri"/>
                  <a:ea typeface="Calibri"/>
                  <a:cs typeface="Calibri"/>
                  <a:sym typeface="Calibri"/>
                </a:rPr>
                <a:t>	They </a:t>
              </a:r>
              <a:r>
                <a:rPr lang="en-US" sz="2400">
                  <a:solidFill>
                    <a:schemeClr val="lt1"/>
                  </a:solidFill>
                  <a:latin typeface="Calibri"/>
                  <a:ea typeface="Calibri"/>
                  <a:cs typeface="Calibri"/>
                  <a:sym typeface="Calibri"/>
                </a:rPr>
                <a:t>change their social networks, and they engage in meaningful activities.</a:t>
              </a:r>
              <a:endParaRPr sz="240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1500"/>
                <a:buFont typeface="Calibri"/>
                <a:buNone/>
              </a:pPr>
              <a:r>
                <a:rPr lang="en-US" sz="2400">
                  <a:solidFill>
                    <a:schemeClr val="lt1"/>
                  </a:solidFill>
                  <a:latin typeface="Calibri"/>
                  <a:ea typeface="Calibri"/>
                  <a:cs typeface="Calibri"/>
                  <a:sym typeface="Calibri"/>
                </a:rPr>
                <a:t>			–Dr. David Best</a:t>
              </a:r>
              <a:endParaRPr sz="2400">
                <a:solidFill>
                  <a:schemeClr val="lt1"/>
                </a:solidFill>
                <a:latin typeface="Calibri"/>
                <a:ea typeface="Calibri"/>
                <a:cs typeface="Calibri"/>
                <a:sym typeface="Calibri"/>
              </a:endParaRPr>
            </a:p>
          </p:txBody>
        </p:sp>
        <p:sp>
          <p:nvSpPr>
            <p:cNvPr id="144" name="Google Shape;144;g231110ede35_0_121"/>
            <p:cNvSpPr/>
            <p:nvPr/>
          </p:nvSpPr>
          <p:spPr>
            <a:xfrm>
              <a:off x="0" y="3037260"/>
              <a:ext cx="6589200" cy="2246400"/>
            </a:xfrm>
            <a:prstGeom prst="roundRect">
              <a:avLst>
                <a:gd name="adj" fmla="val 16667"/>
              </a:avLst>
            </a:prstGeom>
            <a:solidFill>
              <a:srgbClr val="8DA9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31110ede35_0_121"/>
            <p:cNvSpPr txBox="1"/>
            <p:nvPr/>
          </p:nvSpPr>
          <p:spPr>
            <a:xfrm>
              <a:off x="109660" y="3146920"/>
              <a:ext cx="6369900" cy="2027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2400">
                  <a:solidFill>
                    <a:schemeClr val="lt1"/>
                  </a:solidFill>
                  <a:latin typeface="Calibri"/>
                  <a:ea typeface="Calibri"/>
                  <a:cs typeface="Calibri"/>
                  <a:sym typeface="Calibri"/>
                </a:rPr>
                <a:t>Our house is on fire and you’re talking about the chemistry of the paint. What are you doing to put out this fire?</a:t>
              </a:r>
              <a:endParaRPr sz="2400">
                <a:solidFill>
                  <a:schemeClr val="lt1"/>
                </a:solidFill>
                <a:latin typeface="Calibri"/>
                <a:ea typeface="Calibri"/>
                <a:cs typeface="Calibri"/>
                <a:sym typeface="Calibri"/>
              </a:endParaRPr>
            </a:p>
            <a:p>
              <a:pPr marL="0" marR="0" lvl="0" indent="457200" algn="l" rtl="0">
                <a:lnSpc>
                  <a:spcPct val="90000"/>
                </a:lnSpc>
                <a:spcBef>
                  <a:spcPts val="0"/>
                </a:spcBef>
                <a:spcAft>
                  <a:spcPts val="0"/>
                </a:spcAft>
                <a:buClr>
                  <a:schemeClr val="lt1"/>
                </a:buClr>
                <a:buSzPts val="1500"/>
                <a:buFont typeface="Calibri"/>
                <a:buNone/>
              </a:pPr>
              <a:r>
                <a:rPr lang="en-US" sz="2400">
                  <a:solidFill>
                    <a:schemeClr val="lt1"/>
                  </a:solidFill>
                  <a:latin typeface="Calibri"/>
                  <a:ea typeface="Calibri"/>
                  <a:cs typeface="Calibri"/>
                  <a:sym typeface="Calibri"/>
                </a:rPr>
                <a:t>-A parent of a child in crisis, as told to Tom Insel in </a:t>
              </a:r>
              <a:r>
                <a:rPr lang="en-US" sz="2400" i="1">
                  <a:solidFill>
                    <a:schemeClr val="lt1"/>
                  </a:solidFill>
                  <a:latin typeface="Calibri"/>
                  <a:ea typeface="Calibri"/>
                  <a:cs typeface="Calibri"/>
                  <a:sym typeface="Calibri"/>
                </a:rPr>
                <a:t>Healing</a:t>
              </a:r>
              <a:r>
                <a:rPr lang="en-US" sz="2400">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g231110ede35_0_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g231110ede35_0_34"/>
          <p:cNvSpPr/>
          <p:nvPr/>
        </p:nvSpPr>
        <p:spPr>
          <a:xfrm>
            <a:off x="936875" y="1253913"/>
            <a:ext cx="2930100" cy="37161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4600" b="1">
                <a:solidFill>
                  <a:srgbClr val="5B9BD5"/>
                </a:solidFill>
              </a:rPr>
              <a:t>AGENDA</a:t>
            </a:r>
            <a:endParaRPr sz="4600" b="1">
              <a:solidFill>
                <a:srgbClr val="5B9BD5"/>
              </a:solidFill>
            </a:endParaRPr>
          </a:p>
        </p:txBody>
      </p:sp>
      <p:grpSp>
        <p:nvGrpSpPr>
          <p:cNvPr id="152" name="Google Shape;152;g231110ede35_0_34"/>
          <p:cNvGrpSpPr/>
          <p:nvPr/>
        </p:nvGrpSpPr>
        <p:grpSpPr>
          <a:xfrm flipH="1">
            <a:off x="-1042" y="52996"/>
            <a:ext cx="5932048" cy="6808685"/>
            <a:chOff x="6095999" y="52996"/>
            <a:chExt cx="6096658" cy="6808685"/>
          </a:xfrm>
        </p:grpSpPr>
        <p:sp>
          <p:nvSpPr>
            <p:cNvPr id="153" name="Google Shape;153;g231110ede35_0_34"/>
            <p:cNvSpPr/>
            <p:nvPr/>
          </p:nvSpPr>
          <p:spPr>
            <a:xfrm>
              <a:off x="6096001" y="52996"/>
              <a:ext cx="6096656" cy="6808683"/>
            </a:xfrm>
            <a:custGeom>
              <a:avLst/>
              <a:gdLst/>
              <a:ahLst/>
              <a:cxnLst/>
              <a:rect l="l" t="t" r="r" b="b"/>
              <a:pathLst>
                <a:path w="5890489" h="6578438" extrusionOk="0">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g231110ede35_0_34"/>
            <p:cNvSpPr/>
            <p:nvPr/>
          </p:nvSpPr>
          <p:spPr>
            <a:xfrm>
              <a:off x="6095999" y="52997"/>
              <a:ext cx="6096658" cy="6808684"/>
            </a:xfrm>
            <a:custGeom>
              <a:avLst/>
              <a:gdLst/>
              <a:ahLst/>
              <a:cxnLst/>
              <a:rect l="l" t="t" r="r" b="b"/>
              <a:pathLst>
                <a:path w="5890491" h="6578439" extrusionOk="0">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g231110ede35_0_34"/>
            <p:cNvSpPr/>
            <p:nvPr/>
          </p:nvSpPr>
          <p:spPr>
            <a:xfrm>
              <a:off x="6096000" y="52997"/>
              <a:ext cx="6096657" cy="6808684"/>
            </a:xfrm>
            <a:custGeom>
              <a:avLst/>
              <a:gdLst/>
              <a:ahLst/>
              <a:cxnLst/>
              <a:rect l="l" t="t" r="r" b="b"/>
              <a:pathLst>
                <a:path w="5890490" h="6578439" extrusionOk="0">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56" name="Google Shape;156;g231110ede35_0_34"/>
          <p:cNvSpPr txBox="1">
            <a:spLocks noGrp="1"/>
          </p:cNvSpPr>
          <p:nvPr>
            <p:ph type="body" idx="1"/>
          </p:nvPr>
        </p:nvSpPr>
        <p:spPr>
          <a:xfrm>
            <a:off x="6727125" y="1529325"/>
            <a:ext cx="5097300" cy="3165300"/>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2800"/>
              <a:buChar char="•"/>
            </a:pPr>
            <a:r>
              <a:rPr lang="en-US"/>
              <a:t>What is a peer?</a:t>
            </a:r>
            <a:endParaRPr/>
          </a:p>
          <a:p>
            <a:pPr marL="228600" lvl="0" indent="-254000" algn="l" rtl="0">
              <a:lnSpc>
                <a:spcPct val="90000"/>
              </a:lnSpc>
              <a:spcBef>
                <a:spcPts val="1000"/>
              </a:spcBef>
              <a:spcAft>
                <a:spcPts val="0"/>
              </a:spcAft>
              <a:buClr>
                <a:schemeClr val="dk1"/>
              </a:buClr>
              <a:buSzPts val="2800"/>
              <a:buChar char="•"/>
            </a:pPr>
            <a:r>
              <a:rPr lang="en-US"/>
              <a:t>What is an ally?</a:t>
            </a:r>
            <a:endParaRPr/>
          </a:p>
          <a:p>
            <a:pPr marL="228600" lvl="0" indent="-254000" algn="l" rtl="0">
              <a:lnSpc>
                <a:spcPct val="90000"/>
              </a:lnSpc>
              <a:spcBef>
                <a:spcPts val="1000"/>
              </a:spcBef>
              <a:spcAft>
                <a:spcPts val="0"/>
              </a:spcAft>
              <a:buClr>
                <a:schemeClr val="dk1"/>
              </a:buClr>
              <a:buSzPts val="2800"/>
              <a:buChar char="•"/>
            </a:pPr>
            <a:r>
              <a:rPr lang="en-US"/>
              <a:t>Why do we need each other?</a:t>
            </a:r>
            <a:endParaRPr/>
          </a:p>
          <a:p>
            <a:pPr marL="228600" lvl="0" indent="-254000" algn="l" rtl="0">
              <a:lnSpc>
                <a:spcPct val="90000"/>
              </a:lnSpc>
              <a:spcBef>
                <a:spcPts val="1000"/>
              </a:spcBef>
              <a:spcAft>
                <a:spcPts val="0"/>
              </a:spcAft>
              <a:buClr>
                <a:schemeClr val="dk1"/>
              </a:buClr>
              <a:buSzPts val="2800"/>
              <a:buChar char="•"/>
            </a:pPr>
            <a:r>
              <a:rPr lang="en-US"/>
              <a:t>How can allies support peers?</a:t>
            </a:r>
            <a:endParaRPr/>
          </a:p>
          <a:p>
            <a:pPr marL="228600" lvl="0" indent="-254000" algn="l" rtl="0">
              <a:lnSpc>
                <a:spcPct val="90000"/>
              </a:lnSpc>
              <a:spcBef>
                <a:spcPts val="1000"/>
              </a:spcBef>
              <a:spcAft>
                <a:spcPts val="0"/>
              </a:spcAft>
              <a:buClr>
                <a:schemeClr val="dk1"/>
              </a:buClr>
              <a:buSzPts val="2800"/>
              <a:buChar char="•"/>
            </a:pPr>
            <a:r>
              <a:rPr lang="en-US"/>
              <a:t>How can peers support allies?</a:t>
            </a:r>
            <a:endParaRPr/>
          </a:p>
          <a:p>
            <a:pPr marL="228600" lvl="0" indent="-254000" algn="l" rtl="0">
              <a:lnSpc>
                <a:spcPct val="90000"/>
              </a:lnSpc>
              <a:spcBef>
                <a:spcPts val="1000"/>
              </a:spcBef>
              <a:spcAft>
                <a:spcPts val="0"/>
              </a:spcAft>
              <a:buSzPts val="2800"/>
              <a:buChar char="•"/>
            </a:pPr>
            <a:r>
              <a:rPr lang="en-US"/>
              <a:t>Q&amp;A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31110ede35_0_81"/>
          <p:cNvSpPr/>
          <p:nvPr/>
        </p:nvSpPr>
        <p:spPr>
          <a:xfrm>
            <a:off x="0" y="1"/>
            <a:ext cx="12191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g231110ede35_0_81"/>
          <p:cNvSpPr/>
          <p:nvPr/>
        </p:nvSpPr>
        <p:spPr>
          <a:xfrm>
            <a:off x="305" y="0"/>
            <a:ext cx="12191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63" name="Google Shape;163;g231110ede35_0_81"/>
          <p:cNvSpPr txBox="1">
            <a:spLocks noGrp="1"/>
          </p:cNvSpPr>
          <p:nvPr>
            <p:ph type="title"/>
          </p:nvPr>
        </p:nvSpPr>
        <p:spPr>
          <a:xfrm>
            <a:off x="256675" y="2309500"/>
            <a:ext cx="5198700" cy="2458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HOW</a:t>
            </a:r>
            <a:r>
              <a:rPr lang="en-US" sz="3600">
                <a:solidFill>
                  <a:schemeClr val="dk2"/>
                </a:solidFill>
              </a:rPr>
              <a:t> Can Allies and Peers Collaborate</a:t>
            </a:r>
            <a:r>
              <a:rPr lang="en-US" sz="3600" i="1">
                <a:solidFill>
                  <a:schemeClr val="dk2"/>
                </a:solidFill>
              </a:rPr>
              <a:t> </a:t>
            </a:r>
            <a:r>
              <a:rPr lang="en-US" sz="3600">
                <a:solidFill>
                  <a:schemeClr val="dk2"/>
                </a:solidFill>
              </a:rPr>
              <a:t>to Increase Recovery Capital?</a:t>
            </a:r>
            <a:endParaRPr/>
          </a:p>
        </p:txBody>
      </p:sp>
      <p:grpSp>
        <p:nvGrpSpPr>
          <p:cNvPr id="164" name="Google Shape;164;g231110ede35_0_81"/>
          <p:cNvGrpSpPr/>
          <p:nvPr/>
        </p:nvGrpSpPr>
        <p:grpSpPr>
          <a:xfrm flipH="1">
            <a:off x="288" y="0"/>
            <a:ext cx="4324953" cy="2641203"/>
            <a:chOff x="6867015" y="-1"/>
            <a:chExt cx="5324985" cy="3251912"/>
          </a:xfrm>
        </p:grpSpPr>
        <p:sp>
          <p:nvSpPr>
            <p:cNvPr id="165" name="Google Shape;165;g231110ede35_0_81"/>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g231110ede35_0_81"/>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g231110ede35_0_81"/>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g231110ede35_0_81"/>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9" name="Google Shape;169;g231110ede35_0_81"/>
          <p:cNvSpPr txBox="1">
            <a:spLocks noGrp="1"/>
          </p:cNvSpPr>
          <p:nvPr>
            <p:ph type="body" idx="1"/>
          </p:nvPr>
        </p:nvSpPr>
        <p:spPr>
          <a:xfrm>
            <a:off x="5592875" y="319425"/>
            <a:ext cx="6416100" cy="5949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solidFill>
                  <a:schemeClr val="dk2"/>
                </a:solidFill>
              </a:rPr>
              <a:t>Some specific activities to consider</a:t>
            </a:r>
            <a:endParaRPr b="1">
              <a:solidFill>
                <a:schemeClr val="dk2"/>
              </a:solidFill>
            </a:endParaRPr>
          </a:p>
          <a:p>
            <a:pPr marL="0" lvl="0" indent="0" algn="l" rtl="0">
              <a:lnSpc>
                <a:spcPct val="90000"/>
              </a:lnSpc>
              <a:spcBef>
                <a:spcPts val="0"/>
              </a:spcBef>
              <a:spcAft>
                <a:spcPts val="0"/>
              </a:spcAft>
              <a:buNone/>
            </a:pPr>
            <a:endParaRPr>
              <a:solidFill>
                <a:schemeClr val="dk2"/>
              </a:solidFill>
            </a:endParaRPr>
          </a:p>
          <a:p>
            <a:pPr marL="228600" lvl="0" indent="-254000" algn="l" rtl="0">
              <a:lnSpc>
                <a:spcPct val="90000"/>
              </a:lnSpc>
              <a:spcBef>
                <a:spcPts val="0"/>
              </a:spcBef>
              <a:spcAft>
                <a:spcPts val="0"/>
              </a:spcAft>
              <a:buClr>
                <a:schemeClr val="dk2"/>
              </a:buClr>
              <a:buSzPts val="2800"/>
              <a:buChar char="•"/>
            </a:pPr>
            <a:r>
              <a:rPr lang="en-US">
                <a:solidFill>
                  <a:schemeClr val="dk2"/>
                </a:solidFill>
              </a:rPr>
              <a:t>Employment opportunities</a:t>
            </a:r>
            <a:endParaRPr>
              <a:solidFill>
                <a:schemeClr val="dk2"/>
              </a:solidFill>
            </a:endParaRPr>
          </a:p>
          <a:p>
            <a:pPr marL="228600" lvl="0" indent="-254000" algn="l" rtl="0">
              <a:lnSpc>
                <a:spcPct val="90000"/>
              </a:lnSpc>
              <a:spcBef>
                <a:spcPts val="0"/>
              </a:spcBef>
              <a:spcAft>
                <a:spcPts val="0"/>
              </a:spcAft>
              <a:buClr>
                <a:schemeClr val="dk2"/>
              </a:buClr>
              <a:buSzPts val="2800"/>
              <a:buChar char="•"/>
            </a:pPr>
            <a:r>
              <a:rPr lang="en-US">
                <a:solidFill>
                  <a:schemeClr val="dk2"/>
                </a:solidFill>
              </a:rPr>
              <a:t>Family support</a:t>
            </a:r>
            <a:endParaRPr>
              <a:solidFill>
                <a:schemeClr val="dk2"/>
              </a:solidFill>
            </a:endParaRPr>
          </a:p>
          <a:p>
            <a:pPr marL="228600" lvl="0" indent="-254000" algn="l" rtl="0">
              <a:lnSpc>
                <a:spcPct val="90000"/>
              </a:lnSpc>
              <a:spcBef>
                <a:spcPts val="0"/>
              </a:spcBef>
              <a:spcAft>
                <a:spcPts val="0"/>
              </a:spcAft>
              <a:buClr>
                <a:schemeClr val="dk2"/>
              </a:buClr>
              <a:buSzPts val="2800"/>
              <a:buChar char="•"/>
            </a:pPr>
            <a:r>
              <a:rPr lang="en-US">
                <a:solidFill>
                  <a:schemeClr val="dk2"/>
                </a:solidFill>
              </a:rPr>
              <a:t>Recovery housing</a:t>
            </a:r>
            <a:endParaRPr>
              <a:solidFill>
                <a:schemeClr val="dk2"/>
              </a:solidFill>
            </a:endParaRPr>
          </a:p>
          <a:p>
            <a:pPr marL="228600" lvl="0" indent="-254000" algn="l" rtl="0">
              <a:lnSpc>
                <a:spcPct val="90000"/>
              </a:lnSpc>
              <a:spcBef>
                <a:spcPts val="0"/>
              </a:spcBef>
              <a:spcAft>
                <a:spcPts val="0"/>
              </a:spcAft>
              <a:buClr>
                <a:schemeClr val="dk2"/>
              </a:buClr>
              <a:buSzPts val="2800"/>
              <a:buChar char="•"/>
            </a:pPr>
            <a:r>
              <a:rPr lang="en-US">
                <a:solidFill>
                  <a:schemeClr val="dk2"/>
                </a:solidFill>
              </a:rPr>
              <a:t>Landlord education</a:t>
            </a:r>
            <a:endParaRPr>
              <a:solidFill>
                <a:schemeClr val="dk2"/>
              </a:solidFill>
            </a:endParaRPr>
          </a:p>
          <a:p>
            <a:pPr marL="228600" lvl="0" indent="-254000" algn="l" rtl="0">
              <a:lnSpc>
                <a:spcPct val="90000"/>
              </a:lnSpc>
              <a:spcBef>
                <a:spcPts val="0"/>
              </a:spcBef>
              <a:spcAft>
                <a:spcPts val="0"/>
              </a:spcAft>
              <a:buClr>
                <a:schemeClr val="dk2"/>
              </a:buClr>
              <a:buSzPts val="2800"/>
              <a:buChar char="•"/>
            </a:pPr>
            <a:r>
              <a:rPr lang="en-US">
                <a:solidFill>
                  <a:schemeClr val="dk2"/>
                </a:solidFill>
              </a:rPr>
              <a:t>Ensure access to services</a:t>
            </a:r>
            <a:endParaRPr>
              <a:solidFill>
                <a:schemeClr val="dk2"/>
              </a:solidFill>
            </a:endParaRPr>
          </a:p>
          <a:p>
            <a:pPr marL="228600" lvl="0" indent="-254000" algn="l" rtl="0">
              <a:lnSpc>
                <a:spcPct val="90000"/>
              </a:lnSpc>
              <a:spcBef>
                <a:spcPts val="0"/>
              </a:spcBef>
              <a:spcAft>
                <a:spcPts val="0"/>
              </a:spcAft>
              <a:buClr>
                <a:schemeClr val="dk2"/>
              </a:buClr>
              <a:buSzPts val="2800"/>
              <a:buChar char="•"/>
            </a:pPr>
            <a:r>
              <a:rPr lang="en-US">
                <a:solidFill>
                  <a:schemeClr val="dk2"/>
                </a:solidFill>
              </a:rPr>
              <a:t>Link to trainings</a:t>
            </a:r>
            <a:endParaRPr>
              <a:solidFill>
                <a:schemeClr val="dk2"/>
              </a:solidFill>
            </a:endParaRPr>
          </a:p>
          <a:p>
            <a:pPr marL="685800" lvl="1" indent="-292100" algn="l" rtl="0">
              <a:lnSpc>
                <a:spcPct val="90000"/>
              </a:lnSpc>
              <a:spcBef>
                <a:spcPts val="0"/>
              </a:spcBef>
              <a:spcAft>
                <a:spcPts val="0"/>
              </a:spcAft>
              <a:buClr>
                <a:schemeClr val="dk2"/>
              </a:buClr>
              <a:buSzPts val="2800"/>
              <a:buChar char="•"/>
            </a:pPr>
            <a:r>
              <a:rPr lang="en-US" sz="2800">
                <a:solidFill>
                  <a:schemeClr val="dk2"/>
                </a:solidFill>
              </a:rPr>
              <a:t>Financial literacy</a:t>
            </a:r>
            <a:endParaRPr sz="2800">
              <a:solidFill>
                <a:schemeClr val="dk2"/>
              </a:solidFill>
            </a:endParaRPr>
          </a:p>
          <a:p>
            <a:pPr marL="685800" lvl="1" indent="-254000" algn="l" rtl="0">
              <a:lnSpc>
                <a:spcPct val="90000"/>
              </a:lnSpc>
              <a:spcBef>
                <a:spcPts val="0"/>
              </a:spcBef>
              <a:spcAft>
                <a:spcPts val="0"/>
              </a:spcAft>
              <a:buClr>
                <a:schemeClr val="dk2"/>
              </a:buClr>
              <a:buSzPts val="2200"/>
              <a:buChar char="•"/>
            </a:pPr>
            <a:r>
              <a:rPr lang="en-US" sz="2800">
                <a:solidFill>
                  <a:schemeClr val="dk2"/>
                </a:solidFill>
              </a:rPr>
              <a:t>Smoking cessation</a:t>
            </a:r>
            <a:endParaRPr sz="2800">
              <a:solidFill>
                <a:schemeClr val="dk2"/>
              </a:solidFill>
            </a:endParaRPr>
          </a:p>
          <a:p>
            <a:pPr marL="685800" lvl="1" indent="-254000" algn="l" rtl="0">
              <a:lnSpc>
                <a:spcPct val="90000"/>
              </a:lnSpc>
              <a:spcBef>
                <a:spcPts val="0"/>
              </a:spcBef>
              <a:spcAft>
                <a:spcPts val="0"/>
              </a:spcAft>
              <a:buClr>
                <a:schemeClr val="dk2"/>
              </a:buClr>
              <a:buSzPts val="2200"/>
              <a:buChar char="•"/>
            </a:pPr>
            <a:r>
              <a:rPr lang="en-US" sz="2800">
                <a:solidFill>
                  <a:schemeClr val="dk2"/>
                </a:solidFill>
              </a:rPr>
              <a:t>Other</a:t>
            </a:r>
            <a:endParaRPr sz="2800">
              <a:solidFill>
                <a:schemeClr val="dk2"/>
              </a:solidFill>
            </a:endParaRPr>
          </a:p>
          <a:p>
            <a:pPr marL="457200" lvl="1" indent="0" algn="l" rtl="0">
              <a:lnSpc>
                <a:spcPct val="90000"/>
              </a:lnSpc>
              <a:spcBef>
                <a:spcPts val="500"/>
              </a:spcBef>
              <a:spcAft>
                <a:spcPts val="0"/>
              </a:spcAft>
              <a:buClr>
                <a:schemeClr val="dk1"/>
              </a:buClr>
              <a:buSzPts val="2400"/>
              <a:buNone/>
            </a:pPr>
            <a:endParaRPr sz="2800">
              <a:solidFill>
                <a:schemeClr val="dk2"/>
              </a:solidFill>
            </a:endParaRPr>
          </a:p>
          <a:p>
            <a:pPr marL="228600" lvl="0" indent="-292100" algn="l" rtl="0">
              <a:lnSpc>
                <a:spcPct val="90000"/>
              </a:lnSpc>
              <a:spcBef>
                <a:spcPts val="500"/>
              </a:spcBef>
              <a:spcAft>
                <a:spcPts val="0"/>
              </a:spcAft>
              <a:buClr>
                <a:schemeClr val="dk2"/>
              </a:buClr>
              <a:buSzPts val="2800"/>
              <a:buChar char="•"/>
            </a:pPr>
            <a:r>
              <a:rPr lang="en-US" sz="2800">
                <a:solidFill>
                  <a:schemeClr val="dk2"/>
                </a:solidFill>
              </a:rPr>
              <a:t>Please suggest more!</a:t>
            </a:r>
            <a:br>
              <a:rPr lang="en-US" sz="2800">
                <a:solidFill>
                  <a:schemeClr val="dk2"/>
                </a:solidFill>
              </a:rPr>
            </a:br>
            <a:endParaRPr sz="2800">
              <a:solidFill>
                <a:schemeClr val="dk2"/>
              </a:solidFill>
            </a:endParaRPr>
          </a:p>
        </p:txBody>
      </p:sp>
      <p:grpSp>
        <p:nvGrpSpPr>
          <p:cNvPr id="170" name="Google Shape;170;g231110ede35_0_81"/>
          <p:cNvGrpSpPr/>
          <p:nvPr/>
        </p:nvGrpSpPr>
        <p:grpSpPr>
          <a:xfrm rot="10800000">
            <a:off x="8535894" y="4114741"/>
            <a:ext cx="3655801" cy="2743259"/>
            <a:chOff x="-305" y="-1"/>
            <a:chExt cx="3832880" cy="2876136"/>
          </a:xfrm>
        </p:grpSpPr>
        <p:sp>
          <p:nvSpPr>
            <p:cNvPr id="171" name="Google Shape;171;g231110ede35_0_8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g231110ede35_0_8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g231110ede35_0_8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g231110ede35_0_8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6"/>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6"/>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81" name="Google Shape;181;p6"/>
          <p:cNvSpPr txBox="1">
            <a:spLocks noGrp="1"/>
          </p:cNvSpPr>
          <p:nvPr>
            <p:ph type="title"/>
          </p:nvPr>
        </p:nvSpPr>
        <p:spPr>
          <a:xfrm>
            <a:off x="804672" y="1401858"/>
            <a:ext cx="5198563" cy="42170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WHERE</a:t>
            </a:r>
            <a:r>
              <a:rPr lang="en-US" sz="3600">
                <a:solidFill>
                  <a:schemeClr val="dk2"/>
                </a:solidFill>
              </a:rPr>
              <a:t> Can Allies and Peers Collaborate to Increase Recovery Capital?</a:t>
            </a:r>
            <a:endParaRPr/>
          </a:p>
        </p:txBody>
      </p:sp>
      <p:grpSp>
        <p:nvGrpSpPr>
          <p:cNvPr id="182" name="Google Shape;182;p6"/>
          <p:cNvGrpSpPr/>
          <p:nvPr/>
        </p:nvGrpSpPr>
        <p:grpSpPr>
          <a:xfrm flipH="1">
            <a:off x="13839" y="0"/>
            <a:ext cx="4324865" cy="2641149"/>
            <a:chOff x="6867015" y="-1"/>
            <a:chExt cx="5324985" cy="3251912"/>
          </a:xfrm>
        </p:grpSpPr>
        <p:sp>
          <p:nvSpPr>
            <p:cNvPr id="183" name="Google Shape;183;p6"/>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6"/>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6"/>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6"/>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87" name="Google Shape;187;p6"/>
          <p:cNvSpPr txBox="1">
            <a:spLocks noGrp="1"/>
          </p:cNvSpPr>
          <p:nvPr>
            <p:ph type="body" idx="1"/>
          </p:nvPr>
        </p:nvSpPr>
        <p:spPr>
          <a:xfrm>
            <a:off x="6417750" y="319425"/>
            <a:ext cx="5500800" cy="5918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solidFill>
                  <a:schemeClr val="dk2"/>
                </a:solidFill>
              </a:rPr>
              <a:t>Some specific settings to consider</a:t>
            </a:r>
            <a:endParaRPr b="1">
              <a:solidFill>
                <a:schemeClr val="dk2"/>
              </a:solidFill>
            </a:endParaRPr>
          </a:p>
          <a:p>
            <a:pPr marL="0" lvl="0" indent="0" algn="l" rtl="0">
              <a:lnSpc>
                <a:spcPct val="90000"/>
              </a:lnSpc>
              <a:spcBef>
                <a:spcPts val="0"/>
              </a:spcBef>
              <a:spcAft>
                <a:spcPts val="0"/>
              </a:spcAft>
              <a:buNone/>
            </a:pPr>
            <a:endParaRPr b="1">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Employment</a:t>
            </a:r>
            <a:endParaRPr sz="2800"/>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Carceral</a:t>
            </a:r>
            <a:endParaRPr sz="2800"/>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Healthcare</a:t>
            </a:r>
            <a:endParaRPr sz="2800"/>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Advocacy settings</a:t>
            </a: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Housing</a:t>
            </a: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Wellness</a:t>
            </a: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Faith-based/spiritual</a:t>
            </a:r>
            <a:endParaRPr sz="2800">
              <a:solidFill>
                <a:schemeClr val="dk2"/>
              </a:solidFill>
            </a:endParaRPr>
          </a:p>
          <a:p>
            <a:pPr marL="457200" lvl="1" indent="0" algn="l" rtl="0">
              <a:lnSpc>
                <a:spcPct val="90000"/>
              </a:lnSpc>
              <a:spcBef>
                <a:spcPts val="500"/>
              </a:spcBef>
              <a:spcAft>
                <a:spcPts val="0"/>
              </a:spcAft>
              <a:buClr>
                <a:schemeClr val="dk1"/>
              </a:buClr>
              <a:buSzPts val="2400"/>
              <a:buNone/>
            </a:pP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Please suggest more!</a:t>
            </a:r>
            <a:br>
              <a:rPr lang="en-US" sz="2800">
                <a:solidFill>
                  <a:schemeClr val="dk2"/>
                </a:solidFill>
              </a:rPr>
            </a:br>
            <a:endParaRPr sz="2800">
              <a:solidFill>
                <a:schemeClr val="dk2"/>
              </a:solidFill>
            </a:endParaRPr>
          </a:p>
        </p:txBody>
      </p:sp>
      <p:grpSp>
        <p:nvGrpSpPr>
          <p:cNvPr id="188" name="Google Shape;188;p6"/>
          <p:cNvGrpSpPr/>
          <p:nvPr/>
        </p:nvGrpSpPr>
        <p:grpSpPr>
          <a:xfrm rot="10800000">
            <a:off x="8535970" y="4114799"/>
            <a:ext cx="3655725" cy="2743201"/>
            <a:chOff x="-305" y="-1"/>
            <a:chExt cx="3832880" cy="2876136"/>
          </a:xfrm>
        </p:grpSpPr>
        <p:sp>
          <p:nvSpPr>
            <p:cNvPr id="189" name="Google Shape;189;p6"/>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6"/>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6"/>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6"/>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31110ede35_0_47"/>
          <p:cNvSpPr/>
          <p:nvPr/>
        </p:nvSpPr>
        <p:spPr>
          <a:xfrm>
            <a:off x="0" y="1"/>
            <a:ext cx="12191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g231110ede35_0_47"/>
          <p:cNvSpPr/>
          <p:nvPr/>
        </p:nvSpPr>
        <p:spPr>
          <a:xfrm>
            <a:off x="305" y="0"/>
            <a:ext cx="121917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9" name="Google Shape;199;g231110ede35_0_47"/>
          <p:cNvSpPr txBox="1">
            <a:spLocks noGrp="1"/>
          </p:cNvSpPr>
          <p:nvPr>
            <p:ph type="title"/>
          </p:nvPr>
        </p:nvSpPr>
        <p:spPr>
          <a:xfrm>
            <a:off x="162700" y="2148150"/>
            <a:ext cx="5198700" cy="256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WHAT</a:t>
            </a:r>
            <a:r>
              <a:rPr lang="en-US" sz="3600">
                <a:solidFill>
                  <a:schemeClr val="dk2"/>
                </a:solidFill>
              </a:rPr>
              <a:t> Can Allies and Peers Collaborate do</a:t>
            </a:r>
            <a:r>
              <a:rPr lang="en-US" sz="3600" i="1">
                <a:solidFill>
                  <a:schemeClr val="dk2"/>
                </a:solidFill>
              </a:rPr>
              <a:t> </a:t>
            </a:r>
            <a:r>
              <a:rPr lang="en-US" sz="3600">
                <a:solidFill>
                  <a:schemeClr val="dk2"/>
                </a:solidFill>
              </a:rPr>
              <a:t>to Increase Recovery Capital?</a:t>
            </a:r>
            <a:endParaRPr/>
          </a:p>
        </p:txBody>
      </p:sp>
      <p:grpSp>
        <p:nvGrpSpPr>
          <p:cNvPr id="200" name="Google Shape;200;g231110ede35_0_47"/>
          <p:cNvGrpSpPr/>
          <p:nvPr/>
        </p:nvGrpSpPr>
        <p:grpSpPr>
          <a:xfrm flipH="1">
            <a:off x="288" y="0"/>
            <a:ext cx="4324953" cy="2641203"/>
            <a:chOff x="6867015" y="-1"/>
            <a:chExt cx="5324985" cy="3251912"/>
          </a:xfrm>
        </p:grpSpPr>
        <p:sp>
          <p:nvSpPr>
            <p:cNvPr id="201" name="Google Shape;201;g231110ede35_0_47"/>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g231110ede35_0_47"/>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g231110ede35_0_47"/>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g231110ede35_0_47"/>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5" name="Google Shape;205;g231110ede35_0_47"/>
          <p:cNvSpPr txBox="1">
            <a:spLocks noGrp="1"/>
          </p:cNvSpPr>
          <p:nvPr>
            <p:ph type="body" idx="1"/>
          </p:nvPr>
        </p:nvSpPr>
        <p:spPr>
          <a:xfrm>
            <a:off x="5592875" y="507300"/>
            <a:ext cx="6416100" cy="582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a:solidFill>
                  <a:schemeClr val="dk2"/>
                </a:solidFill>
              </a:rPr>
              <a:t>Some specific strategies to consider</a:t>
            </a:r>
            <a:endParaRPr b="1">
              <a:solidFill>
                <a:schemeClr val="dk2"/>
              </a:solidFill>
            </a:endParaRPr>
          </a:p>
          <a:p>
            <a:pPr marL="0" lvl="0" indent="0" algn="l" rtl="0">
              <a:lnSpc>
                <a:spcPct val="90000"/>
              </a:lnSpc>
              <a:spcBef>
                <a:spcPts val="0"/>
              </a:spcBef>
              <a:spcAft>
                <a:spcPts val="0"/>
              </a:spcAft>
              <a:buNone/>
            </a:pPr>
            <a:endParaRPr b="1">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Education and awareness</a:t>
            </a:r>
            <a:endParaRPr sz="2800">
              <a:solidFill>
                <a:schemeClr val="dk2"/>
              </a:solidFill>
            </a:endParaRPr>
          </a:p>
          <a:p>
            <a:pPr marL="1143000" lvl="2" indent="-292100" algn="l" rtl="0">
              <a:lnSpc>
                <a:spcPct val="90000"/>
              </a:lnSpc>
              <a:spcBef>
                <a:spcPts val="500"/>
              </a:spcBef>
              <a:spcAft>
                <a:spcPts val="0"/>
              </a:spcAft>
              <a:buClr>
                <a:schemeClr val="dk2"/>
              </a:buClr>
              <a:buSzPts val="2800"/>
              <a:buChar char="•"/>
            </a:pPr>
            <a:r>
              <a:rPr lang="en-US" sz="2800">
                <a:solidFill>
                  <a:schemeClr val="dk2"/>
                </a:solidFill>
              </a:rPr>
              <a:t>What is SUD? What is recovery</a:t>
            </a:r>
            <a:endParaRPr sz="2800">
              <a:solidFill>
                <a:schemeClr val="dk2"/>
              </a:solidFill>
            </a:endParaRPr>
          </a:p>
          <a:p>
            <a:pPr marL="1143000" lvl="2" indent="-292100" algn="l" rtl="0">
              <a:lnSpc>
                <a:spcPct val="90000"/>
              </a:lnSpc>
              <a:spcBef>
                <a:spcPts val="500"/>
              </a:spcBef>
              <a:spcAft>
                <a:spcPts val="0"/>
              </a:spcAft>
              <a:buClr>
                <a:schemeClr val="dk2"/>
              </a:buClr>
              <a:buSzPts val="2800"/>
              <a:buChar char="•"/>
            </a:pPr>
            <a:r>
              <a:rPr lang="en-US" sz="2800">
                <a:solidFill>
                  <a:schemeClr val="dk2"/>
                </a:solidFill>
              </a:rPr>
              <a:t>Advocacy 101</a:t>
            </a: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Outreach (combat NIMBYism)</a:t>
            </a: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Overdose prevention</a:t>
            </a: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Recovery Month and other celebrations</a:t>
            </a: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Advocacy calls to action</a:t>
            </a:r>
            <a:endParaRPr sz="2800">
              <a:solidFill>
                <a:schemeClr val="dk2"/>
              </a:solidFill>
            </a:endParaRPr>
          </a:p>
          <a:p>
            <a:pPr marL="457200" lvl="1" indent="0" algn="l" rtl="0">
              <a:lnSpc>
                <a:spcPct val="90000"/>
              </a:lnSpc>
              <a:spcBef>
                <a:spcPts val="500"/>
              </a:spcBef>
              <a:spcAft>
                <a:spcPts val="0"/>
              </a:spcAft>
              <a:buClr>
                <a:schemeClr val="dk1"/>
              </a:buClr>
              <a:buSzPts val="2400"/>
              <a:buNone/>
            </a:pPr>
            <a:endParaRPr sz="2800">
              <a:solidFill>
                <a:schemeClr val="dk2"/>
              </a:solidFill>
            </a:endParaRPr>
          </a:p>
          <a:p>
            <a:pPr marL="685800" lvl="1" indent="-254000" algn="l" rtl="0">
              <a:lnSpc>
                <a:spcPct val="90000"/>
              </a:lnSpc>
              <a:spcBef>
                <a:spcPts val="500"/>
              </a:spcBef>
              <a:spcAft>
                <a:spcPts val="0"/>
              </a:spcAft>
              <a:buClr>
                <a:schemeClr val="dk2"/>
              </a:buClr>
              <a:buSzPts val="2800"/>
              <a:buChar char="•"/>
            </a:pPr>
            <a:r>
              <a:rPr lang="en-US" sz="2800">
                <a:solidFill>
                  <a:schemeClr val="dk2"/>
                </a:solidFill>
              </a:rPr>
              <a:t>Please suggest more!</a:t>
            </a:r>
            <a:br>
              <a:rPr lang="en-US" sz="2800">
                <a:solidFill>
                  <a:schemeClr val="dk2"/>
                </a:solidFill>
              </a:rPr>
            </a:br>
            <a:endParaRPr sz="2800">
              <a:solidFill>
                <a:schemeClr val="dk2"/>
              </a:solidFill>
            </a:endParaRPr>
          </a:p>
        </p:txBody>
      </p:sp>
      <p:grpSp>
        <p:nvGrpSpPr>
          <p:cNvPr id="206" name="Google Shape;206;g231110ede35_0_47"/>
          <p:cNvGrpSpPr/>
          <p:nvPr/>
        </p:nvGrpSpPr>
        <p:grpSpPr>
          <a:xfrm rot="10800000">
            <a:off x="8535894" y="4114741"/>
            <a:ext cx="3655801" cy="2743259"/>
            <a:chOff x="-305" y="-1"/>
            <a:chExt cx="3832880" cy="2876136"/>
          </a:xfrm>
        </p:grpSpPr>
        <p:sp>
          <p:nvSpPr>
            <p:cNvPr id="207" name="Google Shape;207;g231110ede35_0_47"/>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g231110ede35_0_47"/>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g231110ede35_0_47"/>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g231110ede35_0_47"/>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LS">
  <a:themeElements>
    <a:clrScheme name="RLS Slide Deck">
      <a:dk1>
        <a:srgbClr val="00416B"/>
      </a:dk1>
      <a:lt1>
        <a:srgbClr val="FFFFFF"/>
      </a:lt1>
      <a:dk2>
        <a:srgbClr val="000000"/>
      </a:dk2>
      <a:lt2>
        <a:srgbClr val="4196CB"/>
      </a:lt2>
      <a:accent1>
        <a:srgbClr val="0075A9"/>
      </a:accent1>
      <a:accent2>
        <a:srgbClr val="005487"/>
      </a:accent2>
      <a:accent3>
        <a:srgbClr val="70C3C3"/>
      </a:accent3>
      <a:accent4>
        <a:srgbClr val="7E5DA7"/>
      </a:accent4>
      <a:accent5>
        <a:srgbClr val="D93F49"/>
      </a:accent5>
      <a:accent6>
        <a:srgbClr val="FBAD1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LS" id="{5BBE472C-514B-294D-ABE8-13B0DFC84CFE}" vid="{4E0EAB25-DD37-904B-BBE0-DDE300E87471}"/>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32135c-34d0-4cd6-90fe-2e397e7fb3db" xsi:nil="true"/>
    <lcf76f155ced4ddcb4097134ff3c332f xmlns="02ed1d5f-b16f-4bdf-9f06-23d39fdf354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B190E4D7AFC14E98965610088EB58A" ma:contentTypeVersion="16" ma:contentTypeDescription="Create a new document." ma:contentTypeScope="" ma:versionID="fd2c75defd56830777d77b489ec63708">
  <xsd:schema xmlns:xsd="http://www.w3.org/2001/XMLSchema" xmlns:xs="http://www.w3.org/2001/XMLSchema" xmlns:p="http://schemas.microsoft.com/office/2006/metadata/properties" xmlns:ns2="02ed1d5f-b16f-4bdf-9f06-23d39fdf3545" xmlns:ns3="3c32135c-34d0-4cd6-90fe-2e397e7fb3db" targetNamespace="http://schemas.microsoft.com/office/2006/metadata/properties" ma:root="true" ma:fieldsID="8dd1c7c7458a66764253068e3b15a54d" ns2:_="" ns3:_="">
    <xsd:import namespace="02ed1d5f-b16f-4bdf-9f06-23d39fdf3545"/>
    <xsd:import namespace="3c32135c-34d0-4cd6-90fe-2e397e7fb3d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d1d5f-b16f-4bdf-9f06-23d39fdf35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84f765-accd-402e-9198-0ba84deeda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32135c-34d0-4cd6-90fe-2e397e7fb3d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76d13ca-1015-4966-a039-4e5da12b56a2}" ma:internalName="TaxCatchAll" ma:showField="CatchAllData" ma:web="3c32135c-34d0-4cd6-90fe-2e397e7fb3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A4226-27B0-4C6A-9056-82EF984144A8}">
  <ds:schemaRefs>
    <ds:schemaRef ds:uri="http://purl.org/dc/dcmitype/"/>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c32135c-34d0-4cd6-90fe-2e397e7fb3db"/>
    <ds:schemaRef ds:uri="02ed1d5f-b16f-4bdf-9f06-23d39fdf3545"/>
  </ds:schemaRefs>
</ds:datastoreItem>
</file>

<file path=customXml/itemProps2.xml><?xml version="1.0" encoding="utf-8"?>
<ds:datastoreItem xmlns:ds="http://schemas.openxmlformats.org/officeDocument/2006/customXml" ds:itemID="{3F409FB1-0D06-406A-B119-67B4916CCC3C}">
  <ds:schemaRefs>
    <ds:schemaRef ds:uri="http://schemas.microsoft.com/sharepoint/v3/contenttype/forms"/>
  </ds:schemaRefs>
</ds:datastoreItem>
</file>

<file path=customXml/itemProps3.xml><?xml version="1.0" encoding="utf-8"?>
<ds:datastoreItem xmlns:ds="http://schemas.openxmlformats.org/officeDocument/2006/customXml" ds:itemID="{33A87793-D3B8-4F90-B368-6F80A2717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d1d5f-b16f-4bdf-9f06-23d39fdf3545"/>
    <ds:schemaRef ds:uri="3c32135c-34d0-4cd6-90fe-2e397e7fb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715</Words>
  <Application>Microsoft Macintosh PowerPoint</Application>
  <PresentationFormat>Widescreen</PresentationFormat>
  <Paragraphs>94</Paragraphs>
  <Slides>13</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Open Sans</vt:lpstr>
      <vt:lpstr>Open Sans Light</vt:lpstr>
      <vt:lpstr>Open Sans Semibold</vt:lpstr>
      <vt:lpstr>Office Theme</vt:lpstr>
      <vt:lpstr>1_Office Theme</vt:lpstr>
      <vt:lpstr>RLS</vt:lpstr>
      <vt:lpstr>WELCOME</vt:lpstr>
      <vt:lpstr>Give and Take: A Peer-Ally Conversation About Building Recovery Capital </vt:lpstr>
      <vt:lpstr>Who We Are</vt:lpstr>
      <vt:lpstr>Why Are We Here?</vt:lpstr>
      <vt:lpstr>Favorite Quotes</vt:lpstr>
      <vt:lpstr>PowerPoint Presentation</vt:lpstr>
      <vt:lpstr>HOW Can Allies and Peers Collaborate to Increase Recovery Capital?</vt:lpstr>
      <vt:lpstr>WHERE Can Allies and Peers Collaborate to Increase Recovery Capital?</vt:lpstr>
      <vt:lpstr>WHAT Can Allies and Peers Collaborate do to Increase Recovery Capital?</vt:lpstr>
      <vt:lpstr>PowerPoint Presentation</vt:lpstr>
      <vt:lpstr>Questions? Comments?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and Take: A Peer-Ally Conversation About Building Recovery Capital </dc:title>
  <dc:creator>Tom Jackson</dc:creator>
  <cp:lastModifiedBy>Oliver Books</cp:lastModifiedBy>
  <cp:revision>2</cp:revision>
  <dcterms:created xsi:type="dcterms:W3CDTF">2023-03-30T16:21:47Z</dcterms:created>
  <dcterms:modified xsi:type="dcterms:W3CDTF">2023-06-02T22:48:18Z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0x0101004BB190E4D7AFC14E98965610088EB58A</vt:lpwstr>
  </property>
</Properties>
</file>