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 id="2147483795" r:id="rId5"/>
    <p:sldMasterId id="2147483878" r:id="rId6"/>
    <p:sldMasterId id="2147483893" r:id="rId7"/>
    <p:sldMasterId id="2147483907" r:id="rId8"/>
  </p:sldMasterIdLst>
  <p:notesMasterIdLst>
    <p:notesMasterId r:id="rId78"/>
  </p:notesMasterIdLst>
  <p:handoutMasterIdLst>
    <p:handoutMasterId r:id="rId79"/>
  </p:handoutMasterIdLst>
  <p:sldIdLst>
    <p:sldId id="289" r:id="rId9"/>
    <p:sldId id="928" r:id="rId10"/>
    <p:sldId id="862" r:id="rId11"/>
    <p:sldId id="863" r:id="rId12"/>
    <p:sldId id="849" r:id="rId13"/>
    <p:sldId id="786" r:id="rId14"/>
    <p:sldId id="1155" r:id="rId15"/>
    <p:sldId id="864" r:id="rId16"/>
    <p:sldId id="1064" r:id="rId17"/>
    <p:sldId id="866" r:id="rId18"/>
    <p:sldId id="871" r:id="rId19"/>
    <p:sldId id="872" r:id="rId20"/>
    <p:sldId id="879" r:id="rId21"/>
    <p:sldId id="873" r:id="rId22"/>
    <p:sldId id="874" r:id="rId23"/>
    <p:sldId id="875" r:id="rId24"/>
    <p:sldId id="876" r:id="rId25"/>
    <p:sldId id="877" r:id="rId26"/>
    <p:sldId id="878" r:id="rId27"/>
    <p:sldId id="884" r:id="rId28"/>
    <p:sldId id="880" r:id="rId29"/>
    <p:sldId id="881" r:id="rId30"/>
    <p:sldId id="882" r:id="rId31"/>
    <p:sldId id="885" r:id="rId32"/>
    <p:sldId id="886" r:id="rId33"/>
    <p:sldId id="887" r:id="rId34"/>
    <p:sldId id="888" r:id="rId35"/>
    <p:sldId id="907" r:id="rId36"/>
    <p:sldId id="1077" r:id="rId37"/>
    <p:sldId id="1016" r:id="rId38"/>
    <p:sldId id="1017" r:id="rId39"/>
    <p:sldId id="1018" r:id="rId40"/>
    <p:sldId id="1019" r:id="rId41"/>
    <p:sldId id="1021" r:id="rId42"/>
    <p:sldId id="1022" r:id="rId43"/>
    <p:sldId id="1023" r:id="rId44"/>
    <p:sldId id="1020" r:id="rId45"/>
    <p:sldId id="889" r:id="rId46"/>
    <p:sldId id="890" r:id="rId47"/>
    <p:sldId id="934" r:id="rId48"/>
    <p:sldId id="903" r:id="rId49"/>
    <p:sldId id="901" r:id="rId50"/>
    <p:sldId id="902" r:id="rId51"/>
    <p:sldId id="1157" r:id="rId52"/>
    <p:sldId id="1139" r:id="rId53"/>
    <p:sldId id="771" r:id="rId54"/>
    <p:sldId id="1140" r:id="rId55"/>
    <p:sldId id="1145" r:id="rId56"/>
    <p:sldId id="1143" r:id="rId57"/>
    <p:sldId id="1141" r:id="rId58"/>
    <p:sldId id="1144" r:id="rId59"/>
    <p:sldId id="1142" r:id="rId60"/>
    <p:sldId id="1146" r:id="rId61"/>
    <p:sldId id="1147" r:id="rId62"/>
    <p:sldId id="1061" r:id="rId63"/>
    <p:sldId id="905" r:id="rId64"/>
    <p:sldId id="906" r:id="rId65"/>
    <p:sldId id="1065" r:id="rId66"/>
    <p:sldId id="1067" r:id="rId67"/>
    <p:sldId id="1156" r:id="rId68"/>
    <p:sldId id="261" r:id="rId69"/>
    <p:sldId id="256" r:id="rId70"/>
    <p:sldId id="257" r:id="rId71"/>
    <p:sldId id="1102" r:id="rId72"/>
    <p:sldId id="479" r:id="rId73"/>
    <p:sldId id="275" r:id="rId74"/>
    <p:sldId id="1148" r:id="rId75"/>
    <p:sldId id="956" r:id="rId76"/>
    <p:sldId id="290" r:id="rId77"/>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ney, Lois" initials="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33"/>
    <a:srgbClr val="CCECFF"/>
    <a:srgbClr val="93CA8C"/>
    <a:srgbClr val="003300"/>
    <a:srgbClr val="006600"/>
    <a:srgbClr val="BDC8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AF8AD-39BC-AE48-A864-4D049463C9E0}" v="4" dt="2023-06-02T22:56:03.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29" autoAdjust="0"/>
    <p:restoredTop sz="65390" autoAdjust="0"/>
  </p:normalViewPr>
  <p:slideViewPr>
    <p:cSldViewPr>
      <p:cViewPr varScale="1">
        <p:scale>
          <a:sx n="70" d="100"/>
          <a:sy n="70" d="100"/>
        </p:scale>
        <p:origin x="2408" y="184"/>
      </p:cViewPr>
      <p:guideLst>
        <p:guide orient="horz" pos="2160"/>
        <p:guide pos="2880"/>
      </p:guideLst>
    </p:cSldViewPr>
  </p:slideViewPr>
  <p:outlineViewPr>
    <p:cViewPr>
      <p:scale>
        <a:sx n="33" d="100"/>
        <a:sy n="33" d="100"/>
      </p:scale>
      <p:origin x="0" y="-95216"/>
    </p:cViewPr>
  </p:outlineViewPr>
  <p:notesTextViewPr>
    <p:cViewPr>
      <p:scale>
        <a:sx n="75" d="100"/>
        <a:sy n="75" d="100"/>
      </p:scale>
      <p:origin x="0" y="0"/>
    </p:cViewPr>
  </p:notesTextViewPr>
  <p:sorterViewPr>
    <p:cViewPr>
      <p:scale>
        <a:sx n="100" d="100"/>
        <a:sy n="100" d="100"/>
      </p:scale>
      <p:origin x="0" y="120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414187-6160-43CB-9684-8BC33F41D66B}" type="doc">
      <dgm:prSet loTypeId="urn:microsoft.com/office/officeart/2005/8/layout/venn3" loCatId="relationship" qsTypeId="urn:microsoft.com/office/officeart/2005/8/quickstyle/3d2" qsCatId="3D" csTypeId="urn:microsoft.com/office/officeart/2005/8/colors/accent1_4" csCatId="accent1" phldr="1"/>
      <dgm:spPr/>
      <dgm:t>
        <a:bodyPr/>
        <a:lstStyle/>
        <a:p>
          <a:endParaRPr lang="en-US"/>
        </a:p>
      </dgm:t>
    </dgm:pt>
    <dgm:pt modelId="{3B35C338-72F4-4005-974D-5388C9F87516}">
      <dgm:prSet/>
      <dgm:spPr/>
      <dgm:t>
        <a:bodyPr/>
        <a:lstStyle/>
        <a:p>
          <a:r>
            <a:rPr lang="en-US" i="1" dirty="0"/>
            <a:t>Rhythm and Moves</a:t>
          </a:r>
          <a:endParaRPr lang="en-US" dirty="0"/>
        </a:p>
      </dgm:t>
    </dgm:pt>
    <dgm:pt modelId="{D4DC30AF-9534-44BE-9153-D9CE17F78116}" type="parTrans" cxnId="{633A61D7-24FB-41FB-B9A6-648127FB5E77}">
      <dgm:prSet/>
      <dgm:spPr/>
      <dgm:t>
        <a:bodyPr/>
        <a:lstStyle/>
        <a:p>
          <a:endParaRPr lang="en-US"/>
        </a:p>
      </dgm:t>
    </dgm:pt>
    <dgm:pt modelId="{072714BE-CDC7-4869-93D8-4C7C8A4FF10B}" type="sibTrans" cxnId="{633A61D7-24FB-41FB-B9A6-648127FB5E77}">
      <dgm:prSet/>
      <dgm:spPr/>
      <dgm:t>
        <a:bodyPr/>
        <a:lstStyle/>
        <a:p>
          <a:endParaRPr lang="en-US"/>
        </a:p>
      </dgm:t>
    </dgm:pt>
    <dgm:pt modelId="{64A205BB-2EE0-47F8-A378-D9E4D5A984EC}">
      <dgm:prSet/>
      <dgm:spPr/>
      <dgm:t>
        <a:bodyPr/>
        <a:lstStyle/>
        <a:p>
          <a:r>
            <a:rPr lang="en-US" i="1" dirty="0"/>
            <a:t>Mindful Black Girls </a:t>
          </a:r>
          <a:endParaRPr lang="en-US" dirty="0"/>
        </a:p>
      </dgm:t>
    </dgm:pt>
    <dgm:pt modelId="{8CF03D4E-9A92-4F45-ADB5-6E28894AEFE6}" type="parTrans" cxnId="{9776098B-7B34-457A-9130-7E0B39B6481D}">
      <dgm:prSet/>
      <dgm:spPr/>
      <dgm:t>
        <a:bodyPr/>
        <a:lstStyle/>
        <a:p>
          <a:endParaRPr lang="en-US"/>
        </a:p>
      </dgm:t>
    </dgm:pt>
    <dgm:pt modelId="{7FBAAE91-C8F2-4383-964D-B38C6ECCFDBC}" type="sibTrans" cxnId="{9776098B-7B34-457A-9130-7E0B39B6481D}">
      <dgm:prSet/>
      <dgm:spPr/>
      <dgm:t>
        <a:bodyPr/>
        <a:lstStyle/>
        <a:p>
          <a:endParaRPr lang="en-US"/>
        </a:p>
      </dgm:t>
    </dgm:pt>
    <dgm:pt modelId="{26AF0AD8-7175-48B5-807E-DA5C45076F2B}">
      <dgm:prSet/>
      <dgm:spPr/>
      <dgm:t>
        <a:bodyPr/>
        <a:lstStyle/>
        <a:p>
          <a:r>
            <a:rPr lang="en-US" i="1" dirty="0"/>
            <a:t>Mindfulness in Recovery </a:t>
          </a:r>
          <a:endParaRPr lang="en-US" dirty="0"/>
        </a:p>
      </dgm:t>
    </dgm:pt>
    <dgm:pt modelId="{CF9FBBD6-EE85-4CDA-A5E4-80A4CED789A5}" type="parTrans" cxnId="{ED7B45C3-D98C-4C55-A797-87BED9D6C505}">
      <dgm:prSet/>
      <dgm:spPr/>
      <dgm:t>
        <a:bodyPr/>
        <a:lstStyle/>
        <a:p>
          <a:endParaRPr lang="en-US"/>
        </a:p>
      </dgm:t>
    </dgm:pt>
    <dgm:pt modelId="{A4042436-7DD9-4345-9A21-377B546FB675}" type="sibTrans" cxnId="{ED7B45C3-D98C-4C55-A797-87BED9D6C505}">
      <dgm:prSet/>
      <dgm:spPr/>
      <dgm:t>
        <a:bodyPr/>
        <a:lstStyle/>
        <a:p>
          <a:endParaRPr lang="en-US"/>
        </a:p>
      </dgm:t>
    </dgm:pt>
    <dgm:pt modelId="{9648D25D-7C42-4F1E-AE37-F0B15E695725}">
      <dgm:prSet/>
      <dgm:spPr/>
      <dgm:t>
        <a:bodyPr/>
        <a:lstStyle/>
        <a:p>
          <a:r>
            <a:rPr lang="en-US" i="1" dirty="0"/>
            <a:t>Collective Healing Through Movement</a:t>
          </a:r>
          <a:endParaRPr lang="en-US" dirty="0"/>
        </a:p>
      </dgm:t>
    </dgm:pt>
    <dgm:pt modelId="{CD4C054D-8C60-4566-9464-40F47711C245}" type="parTrans" cxnId="{8018D7CC-CC37-4BC4-836F-1EFAF1166572}">
      <dgm:prSet/>
      <dgm:spPr/>
      <dgm:t>
        <a:bodyPr/>
        <a:lstStyle/>
        <a:p>
          <a:endParaRPr lang="en-US"/>
        </a:p>
      </dgm:t>
    </dgm:pt>
    <dgm:pt modelId="{B6817FE7-3715-4EF3-A2AC-2EBC39F4ECC1}" type="sibTrans" cxnId="{8018D7CC-CC37-4BC4-836F-1EFAF1166572}">
      <dgm:prSet/>
      <dgm:spPr/>
      <dgm:t>
        <a:bodyPr/>
        <a:lstStyle/>
        <a:p>
          <a:endParaRPr lang="en-US"/>
        </a:p>
      </dgm:t>
    </dgm:pt>
    <dgm:pt modelId="{31B1946F-99DD-4BB2-B3D9-109D41B86B54}" type="pres">
      <dgm:prSet presAssocID="{00414187-6160-43CB-9684-8BC33F41D66B}" presName="Name0" presStyleCnt="0">
        <dgm:presLayoutVars>
          <dgm:dir/>
          <dgm:resizeHandles val="exact"/>
        </dgm:presLayoutVars>
      </dgm:prSet>
      <dgm:spPr/>
    </dgm:pt>
    <dgm:pt modelId="{91FF46E0-0322-4B82-A0A5-D29E8A64EDD0}" type="pres">
      <dgm:prSet presAssocID="{3B35C338-72F4-4005-974D-5388C9F87516}" presName="Name5" presStyleLbl="vennNode1" presStyleIdx="0" presStyleCnt="4">
        <dgm:presLayoutVars>
          <dgm:bulletEnabled val="1"/>
        </dgm:presLayoutVars>
      </dgm:prSet>
      <dgm:spPr/>
    </dgm:pt>
    <dgm:pt modelId="{FCE1787B-D170-4659-BC95-539D4D5BD10D}" type="pres">
      <dgm:prSet presAssocID="{072714BE-CDC7-4869-93D8-4C7C8A4FF10B}" presName="space" presStyleCnt="0"/>
      <dgm:spPr/>
    </dgm:pt>
    <dgm:pt modelId="{99486E14-D700-47E8-889D-8763F40EB3FE}" type="pres">
      <dgm:prSet presAssocID="{64A205BB-2EE0-47F8-A378-D9E4D5A984EC}" presName="Name5" presStyleLbl="vennNode1" presStyleIdx="1" presStyleCnt="4">
        <dgm:presLayoutVars>
          <dgm:bulletEnabled val="1"/>
        </dgm:presLayoutVars>
      </dgm:prSet>
      <dgm:spPr/>
    </dgm:pt>
    <dgm:pt modelId="{F2F8CDA8-A968-41F5-B5C5-5733A8B2E711}" type="pres">
      <dgm:prSet presAssocID="{7FBAAE91-C8F2-4383-964D-B38C6ECCFDBC}" presName="space" presStyleCnt="0"/>
      <dgm:spPr/>
    </dgm:pt>
    <dgm:pt modelId="{D4A06ABF-58C2-4929-A480-8626540EEB85}" type="pres">
      <dgm:prSet presAssocID="{26AF0AD8-7175-48B5-807E-DA5C45076F2B}" presName="Name5" presStyleLbl="vennNode1" presStyleIdx="2" presStyleCnt="4">
        <dgm:presLayoutVars>
          <dgm:bulletEnabled val="1"/>
        </dgm:presLayoutVars>
      </dgm:prSet>
      <dgm:spPr/>
    </dgm:pt>
    <dgm:pt modelId="{C8CC022A-415C-4FDE-8078-F739EA587C47}" type="pres">
      <dgm:prSet presAssocID="{A4042436-7DD9-4345-9A21-377B546FB675}" presName="space" presStyleCnt="0"/>
      <dgm:spPr/>
    </dgm:pt>
    <dgm:pt modelId="{37CC0316-782A-40D3-ABE3-B13BE25F3662}" type="pres">
      <dgm:prSet presAssocID="{9648D25D-7C42-4F1E-AE37-F0B15E695725}" presName="Name5" presStyleLbl="vennNode1" presStyleIdx="3" presStyleCnt="4">
        <dgm:presLayoutVars>
          <dgm:bulletEnabled val="1"/>
        </dgm:presLayoutVars>
      </dgm:prSet>
      <dgm:spPr/>
    </dgm:pt>
  </dgm:ptLst>
  <dgm:cxnLst>
    <dgm:cxn modelId="{E48E8153-FC16-400F-AA0C-20A4CD7D0F60}" type="presOf" srcId="{00414187-6160-43CB-9684-8BC33F41D66B}" destId="{31B1946F-99DD-4BB2-B3D9-109D41B86B54}" srcOrd="0" destOrd="0" presId="urn:microsoft.com/office/officeart/2005/8/layout/venn3"/>
    <dgm:cxn modelId="{67CEA455-5CB7-4259-9E7D-64F4CC0DB7BB}" type="presOf" srcId="{9648D25D-7C42-4F1E-AE37-F0B15E695725}" destId="{37CC0316-782A-40D3-ABE3-B13BE25F3662}" srcOrd="0" destOrd="0" presId="urn:microsoft.com/office/officeart/2005/8/layout/venn3"/>
    <dgm:cxn modelId="{F147836A-8E51-4971-A00D-A47EA1739A7B}" type="presOf" srcId="{64A205BB-2EE0-47F8-A378-D9E4D5A984EC}" destId="{99486E14-D700-47E8-889D-8763F40EB3FE}" srcOrd="0" destOrd="0" presId="urn:microsoft.com/office/officeart/2005/8/layout/venn3"/>
    <dgm:cxn modelId="{A2DE386C-13CC-453D-9E89-84D849402D4D}" type="presOf" srcId="{3B35C338-72F4-4005-974D-5388C9F87516}" destId="{91FF46E0-0322-4B82-A0A5-D29E8A64EDD0}" srcOrd="0" destOrd="0" presId="urn:microsoft.com/office/officeart/2005/8/layout/venn3"/>
    <dgm:cxn modelId="{9776098B-7B34-457A-9130-7E0B39B6481D}" srcId="{00414187-6160-43CB-9684-8BC33F41D66B}" destId="{64A205BB-2EE0-47F8-A378-D9E4D5A984EC}" srcOrd="1" destOrd="0" parTransId="{8CF03D4E-9A92-4F45-ADB5-6E28894AEFE6}" sibTransId="{7FBAAE91-C8F2-4383-964D-B38C6ECCFDBC}"/>
    <dgm:cxn modelId="{1DA0729B-F169-4EB1-8D17-7559E470D0D0}" type="presOf" srcId="{26AF0AD8-7175-48B5-807E-DA5C45076F2B}" destId="{D4A06ABF-58C2-4929-A480-8626540EEB85}" srcOrd="0" destOrd="0" presId="urn:microsoft.com/office/officeart/2005/8/layout/venn3"/>
    <dgm:cxn modelId="{ED7B45C3-D98C-4C55-A797-87BED9D6C505}" srcId="{00414187-6160-43CB-9684-8BC33F41D66B}" destId="{26AF0AD8-7175-48B5-807E-DA5C45076F2B}" srcOrd="2" destOrd="0" parTransId="{CF9FBBD6-EE85-4CDA-A5E4-80A4CED789A5}" sibTransId="{A4042436-7DD9-4345-9A21-377B546FB675}"/>
    <dgm:cxn modelId="{8018D7CC-CC37-4BC4-836F-1EFAF1166572}" srcId="{00414187-6160-43CB-9684-8BC33F41D66B}" destId="{9648D25D-7C42-4F1E-AE37-F0B15E695725}" srcOrd="3" destOrd="0" parTransId="{CD4C054D-8C60-4566-9464-40F47711C245}" sibTransId="{B6817FE7-3715-4EF3-A2AC-2EBC39F4ECC1}"/>
    <dgm:cxn modelId="{633A61D7-24FB-41FB-B9A6-648127FB5E77}" srcId="{00414187-6160-43CB-9684-8BC33F41D66B}" destId="{3B35C338-72F4-4005-974D-5388C9F87516}" srcOrd="0" destOrd="0" parTransId="{D4DC30AF-9534-44BE-9153-D9CE17F78116}" sibTransId="{072714BE-CDC7-4869-93D8-4C7C8A4FF10B}"/>
    <dgm:cxn modelId="{3389DC12-74F6-48B6-8FD1-D7A7642F4444}" type="presParOf" srcId="{31B1946F-99DD-4BB2-B3D9-109D41B86B54}" destId="{91FF46E0-0322-4B82-A0A5-D29E8A64EDD0}" srcOrd="0" destOrd="0" presId="urn:microsoft.com/office/officeart/2005/8/layout/venn3"/>
    <dgm:cxn modelId="{8B7E532E-6519-45E8-A9CD-1E52B0687B4A}" type="presParOf" srcId="{31B1946F-99DD-4BB2-B3D9-109D41B86B54}" destId="{FCE1787B-D170-4659-BC95-539D4D5BD10D}" srcOrd="1" destOrd="0" presId="urn:microsoft.com/office/officeart/2005/8/layout/venn3"/>
    <dgm:cxn modelId="{8D43D405-3DDC-48F0-83A8-E7CF424C632E}" type="presParOf" srcId="{31B1946F-99DD-4BB2-B3D9-109D41B86B54}" destId="{99486E14-D700-47E8-889D-8763F40EB3FE}" srcOrd="2" destOrd="0" presId="urn:microsoft.com/office/officeart/2005/8/layout/venn3"/>
    <dgm:cxn modelId="{FE9AA455-228B-49E4-806C-D5DAAB7D62A9}" type="presParOf" srcId="{31B1946F-99DD-4BB2-B3D9-109D41B86B54}" destId="{F2F8CDA8-A968-41F5-B5C5-5733A8B2E711}" srcOrd="3" destOrd="0" presId="urn:microsoft.com/office/officeart/2005/8/layout/venn3"/>
    <dgm:cxn modelId="{0E2FC531-20E4-410C-BC4E-A8F17BCCC664}" type="presParOf" srcId="{31B1946F-99DD-4BB2-B3D9-109D41B86B54}" destId="{D4A06ABF-58C2-4929-A480-8626540EEB85}" srcOrd="4" destOrd="0" presId="urn:microsoft.com/office/officeart/2005/8/layout/venn3"/>
    <dgm:cxn modelId="{EB280B82-2DC9-4774-B425-CA724707EA3D}" type="presParOf" srcId="{31B1946F-99DD-4BB2-B3D9-109D41B86B54}" destId="{C8CC022A-415C-4FDE-8078-F739EA587C47}" srcOrd="5" destOrd="0" presId="urn:microsoft.com/office/officeart/2005/8/layout/venn3"/>
    <dgm:cxn modelId="{6FC373D9-F0AB-4AD5-9008-28861618A30C}" type="presParOf" srcId="{31B1946F-99DD-4BB2-B3D9-109D41B86B54}" destId="{37CC0316-782A-40D3-ABE3-B13BE25F3662}"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F46E0-0322-4B82-A0A5-D29E8A64EDD0}">
      <dsp:nvSpPr>
        <dsp:cNvPr id="0" name=""/>
        <dsp:cNvSpPr/>
      </dsp:nvSpPr>
      <dsp:spPr>
        <a:xfrm>
          <a:off x="2310" y="472622"/>
          <a:ext cx="2318258" cy="2318258"/>
        </a:xfrm>
        <a:prstGeom prst="ellipse">
          <a:avLst/>
        </a:prstGeom>
        <a:gradFill rotWithShape="0">
          <a:gsLst>
            <a:gs pos="0">
              <a:schemeClr val="accent1">
                <a:shade val="80000"/>
                <a:alpha val="50000"/>
                <a:hueOff val="0"/>
                <a:satOff val="0"/>
                <a:lumOff val="0"/>
                <a:alphaOff val="0"/>
                <a:satMod val="103000"/>
                <a:lumMod val="102000"/>
                <a:tint val="94000"/>
              </a:schemeClr>
            </a:gs>
            <a:gs pos="50000">
              <a:schemeClr val="accent1">
                <a:shade val="80000"/>
                <a:alpha val="50000"/>
                <a:hueOff val="0"/>
                <a:satOff val="0"/>
                <a:lumOff val="0"/>
                <a:alphaOff val="0"/>
                <a:satMod val="110000"/>
                <a:lumMod val="100000"/>
                <a:shade val="100000"/>
              </a:schemeClr>
            </a:gs>
            <a:gs pos="100000">
              <a:schemeClr val="accent1">
                <a:shade val="80000"/>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7581" tIns="27940" rIns="127581" bIns="27940" numCol="1" spcCol="1270" anchor="ctr" anchorCtr="0">
          <a:noAutofit/>
        </a:bodyPr>
        <a:lstStyle/>
        <a:p>
          <a:pPr marL="0" lvl="0" indent="0" algn="ctr" defTabSz="977900">
            <a:lnSpc>
              <a:spcPct val="90000"/>
            </a:lnSpc>
            <a:spcBef>
              <a:spcPct val="0"/>
            </a:spcBef>
            <a:spcAft>
              <a:spcPct val="35000"/>
            </a:spcAft>
            <a:buNone/>
          </a:pPr>
          <a:r>
            <a:rPr lang="en-US" sz="2200" i="1" kern="1200" dirty="0"/>
            <a:t>Rhythm and Moves</a:t>
          </a:r>
          <a:endParaRPr lang="en-US" sz="2200" kern="1200" dirty="0"/>
        </a:p>
      </dsp:txBody>
      <dsp:txXfrm>
        <a:off x="341811" y="812123"/>
        <a:ext cx="1639256" cy="1639256"/>
      </dsp:txXfrm>
    </dsp:sp>
    <dsp:sp modelId="{99486E14-D700-47E8-889D-8763F40EB3FE}">
      <dsp:nvSpPr>
        <dsp:cNvPr id="0" name=""/>
        <dsp:cNvSpPr/>
      </dsp:nvSpPr>
      <dsp:spPr>
        <a:xfrm>
          <a:off x="1856917" y="472622"/>
          <a:ext cx="2318258" cy="2318258"/>
        </a:xfrm>
        <a:prstGeom prst="ellipse">
          <a:avLst/>
        </a:prstGeom>
        <a:gradFill rotWithShape="0">
          <a:gsLst>
            <a:gs pos="0">
              <a:schemeClr val="accent1">
                <a:shade val="80000"/>
                <a:alpha val="50000"/>
                <a:hueOff val="207742"/>
                <a:satOff val="-4573"/>
                <a:lumOff val="17867"/>
                <a:alphaOff val="0"/>
                <a:satMod val="103000"/>
                <a:lumMod val="102000"/>
                <a:tint val="94000"/>
              </a:schemeClr>
            </a:gs>
            <a:gs pos="50000">
              <a:schemeClr val="accent1">
                <a:shade val="80000"/>
                <a:alpha val="50000"/>
                <a:hueOff val="207742"/>
                <a:satOff val="-4573"/>
                <a:lumOff val="17867"/>
                <a:alphaOff val="0"/>
                <a:satMod val="110000"/>
                <a:lumMod val="100000"/>
                <a:shade val="100000"/>
              </a:schemeClr>
            </a:gs>
            <a:gs pos="100000">
              <a:schemeClr val="accent1">
                <a:shade val="80000"/>
                <a:alpha val="50000"/>
                <a:hueOff val="207742"/>
                <a:satOff val="-4573"/>
                <a:lumOff val="1786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7581" tIns="27940" rIns="127581" bIns="27940" numCol="1" spcCol="1270" anchor="ctr" anchorCtr="0">
          <a:noAutofit/>
        </a:bodyPr>
        <a:lstStyle/>
        <a:p>
          <a:pPr marL="0" lvl="0" indent="0" algn="ctr" defTabSz="977900">
            <a:lnSpc>
              <a:spcPct val="90000"/>
            </a:lnSpc>
            <a:spcBef>
              <a:spcPct val="0"/>
            </a:spcBef>
            <a:spcAft>
              <a:spcPct val="35000"/>
            </a:spcAft>
            <a:buNone/>
          </a:pPr>
          <a:r>
            <a:rPr lang="en-US" sz="2200" i="1" kern="1200" dirty="0"/>
            <a:t>Mindful Black Girls </a:t>
          </a:r>
          <a:endParaRPr lang="en-US" sz="2200" kern="1200" dirty="0"/>
        </a:p>
      </dsp:txBody>
      <dsp:txXfrm>
        <a:off x="2196418" y="812123"/>
        <a:ext cx="1639256" cy="1639256"/>
      </dsp:txXfrm>
    </dsp:sp>
    <dsp:sp modelId="{D4A06ABF-58C2-4929-A480-8626540EEB85}">
      <dsp:nvSpPr>
        <dsp:cNvPr id="0" name=""/>
        <dsp:cNvSpPr/>
      </dsp:nvSpPr>
      <dsp:spPr>
        <a:xfrm>
          <a:off x="3711524" y="472622"/>
          <a:ext cx="2318258" cy="2318258"/>
        </a:xfrm>
        <a:prstGeom prst="ellipse">
          <a:avLst/>
        </a:prstGeom>
        <a:gradFill rotWithShape="0">
          <a:gsLst>
            <a:gs pos="0">
              <a:schemeClr val="accent1">
                <a:shade val="80000"/>
                <a:alpha val="50000"/>
                <a:hueOff val="415484"/>
                <a:satOff val="-9146"/>
                <a:lumOff val="35734"/>
                <a:alphaOff val="0"/>
                <a:satMod val="103000"/>
                <a:lumMod val="102000"/>
                <a:tint val="94000"/>
              </a:schemeClr>
            </a:gs>
            <a:gs pos="50000">
              <a:schemeClr val="accent1">
                <a:shade val="80000"/>
                <a:alpha val="50000"/>
                <a:hueOff val="415484"/>
                <a:satOff val="-9146"/>
                <a:lumOff val="35734"/>
                <a:alphaOff val="0"/>
                <a:satMod val="110000"/>
                <a:lumMod val="100000"/>
                <a:shade val="100000"/>
              </a:schemeClr>
            </a:gs>
            <a:gs pos="100000">
              <a:schemeClr val="accent1">
                <a:shade val="80000"/>
                <a:alpha val="50000"/>
                <a:hueOff val="415484"/>
                <a:satOff val="-9146"/>
                <a:lumOff val="3573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7581" tIns="27940" rIns="127581" bIns="27940" numCol="1" spcCol="1270" anchor="ctr" anchorCtr="0">
          <a:noAutofit/>
        </a:bodyPr>
        <a:lstStyle/>
        <a:p>
          <a:pPr marL="0" lvl="0" indent="0" algn="ctr" defTabSz="977900">
            <a:lnSpc>
              <a:spcPct val="90000"/>
            </a:lnSpc>
            <a:spcBef>
              <a:spcPct val="0"/>
            </a:spcBef>
            <a:spcAft>
              <a:spcPct val="35000"/>
            </a:spcAft>
            <a:buNone/>
          </a:pPr>
          <a:r>
            <a:rPr lang="en-US" sz="2200" i="1" kern="1200" dirty="0"/>
            <a:t>Mindfulness in Recovery </a:t>
          </a:r>
          <a:endParaRPr lang="en-US" sz="2200" kern="1200" dirty="0"/>
        </a:p>
      </dsp:txBody>
      <dsp:txXfrm>
        <a:off x="4051025" y="812123"/>
        <a:ext cx="1639256" cy="1639256"/>
      </dsp:txXfrm>
    </dsp:sp>
    <dsp:sp modelId="{37CC0316-782A-40D3-ABE3-B13BE25F3662}">
      <dsp:nvSpPr>
        <dsp:cNvPr id="0" name=""/>
        <dsp:cNvSpPr/>
      </dsp:nvSpPr>
      <dsp:spPr>
        <a:xfrm>
          <a:off x="5566130" y="472622"/>
          <a:ext cx="2318258" cy="2318258"/>
        </a:xfrm>
        <a:prstGeom prst="ellipse">
          <a:avLst/>
        </a:prstGeom>
        <a:gradFill rotWithShape="0">
          <a:gsLst>
            <a:gs pos="0">
              <a:schemeClr val="accent1">
                <a:shade val="80000"/>
                <a:alpha val="50000"/>
                <a:hueOff val="207742"/>
                <a:satOff val="-4573"/>
                <a:lumOff val="17867"/>
                <a:alphaOff val="0"/>
                <a:satMod val="103000"/>
                <a:lumMod val="102000"/>
                <a:tint val="94000"/>
              </a:schemeClr>
            </a:gs>
            <a:gs pos="50000">
              <a:schemeClr val="accent1">
                <a:shade val="80000"/>
                <a:alpha val="50000"/>
                <a:hueOff val="207742"/>
                <a:satOff val="-4573"/>
                <a:lumOff val="17867"/>
                <a:alphaOff val="0"/>
                <a:satMod val="110000"/>
                <a:lumMod val="100000"/>
                <a:shade val="100000"/>
              </a:schemeClr>
            </a:gs>
            <a:gs pos="100000">
              <a:schemeClr val="accent1">
                <a:shade val="80000"/>
                <a:alpha val="50000"/>
                <a:hueOff val="207742"/>
                <a:satOff val="-4573"/>
                <a:lumOff val="1786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27581" tIns="27940" rIns="127581" bIns="27940" numCol="1" spcCol="1270" anchor="ctr" anchorCtr="0">
          <a:noAutofit/>
        </a:bodyPr>
        <a:lstStyle/>
        <a:p>
          <a:pPr marL="0" lvl="0" indent="0" algn="ctr" defTabSz="977900">
            <a:lnSpc>
              <a:spcPct val="90000"/>
            </a:lnSpc>
            <a:spcBef>
              <a:spcPct val="0"/>
            </a:spcBef>
            <a:spcAft>
              <a:spcPct val="35000"/>
            </a:spcAft>
            <a:buNone/>
          </a:pPr>
          <a:r>
            <a:rPr lang="en-US" sz="2200" i="1" kern="1200" dirty="0"/>
            <a:t>Collective Healing Through Movement</a:t>
          </a:r>
          <a:endParaRPr lang="en-US" sz="2200" kern="1200" dirty="0"/>
        </a:p>
      </dsp:txBody>
      <dsp:txXfrm>
        <a:off x="5905631" y="812123"/>
        <a:ext cx="1639256" cy="163925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3" y="0"/>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53" tIns="45776" rIns="91553" bIns="45776" numCol="1" anchor="t" anchorCtr="0" compatLnSpc="1">
            <a:prstTxWarp prst="textNoShape">
              <a:avLst/>
            </a:prstTxWarp>
          </a:bodyPr>
          <a:lstStyle>
            <a:lvl1pPr defTabSz="914115">
              <a:defRPr sz="1200"/>
            </a:lvl1pPr>
          </a:lstStyle>
          <a:p>
            <a:endParaRPr lang="en-US" dirty="0"/>
          </a:p>
        </p:txBody>
      </p:sp>
      <p:sp>
        <p:nvSpPr>
          <p:cNvPr id="120835" name="Rectangle 3"/>
          <p:cNvSpPr>
            <a:spLocks noGrp="1" noChangeArrowheads="1"/>
          </p:cNvSpPr>
          <p:nvPr>
            <p:ph type="dt" sz="quarter" idx="1"/>
          </p:nvPr>
        </p:nvSpPr>
        <p:spPr bwMode="auto">
          <a:xfrm>
            <a:off x="3977533" y="0"/>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53" tIns="45776" rIns="91553" bIns="45776" numCol="1" anchor="t" anchorCtr="0" compatLnSpc="1">
            <a:prstTxWarp prst="textNoShape">
              <a:avLst/>
            </a:prstTxWarp>
          </a:bodyPr>
          <a:lstStyle>
            <a:lvl1pPr algn="r" defTabSz="914115">
              <a:defRPr sz="1200"/>
            </a:lvl1pPr>
          </a:lstStyle>
          <a:p>
            <a:endParaRPr lang="en-US" dirty="0"/>
          </a:p>
        </p:txBody>
      </p:sp>
      <p:sp>
        <p:nvSpPr>
          <p:cNvPr id="120836" name="Rectangle 4"/>
          <p:cNvSpPr>
            <a:spLocks noGrp="1" noChangeArrowheads="1"/>
          </p:cNvSpPr>
          <p:nvPr>
            <p:ph type="ftr" sz="quarter" idx="2"/>
          </p:nvPr>
        </p:nvSpPr>
        <p:spPr bwMode="auto">
          <a:xfrm>
            <a:off x="3" y="8841738"/>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53" tIns="45776" rIns="91553" bIns="45776" numCol="1" anchor="b" anchorCtr="0" compatLnSpc="1">
            <a:prstTxWarp prst="textNoShape">
              <a:avLst/>
            </a:prstTxWarp>
          </a:bodyPr>
          <a:lstStyle>
            <a:lvl1pPr defTabSz="914115">
              <a:defRPr sz="1200"/>
            </a:lvl1pPr>
          </a:lstStyle>
          <a:p>
            <a:endParaRPr lang="en-US" dirty="0"/>
          </a:p>
        </p:txBody>
      </p:sp>
      <p:sp>
        <p:nvSpPr>
          <p:cNvPr id="120837" name="Rectangle 5"/>
          <p:cNvSpPr>
            <a:spLocks noGrp="1" noChangeArrowheads="1"/>
          </p:cNvSpPr>
          <p:nvPr>
            <p:ph type="sldNum" sz="quarter" idx="3"/>
          </p:nvPr>
        </p:nvSpPr>
        <p:spPr bwMode="auto">
          <a:xfrm>
            <a:off x="3977533" y="8841738"/>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553" tIns="45776" rIns="91553" bIns="45776" numCol="1" anchor="b" anchorCtr="0" compatLnSpc="1">
            <a:prstTxWarp prst="textNoShape">
              <a:avLst/>
            </a:prstTxWarp>
          </a:bodyPr>
          <a:lstStyle>
            <a:lvl1pPr algn="r" defTabSz="914115">
              <a:defRPr sz="1200"/>
            </a:lvl1pPr>
          </a:lstStyle>
          <a:p>
            <a:fld id="{8B82B0E3-60EF-48D0-8C34-FD746FE0B234}" type="slidenum">
              <a:rPr lang="en-US"/>
              <a:pPr/>
              <a:t>‹#›</a:t>
            </a:fld>
            <a:endParaRPr lang="en-US" dirty="0"/>
          </a:p>
        </p:txBody>
      </p:sp>
    </p:spTree>
    <p:extLst>
      <p:ext uri="{BB962C8B-B14F-4D97-AF65-F5344CB8AC3E}">
        <p14:creationId xmlns:p14="http://schemas.microsoft.com/office/powerpoint/2010/main" val="2584190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3" y="0"/>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4" tIns="46647" rIns="93294" bIns="46647" numCol="1" anchor="t" anchorCtr="0" compatLnSpc="1">
            <a:prstTxWarp prst="textNoShape">
              <a:avLst/>
            </a:prstTxWarp>
          </a:bodyPr>
          <a:lstStyle>
            <a:lvl1pPr defTabSz="933193">
              <a:defRPr sz="1200"/>
            </a:lvl1pPr>
          </a:lstStyle>
          <a:p>
            <a:endParaRPr lang="en-US" dirty="0"/>
          </a:p>
        </p:txBody>
      </p:sp>
      <p:sp>
        <p:nvSpPr>
          <p:cNvPr id="11267" name="Rectangle 3"/>
          <p:cNvSpPr>
            <a:spLocks noGrp="1" noChangeArrowheads="1"/>
          </p:cNvSpPr>
          <p:nvPr>
            <p:ph type="dt" idx="1"/>
          </p:nvPr>
        </p:nvSpPr>
        <p:spPr bwMode="auto">
          <a:xfrm>
            <a:off x="3977533" y="0"/>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4" tIns="46647" rIns="93294" bIns="46647" numCol="1" anchor="t" anchorCtr="0" compatLnSpc="1">
            <a:prstTxWarp prst="textNoShape">
              <a:avLst/>
            </a:prstTxWarp>
          </a:bodyPr>
          <a:lstStyle>
            <a:lvl1pPr algn="r" defTabSz="933193">
              <a:defRPr sz="1200"/>
            </a:lvl1pPr>
          </a:lstStyle>
          <a:p>
            <a:endParaRPr lang="en-US" dirty="0"/>
          </a:p>
        </p:txBody>
      </p:sp>
      <p:sp>
        <p:nvSpPr>
          <p:cNvPr id="70660"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702946" y="4422462"/>
            <a:ext cx="5617208" cy="418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4" tIns="46647" rIns="93294" bIns="4664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3" y="8841738"/>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4" tIns="46647" rIns="93294" bIns="46647" numCol="1" anchor="b" anchorCtr="0" compatLnSpc="1">
            <a:prstTxWarp prst="textNoShape">
              <a:avLst/>
            </a:prstTxWarp>
          </a:bodyPr>
          <a:lstStyle>
            <a:lvl1pPr defTabSz="933193">
              <a:defRPr sz="1200"/>
            </a:lvl1pPr>
          </a:lstStyle>
          <a:p>
            <a:endParaRPr lang="en-US" dirty="0"/>
          </a:p>
        </p:txBody>
      </p:sp>
      <p:sp>
        <p:nvSpPr>
          <p:cNvPr id="11271" name="Rectangle 7"/>
          <p:cNvSpPr>
            <a:spLocks noGrp="1" noChangeArrowheads="1"/>
          </p:cNvSpPr>
          <p:nvPr>
            <p:ph type="sldNum" sz="quarter" idx="5"/>
          </p:nvPr>
        </p:nvSpPr>
        <p:spPr bwMode="auto">
          <a:xfrm>
            <a:off x="3977533" y="8841738"/>
            <a:ext cx="3043979" cy="46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4" tIns="46647" rIns="93294" bIns="46647" numCol="1" anchor="b" anchorCtr="0" compatLnSpc="1">
            <a:prstTxWarp prst="textNoShape">
              <a:avLst/>
            </a:prstTxWarp>
          </a:bodyPr>
          <a:lstStyle>
            <a:lvl1pPr algn="r" defTabSz="933193">
              <a:defRPr sz="1200"/>
            </a:lvl1pPr>
          </a:lstStyle>
          <a:p>
            <a:fld id="{15A09164-CC1C-4D71-84BD-2D63AFFC6CE9}" type="slidenum">
              <a:rPr lang="en-US"/>
              <a:pPr/>
              <a:t>‹#›</a:t>
            </a:fld>
            <a:endParaRPr lang="en-US" dirty="0"/>
          </a:p>
        </p:txBody>
      </p:sp>
    </p:spTree>
    <p:extLst>
      <p:ext uri="{BB962C8B-B14F-4D97-AF65-F5344CB8AC3E}">
        <p14:creationId xmlns:p14="http://schemas.microsoft.com/office/powerpoint/2010/main" val="11682472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09164-CC1C-4D71-84BD-2D63AFFC6CE9}" type="slidenum">
              <a:rPr lang="en-US" smtClean="0"/>
              <a:pPr/>
              <a:t>2</a:t>
            </a:fld>
            <a:endParaRPr lang="en-US" dirty="0"/>
          </a:p>
        </p:txBody>
      </p:sp>
    </p:spTree>
    <p:extLst>
      <p:ext uri="{BB962C8B-B14F-4D97-AF65-F5344CB8AC3E}">
        <p14:creationId xmlns:p14="http://schemas.microsoft.com/office/powerpoint/2010/main" val="2980022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978275" y="8842375"/>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8" tIns="46644" rIns="93288" bIns="46644" anchor="b"/>
          <a:lstStyle>
            <a:lvl1pPr defTabSz="93186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15963" indent="-274638" defTabSz="93186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01725" indent="-222250" defTabSz="93186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543050" indent="-220663" defTabSz="93186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1982788" indent="-220663" defTabSz="93186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439988" indent="-220663"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897188" indent="-220663"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354388" indent="-220663"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11588" indent="-220663" defTabSz="93186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BC1EE3D3-3512-4D99-BF79-0487019E2CEB}" type="slidenum">
              <a:rPr lang="en-US" altLang="en-US">
                <a:solidFill>
                  <a:srgbClr val="000000"/>
                </a:solidFill>
                <a:latin typeface="Arial" panose="020B0604020202020204" pitchFamily="34" charset="0"/>
              </a:rPr>
              <a:pPr algn="r" eaLnBrk="1" hangingPunct="1">
                <a:spcBef>
                  <a:spcPct val="0"/>
                </a:spcBef>
              </a:pPr>
              <a:t>8</a:t>
            </a:fld>
            <a:endParaRPr lang="en-US" altLang="en-US">
              <a:solidFill>
                <a:srgbClr val="000000"/>
              </a:solidFill>
              <a:latin typeface="Arial" panose="020B0604020202020204" pitchFamily="34"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xfrm>
            <a:off x="701675" y="4422775"/>
            <a:ext cx="5619750" cy="418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736613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FA70F7A-69DE-498B-9A34-8F84D9AC5163}" type="slidenum">
              <a:rPr lang="en-US" altLang="en-US">
                <a:latin typeface="Arial" panose="020B0604020202020204" pitchFamily="34" charset="0"/>
              </a:rPr>
              <a:pPr>
                <a:spcBef>
                  <a:spcPct val="0"/>
                </a:spcBef>
              </a:pPr>
              <a:t>10</a:t>
            </a:fld>
            <a:endParaRPr lang="en-US" altLang="en-US">
              <a:latin typeface="Arial" panose="020B0604020202020204" pitchFamily="34" charset="0"/>
            </a:endParaRPr>
          </a:p>
        </p:txBody>
      </p:sp>
    </p:spTree>
    <p:extLst>
      <p:ext uri="{BB962C8B-B14F-4D97-AF65-F5344CB8AC3E}">
        <p14:creationId xmlns:p14="http://schemas.microsoft.com/office/powerpoint/2010/main" val="83354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A09164-CC1C-4D71-84BD-2D63AFFC6CE9}" type="slidenum">
              <a:rPr lang="en-US" smtClean="0"/>
              <a:pPr/>
              <a:t>28</a:t>
            </a:fld>
            <a:endParaRPr lang="en-US" dirty="0"/>
          </a:p>
        </p:txBody>
      </p:sp>
    </p:spTree>
    <p:extLst>
      <p:ext uri="{BB962C8B-B14F-4D97-AF65-F5344CB8AC3E}">
        <p14:creationId xmlns:p14="http://schemas.microsoft.com/office/powerpoint/2010/main" val="3922098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09164-CC1C-4D71-84BD-2D63AFFC6CE9}" type="slidenum">
              <a:rPr lang="en-US" smtClean="0"/>
              <a:pPr/>
              <a:t>39</a:t>
            </a:fld>
            <a:endParaRPr lang="en-US" dirty="0"/>
          </a:p>
        </p:txBody>
      </p:sp>
    </p:spTree>
    <p:extLst>
      <p:ext uri="{BB962C8B-B14F-4D97-AF65-F5344CB8AC3E}">
        <p14:creationId xmlns:p14="http://schemas.microsoft.com/office/powerpoint/2010/main" val="2841023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09164-CC1C-4D71-84BD-2D63AFFC6CE9}" type="slidenum">
              <a:rPr lang="en-US" smtClean="0"/>
              <a:pPr/>
              <a:t>45</a:t>
            </a:fld>
            <a:endParaRPr lang="en-US" dirty="0"/>
          </a:p>
        </p:txBody>
      </p:sp>
    </p:spTree>
    <p:extLst>
      <p:ext uri="{BB962C8B-B14F-4D97-AF65-F5344CB8AC3E}">
        <p14:creationId xmlns:p14="http://schemas.microsoft.com/office/powerpoint/2010/main" val="3864725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09164-CC1C-4D71-84BD-2D63AFFC6CE9}" type="slidenum">
              <a:rPr lang="en-US" smtClean="0"/>
              <a:pPr/>
              <a:t>67</a:t>
            </a:fld>
            <a:endParaRPr lang="en-US" dirty="0"/>
          </a:p>
        </p:txBody>
      </p:sp>
    </p:spTree>
    <p:extLst>
      <p:ext uri="{BB962C8B-B14F-4D97-AF65-F5344CB8AC3E}">
        <p14:creationId xmlns:p14="http://schemas.microsoft.com/office/powerpoint/2010/main" val="293716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09164-CC1C-4D71-84BD-2D63AFFC6CE9}" type="slidenum">
              <a:rPr lang="en-US" smtClean="0"/>
              <a:pPr/>
              <a:t>68</a:t>
            </a:fld>
            <a:endParaRPr lang="en-US" dirty="0"/>
          </a:p>
        </p:txBody>
      </p:sp>
    </p:spTree>
    <p:extLst>
      <p:ext uri="{BB962C8B-B14F-4D97-AF65-F5344CB8AC3E}">
        <p14:creationId xmlns:p14="http://schemas.microsoft.com/office/powerpoint/2010/main" val="3467384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09164-CC1C-4D71-84BD-2D63AFFC6CE9}" type="slidenum">
              <a:rPr lang="en-US" smtClean="0"/>
              <a:pPr/>
              <a:t>69</a:t>
            </a:fld>
            <a:endParaRPr lang="en-US" dirty="0"/>
          </a:p>
        </p:txBody>
      </p:sp>
    </p:spTree>
    <p:extLst>
      <p:ext uri="{BB962C8B-B14F-4D97-AF65-F5344CB8AC3E}">
        <p14:creationId xmlns:p14="http://schemas.microsoft.com/office/powerpoint/2010/main" val="1408988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hemeOverride" Target="../theme/themeOverride2.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03201FC3-83B3-4675-8856-A9F6464E6A48}" type="datetime1">
              <a:rPr lang="en-US" smtClean="0"/>
              <a:t>6/2/23</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36A9FF47-B9D3-4C63-9CDE-09F592ACDBA1}"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3A9B475E-9ED9-402F-B3B1-B2EDE4E0A96E}" type="datetime1">
              <a:rPr lang="en-US" smtClean="0"/>
              <a:t>6/2/23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1C99610-4BF0-4A85-9F92-95B3569020AA}"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fld id="{B248A091-4A34-4E38-9134-399E35BD493C}" type="datetime1">
              <a:rPr lang="en-US" smtClean="0"/>
              <a:t>6/2/23</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EE1FB8F4-1342-4396-A4E2-A297BA8A6F6E}"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mpty White Backgroun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lvl1pPr>
              <a:defRPr b="1">
                <a:latin typeface="Arial"/>
                <a:cs typeface="Arial"/>
              </a:defRPr>
            </a:lvl1pPr>
          </a:lstStyle>
          <a:p>
            <a:r>
              <a:rPr lang="en-US" dirty="0"/>
              <a:t>Click to edit Master title style</a:t>
            </a:r>
          </a:p>
        </p:txBody>
      </p:sp>
      <p:sp>
        <p:nvSpPr>
          <p:cNvPr id="6" name="Content Placeholder 2"/>
          <p:cNvSpPr>
            <a:spLocks noGrp="1"/>
          </p:cNvSpPr>
          <p:nvPr>
            <p:ph idx="1"/>
          </p:nvPr>
        </p:nvSpPr>
        <p:spPr>
          <a:xfrm>
            <a:off x="457200" y="1600200"/>
            <a:ext cx="8229600" cy="415774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90CABC-DE76-46D1-8E40-EE2B0DE9F048}" type="datetime1">
              <a:rPr lang="en-US" altLang="en-US"/>
              <a:pPr>
                <a:defRPr/>
              </a:pPr>
              <a:t>6/2/23</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216B224-2D7F-44BC-92D1-D0E094E2B938}" type="slidenum">
              <a:rPr lang="en-US" altLang="en-US"/>
              <a:pPr>
                <a:defRPr/>
              </a:pPr>
              <a:t>‹#›</a:t>
            </a:fld>
            <a:endParaRPr lang="en-US" altLang="en-US"/>
          </a:p>
        </p:txBody>
      </p:sp>
    </p:spTree>
    <p:extLst>
      <p:ext uri="{BB962C8B-B14F-4D97-AF65-F5344CB8AC3E}">
        <p14:creationId xmlns:p14="http://schemas.microsoft.com/office/powerpoint/2010/main" val="1482336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461121E-61E0-4488-BD21-71BB110D04E4}" type="datetime1">
              <a:rPr lang="en-US" smtClean="0">
                <a:solidFill>
                  <a:prstClr val="black">
                    <a:tint val="75000"/>
                  </a:prstClr>
                </a:solidFill>
              </a:rPr>
              <a:t>6/2/23</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8B4EF0D-A7D5-4648-A711-D2F41C661DE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0657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C40AB46-37F1-4B86-8AB8-24F470B0C305}" type="datetime1">
              <a:rPr lang="en-US" smtClean="0">
                <a:solidFill>
                  <a:prstClr val="black">
                    <a:tint val="75000"/>
                  </a:prstClr>
                </a:solidFill>
              </a:rPr>
              <a:t>6/2/23</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defRPr/>
            </a:pPr>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pPr>
              <a:defRPr/>
            </a:pPr>
            <a:fld id="{F30CA8A1-4756-4B7A-939A-65F99F1317D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3096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956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85800" y="13716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fontAlgn="base">
              <a:spcBef>
                <a:spcPct val="0"/>
              </a:spcBef>
              <a:spcAft>
                <a:spcPct val="0"/>
              </a:spcAft>
              <a:defRPr/>
            </a:pPr>
            <a:fld id="{5B12F291-7703-41E4-A24F-5B1A8EAB311C}" type="datetime1">
              <a:rPr lang="en-US" smtClean="0">
                <a:solidFill>
                  <a:prstClr val="black">
                    <a:tint val="75000"/>
                  </a:prstClr>
                </a:solidFill>
                <a:ea typeface="ＭＳ Ｐゴシック" pitchFamily="34" charset="-128"/>
              </a:rPr>
              <a:t>6/2/23</a:t>
            </a:fld>
            <a:endParaRPr lang="en-US">
              <a:solidFill>
                <a:prstClr val="black">
                  <a:tint val="75000"/>
                </a:prstClr>
              </a:solidFill>
              <a:ea typeface="ＭＳ Ｐゴシック" pitchFamily="34" charset="-128"/>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defRPr/>
            </a:pPr>
            <a:fld id="{5577A349-102E-4C69-8CE4-4995A84B394E}" type="slidenum">
              <a:rPr lang="en-US" smtClean="0">
                <a:solidFill>
                  <a:prstClr val="black">
                    <a:tint val="75000"/>
                  </a:prstClr>
                </a:solidFill>
                <a:ea typeface="ＭＳ Ｐゴシック" pitchFamily="34" charset="-128"/>
              </a:rPr>
              <a:pPr defTabSz="457200" fontAlgn="base">
                <a:spcBef>
                  <a:spcPct val="0"/>
                </a:spcBef>
                <a:spcAft>
                  <a:spcPct val="0"/>
                </a:spcAft>
                <a:defRPr/>
              </a:pPr>
              <a:t>‹#›</a:t>
            </a:fld>
            <a:endParaRPr lang="en-US">
              <a:solidFill>
                <a:prstClr val="black">
                  <a:tint val="75000"/>
                </a:prstClr>
              </a:solidFill>
              <a:ea typeface="ＭＳ Ｐゴシック" pitchFamily="34" charset="-128"/>
            </a:endParaRPr>
          </a:p>
        </p:txBody>
      </p:sp>
    </p:spTree>
    <p:extLst>
      <p:ext uri="{BB962C8B-B14F-4D97-AF65-F5344CB8AC3E}">
        <p14:creationId xmlns:p14="http://schemas.microsoft.com/office/powerpoint/2010/main" val="2789955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870254-BA33-4421-8059-B337D904EC6C}" type="datetime1">
              <a:rPr lang="en-US" smtClean="0">
                <a:solidFill>
                  <a:prstClr val="black">
                    <a:tint val="75000"/>
                  </a:prstClr>
                </a:solidFill>
              </a:rPr>
              <a:t>6/2/23</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27A27E-1EE7-416C-B90D-F878B5BD68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5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2854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2854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fontAlgn="base">
              <a:spcBef>
                <a:spcPct val="0"/>
              </a:spcBef>
              <a:spcAft>
                <a:spcPct val="0"/>
              </a:spcAft>
              <a:defRPr/>
            </a:pPr>
            <a:fld id="{5AF33E05-37FF-4B79-8EB4-29A4ADED2EAF}" type="datetime1">
              <a:rPr lang="en-US" smtClean="0">
                <a:solidFill>
                  <a:prstClr val="black">
                    <a:tint val="75000"/>
                  </a:prstClr>
                </a:solidFill>
                <a:ea typeface="ＭＳ Ｐゴシック" pitchFamily="34" charset="-128"/>
              </a:rPr>
              <a:t>6/2/23</a:t>
            </a:fld>
            <a:endParaRPr lang="en-US">
              <a:solidFill>
                <a:prstClr val="black">
                  <a:tint val="75000"/>
                </a:prstClr>
              </a:solidFill>
              <a:ea typeface="ＭＳ Ｐゴシック" pitchFamily="34" charset="-128"/>
            </a:endParaRPr>
          </a:p>
        </p:txBody>
      </p:sp>
      <p:sp>
        <p:nvSpPr>
          <p:cNvPr id="9" name="Slide Number Placeholder 8"/>
          <p:cNvSpPr>
            <a:spLocks noGrp="1"/>
          </p:cNvSpPr>
          <p:nvPr>
            <p:ph type="sldNum" sz="quarter" idx="12"/>
          </p:nvPr>
        </p:nvSpPr>
        <p:spPr/>
        <p:txBody>
          <a:bodyPr/>
          <a:lstStyle/>
          <a:p>
            <a:pPr defTabSz="457200" fontAlgn="base">
              <a:spcBef>
                <a:spcPct val="0"/>
              </a:spcBef>
              <a:spcAft>
                <a:spcPct val="0"/>
              </a:spcAft>
              <a:defRPr/>
            </a:pPr>
            <a:fld id="{5577A349-102E-4C69-8CE4-4995A84B394E}" type="slidenum">
              <a:rPr lang="en-US" smtClean="0">
                <a:solidFill>
                  <a:prstClr val="black">
                    <a:tint val="75000"/>
                  </a:prstClr>
                </a:solidFill>
                <a:ea typeface="ＭＳ Ｐゴシック" pitchFamily="34" charset="-128"/>
              </a:rPr>
              <a:pPr defTabSz="457200" fontAlgn="base">
                <a:spcBef>
                  <a:spcPct val="0"/>
                </a:spcBef>
                <a:spcAft>
                  <a:spcPct val="0"/>
                </a:spcAft>
                <a:defRPr/>
              </a:pPr>
              <a:t>‹#›</a:t>
            </a:fld>
            <a:endParaRPr lang="en-US">
              <a:solidFill>
                <a:prstClr val="black">
                  <a:tint val="75000"/>
                </a:prstClr>
              </a:solidFill>
              <a:ea typeface="ＭＳ Ｐゴシック" pitchFamily="34" charset="-128"/>
            </a:endParaRPr>
          </a:p>
        </p:txBody>
      </p:sp>
    </p:spTree>
    <p:extLst>
      <p:ext uri="{BB962C8B-B14F-4D97-AF65-F5344CB8AC3E}">
        <p14:creationId xmlns:p14="http://schemas.microsoft.com/office/powerpoint/2010/main" val="802888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9D6C18-11C0-4DB0-8846-14BA86431FB4}" type="datetime1">
              <a:rPr lang="en-US" smtClean="0">
                <a:solidFill>
                  <a:prstClr val="black">
                    <a:tint val="75000"/>
                  </a:prstClr>
                </a:solidFill>
              </a:rPr>
              <a:t>6/2/23</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75B3E46-3497-4A7F-9B7B-0E59F0C864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0235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13F46FA-D5CC-427F-8072-05E9DEEE6AE8}" type="datetime1">
              <a:rPr lang="en-US" smtClean="0">
                <a:solidFill>
                  <a:prstClr val="black">
                    <a:tint val="75000"/>
                  </a:prstClr>
                </a:solidFill>
              </a:rPr>
              <a:t>6/2/23</a:t>
            </a:fld>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E9E45644-AA35-4A9D-8036-D1648203DB0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5287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fld id="{4C6E1EC1-51D2-4BD7-AA9C-7F6848008FC1}" type="datetime1">
              <a:rPr lang="en-US" smtClean="0"/>
              <a:t>6/2/23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2A4329CD-B485-49C3-982D-C36BD39B66E4}" type="slidenum">
              <a:rPr lang="en-US" smtClean="0"/>
              <a:pPr>
                <a:defRPr/>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4756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3594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fontAlgn="base">
              <a:spcBef>
                <a:spcPct val="0"/>
              </a:spcBef>
              <a:spcAft>
                <a:spcPct val="0"/>
              </a:spcAft>
              <a:defRPr/>
            </a:pPr>
            <a:fld id="{97DBAEA4-48AD-4001-A159-E3CBF5CE2854}" type="datetime1">
              <a:rPr lang="en-US" smtClean="0">
                <a:solidFill>
                  <a:prstClr val="black">
                    <a:tint val="75000"/>
                  </a:prstClr>
                </a:solidFill>
                <a:ea typeface="ＭＳ Ｐゴシック" pitchFamily="34" charset="-128"/>
              </a:rPr>
              <a:t>6/2/23</a:t>
            </a:fld>
            <a:endParaRPr lang="en-US">
              <a:solidFill>
                <a:prstClr val="black">
                  <a:tint val="75000"/>
                </a:prstClr>
              </a:solidFill>
              <a:ea typeface="ＭＳ Ｐゴシック" pitchFamily="34" charset="-128"/>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defRPr/>
            </a:pPr>
            <a:fld id="{5577A349-102E-4C69-8CE4-4995A84B394E}" type="slidenum">
              <a:rPr lang="en-US" smtClean="0">
                <a:solidFill>
                  <a:prstClr val="black">
                    <a:tint val="75000"/>
                  </a:prstClr>
                </a:solidFill>
                <a:ea typeface="ＭＳ Ｐゴシック" pitchFamily="34" charset="-128"/>
              </a:rPr>
              <a:pPr defTabSz="457200" fontAlgn="base">
                <a:spcBef>
                  <a:spcPct val="0"/>
                </a:spcBef>
                <a:spcAft>
                  <a:spcPct val="0"/>
                </a:spcAft>
                <a:defRPr/>
              </a:pPr>
              <a:t>‹#›</a:t>
            </a:fld>
            <a:endParaRPr lang="en-US">
              <a:solidFill>
                <a:prstClr val="black">
                  <a:tint val="75000"/>
                </a:prstClr>
              </a:solidFill>
              <a:ea typeface="ＭＳ Ｐゴシック" pitchFamily="34" charset="-128"/>
            </a:endParaRPr>
          </a:p>
        </p:txBody>
      </p:sp>
    </p:spTree>
    <p:extLst>
      <p:ext uri="{BB962C8B-B14F-4D97-AF65-F5344CB8AC3E}">
        <p14:creationId xmlns:p14="http://schemas.microsoft.com/office/powerpoint/2010/main" val="4079424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2600" y="4419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52600" y="2286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pPr defTabSz="457200" fontAlgn="base">
              <a:spcBef>
                <a:spcPct val="0"/>
              </a:spcBef>
              <a:spcAft>
                <a:spcPct val="0"/>
              </a:spcAft>
              <a:defRPr/>
            </a:pPr>
            <a:fld id="{8613CBA1-907B-400D-9CDB-FDD541B4F583}" type="datetime1">
              <a:rPr lang="en-US" smtClean="0">
                <a:solidFill>
                  <a:prstClr val="black">
                    <a:tint val="75000"/>
                  </a:prstClr>
                </a:solidFill>
                <a:ea typeface="ＭＳ Ｐゴシック" pitchFamily="34" charset="-128"/>
              </a:rPr>
              <a:t>6/2/23</a:t>
            </a:fld>
            <a:endParaRPr lang="en-US">
              <a:solidFill>
                <a:prstClr val="black">
                  <a:tint val="75000"/>
                </a:prstClr>
              </a:solidFill>
              <a:ea typeface="ＭＳ Ｐゴシック" pitchFamily="34" charset="-128"/>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defRPr/>
            </a:pPr>
            <a:fld id="{5577A349-102E-4C69-8CE4-4995A84B394E}" type="slidenum">
              <a:rPr lang="en-US" smtClean="0">
                <a:solidFill>
                  <a:prstClr val="black">
                    <a:tint val="75000"/>
                  </a:prstClr>
                </a:solidFill>
                <a:ea typeface="ＭＳ Ｐゴシック" pitchFamily="34" charset="-128"/>
              </a:rPr>
              <a:pPr defTabSz="457200" fontAlgn="base">
                <a:spcBef>
                  <a:spcPct val="0"/>
                </a:spcBef>
                <a:spcAft>
                  <a:spcPct val="0"/>
                </a:spcAft>
                <a:defRPr/>
              </a:pPr>
              <a:t>‹#›</a:t>
            </a:fld>
            <a:endParaRPr lang="en-US">
              <a:solidFill>
                <a:prstClr val="black">
                  <a:tint val="75000"/>
                </a:prstClr>
              </a:solidFill>
              <a:ea typeface="ＭＳ Ｐゴシック" pitchFamily="34" charset="-128"/>
            </a:endParaRPr>
          </a:p>
        </p:txBody>
      </p:sp>
    </p:spTree>
    <p:extLst>
      <p:ext uri="{BB962C8B-B14F-4D97-AF65-F5344CB8AC3E}">
        <p14:creationId xmlns:p14="http://schemas.microsoft.com/office/powerpoint/2010/main" val="3642313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189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mpty White Background">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4FA386-0373-48BA-9FF7-7C99A746D9CE}" type="datetime1">
              <a:rPr lang="en-US" smtClean="0">
                <a:solidFill>
                  <a:prstClr val="black">
                    <a:tint val="75000"/>
                  </a:prstClr>
                </a:solidFill>
              </a:rPr>
              <a:t>6/2/23</a:t>
            </a:fld>
            <a:endParaRPr lang="en-US">
              <a:solidFill>
                <a:prstClr val="black">
                  <a:tint val="75000"/>
                </a:prstClr>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auto">
              <a:spcBef>
                <a:spcPts val="0"/>
              </a:spcBef>
              <a:spcAft>
                <a:spcPts val="0"/>
              </a:spcAft>
              <a:defRPr/>
            </a:pPr>
            <a:endParaRPr lang="en-US">
              <a:solidFill>
                <a:prstClr val="black">
                  <a:tint val="75000"/>
                </a:prstClr>
              </a:solidFill>
              <a:latin typeface="Arial"/>
            </a:endParaRPr>
          </a:p>
        </p:txBody>
      </p:sp>
      <p:sp>
        <p:nvSpPr>
          <p:cNvPr id="4" name="Slide Number Placeholder 5"/>
          <p:cNvSpPr>
            <a:spLocks noGrp="1"/>
          </p:cNvSpPr>
          <p:nvPr>
            <p:ph type="sldNum" sz="quarter" idx="12"/>
          </p:nvPr>
        </p:nvSpPr>
        <p:spPr/>
        <p:txBody>
          <a:bodyPr/>
          <a:lstStyle>
            <a:lvl1pPr>
              <a:defRPr/>
            </a:lvl1pPr>
          </a:lstStyle>
          <a:p>
            <a:pPr>
              <a:defRPr/>
            </a:pPr>
            <a:fld id="{B33FDEB6-BEBE-423A-AA0A-D70AA3657F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9738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mpty Black Background">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smtClean="0">
                <a:solidFill>
                  <a:srgbClr val="FFFFFF"/>
                </a:solidFill>
              </a:defRPr>
            </a:lvl1pPr>
          </a:lstStyle>
          <a:p>
            <a:pPr>
              <a:defRPr/>
            </a:pPr>
            <a:fld id="{52F004AB-A3EC-4AC8-9A15-B66DC2A812A8}" type="datetime1">
              <a:rPr lang="en-US" smtClean="0"/>
              <a:t>6/2/23</a:t>
            </a:fld>
            <a:endParaRPr lang="en-US"/>
          </a:p>
        </p:txBody>
      </p:sp>
      <p:sp>
        <p:nvSpPr>
          <p:cNvPr id="3"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fontAlgn="auto">
              <a:spcBef>
                <a:spcPts val="0"/>
              </a:spcBef>
              <a:spcAft>
                <a:spcPts val="0"/>
              </a:spcAft>
              <a:defRPr/>
            </a:pPr>
            <a:endParaRPr lang="en-US">
              <a:solidFill>
                <a:prstClr val="white">
                  <a:tint val="75000"/>
                </a:prstClr>
              </a:solidFill>
              <a:latin typeface="Arial"/>
            </a:endParaRPr>
          </a:p>
        </p:txBody>
      </p:sp>
      <p:sp>
        <p:nvSpPr>
          <p:cNvPr id="4" name="Slide Number Placeholder 4"/>
          <p:cNvSpPr>
            <a:spLocks noGrp="1"/>
          </p:cNvSpPr>
          <p:nvPr>
            <p:ph type="sldNum" sz="quarter" idx="12"/>
          </p:nvPr>
        </p:nvSpPr>
        <p:spPr/>
        <p:txBody>
          <a:bodyPr/>
          <a:lstStyle>
            <a:lvl1pPr>
              <a:defRPr smtClean="0">
                <a:solidFill>
                  <a:srgbClr val="FFFFFF"/>
                </a:solidFill>
              </a:defRPr>
            </a:lvl1pPr>
          </a:lstStyle>
          <a:p>
            <a:pPr>
              <a:defRPr/>
            </a:pPr>
            <a:fld id="{BE50A989-F5E2-477A-BAE4-091BF258BAFE}" type="slidenum">
              <a:rPr lang="en-US"/>
              <a:pPr>
                <a:defRPr/>
              </a:pPr>
              <a:t>‹#›</a:t>
            </a:fld>
            <a:endParaRPr lang="en-US"/>
          </a:p>
        </p:txBody>
      </p:sp>
    </p:spTree>
    <p:extLst>
      <p:ext uri="{BB962C8B-B14F-4D97-AF65-F5344CB8AC3E}">
        <p14:creationId xmlns:p14="http://schemas.microsoft.com/office/powerpoint/2010/main" val="168086315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p:nvPr/>
        </p:nvSpPr>
        <p:spPr>
          <a:xfrm>
            <a:off x="127000" y="5757865"/>
            <a:ext cx="8885238" cy="246221"/>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000">
                <a:latin typeface="Times New Roman" pitchFamily="18" charset="0"/>
                <a:cs typeface="Times New Roman" pitchFamily="18" charset="0"/>
              </a:rPr>
              <a:t>………………..……………………………………………………………………………………………………………………………………..</a:t>
            </a:r>
          </a:p>
        </p:txBody>
      </p:sp>
      <p:pic>
        <p:nvPicPr>
          <p:cNvPr id="5" name="Picture 8" descr="NC Butterfly gus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28700"/>
            <a:ext cx="34417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C logo-delete frame horizontal_12.18.14.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3538" y="6057900"/>
            <a:ext cx="3035300" cy="6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00198"/>
            <a:ext cx="4572000" cy="2743200"/>
          </a:xfrm>
        </p:spPr>
        <p:txBody>
          <a:bodyPr>
            <a:noAutofit/>
          </a:bodyPr>
          <a:lstStyle>
            <a:lvl1pPr marL="0" marR="0" indent="0" algn="l" defTabSz="380985" rtl="0" eaLnBrk="1" fontAlgn="auto" latinLnBrk="0" hangingPunct="1">
              <a:lnSpc>
                <a:spcPct val="100000"/>
              </a:lnSpc>
              <a:spcBef>
                <a:spcPct val="0"/>
              </a:spcBef>
              <a:spcAft>
                <a:spcPts val="0"/>
              </a:spcAft>
              <a:buClrTx/>
              <a:buSzTx/>
              <a:buFontTx/>
              <a:buNone/>
              <a:tabLst/>
              <a:defRPr sz="4500" b="1" i="0">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4800600"/>
            <a:ext cx="6400800" cy="914400"/>
          </a:xfrm>
        </p:spPr>
        <p:txBody>
          <a:bodyPr>
            <a:normAutofit/>
          </a:bodyPr>
          <a:lstStyle>
            <a:lvl1pPr marL="0" indent="0" algn="ctr">
              <a:buNone/>
              <a:defRPr sz="2000">
                <a:solidFill>
                  <a:schemeClr val="bg1">
                    <a:lumMod val="50000"/>
                  </a:schemeClr>
                </a:solidFill>
                <a:latin typeface="Arial"/>
                <a:cs typeface="Aria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6FEBA5F0-4A3C-4494-AE31-A730C1A90E9D}" type="datetime1">
              <a:rPr lang="en-US" altLang="en-US"/>
              <a:pPr>
                <a:defRPr/>
              </a:pPr>
              <a:t>6/2/23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smtClean="0"/>
            </a:lvl1pPr>
          </a:lstStyle>
          <a:p>
            <a:pPr>
              <a:defRPr/>
            </a:pPr>
            <a:fld id="{3E2CC438-6E04-4BCD-90BF-ED70DEBF612A}" type="slidenum">
              <a:rPr lang="en-US" altLang="en-US"/>
              <a:pPr>
                <a:defRPr/>
              </a:pPr>
              <a:t>‹#›</a:t>
            </a:fld>
            <a:endParaRPr lang="en-US" altLang="en-US"/>
          </a:p>
        </p:txBody>
      </p:sp>
    </p:spTree>
    <p:extLst>
      <p:ext uri="{BB962C8B-B14F-4D97-AF65-F5344CB8AC3E}">
        <p14:creationId xmlns:p14="http://schemas.microsoft.com/office/powerpoint/2010/main" val="536415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TextBox 3"/>
          <p:cNvSpPr txBox="1"/>
          <p:nvPr/>
        </p:nvSpPr>
        <p:spPr>
          <a:xfrm>
            <a:off x="127000" y="5757865"/>
            <a:ext cx="8885238" cy="246221"/>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000">
                <a:latin typeface="Times New Roman" pitchFamily="18" charset="0"/>
                <a:cs typeface="Times New Roman" pitchFamily="18" charset="0"/>
              </a:rPr>
              <a:t>………………..……………………………………………………………………………………………………………………………………..</a:t>
            </a:r>
          </a:p>
        </p:txBody>
      </p:sp>
      <p:pic>
        <p:nvPicPr>
          <p:cNvPr id="5" name="Picture 8" descr="NC Butterfly gus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28700"/>
            <a:ext cx="34417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03538" y="6057900"/>
            <a:ext cx="3035300" cy="6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00198"/>
            <a:ext cx="4572000" cy="2743200"/>
          </a:xfrm>
        </p:spPr>
        <p:txBody>
          <a:bodyPr>
            <a:noAutofit/>
          </a:bodyPr>
          <a:lstStyle>
            <a:lvl1pPr marL="0" marR="0" indent="0" algn="l" defTabSz="380985" rtl="0" eaLnBrk="1" fontAlgn="auto" latinLnBrk="0" hangingPunct="1">
              <a:lnSpc>
                <a:spcPct val="100000"/>
              </a:lnSpc>
              <a:spcBef>
                <a:spcPct val="0"/>
              </a:spcBef>
              <a:spcAft>
                <a:spcPts val="0"/>
              </a:spcAft>
              <a:buClrTx/>
              <a:buSzTx/>
              <a:buFontTx/>
              <a:buNone/>
              <a:tabLst/>
              <a:defRPr sz="4500" b="1" i="0">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4800600"/>
            <a:ext cx="6400800" cy="914400"/>
          </a:xfrm>
        </p:spPr>
        <p:txBody>
          <a:bodyPr>
            <a:normAutofit/>
          </a:bodyPr>
          <a:lstStyle>
            <a:lvl1pPr marL="0" indent="0" algn="ctr">
              <a:buNone/>
              <a:defRPr sz="2000">
                <a:solidFill>
                  <a:schemeClr val="tx1"/>
                </a:solidFill>
                <a:latin typeface="Arial"/>
                <a:cs typeface="Aria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0FB605A6-D40B-43D7-A0DC-072E0D76E4B1}" type="datetime1">
              <a:rPr lang="en-US" altLang="en-US"/>
              <a:pPr>
                <a:defRPr/>
              </a:pPr>
              <a:t>6/2/23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smtClean="0"/>
            </a:lvl1pPr>
          </a:lstStyle>
          <a:p>
            <a:pPr>
              <a:defRPr/>
            </a:pPr>
            <a:fld id="{BC758533-52F1-4526-AE75-F7C64E4D1A6A}" type="slidenum">
              <a:rPr lang="en-US" altLang="en-US"/>
              <a:pPr>
                <a:defRPr/>
              </a:pPr>
              <a:t>‹#›</a:t>
            </a:fld>
            <a:endParaRPr lang="en-US" altLang="en-US"/>
          </a:p>
        </p:txBody>
      </p:sp>
    </p:spTree>
    <p:extLst>
      <p:ext uri="{BB962C8B-B14F-4D97-AF65-F5344CB8AC3E}">
        <p14:creationId xmlns:p14="http://schemas.microsoft.com/office/powerpoint/2010/main" val="340297472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TextBox 3"/>
          <p:cNvSpPr txBox="1"/>
          <p:nvPr/>
        </p:nvSpPr>
        <p:spPr>
          <a:xfrm>
            <a:off x="127000" y="5757865"/>
            <a:ext cx="8885238" cy="246221"/>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000">
                <a:latin typeface="Times New Roman" pitchFamily="18" charset="0"/>
                <a:cs typeface="Times New Roman" pitchFamily="18" charset="0"/>
              </a:rPr>
              <a:t>………………..……………………………………………………………………………………………………………………………………..</a:t>
            </a:r>
          </a:p>
        </p:txBody>
      </p:sp>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3538" y="6057900"/>
            <a:ext cx="3035300" cy="6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600198"/>
            <a:ext cx="8229600" cy="2743200"/>
          </a:xfrm>
        </p:spPr>
        <p:txBody>
          <a:bodyPr>
            <a:noAutofit/>
          </a:bodyPr>
          <a:lstStyle>
            <a:lvl1pPr marL="0" marR="0" indent="0" algn="l" defTabSz="380985" rtl="0" eaLnBrk="1" fontAlgn="auto" latinLnBrk="0" hangingPunct="1">
              <a:lnSpc>
                <a:spcPct val="100000"/>
              </a:lnSpc>
              <a:spcBef>
                <a:spcPct val="0"/>
              </a:spcBef>
              <a:spcAft>
                <a:spcPts val="0"/>
              </a:spcAft>
              <a:buClrTx/>
              <a:buSzTx/>
              <a:buFontTx/>
              <a:buNone/>
              <a:tabLst/>
              <a:defRPr sz="4500" b="1" i="0">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4800600"/>
            <a:ext cx="6400800" cy="914400"/>
          </a:xfrm>
        </p:spPr>
        <p:txBody>
          <a:bodyPr>
            <a:normAutofit/>
          </a:bodyPr>
          <a:lstStyle>
            <a:lvl1pPr marL="0" indent="0" algn="ctr">
              <a:buNone/>
              <a:defRPr sz="2000">
                <a:solidFill>
                  <a:schemeClr val="tx1"/>
                </a:solidFill>
                <a:latin typeface="Arial"/>
                <a:cs typeface="Aria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0BBF8D92-B556-47E4-BB95-F15CFC8B7614}" type="datetime1">
              <a:rPr lang="en-US" altLang="en-US"/>
              <a:pPr>
                <a:defRPr/>
              </a:pPr>
              <a:t>6/2/23</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smtClean="0"/>
            </a:lvl1pPr>
          </a:lstStyle>
          <a:p>
            <a:pPr>
              <a:defRPr/>
            </a:pPr>
            <a:fld id="{0F524438-0E9F-4682-BDB3-CA18740BB724}" type="slidenum">
              <a:rPr lang="en-US" altLang="en-US"/>
              <a:pPr>
                <a:defRPr/>
              </a:pPr>
              <a:t>‹#›</a:t>
            </a:fld>
            <a:endParaRPr lang="en-US" altLang="en-US"/>
          </a:p>
        </p:txBody>
      </p:sp>
    </p:spTree>
    <p:extLst>
      <p:ext uri="{BB962C8B-B14F-4D97-AF65-F5344CB8AC3E}">
        <p14:creationId xmlns:p14="http://schemas.microsoft.com/office/powerpoint/2010/main" val="297182554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p:nvSpPr>
        <p:spPr>
          <a:xfrm>
            <a:off x="127000" y="5757865"/>
            <a:ext cx="8885238" cy="246221"/>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000">
                <a:latin typeface="Times New Roman" pitchFamily="18" charset="0"/>
                <a:cs typeface="Times New Roman" pitchFamily="18" charset="0"/>
              </a:rPr>
              <a:t>………………..……………………………………………………………………………………………………………………………………..</a:t>
            </a:r>
          </a:p>
        </p:txBody>
      </p:sp>
      <p:pic>
        <p:nvPicPr>
          <p:cNvPr id="5" name="Picture 8" descr="NC logo-delete frame horizontal_12.18.14.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3538" y="6057900"/>
            <a:ext cx="3035300" cy="6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15774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F741B337-C137-423C-A830-428F793DCB70}" type="datetime1">
              <a:rPr lang="en-US" altLang="en-US"/>
              <a:pPr>
                <a:defRPr/>
              </a:pPr>
              <a:t>6/2/23</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smtClean="0"/>
            </a:lvl1pPr>
          </a:lstStyle>
          <a:p>
            <a:pPr>
              <a:defRPr/>
            </a:pPr>
            <a:fld id="{A9902E73-F83B-4BBD-BAEE-2369D6CED9C8}" type="slidenum">
              <a:rPr lang="en-US" altLang="en-US"/>
              <a:pPr>
                <a:defRPr/>
              </a:pPr>
              <a:t>‹#›</a:t>
            </a:fld>
            <a:endParaRPr lang="en-US" altLang="en-US"/>
          </a:p>
        </p:txBody>
      </p:sp>
    </p:spTree>
    <p:extLst>
      <p:ext uri="{BB962C8B-B14F-4D97-AF65-F5344CB8AC3E}">
        <p14:creationId xmlns:p14="http://schemas.microsoft.com/office/powerpoint/2010/main" val="3634442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pty White Backgroun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lvl1pPr>
              <a:defRPr b="1">
                <a:latin typeface="Arial"/>
                <a:cs typeface="Arial"/>
              </a:defRPr>
            </a:lvl1pPr>
          </a:lstStyle>
          <a:p>
            <a:r>
              <a:rPr lang="en-US" dirty="0"/>
              <a:t>Click to edit Master title style</a:t>
            </a:r>
          </a:p>
        </p:txBody>
      </p:sp>
      <p:sp>
        <p:nvSpPr>
          <p:cNvPr id="6" name="Content Placeholder 2"/>
          <p:cNvSpPr>
            <a:spLocks noGrp="1"/>
          </p:cNvSpPr>
          <p:nvPr>
            <p:ph idx="1"/>
          </p:nvPr>
        </p:nvSpPr>
        <p:spPr>
          <a:xfrm>
            <a:off x="457200" y="1600200"/>
            <a:ext cx="8229600" cy="415774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90CABC-DE76-46D1-8E40-EE2B0DE9F048}" type="datetime1">
              <a:rPr lang="en-US" altLang="en-US"/>
              <a:pPr>
                <a:defRPr/>
              </a:pPr>
              <a:t>6/2/23</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216B224-2D7F-44BC-92D1-D0E094E2B938}" type="slidenum">
              <a:rPr lang="en-US" altLang="en-US"/>
              <a:pPr>
                <a:defRPr/>
              </a:pPr>
              <a:t>‹#›</a:t>
            </a:fld>
            <a:endParaRPr lang="en-US" altLang="en-US"/>
          </a:p>
        </p:txBody>
      </p:sp>
    </p:spTree>
    <p:extLst>
      <p:ext uri="{BB962C8B-B14F-4D97-AF65-F5344CB8AC3E}">
        <p14:creationId xmlns:p14="http://schemas.microsoft.com/office/powerpoint/2010/main" val="352150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pPr>
              <a:defRPr/>
            </a:pPr>
            <a:fld id="{1288BD7F-AB0A-4712-9894-8E378069D249}" type="datetime1">
              <a:rPr lang="en-US" smtClean="0"/>
              <a:t>6/2/23</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8E78AA77-78CE-4BBF-9FA5-E0675253BE8B}" type="slidenum">
              <a:rPr lang="en-US" smtClean="0"/>
              <a:pPr>
                <a:defRPr/>
              </a:pPr>
              <a:t>‹#›</a:t>
            </a:fld>
            <a:endParaRPr lang="en-US" dirty="0"/>
          </a:p>
        </p:txBody>
      </p:sp>
      <p:sp>
        <p:nvSpPr>
          <p:cNvPr id="14" name="Footer Placeholder 13"/>
          <p:cNvSpPr>
            <a:spLocks noGrp="1"/>
          </p:cNvSpPr>
          <p:nvPr>
            <p:ph type="ftr" sz="quarter" idx="12"/>
          </p:nvPr>
        </p:nvSpPr>
        <p:spPr/>
        <p:txBody>
          <a:body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ty Black Backgroun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lvl1pPr>
              <a:defRPr b="1">
                <a:latin typeface="Arial"/>
                <a:cs typeface="Arial"/>
              </a:defRPr>
            </a:lvl1pPr>
          </a:lstStyle>
          <a:p>
            <a:r>
              <a:rPr lang="en-US" dirty="0"/>
              <a:t>Click to edit Master title style</a:t>
            </a:r>
          </a:p>
        </p:txBody>
      </p:sp>
      <p:sp>
        <p:nvSpPr>
          <p:cNvPr id="6" name="Content Placeholder 2"/>
          <p:cNvSpPr>
            <a:spLocks noGrp="1"/>
          </p:cNvSpPr>
          <p:nvPr>
            <p:ph idx="1"/>
          </p:nvPr>
        </p:nvSpPr>
        <p:spPr>
          <a:xfrm>
            <a:off x="457200" y="1600200"/>
            <a:ext cx="8229600" cy="415774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
          <p:cNvSpPr>
            <a:spLocks noGrp="1"/>
          </p:cNvSpPr>
          <p:nvPr>
            <p:ph type="dt" sz="half" idx="10"/>
          </p:nvPr>
        </p:nvSpPr>
        <p:spPr/>
        <p:txBody>
          <a:bodyPr/>
          <a:lstStyle>
            <a:lvl1pPr>
              <a:defRPr>
                <a:solidFill>
                  <a:srgbClr val="FFFFFF"/>
                </a:solidFill>
              </a:defRPr>
            </a:lvl1pPr>
          </a:lstStyle>
          <a:p>
            <a:pPr>
              <a:defRPr/>
            </a:pPr>
            <a:fld id="{B479DF9B-05EB-4EF6-BDE1-9B1BCC230F77}" type="datetime1">
              <a:rPr lang="en-US" altLang="en-US"/>
              <a:pPr>
                <a:defRPr/>
              </a:pPr>
              <a:t>6/2/23</a:t>
            </a:fld>
            <a:endParaRPr lang="en-US" alt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smtClean="0">
                <a:solidFill>
                  <a:srgbClr val="FFFFFF"/>
                </a:solidFill>
              </a:defRPr>
            </a:lvl1pPr>
          </a:lstStyle>
          <a:p>
            <a:pPr>
              <a:defRPr/>
            </a:pPr>
            <a:fld id="{011EF9D7-8415-4550-A48D-5FE041DF96D5}" type="slidenum">
              <a:rPr lang="en-US" altLang="en-US"/>
              <a:pPr>
                <a:defRPr/>
              </a:pPr>
              <a:t>‹#›</a:t>
            </a:fld>
            <a:endParaRPr lang="en-US" altLang="en-US"/>
          </a:p>
        </p:txBody>
      </p:sp>
    </p:spTree>
    <p:extLst>
      <p:ext uri="{BB962C8B-B14F-4D97-AF65-F5344CB8AC3E}">
        <p14:creationId xmlns:p14="http://schemas.microsoft.com/office/powerpoint/2010/main" val="346968273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TextBox 3"/>
          <p:cNvSpPr txBox="1"/>
          <p:nvPr/>
        </p:nvSpPr>
        <p:spPr>
          <a:xfrm>
            <a:off x="127000" y="5757865"/>
            <a:ext cx="8885238" cy="246221"/>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000">
                <a:latin typeface="Times New Roman" pitchFamily="18" charset="0"/>
                <a:cs typeface="Times New Roman" pitchFamily="18" charset="0"/>
              </a:rPr>
              <a:t>………………..……………………………………………………………………………………………………………………………………..</a:t>
            </a:r>
          </a:p>
        </p:txBody>
      </p:sp>
      <p:pic>
        <p:nvPicPr>
          <p:cNvPr id="5" name="Picture 8" descr="NC Hummingbird .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417638"/>
            <a:ext cx="12319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C logo-delete frame horizontal_12.18.14.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3538" y="6057900"/>
            <a:ext cx="3035300" cy="6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1379784" y="1600200"/>
            <a:ext cx="7307017" cy="415774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7BCEEA81-27ED-4387-9987-8A900676B279}" type="datetime1">
              <a:rPr lang="en-US" altLang="en-US"/>
              <a:pPr>
                <a:defRPr/>
              </a:pPr>
              <a:t>6/2/23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smtClean="0"/>
            </a:lvl1pPr>
          </a:lstStyle>
          <a:p>
            <a:pPr>
              <a:defRPr/>
            </a:pPr>
            <a:fld id="{D1463EEF-3621-4599-A7D2-446445CA7DAA}" type="slidenum">
              <a:rPr lang="en-US" altLang="en-US"/>
              <a:pPr>
                <a:defRPr/>
              </a:pPr>
              <a:t>‹#›</a:t>
            </a:fld>
            <a:endParaRPr lang="en-US" altLang="en-US"/>
          </a:p>
        </p:txBody>
      </p:sp>
    </p:spTree>
    <p:extLst>
      <p:ext uri="{BB962C8B-B14F-4D97-AF65-F5344CB8AC3E}">
        <p14:creationId xmlns:p14="http://schemas.microsoft.com/office/powerpoint/2010/main" val="3813621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4" name="TextBox 3"/>
          <p:cNvSpPr txBox="1"/>
          <p:nvPr/>
        </p:nvSpPr>
        <p:spPr>
          <a:xfrm>
            <a:off x="127000" y="5757865"/>
            <a:ext cx="8885238" cy="246221"/>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000">
                <a:latin typeface="Times New Roman" pitchFamily="18" charset="0"/>
                <a:cs typeface="Times New Roman" pitchFamily="18" charset="0"/>
              </a:rPr>
              <a:t>………………..……………………………………………………………………………………………………………………………………..</a:t>
            </a:r>
          </a:p>
        </p:txBody>
      </p:sp>
      <p:pic>
        <p:nvPicPr>
          <p:cNvPr id="5" name="Picture 8" descr="NC Rabbi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417639"/>
            <a:ext cx="9906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C logo-delete frame horizontal_12.18.14.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3538" y="6057900"/>
            <a:ext cx="3035300" cy="6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1379784" y="1600200"/>
            <a:ext cx="7307017" cy="415774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B2A7F03D-CFD6-40DB-97F7-8044E35F0F04}" type="datetime1">
              <a:rPr lang="en-US" altLang="en-US"/>
              <a:pPr>
                <a:defRPr/>
              </a:pPr>
              <a:t>6/2/23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smtClean="0"/>
            </a:lvl1pPr>
          </a:lstStyle>
          <a:p>
            <a:pPr>
              <a:defRPr/>
            </a:pPr>
            <a:fld id="{DFC0229A-5F3A-471F-A74C-AB8256A6F9B9}" type="slidenum">
              <a:rPr lang="en-US" altLang="en-US"/>
              <a:pPr>
                <a:defRPr/>
              </a:pPr>
              <a:t>‹#›</a:t>
            </a:fld>
            <a:endParaRPr lang="en-US" altLang="en-US"/>
          </a:p>
        </p:txBody>
      </p:sp>
    </p:spTree>
    <p:extLst>
      <p:ext uri="{BB962C8B-B14F-4D97-AF65-F5344CB8AC3E}">
        <p14:creationId xmlns:p14="http://schemas.microsoft.com/office/powerpoint/2010/main" val="2147283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4" name="TextBox 3"/>
          <p:cNvSpPr txBox="1"/>
          <p:nvPr/>
        </p:nvSpPr>
        <p:spPr>
          <a:xfrm>
            <a:off x="127000" y="5757865"/>
            <a:ext cx="8885238" cy="246221"/>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000">
                <a:latin typeface="Times New Roman" pitchFamily="18" charset="0"/>
                <a:cs typeface="Times New Roman" pitchFamily="18" charset="0"/>
              </a:rPr>
              <a:t>………………..……………………………………………………………………………………………………………………………………..</a:t>
            </a:r>
          </a:p>
        </p:txBody>
      </p:sp>
      <p:pic>
        <p:nvPicPr>
          <p:cNvPr id="5" name="Picture 8" descr="NC Squirre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9"/>
            <a:ext cx="9017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C logo-delete frame horizontal_12.18.14.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3538" y="6057900"/>
            <a:ext cx="3035300" cy="6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1379784" y="1600200"/>
            <a:ext cx="7307017" cy="415774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02257AD-7F4B-42CF-B8FE-2ABF2513113F}" type="datetime1">
              <a:rPr lang="en-US" altLang="en-US"/>
              <a:pPr>
                <a:defRPr/>
              </a:pPr>
              <a:t>6/2/23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smtClean="0"/>
            </a:lvl1pPr>
          </a:lstStyle>
          <a:p>
            <a:pPr>
              <a:defRPr/>
            </a:pPr>
            <a:fld id="{D11EB6B0-7BC0-4576-AD05-204771BF12DD}" type="slidenum">
              <a:rPr lang="en-US" altLang="en-US"/>
              <a:pPr>
                <a:defRPr/>
              </a:pPr>
              <a:t>‹#›</a:t>
            </a:fld>
            <a:endParaRPr lang="en-US" altLang="en-US"/>
          </a:p>
        </p:txBody>
      </p:sp>
    </p:spTree>
    <p:extLst>
      <p:ext uri="{BB962C8B-B14F-4D97-AF65-F5344CB8AC3E}">
        <p14:creationId xmlns:p14="http://schemas.microsoft.com/office/powerpoint/2010/main" val="2260764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4" name="TextBox 3"/>
          <p:cNvSpPr txBox="1"/>
          <p:nvPr/>
        </p:nvSpPr>
        <p:spPr>
          <a:xfrm>
            <a:off x="127000" y="5757865"/>
            <a:ext cx="8885238" cy="246221"/>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en-US" sz="1000">
                <a:latin typeface="Times New Roman" pitchFamily="18" charset="0"/>
                <a:cs typeface="Times New Roman" pitchFamily="18" charset="0"/>
              </a:rPr>
              <a:t>………………..……………………………………………………………………………………………………………………………………..</a:t>
            </a:r>
          </a:p>
        </p:txBody>
      </p:sp>
      <p:pic>
        <p:nvPicPr>
          <p:cNvPr id="5" name="Picture 8" descr="NC Turt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417638"/>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NC logo-delete frame horizontal_12.18.14.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3538" y="6057900"/>
            <a:ext cx="3035300" cy="6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379784" y="1600200"/>
            <a:ext cx="7307017" cy="415774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8FD8F4A-CB58-4B29-83EF-4877B21D201A}" type="datetime1">
              <a:rPr lang="en-US" altLang="en-US"/>
              <a:pPr>
                <a:defRPr/>
              </a:pPr>
              <a:t>6/2/23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smtClean="0"/>
            </a:lvl1pPr>
          </a:lstStyle>
          <a:p>
            <a:pPr>
              <a:defRPr/>
            </a:pPr>
            <a:fld id="{C4C1D1CF-1501-48C7-A8BC-4E9AFD318C50}" type="slidenum">
              <a:rPr lang="en-US" altLang="en-US"/>
              <a:pPr>
                <a:defRPr/>
              </a:pPr>
              <a:t>‹#›</a:t>
            </a:fld>
            <a:endParaRPr lang="en-US" altLang="en-US"/>
          </a:p>
        </p:txBody>
      </p:sp>
    </p:spTree>
    <p:extLst>
      <p:ext uri="{BB962C8B-B14F-4D97-AF65-F5344CB8AC3E}">
        <p14:creationId xmlns:p14="http://schemas.microsoft.com/office/powerpoint/2010/main" val="108293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8" descr="NC logo-delete frame horizontal_12.18.14.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3538" y="6057900"/>
            <a:ext cx="3035300" cy="68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457201" y="1600200"/>
            <a:ext cx="3846551" cy="415774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879936" y="1600200"/>
            <a:ext cx="3806864" cy="415774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457200" y="274638"/>
            <a:ext cx="8229600" cy="1143000"/>
          </a:xfrm>
        </p:spPr>
        <p:txBody>
          <a:bodyPr/>
          <a:lstStyle>
            <a:lvl1pPr>
              <a:defRPr b="1">
                <a:latin typeface="Arial"/>
                <a:cs typeface="Arial"/>
              </a:defRPr>
            </a:lvl1pPr>
          </a:lstStyle>
          <a:p>
            <a:r>
              <a:rPr lang="en-US" dirty="0"/>
              <a:t>Click to edit Master title style</a:t>
            </a:r>
          </a:p>
        </p:txBody>
      </p:sp>
      <p:sp>
        <p:nvSpPr>
          <p:cNvPr id="9" name="Date Placeholder 3"/>
          <p:cNvSpPr>
            <a:spLocks noGrp="1"/>
          </p:cNvSpPr>
          <p:nvPr>
            <p:ph type="dt" sz="half" idx="14"/>
          </p:nvPr>
        </p:nvSpPr>
        <p:spPr/>
        <p:txBody>
          <a:bodyPr/>
          <a:lstStyle>
            <a:lvl1pPr>
              <a:defRPr/>
            </a:lvl1pPr>
          </a:lstStyle>
          <a:p>
            <a:pPr>
              <a:defRPr/>
            </a:pPr>
            <a:fld id="{D6C50419-2922-4E4B-AD3B-8BC425F10DFB}" type="datetime1">
              <a:rPr lang="en-US" altLang="en-US"/>
              <a:pPr>
                <a:defRPr/>
              </a:pPr>
              <a:t>6/2/23</a:t>
            </a:fld>
            <a:endParaRPr lang="en-US" altLang="en-US"/>
          </a:p>
        </p:txBody>
      </p:sp>
      <p:sp>
        <p:nvSpPr>
          <p:cNvPr id="10" name="Footer Placeholder 4"/>
          <p:cNvSpPr>
            <a:spLocks noGrp="1"/>
          </p:cNvSpPr>
          <p:nvPr>
            <p:ph type="ftr" sz="quarter" idx="15"/>
          </p:nvPr>
        </p:nvSpPr>
        <p:spPr/>
        <p:txBody>
          <a:bodyPr/>
          <a:lstStyle>
            <a:lvl1pPr>
              <a:defRPr/>
            </a:lvl1pPr>
          </a:lstStyle>
          <a:p>
            <a:pPr>
              <a:defRPr/>
            </a:pPr>
            <a:endParaRPr lang="en-US"/>
          </a:p>
        </p:txBody>
      </p:sp>
      <p:sp>
        <p:nvSpPr>
          <p:cNvPr id="11" name="Slide Number Placeholder 5"/>
          <p:cNvSpPr>
            <a:spLocks noGrp="1"/>
          </p:cNvSpPr>
          <p:nvPr>
            <p:ph type="sldNum" sz="quarter" idx="16"/>
          </p:nvPr>
        </p:nvSpPr>
        <p:spPr/>
        <p:txBody>
          <a:bodyPr/>
          <a:lstStyle>
            <a:lvl1pPr>
              <a:defRPr smtClean="0"/>
            </a:lvl1pPr>
          </a:lstStyle>
          <a:p>
            <a:pPr>
              <a:defRPr/>
            </a:pPr>
            <a:fld id="{464C2514-A8CB-4041-B6AA-AF148AB02F56}" type="slidenum">
              <a:rPr lang="en-US" altLang="en-US"/>
              <a:pPr>
                <a:defRPr/>
              </a:pPr>
              <a:t>‹#›</a:t>
            </a:fld>
            <a:endParaRPr lang="en-US" altLang="en-US"/>
          </a:p>
        </p:txBody>
      </p:sp>
    </p:spTree>
    <p:extLst>
      <p:ext uri="{BB962C8B-B14F-4D97-AF65-F5344CB8AC3E}">
        <p14:creationId xmlns:p14="http://schemas.microsoft.com/office/powerpoint/2010/main" val="1101916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Empty White Background">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F2ABD68-BFFA-4227-BCEB-816C528EB21C}" type="datetime1">
              <a:rPr lang="en-US" altLang="en-US"/>
              <a:pPr>
                <a:defRPr/>
              </a:pPr>
              <a:t>6/2/23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B0C96F3-3796-4CC6-AB11-689E2485EE33}" type="slidenum">
              <a:rPr lang="en-US" altLang="en-US"/>
              <a:pPr>
                <a:defRPr/>
              </a:pPr>
              <a:t>‹#›</a:t>
            </a:fld>
            <a:endParaRPr lang="en-US" altLang="en-US"/>
          </a:p>
        </p:txBody>
      </p:sp>
    </p:spTree>
    <p:extLst>
      <p:ext uri="{BB962C8B-B14F-4D97-AF65-F5344CB8AC3E}">
        <p14:creationId xmlns:p14="http://schemas.microsoft.com/office/powerpoint/2010/main" val="2931394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mpty Black Background">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solidFill>
                  <a:srgbClr val="FFFFFF"/>
                </a:solidFill>
              </a:defRPr>
            </a:lvl1pPr>
          </a:lstStyle>
          <a:p>
            <a:pPr>
              <a:defRPr/>
            </a:pPr>
            <a:fld id="{5A54FFA5-7B5A-4C74-AA8A-DFD24B8C8BB2}" type="datetime1">
              <a:rPr lang="en-US" altLang="en-US"/>
              <a:pPr>
                <a:defRPr/>
              </a:pPr>
              <a:t>6/2/23</a:t>
            </a:fld>
            <a:endParaRPr lang="en-US" alt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4" name="Slide Number Placeholder 4"/>
          <p:cNvSpPr>
            <a:spLocks noGrp="1"/>
          </p:cNvSpPr>
          <p:nvPr>
            <p:ph type="sldNum" sz="quarter" idx="12"/>
          </p:nvPr>
        </p:nvSpPr>
        <p:spPr/>
        <p:txBody>
          <a:bodyPr/>
          <a:lstStyle>
            <a:lvl1pPr>
              <a:defRPr smtClean="0">
                <a:solidFill>
                  <a:srgbClr val="FFFFFF"/>
                </a:solidFill>
              </a:defRPr>
            </a:lvl1pPr>
          </a:lstStyle>
          <a:p>
            <a:pPr>
              <a:defRPr/>
            </a:pPr>
            <a:fld id="{268CF4CB-0C9D-4A33-87F0-63C18378E448}" type="slidenum">
              <a:rPr lang="en-US" altLang="en-US"/>
              <a:pPr>
                <a:defRPr/>
              </a:pPr>
              <a:t>‹#›</a:t>
            </a:fld>
            <a:endParaRPr lang="en-US" altLang="en-US"/>
          </a:p>
        </p:txBody>
      </p:sp>
    </p:spTree>
    <p:extLst>
      <p:ext uri="{BB962C8B-B14F-4D97-AF65-F5344CB8AC3E}">
        <p14:creationId xmlns:p14="http://schemas.microsoft.com/office/powerpoint/2010/main" val="314756387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5BBDED4F-8B43-4F6A-BCD5-4C4972A90C77}" type="datetime1">
              <a:rPr lang="en-US"/>
              <a:pPr>
                <a:defRPr/>
              </a:pPr>
              <a:t>6/2/23</a:t>
            </a:fld>
            <a:endParaRPr lang="en-US" dirty="0"/>
          </a:p>
        </p:txBody>
      </p:sp>
      <p:sp>
        <p:nvSpPr>
          <p:cNvPr id="6" name="Slide Number Placeholder 9"/>
          <p:cNvSpPr>
            <a:spLocks noGrp="1"/>
          </p:cNvSpPr>
          <p:nvPr>
            <p:ph type="sldNum" sz="quarter" idx="11"/>
          </p:nvPr>
        </p:nvSpPr>
        <p:spPr/>
        <p:txBody>
          <a:bodyPr/>
          <a:lstStyle>
            <a:lvl1pPr>
              <a:defRPr smtClean="0"/>
            </a:lvl1pPr>
          </a:lstStyle>
          <a:p>
            <a:pPr>
              <a:defRPr/>
            </a:pPr>
            <a:fld id="{13E19036-9E43-44BE-BBC5-E2989235DBDD}" type="slidenum">
              <a:rPr lang="en-US" altLang="en-US"/>
              <a:pPr>
                <a:defRPr/>
              </a:pPr>
              <a:t>‹#›</a:t>
            </a:fld>
            <a:endParaRPr lang="en-US" altLang="en-US"/>
          </a:p>
        </p:txBody>
      </p:sp>
      <p:sp>
        <p:nvSpPr>
          <p:cNvPr id="7" name="Footer Placeholder 11"/>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29761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51AED73-26EC-4FDA-AD8E-FDB77B760208}" type="datetime1">
              <a:rPr lang="en-US" smtClean="0"/>
              <a:t>6/2/23</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2A4B2E69-C150-4029-8BCC-31CA841FAE8C}" type="slidenum">
              <a:rPr lang="en-US" smtClean="0"/>
              <a:pPr>
                <a:defRPr/>
              </a:pPr>
              <a:t>‹#›</a:t>
            </a:fld>
            <a:endParaRPr lang="en-US" dirty="0"/>
          </a:p>
        </p:txBody>
      </p:sp>
    </p:spTree>
    <p:extLst>
      <p:ext uri="{BB962C8B-B14F-4D97-AF65-F5344CB8AC3E}">
        <p14:creationId xmlns:p14="http://schemas.microsoft.com/office/powerpoint/2010/main" val="3232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pPr>
              <a:defRPr/>
            </a:pPr>
            <a:fld id="{1DDE2684-FADE-4F06-8B82-09DEE567B7DD}" type="datetime1">
              <a:rPr lang="en-US" smtClean="0"/>
              <a:t>6/2/23</a:t>
            </a:fld>
            <a:endParaRPr lang="en-US" dirty="0"/>
          </a:p>
        </p:txBody>
      </p:sp>
      <p:sp>
        <p:nvSpPr>
          <p:cNvPr id="10" name="Slide Number Placeholder 9"/>
          <p:cNvSpPr>
            <a:spLocks noGrp="1"/>
          </p:cNvSpPr>
          <p:nvPr>
            <p:ph type="sldNum" sz="quarter" idx="16"/>
          </p:nvPr>
        </p:nvSpPr>
        <p:spPr/>
        <p:txBody>
          <a:bodyPr rtlCol="0"/>
          <a:lstStyle/>
          <a:p>
            <a:pPr>
              <a:defRPr/>
            </a:pPr>
            <a:fld id="{1C990AC7-F436-4130-9BC4-2C9CF2096652}" type="slidenum">
              <a:rPr lang="en-US" smtClean="0"/>
              <a:pPr>
                <a:defRPr/>
              </a:pPr>
              <a:t>‹#›</a:t>
            </a:fld>
            <a:endParaRPr lang="en-US" dirty="0"/>
          </a:p>
        </p:txBody>
      </p:sp>
      <p:sp>
        <p:nvSpPr>
          <p:cNvPr id="12" name="Footer Placeholder 11"/>
          <p:cNvSpPr>
            <a:spLocks noGrp="1"/>
          </p:cNvSpPr>
          <p:nvPr>
            <p:ph type="ftr" sz="quarter" idx="17"/>
          </p:nvPr>
        </p:nvSpPr>
        <p:spPr/>
        <p:txBody>
          <a:bodyPr rtlCol="0"/>
          <a:lstStyle/>
          <a:p>
            <a:pPr>
              <a:defRPr/>
            </a:pP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9"/>
            <a:ext cx="9144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143000" y="3946489"/>
            <a:ext cx="6858000" cy="1955800"/>
          </a:xfrm>
          <a:prstGeom prst="rect">
            <a:avLst/>
          </a:prstGeom>
        </p:spPr>
        <p:txBody>
          <a:bodyPr anchor="ctr">
            <a:normAutofit/>
          </a:bodyPr>
          <a:lstStyle>
            <a:lvl1pPr algn="ctr">
              <a:defRPr sz="7200" b="1" i="0" spc="45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2381250" y="452179"/>
            <a:ext cx="43815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974837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2632537" y="6186675"/>
            <a:ext cx="3878927"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1735174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8F316B7-4099-46D5-A8CA-BFFA4E5D2906}"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2BC30-D557-4915-8E35-45F5231A529A}" type="slidenum">
              <a:rPr lang="en-US" smtClean="0"/>
              <a:t>‹#›</a:t>
            </a:fld>
            <a:endParaRPr lang="en-US"/>
          </a:p>
        </p:txBody>
      </p:sp>
    </p:spTree>
    <p:extLst>
      <p:ext uri="{BB962C8B-B14F-4D97-AF65-F5344CB8AC3E}">
        <p14:creationId xmlns:p14="http://schemas.microsoft.com/office/powerpoint/2010/main" val="913170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F316B7-4099-46D5-A8CA-BFFA4E5D2906}"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2BC30-D557-4915-8E35-45F5231A529A}" type="slidenum">
              <a:rPr lang="en-US" smtClean="0"/>
              <a:t>‹#›</a:t>
            </a:fld>
            <a:endParaRPr lang="en-US"/>
          </a:p>
        </p:txBody>
      </p:sp>
    </p:spTree>
    <p:extLst>
      <p:ext uri="{BB962C8B-B14F-4D97-AF65-F5344CB8AC3E}">
        <p14:creationId xmlns:p14="http://schemas.microsoft.com/office/powerpoint/2010/main" val="1723491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F316B7-4099-46D5-A8CA-BFFA4E5D2906}"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2BC30-D557-4915-8E35-45F5231A529A}" type="slidenum">
              <a:rPr lang="en-US" smtClean="0"/>
              <a:t>‹#›</a:t>
            </a:fld>
            <a:endParaRPr lang="en-US"/>
          </a:p>
        </p:txBody>
      </p:sp>
    </p:spTree>
    <p:extLst>
      <p:ext uri="{BB962C8B-B14F-4D97-AF65-F5344CB8AC3E}">
        <p14:creationId xmlns:p14="http://schemas.microsoft.com/office/powerpoint/2010/main" val="3277956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F316B7-4099-46D5-A8CA-BFFA4E5D2906}" type="datetimeFigureOut">
              <a:rPr lang="en-US" smtClean="0"/>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2BC30-D557-4915-8E35-45F5231A529A}" type="slidenum">
              <a:rPr lang="en-US" smtClean="0"/>
              <a:t>‹#›</a:t>
            </a:fld>
            <a:endParaRPr lang="en-US"/>
          </a:p>
        </p:txBody>
      </p:sp>
    </p:spTree>
    <p:extLst>
      <p:ext uri="{BB962C8B-B14F-4D97-AF65-F5344CB8AC3E}">
        <p14:creationId xmlns:p14="http://schemas.microsoft.com/office/powerpoint/2010/main" val="1233238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6"/>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F316B7-4099-46D5-A8CA-BFFA4E5D2906}" type="datetimeFigureOut">
              <a:rPr lang="en-US" smtClean="0"/>
              <a:t>6/2/23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A2BC30-D557-4915-8E35-45F5231A529A}" type="slidenum">
              <a:rPr lang="en-US" smtClean="0"/>
              <a:t>‹#›</a:t>
            </a:fld>
            <a:endParaRPr lang="en-US"/>
          </a:p>
        </p:txBody>
      </p:sp>
    </p:spTree>
    <p:extLst>
      <p:ext uri="{BB962C8B-B14F-4D97-AF65-F5344CB8AC3E}">
        <p14:creationId xmlns:p14="http://schemas.microsoft.com/office/powerpoint/2010/main" val="35439400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F316B7-4099-46D5-A8CA-BFFA4E5D2906}" type="datetimeFigureOut">
              <a:rPr lang="en-US" smtClean="0"/>
              <a:t>6/2/23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A2BC30-D557-4915-8E35-45F5231A529A}" type="slidenum">
              <a:rPr lang="en-US" smtClean="0"/>
              <a:t>‹#›</a:t>
            </a:fld>
            <a:endParaRPr lang="en-US"/>
          </a:p>
        </p:txBody>
      </p:sp>
    </p:spTree>
    <p:extLst>
      <p:ext uri="{BB962C8B-B14F-4D97-AF65-F5344CB8AC3E}">
        <p14:creationId xmlns:p14="http://schemas.microsoft.com/office/powerpoint/2010/main" val="3468423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316B7-4099-46D5-A8CA-BFFA4E5D2906}" type="datetimeFigureOut">
              <a:rPr lang="en-US" smtClean="0"/>
              <a:t>6/2/23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A2BC30-D557-4915-8E35-45F5231A529A}" type="slidenum">
              <a:rPr lang="en-US" smtClean="0"/>
              <a:t>‹#›</a:t>
            </a:fld>
            <a:endParaRPr lang="en-US"/>
          </a:p>
        </p:txBody>
      </p:sp>
    </p:spTree>
    <p:extLst>
      <p:ext uri="{BB962C8B-B14F-4D97-AF65-F5344CB8AC3E}">
        <p14:creationId xmlns:p14="http://schemas.microsoft.com/office/powerpoint/2010/main" val="3163560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8F316B7-4099-46D5-A8CA-BFFA4E5D2906}" type="datetimeFigureOut">
              <a:rPr lang="en-US" smtClean="0"/>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2BC30-D557-4915-8E35-45F5231A529A}" type="slidenum">
              <a:rPr lang="en-US" smtClean="0"/>
              <a:t>‹#›</a:t>
            </a:fld>
            <a:endParaRPr lang="en-US"/>
          </a:p>
        </p:txBody>
      </p:sp>
    </p:spTree>
    <p:extLst>
      <p:ext uri="{BB962C8B-B14F-4D97-AF65-F5344CB8AC3E}">
        <p14:creationId xmlns:p14="http://schemas.microsoft.com/office/powerpoint/2010/main" val="1445915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pPr>
              <a:defRPr/>
            </a:pPr>
            <a:fld id="{24C6DA15-5C16-445D-83E5-682B336A4CA9}" type="datetime1">
              <a:rPr lang="en-US" smtClean="0"/>
              <a:t>6/2/23</a:t>
            </a:fld>
            <a:endParaRPr lang="en-US" dirty="0"/>
          </a:p>
        </p:txBody>
      </p:sp>
      <p:sp>
        <p:nvSpPr>
          <p:cNvPr id="12" name="Slide Number Placeholder 11"/>
          <p:cNvSpPr>
            <a:spLocks noGrp="1"/>
          </p:cNvSpPr>
          <p:nvPr>
            <p:ph type="sldNum" sz="quarter" idx="16"/>
          </p:nvPr>
        </p:nvSpPr>
        <p:spPr/>
        <p:txBody>
          <a:bodyPr rtlCol="0"/>
          <a:lstStyle/>
          <a:p>
            <a:pPr>
              <a:defRPr/>
            </a:pPr>
            <a:fld id="{10DE566B-C381-406D-8417-E1AA2431AC23}" type="slidenum">
              <a:rPr lang="en-US" smtClean="0"/>
              <a:pPr>
                <a:defRPr/>
              </a:pPr>
              <a:t>‹#›</a:t>
            </a:fld>
            <a:endParaRPr lang="en-US" dirty="0"/>
          </a:p>
        </p:txBody>
      </p:sp>
      <p:sp>
        <p:nvSpPr>
          <p:cNvPr id="14" name="Footer Placeholder 13"/>
          <p:cNvSpPr>
            <a:spLocks noGrp="1"/>
          </p:cNvSpPr>
          <p:nvPr>
            <p:ph type="ftr" sz="quarter" idx="17"/>
          </p:nvPr>
        </p:nvSpPr>
        <p:spPr/>
        <p:txBody>
          <a:bodyPr rtlCol="0"/>
          <a:lstStyle/>
          <a:p>
            <a:pPr>
              <a:defRPr/>
            </a:pPr>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8F316B7-4099-46D5-A8CA-BFFA4E5D2906}" type="datetimeFigureOut">
              <a:rPr lang="en-US" smtClean="0"/>
              <a:t>6/2/23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2BC30-D557-4915-8E35-45F5231A529A}" type="slidenum">
              <a:rPr lang="en-US" smtClean="0"/>
              <a:t>‹#›</a:t>
            </a:fld>
            <a:endParaRPr lang="en-US"/>
          </a:p>
        </p:txBody>
      </p:sp>
    </p:spTree>
    <p:extLst>
      <p:ext uri="{BB962C8B-B14F-4D97-AF65-F5344CB8AC3E}">
        <p14:creationId xmlns:p14="http://schemas.microsoft.com/office/powerpoint/2010/main" val="2203247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F316B7-4099-46D5-A8CA-BFFA4E5D2906}"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2BC30-D557-4915-8E35-45F5231A529A}" type="slidenum">
              <a:rPr lang="en-US" smtClean="0"/>
              <a:t>‹#›</a:t>
            </a:fld>
            <a:endParaRPr lang="en-US"/>
          </a:p>
        </p:txBody>
      </p:sp>
    </p:spTree>
    <p:extLst>
      <p:ext uri="{BB962C8B-B14F-4D97-AF65-F5344CB8AC3E}">
        <p14:creationId xmlns:p14="http://schemas.microsoft.com/office/powerpoint/2010/main" val="625826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F316B7-4099-46D5-A8CA-BFFA4E5D2906}" type="datetimeFigureOut">
              <a:rPr lang="en-US" smtClean="0"/>
              <a:t>6/2/23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2BC30-D557-4915-8E35-45F5231A529A}" type="slidenum">
              <a:rPr lang="en-US" smtClean="0"/>
              <a:t>‹#›</a:t>
            </a:fld>
            <a:endParaRPr lang="en-US"/>
          </a:p>
        </p:txBody>
      </p:sp>
    </p:spTree>
    <p:extLst>
      <p:ext uri="{BB962C8B-B14F-4D97-AF65-F5344CB8AC3E}">
        <p14:creationId xmlns:p14="http://schemas.microsoft.com/office/powerpoint/2010/main" val="3908108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Empty White Backgroun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lvl1pPr>
              <a:defRPr b="1">
                <a:latin typeface="Arial"/>
                <a:cs typeface="Arial"/>
              </a:defRPr>
            </a:lvl1pPr>
          </a:lstStyle>
          <a:p>
            <a:r>
              <a:rPr lang="en-US" dirty="0"/>
              <a:t>Click to edit Master title style</a:t>
            </a:r>
          </a:p>
        </p:txBody>
      </p:sp>
      <p:sp>
        <p:nvSpPr>
          <p:cNvPr id="6" name="Content Placeholder 2"/>
          <p:cNvSpPr>
            <a:spLocks noGrp="1"/>
          </p:cNvSpPr>
          <p:nvPr>
            <p:ph idx="1"/>
          </p:nvPr>
        </p:nvSpPr>
        <p:spPr>
          <a:xfrm>
            <a:off x="457200" y="1600200"/>
            <a:ext cx="8229600" cy="415774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90CABC-DE76-46D1-8E40-EE2B0DE9F048}" type="datetime1">
              <a:rPr lang="en-US" altLang="en-US"/>
              <a:pPr>
                <a:defRPr/>
              </a:pPr>
              <a:t>6/2/23</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216B224-2D7F-44BC-92D1-D0E094E2B938}" type="slidenum">
              <a:rPr lang="en-US" altLang="en-US"/>
              <a:pPr>
                <a:defRPr/>
              </a:pPr>
              <a:t>‹#›</a:t>
            </a:fld>
            <a:endParaRPr lang="en-US" altLang="en-US"/>
          </a:p>
        </p:txBody>
      </p:sp>
    </p:spTree>
    <p:extLst>
      <p:ext uri="{BB962C8B-B14F-4D97-AF65-F5344CB8AC3E}">
        <p14:creationId xmlns:p14="http://schemas.microsoft.com/office/powerpoint/2010/main" val="12491365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2551-9269-4C3D-94DC-4E4711D8174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1A1D22-7DAB-4ACC-84BA-05515BAAEEA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859170-358B-4B16-AA8F-95A029F79C91}"/>
              </a:ext>
            </a:extLst>
          </p:cNvPr>
          <p:cNvSpPr>
            <a:spLocks noGrp="1"/>
          </p:cNvSpPr>
          <p:nvPr>
            <p:ph type="dt" sz="half" idx="10"/>
          </p:nvPr>
        </p:nvSpPr>
        <p:spPr/>
        <p:txBody>
          <a:bodyPr/>
          <a:lstStyle/>
          <a:p>
            <a:fld id="{FF2EE638-010B-4E8A-8736-FE3CDE50A869}" type="datetimeFigureOut">
              <a:rPr lang="en-US" smtClean="0"/>
              <a:t>6/2/23</a:t>
            </a:fld>
            <a:endParaRPr lang="en-US"/>
          </a:p>
        </p:txBody>
      </p:sp>
      <p:sp>
        <p:nvSpPr>
          <p:cNvPr id="5" name="Footer Placeholder 4">
            <a:extLst>
              <a:ext uri="{FF2B5EF4-FFF2-40B4-BE49-F238E27FC236}">
                <a16:creationId xmlns:a16="http://schemas.microsoft.com/office/drawing/2014/main" id="{CED52CBF-7456-4F8E-BDE8-03CC84F74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E38EF3-E227-4AA7-9F2E-D273F55F5051}"/>
              </a:ext>
            </a:extLst>
          </p:cNvPr>
          <p:cNvSpPr>
            <a:spLocks noGrp="1"/>
          </p:cNvSpPr>
          <p:nvPr>
            <p:ph type="sldNum" sz="quarter" idx="12"/>
          </p:nvPr>
        </p:nvSpPr>
        <p:spPr/>
        <p:txBody>
          <a:bodyPr/>
          <a:lstStyle/>
          <a:p>
            <a:fld id="{0E0D9B28-29A3-4EC6-AB61-21F5A326435B}" type="slidenum">
              <a:rPr lang="en-US" smtClean="0"/>
              <a:t>‹#›</a:t>
            </a:fld>
            <a:endParaRPr lang="en-US"/>
          </a:p>
        </p:txBody>
      </p:sp>
    </p:spTree>
    <p:extLst>
      <p:ext uri="{BB962C8B-B14F-4D97-AF65-F5344CB8AC3E}">
        <p14:creationId xmlns:p14="http://schemas.microsoft.com/office/powerpoint/2010/main" val="2780273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2CAB-4BA8-4C21-991A-30A4F6193F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CCDA8-6BC6-44B8-894D-2A45622ECC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CDC15-9FCB-4C93-852D-7300C89BE522}"/>
              </a:ext>
            </a:extLst>
          </p:cNvPr>
          <p:cNvSpPr>
            <a:spLocks noGrp="1"/>
          </p:cNvSpPr>
          <p:nvPr>
            <p:ph type="dt" sz="half" idx="10"/>
          </p:nvPr>
        </p:nvSpPr>
        <p:spPr/>
        <p:txBody>
          <a:bodyPr/>
          <a:lstStyle/>
          <a:p>
            <a:fld id="{FF2EE638-010B-4E8A-8736-FE3CDE50A869}" type="datetimeFigureOut">
              <a:rPr lang="en-US" smtClean="0"/>
              <a:t>6/2/23</a:t>
            </a:fld>
            <a:endParaRPr lang="en-US"/>
          </a:p>
        </p:txBody>
      </p:sp>
      <p:sp>
        <p:nvSpPr>
          <p:cNvPr id="5" name="Footer Placeholder 4">
            <a:extLst>
              <a:ext uri="{FF2B5EF4-FFF2-40B4-BE49-F238E27FC236}">
                <a16:creationId xmlns:a16="http://schemas.microsoft.com/office/drawing/2014/main" id="{66E83F69-A534-4FF8-994C-F9F336BA0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84471-FC68-41F2-A60B-F990170256C2}"/>
              </a:ext>
            </a:extLst>
          </p:cNvPr>
          <p:cNvSpPr>
            <a:spLocks noGrp="1"/>
          </p:cNvSpPr>
          <p:nvPr>
            <p:ph type="sldNum" sz="quarter" idx="12"/>
          </p:nvPr>
        </p:nvSpPr>
        <p:spPr/>
        <p:txBody>
          <a:bodyPr/>
          <a:lstStyle/>
          <a:p>
            <a:fld id="{0E0D9B28-29A3-4EC6-AB61-21F5A326435B}" type="slidenum">
              <a:rPr lang="en-US" smtClean="0"/>
              <a:t>‹#›</a:t>
            </a:fld>
            <a:endParaRPr lang="en-US"/>
          </a:p>
        </p:txBody>
      </p:sp>
    </p:spTree>
    <p:extLst>
      <p:ext uri="{BB962C8B-B14F-4D97-AF65-F5344CB8AC3E}">
        <p14:creationId xmlns:p14="http://schemas.microsoft.com/office/powerpoint/2010/main" val="885359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03294-89DF-4614-B55A-77B8D43C4AB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1145B56-7C82-4928-A5B5-DE3240BA39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92A8A6-5ADF-48B2-A26E-810B3E8C6204}"/>
              </a:ext>
            </a:extLst>
          </p:cNvPr>
          <p:cNvSpPr>
            <a:spLocks noGrp="1"/>
          </p:cNvSpPr>
          <p:nvPr>
            <p:ph type="dt" sz="half" idx="10"/>
          </p:nvPr>
        </p:nvSpPr>
        <p:spPr/>
        <p:txBody>
          <a:bodyPr/>
          <a:lstStyle/>
          <a:p>
            <a:fld id="{FF2EE638-010B-4E8A-8736-FE3CDE50A869}" type="datetimeFigureOut">
              <a:rPr lang="en-US" smtClean="0"/>
              <a:t>6/2/23</a:t>
            </a:fld>
            <a:endParaRPr lang="en-US"/>
          </a:p>
        </p:txBody>
      </p:sp>
      <p:sp>
        <p:nvSpPr>
          <p:cNvPr id="5" name="Footer Placeholder 4">
            <a:extLst>
              <a:ext uri="{FF2B5EF4-FFF2-40B4-BE49-F238E27FC236}">
                <a16:creationId xmlns:a16="http://schemas.microsoft.com/office/drawing/2014/main" id="{35479F31-1BDF-4B2A-BCAF-7DEE32185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F2234-2FB1-4C1C-8DF0-A9ACAD0C324B}"/>
              </a:ext>
            </a:extLst>
          </p:cNvPr>
          <p:cNvSpPr>
            <a:spLocks noGrp="1"/>
          </p:cNvSpPr>
          <p:nvPr>
            <p:ph type="sldNum" sz="quarter" idx="12"/>
          </p:nvPr>
        </p:nvSpPr>
        <p:spPr/>
        <p:txBody>
          <a:bodyPr/>
          <a:lstStyle/>
          <a:p>
            <a:fld id="{0E0D9B28-29A3-4EC6-AB61-21F5A326435B}" type="slidenum">
              <a:rPr lang="en-US" smtClean="0"/>
              <a:t>‹#›</a:t>
            </a:fld>
            <a:endParaRPr lang="en-US"/>
          </a:p>
        </p:txBody>
      </p:sp>
    </p:spTree>
    <p:extLst>
      <p:ext uri="{BB962C8B-B14F-4D97-AF65-F5344CB8AC3E}">
        <p14:creationId xmlns:p14="http://schemas.microsoft.com/office/powerpoint/2010/main" val="2501983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0B5F-C9EC-4AE3-86F2-264AC52C6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6F266-B2BE-4423-A348-B7D364BE4B5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7DF156-024F-47C6-9819-1F4E29C9CA9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55381E-50A7-4CA3-AEE8-2F6C2D8A432A}"/>
              </a:ext>
            </a:extLst>
          </p:cNvPr>
          <p:cNvSpPr>
            <a:spLocks noGrp="1"/>
          </p:cNvSpPr>
          <p:nvPr>
            <p:ph type="dt" sz="half" idx="10"/>
          </p:nvPr>
        </p:nvSpPr>
        <p:spPr/>
        <p:txBody>
          <a:bodyPr/>
          <a:lstStyle/>
          <a:p>
            <a:fld id="{FF2EE638-010B-4E8A-8736-FE3CDE50A869}" type="datetimeFigureOut">
              <a:rPr lang="en-US" smtClean="0"/>
              <a:t>6/2/23</a:t>
            </a:fld>
            <a:endParaRPr lang="en-US"/>
          </a:p>
        </p:txBody>
      </p:sp>
      <p:sp>
        <p:nvSpPr>
          <p:cNvPr id="6" name="Footer Placeholder 5">
            <a:extLst>
              <a:ext uri="{FF2B5EF4-FFF2-40B4-BE49-F238E27FC236}">
                <a16:creationId xmlns:a16="http://schemas.microsoft.com/office/drawing/2014/main" id="{B0FFDED5-BD05-48E8-89C7-C99FEF656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A6BE86-44F0-4EA9-9FDD-7002BB57F9ED}"/>
              </a:ext>
            </a:extLst>
          </p:cNvPr>
          <p:cNvSpPr>
            <a:spLocks noGrp="1"/>
          </p:cNvSpPr>
          <p:nvPr>
            <p:ph type="sldNum" sz="quarter" idx="12"/>
          </p:nvPr>
        </p:nvSpPr>
        <p:spPr/>
        <p:txBody>
          <a:bodyPr/>
          <a:lstStyle/>
          <a:p>
            <a:fld id="{0E0D9B28-29A3-4EC6-AB61-21F5A326435B}" type="slidenum">
              <a:rPr lang="en-US" smtClean="0"/>
              <a:t>‹#›</a:t>
            </a:fld>
            <a:endParaRPr lang="en-US"/>
          </a:p>
        </p:txBody>
      </p:sp>
    </p:spTree>
    <p:extLst>
      <p:ext uri="{BB962C8B-B14F-4D97-AF65-F5344CB8AC3E}">
        <p14:creationId xmlns:p14="http://schemas.microsoft.com/office/powerpoint/2010/main" val="49434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83EA1-7516-4D91-A4F6-5B42DA69A76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0BBA6-0E9B-4734-8FBD-A6581E202A2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D0D06BD-DD80-477A-895C-7090A6B9DCB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96CC59-B473-40E6-A0B7-200E035A5CA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FB44EBC-A7EC-4FE3-B05E-B6708661C27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539909-A930-4533-A5CF-A033A1603B49}"/>
              </a:ext>
            </a:extLst>
          </p:cNvPr>
          <p:cNvSpPr>
            <a:spLocks noGrp="1"/>
          </p:cNvSpPr>
          <p:nvPr>
            <p:ph type="dt" sz="half" idx="10"/>
          </p:nvPr>
        </p:nvSpPr>
        <p:spPr/>
        <p:txBody>
          <a:bodyPr/>
          <a:lstStyle/>
          <a:p>
            <a:fld id="{FF2EE638-010B-4E8A-8736-FE3CDE50A869}" type="datetimeFigureOut">
              <a:rPr lang="en-US" smtClean="0"/>
              <a:t>6/2/23</a:t>
            </a:fld>
            <a:endParaRPr lang="en-US"/>
          </a:p>
        </p:txBody>
      </p:sp>
      <p:sp>
        <p:nvSpPr>
          <p:cNvPr id="8" name="Footer Placeholder 7">
            <a:extLst>
              <a:ext uri="{FF2B5EF4-FFF2-40B4-BE49-F238E27FC236}">
                <a16:creationId xmlns:a16="http://schemas.microsoft.com/office/drawing/2014/main" id="{76058F4E-9FCF-4B56-9FD4-0F7244A951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FE9FA3-221F-48C2-8342-7F98CD834820}"/>
              </a:ext>
            </a:extLst>
          </p:cNvPr>
          <p:cNvSpPr>
            <a:spLocks noGrp="1"/>
          </p:cNvSpPr>
          <p:nvPr>
            <p:ph type="sldNum" sz="quarter" idx="12"/>
          </p:nvPr>
        </p:nvSpPr>
        <p:spPr/>
        <p:txBody>
          <a:bodyPr/>
          <a:lstStyle/>
          <a:p>
            <a:fld id="{0E0D9B28-29A3-4EC6-AB61-21F5A326435B}" type="slidenum">
              <a:rPr lang="en-US" smtClean="0"/>
              <a:t>‹#›</a:t>
            </a:fld>
            <a:endParaRPr lang="en-US"/>
          </a:p>
        </p:txBody>
      </p:sp>
    </p:spTree>
    <p:extLst>
      <p:ext uri="{BB962C8B-B14F-4D97-AF65-F5344CB8AC3E}">
        <p14:creationId xmlns:p14="http://schemas.microsoft.com/office/powerpoint/2010/main" val="3100555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C8C5-D6B0-4717-BDC1-30E511B9D3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30B6F9-7BE3-4B67-9F37-CFE72A308411}"/>
              </a:ext>
            </a:extLst>
          </p:cNvPr>
          <p:cNvSpPr>
            <a:spLocks noGrp="1"/>
          </p:cNvSpPr>
          <p:nvPr>
            <p:ph type="dt" sz="half" idx="10"/>
          </p:nvPr>
        </p:nvSpPr>
        <p:spPr/>
        <p:txBody>
          <a:bodyPr/>
          <a:lstStyle/>
          <a:p>
            <a:fld id="{FF2EE638-010B-4E8A-8736-FE3CDE50A869}" type="datetimeFigureOut">
              <a:rPr lang="en-US" smtClean="0"/>
              <a:t>6/2/23</a:t>
            </a:fld>
            <a:endParaRPr lang="en-US"/>
          </a:p>
        </p:txBody>
      </p:sp>
      <p:sp>
        <p:nvSpPr>
          <p:cNvPr id="4" name="Footer Placeholder 3">
            <a:extLst>
              <a:ext uri="{FF2B5EF4-FFF2-40B4-BE49-F238E27FC236}">
                <a16:creationId xmlns:a16="http://schemas.microsoft.com/office/drawing/2014/main" id="{3A47B485-9CC9-4A9D-B836-892E20CF6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1465DB-4EE7-4DCD-9AA5-C4D88DD0E85A}"/>
              </a:ext>
            </a:extLst>
          </p:cNvPr>
          <p:cNvSpPr>
            <a:spLocks noGrp="1"/>
          </p:cNvSpPr>
          <p:nvPr>
            <p:ph type="sldNum" sz="quarter" idx="12"/>
          </p:nvPr>
        </p:nvSpPr>
        <p:spPr/>
        <p:txBody>
          <a:bodyPr/>
          <a:lstStyle/>
          <a:p>
            <a:fld id="{0E0D9B28-29A3-4EC6-AB61-21F5A326435B}" type="slidenum">
              <a:rPr lang="en-US" smtClean="0"/>
              <a:t>‹#›</a:t>
            </a:fld>
            <a:endParaRPr lang="en-US"/>
          </a:p>
        </p:txBody>
      </p:sp>
    </p:spTree>
    <p:extLst>
      <p:ext uri="{BB962C8B-B14F-4D97-AF65-F5344CB8AC3E}">
        <p14:creationId xmlns:p14="http://schemas.microsoft.com/office/powerpoint/2010/main" val="379607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36117C20-6735-4254-AE3E-771E33870CB8}" type="datetime1">
              <a:rPr lang="en-US" smtClean="0"/>
              <a:t>6/2/23</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29677DAA-B0DA-4629-8E35-3D17DB95B012}" type="slidenum">
              <a:rPr lang="en-US" smtClean="0"/>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CD913-51FD-41D3-879D-03D7DE0E2274}"/>
              </a:ext>
            </a:extLst>
          </p:cNvPr>
          <p:cNvSpPr>
            <a:spLocks noGrp="1"/>
          </p:cNvSpPr>
          <p:nvPr>
            <p:ph type="dt" sz="half" idx="10"/>
          </p:nvPr>
        </p:nvSpPr>
        <p:spPr/>
        <p:txBody>
          <a:bodyPr/>
          <a:lstStyle/>
          <a:p>
            <a:fld id="{FF2EE638-010B-4E8A-8736-FE3CDE50A869}" type="datetimeFigureOut">
              <a:rPr lang="en-US" smtClean="0"/>
              <a:t>6/2/23</a:t>
            </a:fld>
            <a:endParaRPr lang="en-US"/>
          </a:p>
        </p:txBody>
      </p:sp>
      <p:sp>
        <p:nvSpPr>
          <p:cNvPr id="3" name="Footer Placeholder 2">
            <a:extLst>
              <a:ext uri="{FF2B5EF4-FFF2-40B4-BE49-F238E27FC236}">
                <a16:creationId xmlns:a16="http://schemas.microsoft.com/office/drawing/2014/main" id="{819019DA-7623-40F6-AEBE-FC20F4DEE8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B8B124-850C-420A-80A6-56FE8A2BCA3D}"/>
              </a:ext>
            </a:extLst>
          </p:cNvPr>
          <p:cNvSpPr>
            <a:spLocks noGrp="1"/>
          </p:cNvSpPr>
          <p:nvPr>
            <p:ph type="sldNum" sz="quarter" idx="12"/>
          </p:nvPr>
        </p:nvSpPr>
        <p:spPr/>
        <p:txBody>
          <a:bodyPr/>
          <a:lstStyle/>
          <a:p>
            <a:fld id="{0E0D9B28-29A3-4EC6-AB61-21F5A326435B}" type="slidenum">
              <a:rPr lang="en-US" smtClean="0"/>
              <a:t>‹#›</a:t>
            </a:fld>
            <a:endParaRPr lang="en-US"/>
          </a:p>
        </p:txBody>
      </p:sp>
    </p:spTree>
    <p:extLst>
      <p:ext uri="{BB962C8B-B14F-4D97-AF65-F5344CB8AC3E}">
        <p14:creationId xmlns:p14="http://schemas.microsoft.com/office/powerpoint/2010/main" val="5351304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4C82-13A4-4F8E-B462-9C981F31CAE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9D73470-2EA8-45BF-AB19-891B69555DB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C8707A-79E5-4FF8-A7B3-CFC3E1CE7F2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5E80C1-F3C0-413D-ABFE-3CFDC0F50F2E}"/>
              </a:ext>
            </a:extLst>
          </p:cNvPr>
          <p:cNvSpPr>
            <a:spLocks noGrp="1"/>
          </p:cNvSpPr>
          <p:nvPr>
            <p:ph type="dt" sz="half" idx="10"/>
          </p:nvPr>
        </p:nvSpPr>
        <p:spPr/>
        <p:txBody>
          <a:bodyPr/>
          <a:lstStyle/>
          <a:p>
            <a:fld id="{FF2EE638-010B-4E8A-8736-FE3CDE50A869}" type="datetimeFigureOut">
              <a:rPr lang="en-US" smtClean="0"/>
              <a:t>6/2/23</a:t>
            </a:fld>
            <a:endParaRPr lang="en-US"/>
          </a:p>
        </p:txBody>
      </p:sp>
      <p:sp>
        <p:nvSpPr>
          <p:cNvPr id="6" name="Footer Placeholder 5">
            <a:extLst>
              <a:ext uri="{FF2B5EF4-FFF2-40B4-BE49-F238E27FC236}">
                <a16:creationId xmlns:a16="http://schemas.microsoft.com/office/drawing/2014/main" id="{35B0D58F-14D4-48E2-94CA-04427B73B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A0C22F-23CF-4246-8391-0A8BE98F261D}"/>
              </a:ext>
            </a:extLst>
          </p:cNvPr>
          <p:cNvSpPr>
            <a:spLocks noGrp="1"/>
          </p:cNvSpPr>
          <p:nvPr>
            <p:ph type="sldNum" sz="quarter" idx="12"/>
          </p:nvPr>
        </p:nvSpPr>
        <p:spPr/>
        <p:txBody>
          <a:bodyPr/>
          <a:lstStyle/>
          <a:p>
            <a:fld id="{0E0D9B28-29A3-4EC6-AB61-21F5A326435B}" type="slidenum">
              <a:rPr lang="en-US" smtClean="0"/>
              <a:t>‹#›</a:t>
            </a:fld>
            <a:endParaRPr lang="en-US"/>
          </a:p>
        </p:txBody>
      </p:sp>
    </p:spTree>
    <p:extLst>
      <p:ext uri="{BB962C8B-B14F-4D97-AF65-F5344CB8AC3E}">
        <p14:creationId xmlns:p14="http://schemas.microsoft.com/office/powerpoint/2010/main" val="3052272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79201-EC5E-4A48-906A-6B834AE1034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534B0DC-AFB1-4A51-ADA4-E4CC39B9529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CF4EDE8-04E3-4EBD-926E-00149D0FE87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0FA6812-7663-4209-AD8C-F092EB5326BA}"/>
              </a:ext>
            </a:extLst>
          </p:cNvPr>
          <p:cNvSpPr>
            <a:spLocks noGrp="1"/>
          </p:cNvSpPr>
          <p:nvPr>
            <p:ph type="dt" sz="half" idx="10"/>
          </p:nvPr>
        </p:nvSpPr>
        <p:spPr/>
        <p:txBody>
          <a:bodyPr/>
          <a:lstStyle/>
          <a:p>
            <a:fld id="{FF2EE638-010B-4E8A-8736-FE3CDE50A869}" type="datetimeFigureOut">
              <a:rPr lang="en-US" smtClean="0"/>
              <a:t>6/2/23</a:t>
            </a:fld>
            <a:endParaRPr lang="en-US"/>
          </a:p>
        </p:txBody>
      </p:sp>
      <p:sp>
        <p:nvSpPr>
          <p:cNvPr id="6" name="Footer Placeholder 5">
            <a:extLst>
              <a:ext uri="{FF2B5EF4-FFF2-40B4-BE49-F238E27FC236}">
                <a16:creationId xmlns:a16="http://schemas.microsoft.com/office/drawing/2014/main" id="{B96A2628-0705-4292-BE6B-4D1C8EEB3D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8E3188-7926-4203-93E3-CE5D2E7E1406}"/>
              </a:ext>
            </a:extLst>
          </p:cNvPr>
          <p:cNvSpPr>
            <a:spLocks noGrp="1"/>
          </p:cNvSpPr>
          <p:nvPr>
            <p:ph type="sldNum" sz="quarter" idx="12"/>
          </p:nvPr>
        </p:nvSpPr>
        <p:spPr/>
        <p:txBody>
          <a:bodyPr/>
          <a:lstStyle/>
          <a:p>
            <a:fld id="{0E0D9B28-29A3-4EC6-AB61-21F5A326435B}" type="slidenum">
              <a:rPr lang="en-US" smtClean="0"/>
              <a:t>‹#›</a:t>
            </a:fld>
            <a:endParaRPr lang="en-US"/>
          </a:p>
        </p:txBody>
      </p:sp>
    </p:spTree>
    <p:extLst>
      <p:ext uri="{BB962C8B-B14F-4D97-AF65-F5344CB8AC3E}">
        <p14:creationId xmlns:p14="http://schemas.microsoft.com/office/powerpoint/2010/main" val="2797120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8780C-86C3-447A-BB24-DE512705B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C26E5B-4992-42FE-819A-7833D35BF0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57C8F-73CC-4353-AE32-7D27274FF23D}"/>
              </a:ext>
            </a:extLst>
          </p:cNvPr>
          <p:cNvSpPr>
            <a:spLocks noGrp="1"/>
          </p:cNvSpPr>
          <p:nvPr>
            <p:ph type="dt" sz="half" idx="10"/>
          </p:nvPr>
        </p:nvSpPr>
        <p:spPr/>
        <p:txBody>
          <a:bodyPr/>
          <a:lstStyle/>
          <a:p>
            <a:fld id="{FF2EE638-010B-4E8A-8736-FE3CDE50A869}" type="datetimeFigureOut">
              <a:rPr lang="en-US" smtClean="0"/>
              <a:t>6/2/23</a:t>
            </a:fld>
            <a:endParaRPr lang="en-US"/>
          </a:p>
        </p:txBody>
      </p:sp>
      <p:sp>
        <p:nvSpPr>
          <p:cNvPr id="5" name="Footer Placeholder 4">
            <a:extLst>
              <a:ext uri="{FF2B5EF4-FFF2-40B4-BE49-F238E27FC236}">
                <a16:creationId xmlns:a16="http://schemas.microsoft.com/office/drawing/2014/main" id="{AC4CD90E-4284-41C3-87FC-83D3153CC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5588F-1DDD-43B8-93DA-B0C6AF16B29E}"/>
              </a:ext>
            </a:extLst>
          </p:cNvPr>
          <p:cNvSpPr>
            <a:spLocks noGrp="1"/>
          </p:cNvSpPr>
          <p:nvPr>
            <p:ph type="sldNum" sz="quarter" idx="12"/>
          </p:nvPr>
        </p:nvSpPr>
        <p:spPr/>
        <p:txBody>
          <a:bodyPr/>
          <a:lstStyle/>
          <a:p>
            <a:fld id="{0E0D9B28-29A3-4EC6-AB61-21F5A326435B}" type="slidenum">
              <a:rPr lang="en-US" smtClean="0"/>
              <a:t>‹#›</a:t>
            </a:fld>
            <a:endParaRPr lang="en-US"/>
          </a:p>
        </p:txBody>
      </p:sp>
    </p:spTree>
    <p:extLst>
      <p:ext uri="{BB962C8B-B14F-4D97-AF65-F5344CB8AC3E}">
        <p14:creationId xmlns:p14="http://schemas.microsoft.com/office/powerpoint/2010/main" val="2341832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FE2114-D9B3-4D97-8998-5D37F8E6FE4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B577C1-7F0F-48FE-9A44-9B3F080D802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5C45A-7CA2-4060-AAC8-6E31031ECF08}"/>
              </a:ext>
            </a:extLst>
          </p:cNvPr>
          <p:cNvSpPr>
            <a:spLocks noGrp="1"/>
          </p:cNvSpPr>
          <p:nvPr>
            <p:ph type="dt" sz="half" idx="10"/>
          </p:nvPr>
        </p:nvSpPr>
        <p:spPr/>
        <p:txBody>
          <a:bodyPr/>
          <a:lstStyle/>
          <a:p>
            <a:fld id="{FF2EE638-010B-4E8A-8736-FE3CDE50A869}" type="datetimeFigureOut">
              <a:rPr lang="en-US" smtClean="0"/>
              <a:t>6/2/23</a:t>
            </a:fld>
            <a:endParaRPr lang="en-US"/>
          </a:p>
        </p:txBody>
      </p:sp>
      <p:sp>
        <p:nvSpPr>
          <p:cNvPr id="5" name="Footer Placeholder 4">
            <a:extLst>
              <a:ext uri="{FF2B5EF4-FFF2-40B4-BE49-F238E27FC236}">
                <a16:creationId xmlns:a16="http://schemas.microsoft.com/office/drawing/2014/main" id="{FC001DDA-8823-4A58-A674-03E155450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38DF3-C246-4E5E-BE7E-CC8259A345D4}"/>
              </a:ext>
            </a:extLst>
          </p:cNvPr>
          <p:cNvSpPr>
            <a:spLocks noGrp="1"/>
          </p:cNvSpPr>
          <p:nvPr>
            <p:ph type="sldNum" sz="quarter" idx="12"/>
          </p:nvPr>
        </p:nvSpPr>
        <p:spPr/>
        <p:txBody>
          <a:bodyPr/>
          <a:lstStyle/>
          <a:p>
            <a:fld id="{0E0D9B28-29A3-4EC6-AB61-21F5A326435B}" type="slidenum">
              <a:rPr lang="en-US" smtClean="0"/>
              <a:t>‹#›</a:t>
            </a:fld>
            <a:endParaRPr lang="en-US"/>
          </a:p>
        </p:txBody>
      </p:sp>
    </p:spTree>
    <p:extLst>
      <p:ext uri="{BB962C8B-B14F-4D97-AF65-F5344CB8AC3E}">
        <p14:creationId xmlns:p14="http://schemas.microsoft.com/office/powerpoint/2010/main" val="4196631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51AED73-26EC-4FDA-AD8E-FDB77B760208}" type="datetime1">
              <a:rPr lang="en-US" smtClean="0"/>
              <a:t>6/2/23</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2A4B2E69-C150-4029-8BCC-31CA841FAE8C}"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pPr>
              <a:defRPr/>
            </a:pPr>
            <a:fld id="{011DB6B0-F9AC-490A-8234-6DB41DC4AE78}" type="datetime1">
              <a:rPr lang="en-US" smtClean="0"/>
              <a:t>6/2/23</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3DE662DD-12B1-4324-9848-234D651F4D30}" type="slidenum">
              <a:rPr lang="en-US" smtClean="0"/>
              <a:pPr>
                <a:defRPr/>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pPr>
              <a:defRPr/>
            </a:pPr>
            <a:fld id="{BC470779-8A46-4664-A743-B5DBEE6FE9F8}" type="datetime1">
              <a:rPr lang="en-US" smtClean="0"/>
              <a:t>6/2/23</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115CD1F5-7D6C-44D0-8D8A-DD299C48162E}" type="slidenum">
              <a:rPr lang="en-US" smtClean="0"/>
              <a:pPr>
                <a:defRPr/>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02AE923E-54C2-4C3D-AEFC-C243D1A6040E}" type="datetime1">
              <a:rPr lang="en-US" smtClean="0"/>
              <a:t>6/2/23</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19D56B80-939F-48E1-8BA2-80AC1C288D0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859" r:id="rId12"/>
  </p:sldLayoutIdLst>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3352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defRPr/>
            </a:pPr>
            <a:fld id="{A107A01A-43A6-48E4-962F-C08080D38FEF}" type="datetime1">
              <a:rPr lang="en-US" smtClean="0">
                <a:solidFill>
                  <a:prstClr val="black">
                    <a:tint val="75000"/>
                  </a:prstClr>
                </a:solidFill>
                <a:latin typeface="Arial"/>
                <a:ea typeface="ＭＳ Ｐゴシック" pitchFamily="34" charset="-128"/>
              </a:rPr>
              <a:t>6/2/23</a:t>
            </a:fld>
            <a:endParaRPr lang="en-US">
              <a:solidFill>
                <a:prstClr val="black">
                  <a:tint val="75000"/>
                </a:prstClr>
              </a:solidFill>
              <a:latin typeface="Arial"/>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defRPr/>
            </a:pPr>
            <a:fld id="{5577A349-102E-4C69-8CE4-4995A84B394E}" type="slidenum">
              <a:rPr lang="en-US" smtClean="0">
                <a:solidFill>
                  <a:prstClr val="black">
                    <a:tint val="75000"/>
                  </a:prstClr>
                </a:solidFill>
                <a:latin typeface="Arial"/>
                <a:ea typeface="ＭＳ Ｐゴシック" pitchFamily="34" charset="-128"/>
              </a:rPr>
              <a:pPr defTabSz="457200">
                <a:defRPr/>
              </a:pPr>
              <a:t>‹#›</a:t>
            </a:fld>
            <a:endParaRPr lang="en-US">
              <a:solidFill>
                <a:prstClr val="black">
                  <a:tint val="75000"/>
                </a:prstClr>
              </a:solidFill>
              <a:latin typeface="Arial"/>
              <a:ea typeface="ＭＳ Ｐゴシック" pitchFamily="34" charset="-128"/>
            </a:endParaRPr>
          </a:p>
        </p:txBody>
      </p:sp>
    </p:spTree>
    <p:extLst>
      <p:ext uri="{BB962C8B-B14F-4D97-AF65-F5344CB8AC3E}">
        <p14:creationId xmlns:p14="http://schemas.microsoft.com/office/powerpoint/2010/main" val="421947270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b="1">
                <a:solidFill>
                  <a:srgbClr val="898989"/>
                </a:solidFill>
                <a:cs typeface="Arial" pitchFamily="34" charset="0"/>
              </a:defRPr>
            </a:lvl1pPr>
          </a:lstStyle>
          <a:p>
            <a:pPr>
              <a:defRPr/>
            </a:pPr>
            <a:fld id="{9A8E757E-9287-48BE-AAA8-8140F636F71B}" type="datetime1">
              <a:rPr lang="en-US" altLang="en-US"/>
              <a:pPr>
                <a:defRPr/>
              </a:pPr>
              <a:t>6/2/23</a:t>
            </a:fld>
            <a:endParaRPr lang="en-US" alt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b="1">
                <a:solidFill>
                  <a:schemeClr val="tx1">
                    <a:tint val="75000"/>
                  </a:schemeClr>
                </a:solidFill>
                <a:latin typeface="Arial"/>
                <a:ea typeface="+mn-ea"/>
                <a:cs typeface="Arial"/>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b="1" smtClean="0">
                <a:solidFill>
                  <a:srgbClr val="898989"/>
                </a:solidFill>
                <a:cs typeface="Arial" panose="020B0604020202020204" pitchFamily="34" charset="0"/>
              </a:defRPr>
            </a:lvl1pPr>
          </a:lstStyle>
          <a:p>
            <a:pPr>
              <a:defRPr/>
            </a:pPr>
            <a:fld id="{9A212DF1-A4DE-4A7C-A163-57711825F866}" type="slidenum">
              <a:rPr lang="en-US" altLang="en-US"/>
              <a:pPr>
                <a:defRPr/>
              </a:pPr>
              <a:t>‹#›</a:t>
            </a:fld>
            <a:endParaRPr lang="en-US" altLang="en-US"/>
          </a:p>
        </p:txBody>
      </p:sp>
    </p:spTree>
    <p:extLst>
      <p:ext uri="{BB962C8B-B14F-4D97-AF65-F5344CB8AC3E}">
        <p14:creationId xmlns:p14="http://schemas.microsoft.com/office/powerpoint/2010/main" val="219227565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906" r:id="rId15"/>
    <p:sldLayoutId id="2147483919" r:id="rId16"/>
    <p:sldLayoutId id="2147483920" r:id="rId17"/>
  </p:sldLayoutIdLst>
  <p:txStyles>
    <p:titleStyle>
      <a:lvl1pPr algn="ctr" defTabSz="380985" rtl="0" eaLnBrk="0" fontAlgn="base" hangingPunct="0">
        <a:spcBef>
          <a:spcPct val="0"/>
        </a:spcBef>
        <a:spcAft>
          <a:spcPct val="0"/>
        </a:spcAft>
        <a:defRPr sz="3667" b="1" kern="1200">
          <a:solidFill>
            <a:schemeClr val="tx1"/>
          </a:solidFill>
          <a:latin typeface="Arial"/>
          <a:ea typeface="ＭＳ Ｐゴシック" charset="-128"/>
          <a:cs typeface="ＭＳ Ｐゴシック" charset="-128"/>
        </a:defRPr>
      </a:lvl1pPr>
      <a:lvl2pPr algn="ctr" defTabSz="380985" rtl="0" eaLnBrk="0" fontAlgn="base" hangingPunct="0">
        <a:spcBef>
          <a:spcPct val="0"/>
        </a:spcBef>
        <a:spcAft>
          <a:spcPct val="0"/>
        </a:spcAft>
        <a:defRPr sz="3667" b="1">
          <a:solidFill>
            <a:schemeClr val="tx1"/>
          </a:solidFill>
          <a:latin typeface="Arial" charset="0"/>
          <a:ea typeface="ＭＳ Ｐゴシック" charset="-128"/>
          <a:cs typeface="ＭＳ Ｐゴシック" charset="-128"/>
        </a:defRPr>
      </a:lvl2pPr>
      <a:lvl3pPr algn="ctr" defTabSz="380985" rtl="0" eaLnBrk="0" fontAlgn="base" hangingPunct="0">
        <a:spcBef>
          <a:spcPct val="0"/>
        </a:spcBef>
        <a:spcAft>
          <a:spcPct val="0"/>
        </a:spcAft>
        <a:defRPr sz="3667" b="1">
          <a:solidFill>
            <a:schemeClr val="tx1"/>
          </a:solidFill>
          <a:latin typeface="Arial" charset="0"/>
          <a:ea typeface="ＭＳ Ｐゴシック" charset="-128"/>
          <a:cs typeface="ＭＳ Ｐゴシック" charset="-128"/>
        </a:defRPr>
      </a:lvl3pPr>
      <a:lvl4pPr algn="ctr" defTabSz="380985" rtl="0" eaLnBrk="0" fontAlgn="base" hangingPunct="0">
        <a:spcBef>
          <a:spcPct val="0"/>
        </a:spcBef>
        <a:spcAft>
          <a:spcPct val="0"/>
        </a:spcAft>
        <a:defRPr sz="3667" b="1">
          <a:solidFill>
            <a:schemeClr val="tx1"/>
          </a:solidFill>
          <a:latin typeface="Arial" charset="0"/>
          <a:ea typeface="ＭＳ Ｐゴシック" charset="-128"/>
          <a:cs typeface="ＭＳ Ｐゴシック" charset="-128"/>
        </a:defRPr>
      </a:lvl4pPr>
      <a:lvl5pPr algn="ctr" defTabSz="380985" rtl="0" eaLnBrk="0" fontAlgn="base" hangingPunct="0">
        <a:spcBef>
          <a:spcPct val="0"/>
        </a:spcBef>
        <a:spcAft>
          <a:spcPct val="0"/>
        </a:spcAft>
        <a:defRPr sz="3667" b="1">
          <a:solidFill>
            <a:schemeClr val="tx1"/>
          </a:solidFill>
          <a:latin typeface="Arial" charset="0"/>
          <a:ea typeface="ＭＳ Ｐゴシック" charset="-128"/>
          <a:cs typeface="ＭＳ Ｐゴシック" charset="-128"/>
        </a:defRPr>
      </a:lvl5pPr>
      <a:lvl6pPr marL="380985" algn="ctr" defTabSz="380985" rtl="0" eaLnBrk="1" fontAlgn="base" hangingPunct="1">
        <a:spcBef>
          <a:spcPct val="0"/>
        </a:spcBef>
        <a:spcAft>
          <a:spcPct val="0"/>
        </a:spcAft>
        <a:defRPr sz="3667">
          <a:solidFill>
            <a:schemeClr val="tx1"/>
          </a:solidFill>
          <a:latin typeface="Times New Roman" charset="0"/>
          <a:ea typeface="ＭＳ Ｐゴシック" charset="-128"/>
        </a:defRPr>
      </a:lvl6pPr>
      <a:lvl7pPr marL="761970" algn="ctr" defTabSz="380985" rtl="0" eaLnBrk="1" fontAlgn="base" hangingPunct="1">
        <a:spcBef>
          <a:spcPct val="0"/>
        </a:spcBef>
        <a:spcAft>
          <a:spcPct val="0"/>
        </a:spcAft>
        <a:defRPr sz="3667">
          <a:solidFill>
            <a:schemeClr val="tx1"/>
          </a:solidFill>
          <a:latin typeface="Times New Roman" charset="0"/>
          <a:ea typeface="ＭＳ Ｐゴシック" charset="-128"/>
        </a:defRPr>
      </a:lvl7pPr>
      <a:lvl8pPr marL="1142954" algn="ctr" defTabSz="380985" rtl="0" eaLnBrk="1" fontAlgn="base" hangingPunct="1">
        <a:spcBef>
          <a:spcPct val="0"/>
        </a:spcBef>
        <a:spcAft>
          <a:spcPct val="0"/>
        </a:spcAft>
        <a:defRPr sz="3667">
          <a:solidFill>
            <a:schemeClr val="tx1"/>
          </a:solidFill>
          <a:latin typeface="Times New Roman" charset="0"/>
          <a:ea typeface="ＭＳ Ｐゴシック" charset="-128"/>
        </a:defRPr>
      </a:lvl8pPr>
      <a:lvl9pPr marL="1523939" algn="ctr" defTabSz="380985" rtl="0" eaLnBrk="1" fontAlgn="base" hangingPunct="1">
        <a:spcBef>
          <a:spcPct val="0"/>
        </a:spcBef>
        <a:spcAft>
          <a:spcPct val="0"/>
        </a:spcAft>
        <a:defRPr sz="3667">
          <a:solidFill>
            <a:schemeClr val="tx1"/>
          </a:solidFill>
          <a:latin typeface="Times New Roman" charset="0"/>
          <a:ea typeface="ＭＳ Ｐゴシック" charset="-128"/>
        </a:defRPr>
      </a:lvl9pPr>
    </p:titleStyle>
    <p:bodyStyle>
      <a:lvl1pPr marL="285739" indent="-285739" algn="l" defTabSz="380985" rtl="0" eaLnBrk="0" fontAlgn="base" hangingPunct="0">
        <a:spcBef>
          <a:spcPct val="20000"/>
        </a:spcBef>
        <a:spcAft>
          <a:spcPct val="0"/>
        </a:spcAft>
        <a:buFont typeface="Arial" panose="020B0604020202020204" pitchFamily="34" charset="0"/>
        <a:buChar char="•"/>
        <a:defRPr sz="2667" kern="1200">
          <a:solidFill>
            <a:schemeClr val="tx1"/>
          </a:solidFill>
          <a:latin typeface="Arial"/>
          <a:ea typeface="ＭＳ Ｐゴシック" charset="-128"/>
          <a:cs typeface="ＭＳ Ｐゴシック" charset="-128"/>
        </a:defRPr>
      </a:lvl1pPr>
      <a:lvl2pPr marL="619100" indent="-238115" algn="l" defTabSz="380985" rtl="0" eaLnBrk="0" fontAlgn="base" hangingPunct="0">
        <a:spcBef>
          <a:spcPct val="20000"/>
        </a:spcBef>
        <a:spcAft>
          <a:spcPct val="0"/>
        </a:spcAft>
        <a:buFont typeface="Arial" panose="020B0604020202020204" pitchFamily="34" charset="0"/>
        <a:buChar char="–"/>
        <a:defRPr sz="2333" kern="1200">
          <a:solidFill>
            <a:schemeClr val="tx1"/>
          </a:solidFill>
          <a:latin typeface="Arial"/>
          <a:ea typeface="Geneva" charset="0"/>
          <a:cs typeface="Arial"/>
        </a:defRPr>
      </a:lvl2pPr>
      <a:lvl3pPr marL="952462" indent="-190492" algn="l" defTabSz="380985"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Arial" charset="0"/>
          <a:cs typeface="Arial"/>
        </a:defRPr>
      </a:lvl3pPr>
      <a:lvl4pPr marL="1333447" indent="-190492" algn="l" defTabSz="380985" rtl="0" eaLnBrk="0" fontAlgn="base" hangingPunct="0">
        <a:spcBef>
          <a:spcPct val="20000"/>
        </a:spcBef>
        <a:spcAft>
          <a:spcPct val="0"/>
        </a:spcAft>
        <a:buFont typeface="Arial" panose="020B0604020202020204" pitchFamily="34" charset="0"/>
        <a:buChar char="–"/>
        <a:defRPr sz="1667" kern="1200">
          <a:solidFill>
            <a:schemeClr val="tx1"/>
          </a:solidFill>
          <a:latin typeface="Arial"/>
          <a:ea typeface="Arial" charset="0"/>
          <a:cs typeface="Arial"/>
        </a:defRPr>
      </a:lvl4pPr>
      <a:lvl5pPr marL="1714431" indent="-190492" algn="l" defTabSz="380985" rtl="0" eaLnBrk="0" fontAlgn="base" hangingPunct="0">
        <a:spcBef>
          <a:spcPct val="20000"/>
        </a:spcBef>
        <a:spcAft>
          <a:spcPct val="0"/>
        </a:spcAft>
        <a:buFont typeface="Arial" panose="020B0604020202020204" pitchFamily="34" charset="0"/>
        <a:buChar char="»"/>
        <a:defRPr sz="1667" kern="1200">
          <a:solidFill>
            <a:schemeClr val="tx1"/>
          </a:solidFill>
          <a:latin typeface="Arial"/>
          <a:ea typeface="Arial" charset="0"/>
          <a:cs typeface="Arial"/>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F316B7-4099-46D5-A8CA-BFFA4E5D2906}" type="datetimeFigureOut">
              <a:rPr lang="en-US" smtClean="0"/>
              <a:t>6/2/23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A2BC30-D557-4915-8E35-45F5231A529A}" type="slidenum">
              <a:rPr lang="en-US" smtClean="0"/>
              <a:t>‹#›</a:t>
            </a:fld>
            <a:endParaRPr lang="en-US"/>
          </a:p>
        </p:txBody>
      </p:sp>
    </p:spTree>
    <p:extLst>
      <p:ext uri="{BB962C8B-B14F-4D97-AF65-F5344CB8AC3E}">
        <p14:creationId xmlns:p14="http://schemas.microsoft.com/office/powerpoint/2010/main" val="4261349847"/>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2E9574-B8D6-48B1-992A-39F7423C93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8ACB6E-F1EC-4D28-A802-9FF6C2163FC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253A6-122C-4B14-95EE-08CA75C28E5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F2EE638-010B-4E8A-8736-FE3CDE50A869}" type="datetimeFigureOut">
              <a:rPr lang="en-US" smtClean="0"/>
              <a:t>6/2/23</a:t>
            </a:fld>
            <a:endParaRPr lang="en-US"/>
          </a:p>
        </p:txBody>
      </p:sp>
      <p:sp>
        <p:nvSpPr>
          <p:cNvPr id="5" name="Footer Placeholder 4">
            <a:extLst>
              <a:ext uri="{FF2B5EF4-FFF2-40B4-BE49-F238E27FC236}">
                <a16:creationId xmlns:a16="http://schemas.microsoft.com/office/drawing/2014/main" id="{DB6EF2A2-2AD5-4D89-903A-E091B927950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40848B-C1CB-479B-A4B8-2225F09F376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0D9B28-29A3-4EC6-AB61-21F5A326435B}" type="slidenum">
              <a:rPr lang="en-US" smtClean="0"/>
              <a:t>‹#›</a:t>
            </a:fld>
            <a:endParaRPr lang="en-US"/>
          </a:p>
        </p:txBody>
      </p:sp>
    </p:spTree>
    <p:extLst>
      <p:ext uri="{BB962C8B-B14F-4D97-AF65-F5344CB8AC3E}">
        <p14:creationId xmlns:p14="http://schemas.microsoft.com/office/powerpoint/2010/main" val="560842407"/>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hyperlink" Target="https://www.pinterest.com/pin/6825836921093180/" TargetMode="External"/><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artofverbalwar.com/wp-content/uploads/2019/07/what-you-talkin-bout-willis-quote-1.jpg" TargetMode="Externa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twitter.com/ybca/status/1374137596352196610" TargetMode="Externa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carapage.co/about/" TargetMode="Externa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spokesman-recorder.com/2017/10/18/grandmothers-hands-enlightening-approach-heal-racial-trauma/" TargetMode="Externa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hyperlink" Target="https://hiveonline.org/the-future-of-healing/" TargetMode="External"/><Relationship Id="rId2" Type="http://schemas.openxmlformats.org/officeDocument/2006/relationships/image" Target="../media/image34.jpg"/><Relationship Id="rId1" Type="http://schemas.openxmlformats.org/officeDocument/2006/relationships/slideLayout" Target="../slideLayouts/slideLayout53.xml"/><Relationship Id="rId4" Type="http://schemas.openxmlformats.org/officeDocument/2006/relationships/hyperlink" Target="https://creativecommons.org/licenses/by-nc-sa/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en/child-boy-mirror-reflection-856132/" TargetMode="External"/><Relationship Id="rId2" Type="http://schemas.openxmlformats.org/officeDocument/2006/relationships/image" Target="../media/image35.jpg"/><Relationship Id="rId1" Type="http://schemas.openxmlformats.org/officeDocument/2006/relationships/slideLayout" Target="../slideLayouts/slideLayout53.xml"/><Relationship Id="rId4" Type="http://schemas.openxmlformats.org/officeDocument/2006/relationships/hyperlink" Target="https://cdn.pixabay.com/photo/2015/07/22/21/31/child-856132_960_720.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transformnetwork.org/healing-justice-online-class" TargetMode="Externa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https://www.takingcharge.csh.umn.edu/healing-justice-equity" TargetMode="External"/><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hyperlink" Target="https://arrow-journal.org/healing-justice-for-a-world-on-fire/figure-3-1-healing-justice-framework/" TargetMode="External"/><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s://prentishemphill.com/" TargetMode="External"/><Relationship Id="rId2" Type="http://schemas.openxmlformats.org/officeDocument/2006/relationships/hyperlink" Target="https://www.huffpost.com/entry/healing-justice_b_5899e8ade4b0c1284f282ffe" TargetMode="Externa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globeandfeminist.com/2020/07/24/self-care-day/" TargetMode="Externa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hyperlink" Target="https://theecologist.org/2016/oct/21/gaia-lives-overcoming-our-fear-living-planet" TargetMode="External"/><Relationship Id="rId2" Type="http://schemas.openxmlformats.org/officeDocument/2006/relationships/image" Target="../media/image41.jpg"/><Relationship Id="rId1" Type="http://schemas.openxmlformats.org/officeDocument/2006/relationships/slideLayout" Target="../slideLayouts/slideLayout43.xml"/><Relationship Id="rId4" Type="http://schemas.openxmlformats.org/officeDocument/2006/relationships/hyperlink" Target="https://creativecommons.org/licenses/by-nc/3.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learningforjustice.org/magazine/fall-2020/this-conversation-is-anti-racisthttps:/www.learningforjustice.org/magazine/fall-2020/this-conversation-is-anti-racist" TargetMode="External"/><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hyperlink" Target="https://www.flickr.com/photos/99345739@N03/16242891974" TargetMode="External"/><Relationship Id="rId2" Type="http://schemas.openxmlformats.org/officeDocument/2006/relationships/image" Target="../media/image43.jpg"/><Relationship Id="rId1" Type="http://schemas.openxmlformats.org/officeDocument/2006/relationships/slideLayout" Target="../slideLayouts/slideLayout29.xml"/><Relationship Id="rId4" Type="http://schemas.openxmlformats.org/officeDocument/2006/relationships/hyperlink" Target="https://creativecommons.org/licenses/by/3.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n.wikialpha.org/wiki/Optimus_Prime_(Prime)" TargetMode="External"/><Relationship Id="rId2" Type="http://schemas.openxmlformats.org/officeDocument/2006/relationships/image" Target="../media/image44.jpg"/><Relationship Id="rId1" Type="http://schemas.openxmlformats.org/officeDocument/2006/relationships/slideLayout" Target="../slideLayouts/slideLayout29.xml"/><Relationship Id="rId4" Type="http://schemas.openxmlformats.org/officeDocument/2006/relationships/hyperlink" Target="https://en.wikialpha.org/wiki/Optimus_Prime_(Aligned_"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ampusvirtualsp.org/en/world-health-day-paho-calls-equitable-access-health-care" TargetMode="External"/><Relationship Id="rId2" Type="http://schemas.openxmlformats.org/officeDocument/2006/relationships/image" Target="../media/image45.jpg"/><Relationship Id="rId1" Type="http://schemas.openxmlformats.org/officeDocument/2006/relationships/slideLayout" Target="../slideLayouts/slideLayout29.xml"/><Relationship Id="rId5" Type="http://schemas.openxmlformats.org/officeDocument/2006/relationships/hyperlink" Target="https://creativecommons.org/licenses/by-nc/3.0/" TargetMode="External"/><Relationship Id="rId4" Type="http://schemas.openxmlformats.org/officeDocument/2006/relationships/hyperlink" Target="https://en.wikialpha.org/wiki/Optimus_Prime_(Aligned_"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urban.org/racial-equity-analytics-lab"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health.pa.gov/topics/Health-Equity/Pages/Health%20Equity.aspx"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methwick.org/2019/11/6-dimensions-of-wellness-for-all/" TargetMode="Externa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moesc.net/vnews/display.v/ART/5ca607f8b076a" TargetMode="Externa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jarthur.co/transparency-in-the-workplace/" TargetMode="Externa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axerosolutions.com/blog/taking-breaks-at-work-how-to-motivate-your-staff-to-be-awesome" TargetMode="Externa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nycofficesuites.com/2018/11/15/best-practices-for-working-with-different-cultures-in-the-workplace/" TargetMode="Externa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hyperlink" Target="https://archello.com/project/the-greenest-office" TargetMode="External"/><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hyperlink" Target="https://snacknation.com/blog/employee-reward-systems/" TargetMode="External"/><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hyperlink" Target="https://trainingmag.com/how-to-use-coaching-and-mentoring-to-upskill-your-employees/" TargetMode="External"/><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38.xml"/><Relationship Id="rId5" Type="http://schemas.openxmlformats.org/officeDocument/2006/relationships/hyperlink" Target="https://creativecommons.org/licenses/by-nc-sa/3.0/" TargetMode="External"/><Relationship Id="rId4" Type="http://schemas.openxmlformats.org/officeDocument/2006/relationships/hyperlink" Target="https://calvaryga.com/americans-are-confused-about-heaven/btvakdncyaaipko-jpg-larg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openxmlformats.org/officeDocument/2006/relationships/hyperlink" Target="https://creativecommons.org/licenses/by-nd/3.0/" TargetMode="External"/><Relationship Id="rId4" Type="http://schemas.openxmlformats.org/officeDocument/2006/relationships/hyperlink" Target="https://www.entreversity.com/solving-the-worlds-wicked-problems-using-design-thinking-bbc-vide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video" Target="https://www.youtube.com/embed/ETOhNzBsiKA?start=140&amp;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hyperlink" Target="https://press.rebus.community/introductiontocommunitypsychology/chapter/oppression-and-power/" TargetMode="External"/><Relationship Id="rId2" Type="http://schemas.openxmlformats.org/officeDocument/2006/relationships/image" Target="../media/image60.jpg"/><Relationship Id="rId1" Type="http://schemas.openxmlformats.org/officeDocument/2006/relationships/slideLayout" Target="../slideLayouts/slideLayout38.xml"/><Relationship Id="rId4" Type="http://schemas.openxmlformats.org/officeDocument/2006/relationships/hyperlink" Target="https://creativecommons.org/licenses/by/3.0/"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studylib.net/doc/14321863/racism-trauma-the-of" TargetMode="Externa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bostonreview.net/race/jonathan-m-metzl-dying-whiteness" TargetMode="External"/><Relationship Id="rId1" Type="http://schemas.openxmlformats.org/officeDocument/2006/relationships/slideLayout" Target="../slideLayouts/slideLayout29.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hyperlink" Target="https://www.statista.com/chart/26186/number-of-people-quitting-their-jobs-in-the-united-states/" TargetMode="External"/><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hyperlink" Target="https://www.facebook.com/DrSmithRBF/" TargetMode="External"/><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bbcgoodfood.com/recipes/crispy-bacon" TargetMode="Externa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cdn.route-fifty.com/media/img/cd/2020/12/22/1burnout/860x394.jpg?1627406888" TargetMode="Externa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loveandgrace.us/compassion-fatigue-an-exhaustion-of-the-frontline-worker/" TargetMode="Externa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nature.com/articles/d41586-018-06619-3" TargetMode="Externa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beterra.com/wp-content/uploads/iStock-1288085378-2048x1366.jpg" TargetMode="Externa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cdn.britannica.com/15/152315-050-226AA671/twin-towers-skyline-Lower-Manhattan-World-Trade-September-11-2001.jpg?w=300&amp;h=300" TargetMode="Externa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hprc-online.org/social-fitness/couples-intimacy/help-your-relationship-recover-ptsd-tbi-and-other-invisible" TargetMode="Externa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ifsw.org/wp-content/uploads/2021/07/thumbnail-1-800x315.jpeg" TargetMode="Externa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mvmediation.org/blog/conflict-resolution-ideas-day-40" TargetMode="Externa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hyperlink" Target="https://www.nauticamag.com/" TargetMode="External"/><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hyperlink" Target="https://youtu.be/XtRmFnqmPYo" TargetMode="Externa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55.xml"/><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3" Type="http://schemas.openxmlformats.org/officeDocument/2006/relationships/hyperlink" Target="https://www.pwn-usa.org/wad-2019/" TargetMode="External"/><Relationship Id="rId2" Type="http://schemas.openxmlformats.org/officeDocument/2006/relationships/image" Target="../media/image82.pn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stenzelclinical.com/the-search-for-happiness-vs-the-discovery-of-joy/" TargetMode="Externa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hyperlink" Target="https://commons.wikimedia.org/wiki/File:Thank-you-word-cloud.jpg" TargetMode="External"/><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hyperlink" Target="http://healingfoundation.org.au/wordpress/wp-content/files_mf/1423201338MuruMarriFINALSCREEN.pdf" TargetMode="External"/><Relationship Id="rId2" Type="http://schemas.openxmlformats.org/officeDocument/2006/relationships/notesSlide" Target="../notesSlides/notesSlide7.xml"/><Relationship Id="rId1" Type="http://schemas.openxmlformats.org/officeDocument/2006/relationships/slideLayout" Target="../slideLayouts/slideLayout53.xml"/><Relationship Id="rId5" Type="http://schemas.openxmlformats.org/officeDocument/2006/relationships/hyperlink" Target="https://doi.org/10.4103/1995-705x.107123" TargetMode="External"/><Relationship Id="rId4" Type="http://schemas.openxmlformats.org/officeDocument/2006/relationships/hyperlink" Target="https://doi.org/10.1080/19349637.2020.1737627"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1093/sw/swaa013" TargetMode="External"/><Relationship Id="rId2" Type="http://schemas.openxmlformats.org/officeDocument/2006/relationships/notesSlide" Target="../notesSlides/notesSlide8.xml"/><Relationship Id="rId1" Type="http://schemas.openxmlformats.org/officeDocument/2006/relationships/slideLayout" Target="../slideLayouts/slideLayout53.xml"/><Relationship Id="rId5" Type="http://schemas.openxmlformats.org/officeDocument/2006/relationships/hyperlink" Target="https://www.takingcharge.csh.umn.edu/healing-justice-equity" TargetMode="External"/><Relationship Id="rId4" Type="http://schemas.openxmlformats.org/officeDocument/2006/relationships/hyperlink" Target="https://www.healingbychoicedetroit.com/what-is-healing-justice"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hyperlink" Target="rls_slide_loop.pptx" TargetMode="External"/><Relationship Id="rId5" Type="http://schemas.openxmlformats.org/officeDocument/2006/relationships/image" Target="../media/image86.emf"/><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5.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hyperlink" Target="https://www.kindpng.com/imgv/hbRihRw_finger-png-image-title-hand-one-finger-png/" TargetMode="External"/><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publicdomainpictures.net/en/view-image.php?image=66341&amp;picture=peace-hand" TargetMode="External"/><Relationship Id="rId1" Type="http://schemas.openxmlformats.org/officeDocument/2006/relationships/slideLayout" Target="../slideLayouts/slideLayout38.xml"/><Relationship Id="rId4" Type="http://schemas.openxmlformats.org/officeDocument/2006/relationships/hyperlink" Target="https://www.publicdomainpictures.net/view-image.php?image=66341&amp;picture=peace-han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dots&#10;&#10;Description automatically generated with low confidence">
            <a:extLst>
              <a:ext uri="{FF2B5EF4-FFF2-40B4-BE49-F238E27FC236}">
                <a16:creationId xmlns:a16="http://schemas.microsoft.com/office/drawing/2014/main" id="{B165C253-8541-4966-E65B-E51B79498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0"/>
            <a:ext cx="9177866" cy="6934200"/>
          </a:xfrm>
          <a:prstGeom prst="rect">
            <a:avLst/>
          </a:prstGeom>
        </p:spPr>
      </p:pic>
      <p:sp>
        <p:nvSpPr>
          <p:cNvPr id="2" name="Rectangle 1">
            <a:extLst>
              <a:ext uri="{FF2B5EF4-FFF2-40B4-BE49-F238E27FC236}">
                <a16:creationId xmlns:a16="http://schemas.microsoft.com/office/drawing/2014/main" id="{2619E062-E275-4031-3513-B8465AD397CD}"/>
              </a:ext>
            </a:extLst>
          </p:cNvPr>
          <p:cNvSpPr/>
          <p:nvPr/>
        </p:nvSpPr>
        <p:spPr>
          <a:xfrm>
            <a:off x="978408" y="0"/>
            <a:ext cx="7187184" cy="1219200"/>
          </a:xfrm>
          <a:prstGeom prst="rect">
            <a:avLst/>
          </a:prstGeom>
          <a:solidFill>
            <a:srgbClr val="00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E516A8A-3908-E36C-50A8-4F4CE592D3D9}"/>
              </a:ext>
            </a:extLst>
          </p:cNvPr>
          <p:cNvSpPr/>
          <p:nvPr/>
        </p:nvSpPr>
        <p:spPr>
          <a:xfrm>
            <a:off x="1295400" y="0"/>
            <a:ext cx="6553200" cy="1219200"/>
          </a:xfrm>
          <a:prstGeom prst="rect">
            <a:avLst/>
          </a:prstGeom>
          <a:solidFill>
            <a:srgbClr val="E4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00830B1-10D0-722E-7A12-807F40B106CA}"/>
              </a:ext>
            </a:extLst>
          </p:cNvPr>
          <p:cNvPicPr>
            <a:picLocks noChangeAspect="1"/>
          </p:cNvPicPr>
          <p:nvPr/>
        </p:nvPicPr>
        <p:blipFill>
          <a:blip r:embed="rId3"/>
          <a:stretch>
            <a:fillRect/>
          </a:stretch>
        </p:blipFill>
        <p:spPr>
          <a:xfrm>
            <a:off x="-16933" y="847724"/>
            <a:ext cx="9160933" cy="5153025"/>
          </a:xfrm>
          <a:prstGeom prst="rect">
            <a:avLst/>
          </a:prstGeom>
        </p:spPr>
      </p:pic>
    </p:spTree>
    <p:extLst>
      <p:ext uri="{BB962C8B-B14F-4D97-AF65-F5344CB8AC3E}">
        <p14:creationId xmlns:p14="http://schemas.microsoft.com/office/powerpoint/2010/main" val="337497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rPr>
              <a:t>Training Objectives</a:t>
            </a:r>
            <a:br>
              <a:rPr lang="en-US" altLang="en-US">
                <a:latin typeface="Arial" panose="020B0604020202020204" pitchFamily="34" charset="0"/>
                <a:ea typeface="ＭＳ Ｐゴシック" panose="020B0600070205080204" pitchFamily="34" charset="-128"/>
              </a:rPr>
            </a:br>
            <a:r>
              <a:rPr lang="en-US" altLang="en-US" sz="800">
                <a:latin typeface="Arial" panose="020B0604020202020204" pitchFamily="34" charset="0"/>
                <a:ea typeface="ＭＳ Ｐゴシック" panose="020B0600070205080204" pitchFamily="34" charset="-128"/>
              </a:rPr>
              <a:t>Image credit </a:t>
            </a:r>
            <a:r>
              <a:rPr lang="en-US" altLang="en-US" sz="800">
                <a:latin typeface="Arial" panose="020B0604020202020204" pitchFamily="34" charset="0"/>
                <a:ea typeface="ＭＳ Ｐゴシック" panose="020B0600070205080204" pitchFamily="34" charset="-128"/>
                <a:hlinkClick r:id="rId3"/>
              </a:rPr>
              <a:t>https://www.pinterest.com/pin/6825836921093180/</a:t>
            </a:r>
            <a:r>
              <a:rPr lang="en-US" altLang="en-US" sz="800">
                <a:latin typeface="Arial" panose="020B0604020202020204" pitchFamily="34" charset="0"/>
                <a:ea typeface="ＭＳ Ｐゴシック" panose="020B0600070205080204" pitchFamily="34" charset="-128"/>
              </a:rPr>
              <a:t> </a:t>
            </a:r>
          </a:p>
        </p:txBody>
      </p:sp>
      <p:sp>
        <p:nvSpPr>
          <p:cNvPr id="36867" name="Content Placeholder 2"/>
          <p:cNvSpPr>
            <a:spLocks noGrp="1"/>
          </p:cNvSpPr>
          <p:nvPr>
            <p:ph sz="quarter" idx="1"/>
          </p:nvPr>
        </p:nvSpPr>
        <p:spPr/>
        <p:txBody>
          <a:bodyPr>
            <a:normAutofit fontScale="92500" lnSpcReduction="10000"/>
          </a:bodyPr>
          <a:lstStyle/>
          <a:p>
            <a:pPr marL="365125" lvl="1" indent="0">
              <a:lnSpc>
                <a:spcPct val="120000"/>
              </a:lnSpc>
              <a:buFont typeface="Arial" panose="020B0604020202020204" pitchFamily="34" charset="0"/>
              <a:buNone/>
            </a:pPr>
            <a:r>
              <a:rPr lang="en-US" altLang="en-US" sz="3500" dirty="0">
                <a:latin typeface="Arial" panose="020B0604020202020204" pitchFamily="34" charset="0"/>
                <a:ea typeface="Geneva" pitchFamily="125" charset="-128"/>
                <a:cs typeface="Arial" panose="020B0604020202020204" pitchFamily="34" charset="0"/>
              </a:rPr>
              <a:t>Participants will be able to experiment with mindful dance as a means of centering healing within a collective care space.  </a:t>
            </a:r>
            <a:endParaRPr lang="en-US" altLang="en-US" sz="3200" dirty="0">
              <a:latin typeface="Arial" panose="020B0604020202020204" pitchFamily="34" charset="0"/>
              <a:ea typeface="Geneva" pitchFamily="125" charset="-128"/>
              <a:cs typeface="Arial" panose="020B0604020202020204" pitchFamily="34" charset="0"/>
            </a:endParaRPr>
          </a:p>
        </p:txBody>
      </p:sp>
      <p:pic>
        <p:nvPicPr>
          <p:cNvPr id="368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828800"/>
            <a:ext cx="17430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10194"/>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78B7D998-F46C-726A-E8D7-E1602ECC2980}"/>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Definitions</a:t>
            </a:r>
            <a:br>
              <a:rPr lang="en-US" altLang="en-US">
                <a:latin typeface="Arial" panose="020B0604020202020204" pitchFamily="34" charset="0"/>
                <a:ea typeface="ＭＳ Ｐゴシック" panose="020B0600070205080204" pitchFamily="34" charset="-128"/>
                <a:cs typeface="Arial" panose="020B0604020202020204" pitchFamily="34" charset="0"/>
              </a:rPr>
            </a:br>
            <a:r>
              <a:rPr lang="en-US" altLang="en-US" sz="667">
                <a:latin typeface="Arial" panose="020B0604020202020204" pitchFamily="34" charset="0"/>
                <a:ea typeface="ＭＳ Ｐゴシック" panose="020B0600070205080204" pitchFamily="34" charset="-128"/>
                <a:cs typeface="Arial" panose="020B0604020202020204" pitchFamily="34" charset="0"/>
              </a:rPr>
              <a:t>Image credit: </a:t>
            </a:r>
            <a:r>
              <a:rPr lang="en-US" altLang="en-US" sz="667">
                <a:latin typeface="Arial" panose="020B0604020202020204" pitchFamily="34" charset="0"/>
                <a:ea typeface="ＭＳ Ｐゴシック" panose="020B0600070205080204" pitchFamily="34" charset="-128"/>
                <a:cs typeface="Arial" panose="020B0604020202020204" pitchFamily="34" charset="0"/>
                <a:hlinkClick r:id="rId2"/>
              </a:rPr>
              <a:t>https://artofverbalwar.com/wp-content/uploads/2019/07/what-you-talkin-bout-willis-quote-1.jpg</a:t>
            </a:r>
            <a:r>
              <a:rPr lang="en-US" altLang="en-US" sz="667">
                <a:latin typeface="Arial" panose="020B0604020202020204" pitchFamily="34" charset="0"/>
                <a:ea typeface="ＭＳ Ｐゴシック" panose="020B0600070205080204" pitchFamily="34" charset="-128"/>
                <a:cs typeface="Arial" panose="020B0604020202020204" pitchFamily="34" charset="0"/>
              </a:rPr>
              <a:t> </a:t>
            </a:r>
          </a:p>
        </p:txBody>
      </p:sp>
      <p:pic>
        <p:nvPicPr>
          <p:cNvPr id="51203" name="Picture 3">
            <a:extLst>
              <a:ext uri="{FF2B5EF4-FFF2-40B4-BE49-F238E27FC236}">
                <a16:creationId xmlns:a16="http://schemas.microsoft.com/office/drawing/2014/main" id="{0766F866-A026-7E7A-15C9-8722B47C9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845" y="1905001"/>
            <a:ext cx="4786313" cy="297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495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8DBB-A359-4958-AAB7-EC999D0DF3A2}"/>
              </a:ext>
            </a:extLst>
          </p:cNvPr>
          <p:cNvSpPr>
            <a:spLocks noGrp="1"/>
          </p:cNvSpPr>
          <p:nvPr>
            <p:ph type="title"/>
          </p:nvPr>
        </p:nvSpPr>
        <p:spPr/>
        <p:txBody>
          <a:bodyPr/>
          <a:lstStyle/>
          <a:p>
            <a:r>
              <a:rPr lang="en-US" dirty="0"/>
              <a:t>Informed by the work of</a:t>
            </a:r>
            <a:br>
              <a:rPr lang="en-US" dirty="0"/>
            </a:br>
            <a:r>
              <a:rPr lang="en-US" dirty="0"/>
              <a:t>Cara Page</a:t>
            </a:r>
            <a:br>
              <a:rPr lang="en-US" dirty="0"/>
            </a:br>
            <a:r>
              <a:rPr lang="en-US" sz="800" dirty="0"/>
              <a:t>Image credit: </a:t>
            </a:r>
            <a:r>
              <a:rPr lang="en-US" sz="800" dirty="0">
                <a:hlinkClick r:id="rId2"/>
              </a:rPr>
              <a:t>https://twitter.com/ybca/status/1374137596352196610</a:t>
            </a:r>
            <a:r>
              <a:rPr lang="en-US" sz="800" dirty="0"/>
              <a:t> </a:t>
            </a:r>
          </a:p>
        </p:txBody>
      </p:sp>
      <p:pic>
        <p:nvPicPr>
          <p:cNvPr id="4" name="Content Placeholder 3">
            <a:extLst>
              <a:ext uri="{FF2B5EF4-FFF2-40B4-BE49-F238E27FC236}">
                <a16:creationId xmlns:a16="http://schemas.microsoft.com/office/drawing/2014/main" id="{729BF230-DECC-4B8D-8842-AD70A791E69B}"/>
              </a:ext>
            </a:extLst>
          </p:cNvPr>
          <p:cNvPicPr>
            <a:picLocks noGrp="1" noChangeAspect="1"/>
          </p:cNvPicPr>
          <p:nvPr>
            <p:ph idx="1"/>
          </p:nvPr>
        </p:nvPicPr>
        <p:blipFill>
          <a:blip r:embed="rId3"/>
          <a:stretch>
            <a:fillRect/>
          </a:stretch>
        </p:blipFill>
        <p:spPr>
          <a:xfrm>
            <a:off x="2514600" y="1981200"/>
            <a:ext cx="4206240" cy="4206240"/>
          </a:xfrm>
          <a:prstGeom prst="rect">
            <a:avLst/>
          </a:prstGeom>
        </p:spPr>
      </p:pic>
    </p:spTree>
    <p:extLst>
      <p:ext uri="{BB962C8B-B14F-4D97-AF65-F5344CB8AC3E}">
        <p14:creationId xmlns:p14="http://schemas.microsoft.com/office/powerpoint/2010/main" val="2101728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A61CA70B-8753-4C11-9873-BA51AB66D948}"/>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“Healing Justice”</a:t>
            </a:r>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sz="667" dirty="0">
                <a:latin typeface="Arial" panose="020B0604020202020204" pitchFamily="34" charset="0"/>
                <a:ea typeface="ＭＳ Ｐゴシック" panose="020B0600070205080204" pitchFamily="34" charset="-128"/>
                <a:cs typeface="Arial" panose="020B0604020202020204" pitchFamily="34" charset="0"/>
              </a:rPr>
              <a:t>Image credit: </a:t>
            </a:r>
            <a:r>
              <a:rPr lang="en-US" altLang="en-US" sz="667" dirty="0">
                <a:latin typeface="Arial" panose="020B0604020202020204" pitchFamily="34" charset="0"/>
                <a:ea typeface="ＭＳ Ｐゴシック" panose="020B0600070205080204" pitchFamily="34" charset="-128"/>
                <a:cs typeface="Arial" panose="020B0604020202020204" pitchFamily="34" charset="0"/>
                <a:hlinkClick r:id="rId2"/>
              </a:rPr>
              <a:t>https://carapage.co/about/</a:t>
            </a:r>
            <a:r>
              <a:rPr lang="en-US" altLang="en-US" sz="667" dirty="0">
                <a:latin typeface="Arial" panose="020B0604020202020204" pitchFamily="34" charset="0"/>
                <a:ea typeface="ＭＳ Ｐゴシック" panose="020B0600070205080204" pitchFamily="34" charset="-128"/>
                <a:cs typeface="Arial" panose="020B0604020202020204" pitchFamily="34" charset="0"/>
              </a:rPr>
              <a:t> </a:t>
            </a:r>
          </a:p>
        </p:txBody>
      </p:sp>
      <p:sp>
        <p:nvSpPr>
          <p:cNvPr id="103427" name="Content Placeholder 2">
            <a:extLst>
              <a:ext uri="{FF2B5EF4-FFF2-40B4-BE49-F238E27FC236}">
                <a16:creationId xmlns:a16="http://schemas.microsoft.com/office/drawing/2014/main" id="{A64DEC40-B334-4FC0-8270-B8B551DE8315}"/>
              </a:ext>
            </a:extLst>
          </p:cNvPr>
          <p:cNvSpPr>
            <a:spLocks noGrp="1"/>
          </p:cNvSpPr>
          <p:nvPr>
            <p:ph idx="1"/>
          </p:nvPr>
        </p:nvSpPr>
        <p:spPr>
          <a:xfrm>
            <a:off x="1143000" y="1905002"/>
            <a:ext cx="6858000" cy="3464719"/>
          </a:xfrm>
        </p:spPr>
        <p:txBody>
          <a:bodyPr/>
          <a:lstStyle/>
          <a:p>
            <a:r>
              <a:rPr lang="en-US" altLang="en-US" i="1" dirty="0">
                <a:latin typeface="Arial" panose="020B0604020202020204" pitchFamily="34" charset="0"/>
                <a:ea typeface="ＭＳ Ｐゴシック" panose="020B0600070205080204" pitchFamily="34" charset="-128"/>
                <a:cs typeface="Arial" panose="020B0604020202020204" pitchFamily="34" charset="0"/>
              </a:rPr>
              <a:t>As defined by Cara Page and the Kindred Healing Justice Collective, “healing justice...identifies how we can holistically respond to and intervene on generational trauma and violence, and to bring collective practices that can impact and transform the consequences of oppression on our bodies, hearts and minds.”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03428" name="Picture 1">
            <a:extLst>
              <a:ext uri="{FF2B5EF4-FFF2-40B4-BE49-F238E27FC236}">
                <a16:creationId xmlns:a16="http://schemas.microsoft.com/office/drawing/2014/main" id="{60514F9D-531D-477F-B69D-AB40351FC7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1" y="3923771"/>
            <a:ext cx="1418167" cy="213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03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09DB-CA4F-4DE5-A2FC-2BCA44267F91}"/>
              </a:ext>
            </a:extLst>
          </p:cNvPr>
          <p:cNvSpPr>
            <a:spLocks noGrp="1"/>
          </p:cNvSpPr>
          <p:nvPr>
            <p:ph type="title"/>
          </p:nvPr>
        </p:nvSpPr>
        <p:spPr/>
        <p:txBody>
          <a:bodyPr/>
          <a:lstStyle/>
          <a:p>
            <a:r>
              <a:rPr lang="en-US" dirty="0"/>
              <a:t>And more on what is “healing justice”?</a:t>
            </a:r>
          </a:p>
        </p:txBody>
      </p:sp>
      <p:sp>
        <p:nvSpPr>
          <p:cNvPr id="3" name="Content Placeholder 2">
            <a:extLst>
              <a:ext uri="{FF2B5EF4-FFF2-40B4-BE49-F238E27FC236}">
                <a16:creationId xmlns:a16="http://schemas.microsoft.com/office/drawing/2014/main" id="{B20742B5-72B6-4B64-83DA-F3C84692DF59}"/>
              </a:ext>
            </a:extLst>
          </p:cNvPr>
          <p:cNvSpPr>
            <a:spLocks noGrp="1"/>
          </p:cNvSpPr>
          <p:nvPr>
            <p:ph idx="1"/>
          </p:nvPr>
        </p:nvSpPr>
        <p:spPr/>
        <p:txBody>
          <a:bodyPr/>
          <a:lstStyle/>
          <a:p>
            <a:r>
              <a:rPr lang="en-US" sz="2000" dirty="0"/>
              <a:t>“Healing justice is the practice of reimagining wholeness at the intersection of intergenerational trauma, current structures of oppression, and a generative and co-created future. We hold that joy and pleasure create possibility to be in right relationship with ourselves, each other, and the land. We strive to demystify medicine and healing, and to make them accessible to everyone. We believe that each person is an expert of their own experience, body and needs, and that it is necessary to address the roots of trauma and injustice for individual and collective transformation.”</a:t>
            </a:r>
          </a:p>
          <a:p>
            <a:endParaRPr lang="en-US" sz="2000" dirty="0"/>
          </a:p>
          <a:p>
            <a:r>
              <a:rPr lang="en-US" sz="1600" dirty="0"/>
              <a:t>Allied media conference 2018 healing justice practice space and healing justice track coordinators</a:t>
            </a:r>
          </a:p>
        </p:txBody>
      </p:sp>
    </p:spTree>
    <p:extLst>
      <p:ext uri="{BB962C8B-B14F-4D97-AF65-F5344CB8AC3E}">
        <p14:creationId xmlns:p14="http://schemas.microsoft.com/office/powerpoint/2010/main" val="1023687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872F-1432-49EF-B8C9-F8A5C0B2B52D}"/>
              </a:ext>
            </a:extLst>
          </p:cNvPr>
          <p:cNvSpPr>
            <a:spLocks noGrp="1"/>
          </p:cNvSpPr>
          <p:nvPr>
            <p:ph type="title"/>
          </p:nvPr>
        </p:nvSpPr>
        <p:spPr>
          <a:xfrm>
            <a:off x="457200" y="571500"/>
            <a:ext cx="8229600" cy="1866900"/>
          </a:xfrm>
        </p:spPr>
        <p:txBody>
          <a:bodyPr/>
          <a:lstStyle/>
          <a:p>
            <a:r>
              <a:rPr lang="en-US" sz="3600" dirty="0"/>
              <a:t>Informed by the work of </a:t>
            </a:r>
            <a:br>
              <a:rPr lang="en-US" sz="3600" dirty="0"/>
            </a:br>
            <a:r>
              <a:rPr lang="en-US" sz="3600" dirty="0" err="1"/>
              <a:t>Resmaa</a:t>
            </a:r>
            <a:r>
              <a:rPr lang="en-US" sz="3600" dirty="0"/>
              <a:t> </a:t>
            </a:r>
            <a:r>
              <a:rPr lang="en-US" sz="3600" dirty="0" err="1"/>
              <a:t>Menakem</a:t>
            </a:r>
            <a:r>
              <a:rPr lang="en-US" sz="3600" dirty="0"/>
              <a:t>, </a:t>
            </a:r>
            <a:br>
              <a:rPr lang="en-US" sz="3600" dirty="0"/>
            </a:br>
            <a:r>
              <a:rPr lang="en-US" sz="3600" dirty="0"/>
              <a:t>MSW, LICSW, SEP</a:t>
            </a:r>
            <a:br>
              <a:rPr lang="en-US" dirty="0"/>
            </a:br>
            <a:r>
              <a:rPr lang="en-US" sz="800" dirty="0"/>
              <a:t>Image credit: </a:t>
            </a:r>
            <a:r>
              <a:rPr lang="en-US" sz="800" dirty="0">
                <a:hlinkClick r:id="rId2"/>
              </a:rPr>
              <a:t>https://spokesman-recorder.com/2017/10/18/grandmothers-hands-enlightening-approach-heal-racial-trauma/</a:t>
            </a:r>
            <a:r>
              <a:rPr lang="en-US" sz="800" dirty="0"/>
              <a:t> </a:t>
            </a:r>
          </a:p>
        </p:txBody>
      </p:sp>
      <p:pic>
        <p:nvPicPr>
          <p:cNvPr id="1026" name="Picture 2">
            <a:extLst>
              <a:ext uri="{FF2B5EF4-FFF2-40B4-BE49-F238E27FC236}">
                <a16:creationId xmlns:a16="http://schemas.microsoft.com/office/drawing/2014/main" id="{BFA7BFA8-BF5B-4655-A259-390CB511CD1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7325" y="2514601"/>
            <a:ext cx="5549350" cy="346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536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D282-1DEE-42FF-BD50-338BF71D68F0}"/>
              </a:ext>
            </a:extLst>
          </p:cNvPr>
          <p:cNvSpPr>
            <a:spLocks noGrp="1"/>
          </p:cNvSpPr>
          <p:nvPr>
            <p:ph type="title"/>
          </p:nvPr>
        </p:nvSpPr>
        <p:spPr/>
        <p:txBody>
          <a:bodyPr/>
          <a:lstStyle/>
          <a:p>
            <a:r>
              <a:rPr lang="en-US" dirty="0" err="1"/>
              <a:t>Menakem</a:t>
            </a:r>
            <a:r>
              <a:rPr lang="en-US" dirty="0"/>
              <a:t> suggestions adapted for today’s session…</a:t>
            </a:r>
          </a:p>
        </p:txBody>
      </p:sp>
      <p:sp>
        <p:nvSpPr>
          <p:cNvPr id="3" name="Content Placeholder 2">
            <a:extLst>
              <a:ext uri="{FF2B5EF4-FFF2-40B4-BE49-F238E27FC236}">
                <a16:creationId xmlns:a16="http://schemas.microsoft.com/office/drawing/2014/main" id="{FD27918F-39CA-4E0C-8E78-0B0B7D5E70B7}"/>
              </a:ext>
            </a:extLst>
          </p:cNvPr>
          <p:cNvSpPr>
            <a:spLocks noGrp="1"/>
          </p:cNvSpPr>
          <p:nvPr>
            <p:ph idx="1"/>
          </p:nvPr>
        </p:nvSpPr>
        <p:spPr/>
        <p:txBody>
          <a:bodyPr/>
          <a:lstStyle/>
          <a:p>
            <a:r>
              <a:rPr lang="en-US" dirty="0"/>
              <a:t>Metabolize Trauma</a:t>
            </a:r>
          </a:p>
          <a:p>
            <a:r>
              <a:rPr lang="en-US" dirty="0"/>
              <a:t>Choose the hard work of working with clean pain</a:t>
            </a:r>
          </a:p>
          <a:p>
            <a:r>
              <a:rPr lang="en-US" dirty="0"/>
              <a:t>Healing work starts with individual bodies healing from trauma</a:t>
            </a:r>
          </a:p>
          <a:p>
            <a:r>
              <a:rPr lang="en-US" dirty="0"/>
              <a:t>Harmonizing with other bodies…</a:t>
            </a:r>
          </a:p>
          <a:p>
            <a:r>
              <a:rPr lang="en-US" dirty="0"/>
              <a:t>Collectively redefining culture – traumatic retentions, anti-racist, anti-oppressive culture</a:t>
            </a:r>
          </a:p>
          <a:p>
            <a:endParaRPr lang="en-US" dirty="0"/>
          </a:p>
        </p:txBody>
      </p:sp>
    </p:spTree>
    <p:extLst>
      <p:ext uri="{BB962C8B-B14F-4D97-AF65-F5344CB8AC3E}">
        <p14:creationId xmlns:p14="http://schemas.microsoft.com/office/powerpoint/2010/main" val="2680431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857251"/>
            <a:ext cx="6172200" cy="1063229"/>
          </a:xfrm>
        </p:spPr>
        <p:txBody>
          <a:bodyPr>
            <a:normAutofit/>
          </a:bodyPr>
          <a:lstStyle/>
          <a:p>
            <a:pPr algn="ctr"/>
            <a:r>
              <a:rPr lang="en-US" dirty="0"/>
              <a:t>Informed by the work of Shawn </a:t>
            </a:r>
            <a:r>
              <a:rPr lang="en-US" dirty="0" err="1"/>
              <a:t>Ginwright</a:t>
            </a:r>
            <a:r>
              <a:rPr lang="en-US" dirty="0"/>
              <a:t>, PhD</a:t>
            </a:r>
          </a:p>
        </p:txBody>
      </p:sp>
      <p:pic>
        <p:nvPicPr>
          <p:cNvPr id="4" name="Content Placeholder 3" descr="The Future of Healing: Radical Healing In Critical Times ..."/>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8830" y="2057402"/>
            <a:ext cx="4166342" cy="3118247"/>
          </a:xfrm>
        </p:spPr>
      </p:pic>
      <p:pic>
        <p:nvPicPr>
          <p:cNvPr id="5" name="Picture 4" descr="A person standing in front of a screen with lights&#10;&#10;Description automatically generated with low confidence">
            <a:extLst>
              <a:ext uri="{FF2B5EF4-FFF2-40B4-BE49-F238E27FC236}">
                <a16:creationId xmlns:a16="http://schemas.microsoft.com/office/drawing/2014/main" id="{DE19A840-872A-4A1A-AFDB-3103714DB2B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0520" y="1786890"/>
            <a:ext cx="5222960" cy="3909060"/>
          </a:xfrm>
          <a:prstGeom prst="rect">
            <a:avLst/>
          </a:prstGeom>
        </p:spPr>
      </p:pic>
      <p:sp>
        <p:nvSpPr>
          <p:cNvPr id="6" name="TextBox 5">
            <a:extLst>
              <a:ext uri="{FF2B5EF4-FFF2-40B4-BE49-F238E27FC236}">
                <a16:creationId xmlns:a16="http://schemas.microsoft.com/office/drawing/2014/main" id="{B1C5F625-0E00-4AA4-B15E-52043C648AC0}"/>
              </a:ext>
            </a:extLst>
          </p:cNvPr>
          <p:cNvSpPr txBox="1"/>
          <p:nvPr/>
        </p:nvSpPr>
        <p:spPr>
          <a:xfrm>
            <a:off x="3268980" y="5695950"/>
            <a:ext cx="4351020" cy="196208"/>
          </a:xfrm>
          <a:prstGeom prst="rect">
            <a:avLst/>
          </a:prstGeom>
          <a:noFill/>
        </p:spPr>
        <p:txBody>
          <a:bodyPr wrap="square" rtlCol="0">
            <a:spAutoFit/>
          </a:bodyPr>
          <a:lstStyle/>
          <a:p>
            <a:pPr defTabSz="685800" fontAlgn="auto">
              <a:spcBef>
                <a:spcPts val="0"/>
              </a:spcBef>
              <a:spcAft>
                <a:spcPts val="0"/>
              </a:spcAft>
            </a:pPr>
            <a:r>
              <a:rPr lang="en-US" sz="675" dirty="0">
                <a:solidFill>
                  <a:prstClr val="black"/>
                </a:solidFill>
                <a:latin typeface="Calibri" panose="020F0502020204030204"/>
                <a:hlinkClick r:id="rId3" tooltip="https://hiveonline.org/the-future-of-healing/"/>
              </a:rPr>
              <a:t>This Photo</a:t>
            </a:r>
            <a:r>
              <a:rPr lang="en-US" sz="675" dirty="0">
                <a:solidFill>
                  <a:prstClr val="black"/>
                </a:solidFill>
                <a:latin typeface="Calibri" panose="020F0502020204030204"/>
              </a:rPr>
              <a:t> by Unknown Author is licensed under </a:t>
            </a:r>
            <a:r>
              <a:rPr lang="en-US" sz="675" dirty="0">
                <a:solidFill>
                  <a:prstClr val="black"/>
                </a:solidFill>
                <a:latin typeface="Calibri" panose="020F0502020204030204"/>
                <a:hlinkClick r:id="rId4" tooltip="https://creativecommons.org/licenses/by-nc-sa/3.0/"/>
              </a:rPr>
              <a:t>CC BY-SA-NC</a:t>
            </a:r>
            <a:r>
              <a:rPr lang="en-US" sz="675" dirty="0">
                <a:solidFill>
                  <a:prstClr val="black"/>
                </a:solidFill>
                <a:latin typeface="Calibri" panose="020F0502020204030204"/>
              </a:rPr>
              <a:t> </a:t>
            </a:r>
          </a:p>
        </p:txBody>
      </p:sp>
    </p:spTree>
    <p:extLst>
      <p:ext uri="{BB962C8B-B14F-4D97-AF65-F5344CB8AC3E}">
        <p14:creationId xmlns:p14="http://schemas.microsoft.com/office/powerpoint/2010/main" val="4061706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1500"/>
            <a:ext cx="9141714"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EF283C9-B1DC-413B-A10E-85F812E4404A}"/>
              </a:ext>
            </a:extLst>
          </p:cNvPr>
          <p:cNvSpPr>
            <a:spLocks noGrp="1"/>
          </p:cNvSpPr>
          <p:nvPr>
            <p:ph type="title"/>
          </p:nvPr>
        </p:nvSpPr>
        <p:spPr>
          <a:xfrm>
            <a:off x="480061" y="842641"/>
            <a:ext cx="3276451" cy="1630701"/>
          </a:xfrm>
        </p:spPr>
        <p:txBody>
          <a:bodyPr vert="horz" lIns="91440" tIns="45720" rIns="91440" bIns="45720" rtlCol="0" anchor="b">
            <a:normAutofit/>
          </a:bodyPr>
          <a:lstStyle/>
          <a:p>
            <a:pPr defTabSz="914400"/>
            <a:r>
              <a:rPr lang="en-US" sz="4000">
                <a:latin typeface="+mj-lt"/>
                <a:cs typeface="+mj-cs"/>
              </a:rPr>
              <a:t>Dr. Ginwright’s contribution….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727328"/>
            <a:ext cx="2606040" cy="15240"/>
          </a:xfrm>
          <a:custGeom>
            <a:avLst/>
            <a:gdLst>
              <a:gd name="connsiteX0" fmla="*/ 0 w 2606040"/>
              <a:gd name="connsiteY0" fmla="*/ 0 h 15240"/>
              <a:gd name="connsiteX1" fmla="*/ 625450 w 2606040"/>
              <a:gd name="connsiteY1" fmla="*/ 0 h 15240"/>
              <a:gd name="connsiteX2" fmla="*/ 1224839 w 2606040"/>
              <a:gd name="connsiteY2" fmla="*/ 0 h 15240"/>
              <a:gd name="connsiteX3" fmla="*/ 1824228 w 2606040"/>
              <a:gd name="connsiteY3" fmla="*/ 0 h 15240"/>
              <a:gd name="connsiteX4" fmla="*/ 2606040 w 2606040"/>
              <a:gd name="connsiteY4" fmla="*/ 0 h 15240"/>
              <a:gd name="connsiteX5" fmla="*/ 2606040 w 2606040"/>
              <a:gd name="connsiteY5" fmla="*/ 15240 h 15240"/>
              <a:gd name="connsiteX6" fmla="*/ 1902409 w 2606040"/>
              <a:gd name="connsiteY6" fmla="*/ 15240 h 15240"/>
              <a:gd name="connsiteX7" fmla="*/ 1276960 w 2606040"/>
              <a:gd name="connsiteY7" fmla="*/ 15240 h 15240"/>
              <a:gd name="connsiteX8" fmla="*/ 677570 w 2606040"/>
              <a:gd name="connsiteY8" fmla="*/ 15240 h 15240"/>
              <a:gd name="connsiteX9" fmla="*/ 0 w 2606040"/>
              <a:gd name="connsiteY9" fmla="*/ 15240 h 15240"/>
              <a:gd name="connsiteX10" fmla="*/ 0 w 2606040"/>
              <a:gd name="connsiteY10" fmla="*/ 0 h 15240"/>
              <a:gd name="connsiteX0" fmla="*/ 0 w 2606040"/>
              <a:gd name="connsiteY0" fmla="*/ 0 h 15240"/>
              <a:gd name="connsiteX1" fmla="*/ 599389 w 2606040"/>
              <a:gd name="connsiteY1" fmla="*/ 0 h 15240"/>
              <a:gd name="connsiteX2" fmla="*/ 1303020 w 2606040"/>
              <a:gd name="connsiteY2" fmla="*/ 0 h 15240"/>
              <a:gd name="connsiteX3" fmla="*/ 1876349 w 2606040"/>
              <a:gd name="connsiteY3" fmla="*/ 0 h 15240"/>
              <a:gd name="connsiteX4" fmla="*/ 2606040 w 2606040"/>
              <a:gd name="connsiteY4" fmla="*/ 0 h 15240"/>
              <a:gd name="connsiteX5" fmla="*/ 2606040 w 2606040"/>
              <a:gd name="connsiteY5" fmla="*/ 15240 h 15240"/>
              <a:gd name="connsiteX6" fmla="*/ 1980590 w 2606040"/>
              <a:gd name="connsiteY6" fmla="*/ 15240 h 15240"/>
              <a:gd name="connsiteX7" fmla="*/ 1276960 w 2606040"/>
              <a:gd name="connsiteY7" fmla="*/ 15240 h 15240"/>
              <a:gd name="connsiteX8" fmla="*/ 651510 w 2606040"/>
              <a:gd name="connsiteY8" fmla="*/ 15240 h 15240"/>
              <a:gd name="connsiteX9" fmla="*/ 0 w 2606040"/>
              <a:gd name="connsiteY9" fmla="*/ 15240 h 15240"/>
              <a:gd name="connsiteX10" fmla="*/ 0 w 2606040"/>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5240"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36" y="5095"/>
                  <a:pt x="2606705" y="11683"/>
                  <a:pt x="2606040" y="15240"/>
                </a:cubicBezTo>
                <a:cubicBezTo>
                  <a:pt x="2260204" y="26294"/>
                  <a:pt x="2175708" y="2566"/>
                  <a:pt x="1902409" y="15240"/>
                </a:cubicBezTo>
                <a:cubicBezTo>
                  <a:pt x="1638502" y="38016"/>
                  <a:pt x="1460923" y="-19317"/>
                  <a:pt x="1276960" y="15240"/>
                </a:cubicBezTo>
                <a:cubicBezTo>
                  <a:pt x="1057717" y="11313"/>
                  <a:pt x="867956" y="-728"/>
                  <a:pt x="677570" y="15240"/>
                </a:cubicBezTo>
                <a:cubicBezTo>
                  <a:pt x="457951" y="30325"/>
                  <a:pt x="189752" y="52340"/>
                  <a:pt x="0" y="15240"/>
                </a:cubicBezTo>
                <a:cubicBezTo>
                  <a:pt x="1119" y="11401"/>
                  <a:pt x="815" y="5267"/>
                  <a:pt x="0" y="0"/>
                </a:cubicBezTo>
                <a:close/>
              </a:path>
              <a:path w="2606040" h="15240"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888" y="5020"/>
                  <a:pt x="2605482" y="9296"/>
                  <a:pt x="2606040" y="15240"/>
                </a:cubicBezTo>
                <a:cubicBezTo>
                  <a:pt x="2347059" y="-424"/>
                  <a:pt x="2192004" y="5758"/>
                  <a:pt x="1980590" y="15240"/>
                </a:cubicBezTo>
                <a:cubicBezTo>
                  <a:pt x="1783984" y="-12793"/>
                  <a:pt x="1487673" y="42860"/>
                  <a:pt x="1276960" y="15240"/>
                </a:cubicBezTo>
                <a:cubicBezTo>
                  <a:pt x="1087111" y="-40299"/>
                  <a:pt x="879204" y="43719"/>
                  <a:pt x="651510" y="15240"/>
                </a:cubicBezTo>
                <a:cubicBezTo>
                  <a:pt x="430798" y="-30812"/>
                  <a:pt x="132889" y="-36515"/>
                  <a:pt x="0" y="15240"/>
                </a:cubicBezTo>
                <a:cubicBezTo>
                  <a:pt x="-104" y="10468"/>
                  <a:pt x="-32" y="5329"/>
                  <a:pt x="0" y="0"/>
                </a:cubicBezTo>
                <a:close/>
              </a:path>
              <a:path w="2606040" h="15240"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377" y="4573"/>
                  <a:pt x="2606701" y="10987"/>
                  <a:pt x="2606040" y="15240"/>
                </a:cubicBezTo>
                <a:cubicBezTo>
                  <a:pt x="2234648" y="23928"/>
                  <a:pt x="2180202" y="-13409"/>
                  <a:pt x="1902409" y="15240"/>
                </a:cubicBezTo>
                <a:cubicBezTo>
                  <a:pt x="1635562" y="44146"/>
                  <a:pt x="1477339" y="1746"/>
                  <a:pt x="1276960" y="15240"/>
                </a:cubicBezTo>
                <a:cubicBezTo>
                  <a:pt x="1058094" y="63874"/>
                  <a:pt x="904206" y="-23684"/>
                  <a:pt x="677570" y="15240"/>
                </a:cubicBezTo>
                <a:cubicBezTo>
                  <a:pt x="485746" y="11665"/>
                  <a:pt x="195925" y="29957"/>
                  <a:pt x="0" y="15240"/>
                </a:cubicBezTo>
                <a:cubicBezTo>
                  <a:pt x="267" y="11140"/>
                  <a:pt x="1338" y="435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5240"/>
                      <a:gd name="connsiteX1" fmla="*/ 625450 w 2606040"/>
                      <a:gd name="connsiteY1" fmla="*/ 0 h 15240"/>
                      <a:gd name="connsiteX2" fmla="*/ 1224839 w 2606040"/>
                      <a:gd name="connsiteY2" fmla="*/ 0 h 15240"/>
                      <a:gd name="connsiteX3" fmla="*/ 1824228 w 2606040"/>
                      <a:gd name="connsiteY3" fmla="*/ 0 h 15240"/>
                      <a:gd name="connsiteX4" fmla="*/ 2606040 w 2606040"/>
                      <a:gd name="connsiteY4" fmla="*/ 0 h 15240"/>
                      <a:gd name="connsiteX5" fmla="*/ 2606040 w 2606040"/>
                      <a:gd name="connsiteY5" fmla="*/ 15240 h 15240"/>
                      <a:gd name="connsiteX6" fmla="*/ 1902409 w 2606040"/>
                      <a:gd name="connsiteY6" fmla="*/ 15240 h 15240"/>
                      <a:gd name="connsiteX7" fmla="*/ 1276960 w 2606040"/>
                      <a:gd name="connsiteY7" fmla="*/ 15240 h 15240"/>
                      <a:gd name="connsiteX8" fmla="*/ 677570 w 2606040"/>
                      <a:gd name="connsiteY8" fmla="*/ 15240 h 15240"/>
                      <a:gd name="connsiteX9" fmla="*/ 0 w 2606040"/>
                      <a:gd name="connsiteY9" fmla="*/ 15240 h 15240"/>
                      <a:gd name="connsiteX10" fmla="*/ 0 w 2606040"/>
                      <a:gd name="connsiteY1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5240"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919" y="5283"/>
                          <a:pt x="2606641" y="11451"/>
                          <a:pt x="2606040" y="15240"/>
                        </a:cubicBezTo>
                        <a:cubicBezTo>
                          <a:pt x="2256758" y="28362"/>
                          <a:pt x="2173673" y="-15926"/>
                          <a:pt x="1902409" y="15240"/>
                        </a:cubicBezTo>
                        <a:cubicBezTo>
                          <a:pt x="1631145" y="46406"/>
                          <a:pt x="1461378" y="2418"/>
                          <a:pt x="1276960" y="15240"/>
                        </a:cubicBezTo>
                        <a:cubicBezTo>
                          <a:pt x="1092542" y="28062"/>
                          <a:pt x="890442" y="10165"/>
                          <a:pt x="677570" y="15240"/>
                        </a:cubicBezTo>
                        <a:cubicBezTo>
                          <a:pt x="464698" y="20316"/>
                          <a:pt x="187648" y="32789"/>
                          <a:pt x="0" y="15240"/>
                        </a:cubicBezTo>
                        <a:cubicBezTo>
                          <a:pt x="79" y="11201"/>
                          <a:pt x="341" y="4822"/>
                          <a:pt x="0" y="0"/>
                        </a:cubicBezTo>
                        <a:close/>
                      </a:path>
                      <a:path w="2606040" h="15240"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798" y="5061"/>
                          <a:pt x="2605477" y="8568"/>
                          <a:pt x="2606040" y="15240"/>
                        </a:cubicBezTo>
                        <a:cubicBezTo>
                          <a:pt x="2393024" y="-808"/>
                          <a:pt x="2191161" y="36211"/>
                          <a:pt x="1980590" y="15240"/>
                        </a:cubicBezTo>
                        <a:cubicBezTo>
                          <a:pt x="1770019" y="-5731"/>
                          <a:pt x="1476440" y="33066"/>
                          <a:pt x="1276960" y="15240"/>
                        </a:cubicBezTo>
                        <a:cubicBezTo>
                          <a:pt x="1077480" y="-2586"/>
                          <a:pt x="880988" y="39077"/>
                          <a:pt x="651510" y="15240"/>
                        </a:cubicBezTo>
                        <a:cubicBezTo>
                          <a:pt x="422032" y="-8597"/>
                          <a:pt x="130744" y="-4995"/>
                          <a:pt x="0" y="15240"/>
                        </a:cubicBezTo>
                        <a:cubicBezTo>
                          <a:pt x="-335" y="10459"/>
                          <a:pt x="-77" y="438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5C4FA52-4457-41F9-8608-DFD1421EB2B8}"/>
              </a:ext>
            </a:extLst>
          </p:cNvPr>
          <p:cNvSpPr>
            <a:spLocks noGrp="1"/>
          </p:cNvSpPr>
          <p:nvPr>
            <p:ph idx="1"/>
          </p:nvPr>
        </p:nvSpPr>
        <p:spPr>
          <a:xfrm>
            <a:off x="480061" y="2965583"/>
            <a:ext cx="3182691" cy="2767223"/>
          </a:xfrm>
        </p:spPr>
        <p:txBody>
          <a:bodyPr vert="horz" lIns="91440" tIns="45720" rIns="91440" bIns="45720" rtlCol="0">
            <a:normAutofit/>
          </a:bodyPr>
          <a:lstStyle/>
          <a:p>
            <a:pPr indent="-228600" defTabSz="914400"/>
            <a:r>
              <a:rPr lang="en-US" sz="1700" dirty="0">
                <a:latin typeface="+mn-lt"/>
                <a:cs typeface="+mn-cs"/>
              </a:rPr>
              <a:t>Awareness: from lens to mirror</a:t>
            </a:r>
          </a:p>
          <a:p>
            <a:pPr indent="-228600" defTabSz="914400"/>
            <a:r>
              <a:rPr lang="en-US" sz="1700" dirty="0">
                <a:latin typeface="+mn-lt"/>
                <a:cs typeface="+mn-cs"/>
              </a:rPr>
              <a:t>Connection: from transactional to transformative relationships</a:t>
            </a:r>
          </a:p>
          <a:p>
            <a:pPr indent="-228600" defTabSz="914400"/>
            <a:r>
              <a:rPr lang="en-US" sz="1700" dirty="0">
                <a:latin typeface="+mn-lt"/>
                <a:cs typeface="+mn-cs"/>
              </a:rPr>
              <a:t>Vision: from problem-fixing to possibility-creating</a:t>
            </a:r>
          </a:p>
          <a:p>
            <a:pPr indent="-228600" defTabSz="914400"/>
            <a:r>
              <a:rPr lang="en-US" sz="1700" dirty="0">
                <a:latin typeface="+mn-lt"/>
                <a:cs typeface="+mn-cs"/>
              </a:rPr>
              <a:t>Presence: from hustle to flow</a:t>
            </a:r>
          </a:p>
          <a:p>
            <a:pPr indent="-228600" defTabSz="914400"/>
            <a:endParaRPr lang="en-US" sz="1700" dirty="0">
              <a:latin typeface="+mn-lt"/>
              <a:cs typeface="+mn-cs"/>
            </a:endParaRPr>
          </a:p>
        </p:txBody>
      </p:sp>
      <p:pic>
        <p:nvPicPr>
          <p:cNvPr id="5" name="Picture 4" descr="A picture containing person, indoor&#10;&#10;Description automatically generated">
            <a:extLst>
              <a:ext uri="{FF2B5EF4-FFF2-40B4-BE49-F238E27FC236}">
                <a16:creationId xmlns:a16="http://schemas.microsoft.com/office/drawing/2014/main" id="{FDA75598-1BEC-499C-B5F0-B90DC933924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6919"/>
          <a:stretch/>
        </p:blipFill>
        <p:spPr>
          <a:xfrm>
            <a:off x="3983777" y="571510"/>
            <a:ext cx="5159081" cy="5714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10432EFA-440F-46FF-BE24-398B0C13E725}"/>
              </a:ext>
            </a:extLst>
          </p:cNvPr>
          <p:cNvSpPr txBox="1"/>
          <p:nvPr/>
        </p:nvSpPr>
        <p:spPr>
          <a:xfrm>
            <a:off x="462351" y="6041423"/>
            <a:ext cx="6400801" cy="215444"/>
          </a:xfrm>
          <a:prstGeom prst="rect">
            <a:avLst/>
          </a:prstGeom>
          <a:noFill/>
        </p:spPr>
        <p:txBody>
          <a:bodyPr wrap="square" rtlCol="0">
            <a:spAutoFit/>
          </a:bodyPr>
          <a:lstStyle/>
          <a:p>
            <a:pPr fontAlgn="auto">
              <a:spcBef>
                <a:spcPts val="0"/>
              </a:spcBef>
              <a:spcAft>
                <a:spcPts val="0"/>
              </a:spcAft>
            </a:pPr>
            <a:r>
              <a:rPr lang="en-US" sz="800" dirty="0">
                <a:solidFill>
                  <a:prstClr val="black"/>
                </a:solidFill>
                <a:latin typeface="Calibri" panose="020F0502020204030204"/>
              </a:rPr>
              <a:t>Image credit: </a:t>
            </a:r>
            <a:r>
              <a:rPr lang="en-US" sz="800" dirty="0">
                <a:solidFill>
                  <a:prstClr val="black"/>
                </a:solidFill>
                <a:latin typeface="Calibri" panose="020F0502020204030204"/>
                <a:hlinkClick r:id="rId4"/>
              </a:rPr>
              <a:t>child-856132_960_720.jpg (540×720) (pixabay.com)</a:t>
            </a:r>
            <a:r>
              <a:rPr lang="en-US" sz="800" dirty="0">
                <a:solidFill>
                  <a:prstClr val="black"/>
                </a:solidFill>
                <a:latin typeface="Calibri" panose="020F0502020204030204"/>
              </a:rPr>
              <a:t> </a:t>
            </a:r>
          </a:p>
        </p:txBody>
      </p:sp>
    </p:spTree>
    <p:extLst>
      <p:ext uri="{BB962C8B-B14F-4D97-AF65-F5344CB8AC3E}">
        <p14:creationId xmlns:p14="http://schemas.microsoft.com/office/powerpoint/2010/main" val="1398723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F7654-EBAC-4DCE-83BB-983D489A21A8}"/>
              </a:ext>
            </a:extLst>
          </p:cNvPr>
          <p:cNvSpPr>
            <a:spLocks noGrp="1"/>
          </p:cNvSpPr>
          <p:nvPr>
            <p:ph type="title"/>
          </p:nvPr>
        </p:nvSpPr>
        <p:spPr/>
        <p:txBody>
          <a:bodyPr/>
          <a:lstStyle/>
          <a:p>
            <a:r>
              <a:rPr lang="en-US" dirty="0"/>
              <a:t>Informed by the work of</a:t>
            </a:r>
            <a:br>
              <a:rPr lang="en-US" dirty="0"/>
            </a:br>
            <a:r>
              <a:rPr lang="en-US" dirty="0"/>
              <a:t>Loretta </a:t>
            </a:r>
            <a:r>
              <a:rPr lang="en-US" dirty="0" err="1"/>
              <a:t>Pyles</a:t>
            </a:r>
            <a:r>
              <a:rPr lang="en-US" dirty="0"/>
              <a:t>, PhD</a:t>
            </a:r>
            <a:br>
              <a:rPr lang="en-US" dirty="0"/>
            </a:br>
            <a:r>
              <a:rPr lang="en-US" sz="800" dirty="0"/>
              <a:t>Image credit: </a:t>
            </a:r>
            <a:r>
              <a:rPr lang="en-US" sz="800" dirty="0">
                <a:hlinkClick r:id="rId2"/>
              </a:rPr>
              <a:t>https://www.transformnetwork.org/healing-justice-online-class</a:t>
            </a:r>
            <a:r>
              <a:rPr lang="en-US" sz="800" dirty="0"/>
              <a:t> </a:t>
            </a:r>
          </a:p>
        </p:txBody>
      </p:sp>
      <p:pic>
        <p:nvPicPr>
          <p:cNvPr id="4" name="Content Placeholder 3">
            <a:extLst>
              <a:ext uri="{FF2B5EF4-FFF2-40B4-BE49-F238E27FC236}">
                <a16:creationId xmlns:a16="http://schemas.microsoft.com/office/drawing/2014/main" id="{038871AC-DC83-4C31-84A0-8BA4256108A7}"/>
              </a:ext>
            </a:extLst>
          </p:cNvPr>
          <p:cNvPicPr>
            <a:picLocks noGrp="1" noChangeAspect="1"/>
          </p:cNvPicPr>
          <p:nvPr>
            <p:ph idx="1"/>
          </p:nvPr>
        </p:nvPicPr>
        <p:blipFill>
          <a:blip r:embed="rId3"/>
          <a:stretch>
            <a:fillRect/>
          </a:stretch>
        </p:blipFill>
        <p:spPr>
          <a:xfrm>
            <a:off x="1752600" y="1981201"/>
            <a:ext cx="2312656" cy="3465513"/>
          </a:xfrm>
          <a:prstGeom prst="rect">
            <a:avLst/>
          </a:prstGeom>
        </p:spPr>
      </p:pic>
      <p:pic>
        <p:nvPicPr>
          <p:cNvPr id="5" name="Picture 4">
            <a:extLst>
              <a:ext uri="{FF2B5EF4-FFF2-40B4-BE49-F238E27FC236}">
                <a16:creationId xmlns:a16="http://schemas.microsoft.com/office/drawing/2014/main" id="{22AC9BBC-C062-4EFC-ACD8-B1F669F224F2}"/>
              </a:ext>
            </a:extLst>
          </p:cNvPr>
          <p:cNvPicPr>
            <a:picLocks noChangeAspect="1"/>
          </p:cNvPicPr>
          <p:nvPr/>
        </p:nvPicPr>
        <p:blipFill>
          <a:blip r:embed="rId4"/>
          <a:stretch>
            <a:fillRect/>
          </a:stretch>
        </p:blipFill>
        <p:spPr>
          <a:xfrm>
            <a:off x="4572000" y="2123281"/>
            <a:ext cx="3181350" cy="3181350"/>
          </a:xfrm>
          <a:prstGeom prst="rect">
            <a:avLst/>
          </a:prstGeom>
        </p:spPr>
      </p:pic>
    </p:spTree>
    <p:extLst>
      <p:ext uri="{BB962C8B-B14F-4D97-AF65-F5344CB8AC3E}">
        <p14:creationId xmlns:p14="http://schemas.microsoft.com/office/powerpoint/2010/main" val="2366964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61" y="855854"/>
            <a:ext cx="8229600" cy="1178422"/>
          </a:xfrm>
        </p:spPr>
        <p:txBody>
          <a:bodyPr/>
          <a:lstStyle/>
          <a:p>
            <a:br>
              <a:rPr lang="en-US" sz="2800" dirty="0"/>
            </a:br>
            <a:r>
              <a:rPr lang="en-US" sz="4800" dirty="0"/>
              <a:t>Healing Justice: </a:t>
            </a:r>
            <a:br>
              <a:rPr lang="en-US" sz="4800" dirty="0"/>
            </a:br>
            <a:r>
              <a:rPr lang="en-US" sz="3200" dirty="0"/>
              <a:t>Strategies for Individual &amp; Collective Care &amp; Wellness on the Organizational Level</a:t>
            </a:r>
          </a:p>
        </p:txBody>
      </p:sp>
      <p:sp>
        <p:nvSpPr>
          <p:cNvPr id="4" name="Content Placeholder 3"/>
          <p:cNvSpPr>
            <a:spLocks noGrp="1"/>
          </p:cNvSpPr>
          <p:nvPr>
            <p:ph sz="half" idx="2"/>
          </p:nvPr>
        </p:nvSpPr>
        <p:spPr>
          <a:xfrm>
            <a:off x="3698730" y="2186389"/>
            <a:ext cx="5181600" cy="3466836"/>
          </a:xfrm>
        </p:spPr>
        <p:txBody>
          <a:bodyPr anchor="ctr"/>
          <a:lstStyle/>
          <a:p>
            <a:pPr marL="0" indent="0" algn="ctr">
              <a:buNone/>
            </a:pPr>
            <a:endParaRPr lang="en-US" sz="2000" b="1" dirty="0">
              <a:effectLst>
                <a:outerShdw blurRad="38100" dist="38100" dir="2700000" algn="tl">
                  <a:srgbClr val="000000">
                    <a:alpha val="43137"/>
                  </a:srgbClr>
                </a:outerShdw>
              </a:effectLst>
            </a:endParaRPr>
          </a:p>
          <a:p>
            <a:pPr marL="0" indent="0" algn="ctr">
              <a:buNone/>
            </a:pPr>
            <a:r>
              <a:rPr lang="en-US" sz="2000" b="1" dirty="0">
                <a:effectLst>
                  <a:outerShdw blurRad="38100" dist="38100" dir="2700000" algn="tl">
                    <a:srgbClr val="000000">
                      <a:alpha val="43137"/>
                    </a:srgbClr>
                  </a:outerShdw>
                </a:effectLst>
              </a:rPr>
              <a:t>Lois Stepney, MSW, LISW-S</a:t>
            </a:r>
          </a:p>
          <a:p>
            <a:pPr marL="0" indent="0" algn="ctr">
              <a:buNone/>
            </a:pPr>
            <a:r>
              <a:rPr lang="en-US" sz="2000" b="1" dirty="0">
                <a:effectLst>
                  <a:outerShdw blurRad="38100" dist="38100" dir="2700000" algn="tl">
                    <a:srgbClr val="000000">
                      <a:alpha val="43137"/>
                    </a:srgbClr>
                  </a:outerShdw>
                </a:effectLst>
              </a:rPr>
              <a:t>&amp;</a:t>
            </a:r>
          </a:p>
          <a:p>
            <a:pPr marL="0" indent="0" algn="ctr">
              <a:buNone/>
            </a:pPr>
            <a:r>
              <a:rPr lang="en-US" sz="2000" b="1" dirty="0">
                <a:effectLst>
                  <a:outerShdw blurRad="38100" dist="38100" dir="2700000" algn="tl">
                    <a:srgbClr val="000000">
                      <a:alpha val="43137"/>
                    </a:srgbClr>
                  </a:outerShdw>
                </a:effectLst>
              </a:rPr>
              <a:t>Lynette </a:t>
            </a:r>
            <a:r>
              <a:rPr lang="en-US" sz="2000" b="1" dirty="0" err="1">
                <a:effectLst>
                  <a:outerShdw blurRad="38100" dist="38100" dir="2700000" algn="tl">
                    <a:srgbClr val="000000">
                      <a:alpha val="43137"/>
                    </a:srgbClr>
                  </a:outerShdw>
                </a:effectLst>
              </a:rPr>
              <a:t>Cashaw</a:t>
            </a:r>
            <a:r>
              <a:rPr lang="en-US" sz="2000" b="1" dirty="0">
                <a:effectLst>
                  <a:outerShdw blurRad="38100" dist="38100" dir="2700000" algn="tl">
                    <a:srgbClr val="000000">
                      <a:alpha val="43137"/>
                    </a:srgbClr>
                  </a:outerShdw>
                </a:effectLst>
              </a:rPr>
              <a:t>-Davis, MA, CPRS</a:t>
            </a:r>
          </a:p>
          <a:p>
            <a:pPr marL="0" indent="0" algn="ctr">
              <a:buNone/>
            </a:pPr>
            <a:r>
              <a:rPr lang="en-US" sz="2000" b="1" dirty="0">
                <a:effectLst>
                  <a:outerShdw blurRad="38100" dist="38100" dir="2700000" algn="tl">
                    <a:srgbClr val="000000">
                      <a:alpha val="43137"/>
                    </a:srgbClr>
                  </a:outerShdw>
                </a:effectLst>
              </a:rPr>
              <a:t>June 6th, 2023</a:t>
            </a:r>
          </a:p>
        </p:txBody>
      </p:sp>
      <p:sp>
        <p:nvSpPr>
          <p:cNvPr id="8" name="TextBox 7">
            <a:extLst>
              <a:ext uri="{FF2B5EF4-FFF2-40B4-BE49-F238E27FC236}">
                <a16:creationId xmlns:a16="http://schemas.microsoft.com/office/drawing/2014/main" id="{874FA908-C94C-4152-AC29-8A7FC74377A2}"/>
              </a:ext>
            </a:extLst>
          </p:cNvPr>
          <p:cNvSpPr txBox="1"/>
          <p:nvPr/>
        </p:nvSpPr>
        <p:spPr>
          <a:xfrm>
            <a:off x="669602" y="6407642"/>
            <a:ext cx="5619928" cy="215444"/>
          </a:xfrm>
          <a:prstGeom prst="rect">
            <a:avLst/>
          </a:prstGeom>
          <a:noFill/>
        </p:spPr>
        <p:txBody>
          <a:bodyPr wrap="square">
            <a:spAutoFit/>
          </a:bodyPr>
          <a:lstStyle/>
          <a:p>
            <a:pPr fontAlgn="auto">
              <a:spcBef>
                <a:spcPts val="0"/>
              </a:spcBef>
              <a:spcAft>
                <a:spcPts val="0"/>
              </a:spcAft>
            </a:pPr>
            <a:r>
              <a:rPr lang="en-US" sz="800" dirty="0">
                <a:solidFill>
                  <a:prstClr val="black"/>
                </a:solidFill>
                <a:latin typeface="Calibri"/>
              </a:rPr>
              <a:t>Image credit: </a:t>
            </a:r>
            <a:r>
              <a:rPr lang="en-US" sz="800" dirty="0">
                <a:solidFill>
                  <a:prstClr val="black"/>
                </a:solidFill>
                <a:latin typeface="Calibri"/>
                <a:hlinkClick r:id="rId3"/>
              </a:rPr>
              <a:t>https://www.takingcharge.csh.umn.edu/healing-justice-equity</a:t>
            </a:r>
            <a:r>
              <a:rPr lang="en-US" sz="800" dirty="0">
                <a:solidFill>
                  <a:prstClr val="black"/>
                </a:solidFill>
                <a:latin typeface="Calibri"/>
              </a:rPr>
              <a:t> </a:t>
            </a:r>
          </a:p>
        </p:txBody>
      </p:sp>
      <p:pic>
        <p:nvPicPr>
          <p:cNvPr id="9" name="Picture 8">
            <a:extLst>
              <a:ext uri="{FF2B5EF4-FFF2-40B4-BE49-F238E27FC236}">
                <a16:creationId xmlns:a16="http://schemas.microsoft.com/office/drawing/2014/main" id="{99E129A9-4B04-4051-88FC-86AD04A4EA8B}"/>
              </a:ext>
            </a:extLst>
          </p:cNvPr>
          <p:cNvPicPr>
            <a:picLocks noChangeAspect="1"/>
          </p:cNvPicPr>
          <p:nvPr/>
        </p:nvPicPr>
        <p:blipFill>
          <a:blip r:embed="rId4"/>
          <a:stretch>
            <a:fillRect/>
          </a:stretch>
        </p:blipFill>
        <p:spPr>
          <a:xfrm>
            <a:off x="838200" y="3048000"/>
            <a:ext cx="3200400" cy="3200400"/>
          </a:xfrm>
          <a:prstGeom prst="rect">
            <a:avLst/>
          </a:prstGeom>
        </p:spPr>
      </p:pic>
    </p:spTree>
    <p:extLst>
      <p:ext uri="{BB962C8B-B14F-4D97-AF65-F5344CB8AC3E}">
        <p14:creationId xmlns:p14="http://schemas.microsoft.com/office/powerpoint/2010/main" val="602768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1737D0-7D83-490D-B79A-331985EBC53A}"/>
              </a:ext>
            </a:extLst>
          </p:cNvPr>
          <p:cNvPicPr>
            <a:picLocks noChangeAspect="1"/>
          </p:cNvPicPr>
          <p:nvPr/>
        </p:nvPicPr>
        <p:blipFill>
          <a:blip r:embed="rId2"/>
          <a:stretch>
            <a:fillRect/>
          </a:stretch>
        </p:blipFill>
        <p:spPr>
          <a:xfrm>
            <a:off x="1632002" y="628650"/>
            <a:ext cx="5879999" cy="5600700"/>
          </a:xfrm>
          <a:prstGeom prst="rect">
            <a:avLst/>
          </a:prstGeom>
          <a:noFill/>
        </p:spPr>
      </p:pic>
      <p:sp>
        <p:nvSpPr>
          <p:cNvPr id="3" name="TextBox 2">
            <a:extLst>
              <a:ext uri="{FF2B5EF4-FFF2-40B4-BE49-F238E27FC236}">
                <a16:creationId xmlns:a16="http://schemas.microsoft.com/office/drawing/2014/main" id="{E2DDE6CF-37E8-4A2D-8B2F-810E80CAF2E8}"/>
              </a:ext>
            </a:extLst>
          </p:cNvPr>
          <p:cNvSpPr txBox="1"/>
          <p:nvPr/>
        </p:nvSpPr>
        <p:spPr>
          <a:xfrm>
            <a:off x="228600" y="5410201"/>
            <a:ext cx="2286000" cy="461665"/>
          </a:xfrm>
          <a:prstGeom prst="rect">
            <a:avLst/>
          </a:prstGeom>
          <a:noFill/>
        </p:spPr>
        <p:txBody>
          <a:bodyPr wrap="square" rtlCol="0">
            <a:spAutoFit/>
          </a:bodyPr>
          <a:lstStyle/>
          <a:p>
            <a:pPr fontAlgn="auto">
              <a:spcBef>
                <a:spcPts val="0"/>
              </a:spcBef>
              <a:spcAft>
                <a:spcPts val="0"/>
              </a:spcAft>
            </a:pPr>
            <a:r>
              <a:rPr lang="en-US" sz="800" dirty="0">
                <a:solidFill>
                  <a:prstClr val="black"/>
                </a:solidFill>
                <a:latin typeface="Calibri"/>
              </a:rPr>
              <a:t>Image credit: </a:t>
            </a:r>
            <a:r>
              <a:rPr lang="en-US" sz="800" dirty="0">
                <a:solidFill>
                  <a:prstClr val="black"/>
                </a:solidFill>
                <a:latin typeface="Calibri"/>
                <a:hlinkClick r:id="rId3"/>
              </a:rPr>
              <a:t>https://arrow-journal.org/healing-justice-for-a-world-on-fire/figure-3-1-healing-justice-framework/</a:t>
            </a:r>
            <a:r>
              <a:rPr lang="en-US" sz="800" dirty="0">
                <a:solidFill>
                  <a:prstClr val="black"/>
                </a:solidFill>
                <a:latin typeface="Calibri"/>
              </a:rPr>
              <a:t> </a:t>
            </a:r>
          </a:p>
        </p:txBody>
      </p:sp>
    </p:spTree>
    <p:extLst>
      <p:ext uri="{BB962C8B-B14F-4D97-AF65-F5344CB8AC3E}">
        <p14:creationId xmlns:p14="http://schemas.microsoft.com/office/powerpoint/2010/main" val="1890103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397AC6D9-F5B0-489B-BCD2-1DCF7CB53070}"/>
              </a:ext>
            </a:extLst>
          </p:cNvPr>
          <p:cNvSpPr>
            <a:spLocks noGrp="1"/>
          </p:cNvSpPr>
          <p:nvPr>
            <p:ph type="title"/>
          </p:nvPr>
        </p:nvSpPr>
        <p:spPr>
          <a:xfrm>
            <a:off x="1202532" y="800365"/>
            <a:ext cx="6858000" cy="952500"/>
          </a:xfrm>
        </p:spPr>
        <p:txBody>
          <a:bodyPr/>
          <a:lstStyle/>
          <a:p>
            <a:r>
              <a:rPr lang="en-US" altLang="en-US" b="0">
                <a:latin typeface="Arial" panose="020B0604020202020204" pitchFamily="34" charset="0"/>
                <a:ea typeface="ＭＳ Ｐゴシック" panose="020B0600070205080204" pitchFamily="34" charset="-128"/>
                <a:cs typeface="Arial" panose="020B0604020202020204" pitchFamily="34" charset="0"/>
              </a:rPr>
              <a:t>“</a:t>
            </a:r>
            <a:r>
              <a:rPr lang="en-US" altLang="en-US" sz="4000" b="0">
                <a:latin typeface="Arial" panose="020B0604020202020204" pitchFamily="34" charset="0"/>
                <a:ea typeface="ＭＳ Ｐゴシック" panose="020B0600070205080204" pitchFamily="34" charset="-128"/>
                <a:cs typeface="Arial" panose="020B0604020202020204" pitchFamily="34" charset="0"/>
              </a:rPr>
              <a:t>We heal so that we can act and organize.”</a:t>
            </a:r>
            <a:br>
              <a:rPr lang="en-US" altLang="en-US" sz="4000" b="0">
                <a:latin typeface="Arial" panose="020B0604020202020204" pitchFamily="34" charset="0"/>
                <a:ea typeface="ＭＳ Ｐゴシック" panose="020B0600070205080204" pitchFamily="34" charset="-128"/>
                <a:cs typeface="Arial" panose="020B0604020202020204" pitchFamily="34" charset="0"/>
              </a:rPr>
            </a:br>
            <a:r>
              <a:rPr lang="en-US" altLang="en-US" sz="667" b="0">
                <a:latin typeface="Arial" panose="020B0604020202020204" pitchFamily="34" charset="0"/>
                <a:ea typeface="ＭＳ Ｐゴシック" panose="020B0600070205080204" pitchFamily="34" charset="-128"/>
                <a:cs typeface="Arial" panose="020B0604020202020204" pitchFamily="34" charset="0"/>
                <a:hlinkClick r:id="rId2"/>
              </a:rPr>
              <a:t>https://www.huffpost.com/entry/healing-justice_b_5899e8ade4b0c1284f282ffe</a:t>
            </a:r>
            <a:br>
              <a:rPr lang="en-US" altLang="en-US" sz="667" b="0">
                <a:latin typeface="Arial" panose="020B0604020202020204" pitchFamily="34" charset="0"/>
                <a:ea typeface="ＭＳ Ｐゴシック" panose="020B0600070205080204" pitchFamily="34" charset="-128"/>
                <a:cs typeface="Arial" panose="020B0604020202020204" pitchFamily="34" charset="0"/>
              </a:rPr>
            </a:br>
            <a:r>
              <a:rPr lang="en-US" altLang="en-US" sz="667" b="0">
                <a:latin typeface="Arial" panose="020B0604020202020204" pitchFamily="34" charset="0"/>
                <a:ea typeface="ＭＳ Ｐゴシック" panose="020B0600070205080204" pitchFamily="34" charset="-128"/>
                <a:cs typeface="Arial" panose="020B0604020202020204" pitchFamily="34" charset="0"/>
              </a:rPr>
              <a:t>Image credit </a:t>
            </a:r>
            <a:r>
              <a:rPr lang="en-US" altLang="en-US" sz="667" b="0">
                <a:latin typeface="Arial" panose="020B0604020202020204" pitchFamily="34" charset="0"/>
                <a:ea typeface="ＭＳ Ｐゴシック" panose="020B0600070205080204" pitchFamily="34" charset="-128"/>
                <a:cs typeface="Arial" panose="020B0604020202020204" pitchFamily="34" charset="0"/>
                <a:hlinkClick r:id="rId3"/>
              </a:rPr>
              <a:t>https://prentishemphill.com/</a:t>
            </a:r>
            <a:r>
              <a:rPr lang="en-US" altLang="en-US" sz="667" b="0">
                <a:latin typeface="Arial" panose="020B0604020202020204" pitchFamily="34" charset="0"/>
                <a:ea typeface="ＭＳ Ｐゴシック" panose="020B0600070205080204" pitchFamily="34" charset="-128"/>
                <a:cs typeface="Arial" panose="020B0604020202020204" pitchFamily="34" charset="0"/>
              </a:rPr>
              <a:t> </a:t>
            </a:r>
            <a:endParaRPr lang="en-US" altLang="en-US" sz="667">
              <a:latin typeface="Arial" panose="020B0604020202020204" pitchFamily="34" charset="0"/>
              <a:ea typeface="ＭＳ Ｐゴシック" panose="020B0600070205080204" pitchFamily="34" charset="-128"/>
              <a:cs typeface="Arial" panose="020B0604020202020204" pitchFamily="34" charset="0"/>
            </a:endParaRPr>
          </a:p>
        </p:txBody>
      </p:sp>
      <p:pic>
        <p:nvPicPr>
          <p:cNvPr id="104451" name="Content Placeholder 3">
            <a:extLst>
              <a:ext uri="{FF2B5EF4-FFF2-40B4-BE49-F238E27FC236}">
                <a16:creationId xmlns:a16="http://schemas.microsoft.com/office/drawing/2014/main" id="{2C480CEC-1F5E-4BDE-92A7-86E52E32418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914386" y="2350824"/>
            <a:ext cx="3160448" cy="3464718"/>
          </a:xfrm>
        </p:spPr>
      </p:pic>
    </p:spTree>
    <p:extLst>
      <p:ext uri="{BB962C8B-B14F-4D97-AF65-F5344CB8AC3E}">
        <p14:creationId xmlns:p14="http://schemas.microsoft.com/office/powerpoint/2010/main" val="1446230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1BF084B4-25FF-4EF0-81F7-DAC2A7B2BDAC}"/>
              </a:ext>
            </a:extLst>
          </p:cNvPr>
          <p:cNvSpPr>
            <a:spLocks noGrp="1"/>
          </p:cNvSpPr>
          <p:nvPr>
            <p:ph type="title"/>
          </p:nvPr>
        </p:nvSpPr>
        <p:spPr/>
        <p:txBody>
          <a:bodyPr/>
          <a:lstStyle/>
          <a:p>
            <a:r>
              <a:rPr lang="en-US" altLang="en-US" sz="3200" dirty="0">
                <a:latin typeface="Arial" panose="020B0604020202020204" pitchFamily="34" charset="0"/>
                <a:ea typeface="ＭＳ Ｐゴシック" panose="020B0600070205080204" pitchFamily="34" charset="-128"/>
                <a:cs typeface="Arial" panose="020B0604020202020204" pitchFamily="34" charset="0"/>
              </a:rPr>
              <a:t>Addressing our own wellbeing, and healing allows us to BE the Revolution!!!</a:t>
            </a:r>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sz="667" dirty="0">
                <a:latin typeface="Arial" panose="020B0604020202020204" pitchFamily="34" charset="0"/>
                <a:ea typeface="ＭＳ Ｐゴシック" panose="020B0600070205080204" pitchFamily="34" charset="-128"/>
                <a:cs typeface="Arial" panose="020B0604020202020204" pitchFamily="34" charset="0"/>
              </a:rPr>
              <a:t>Image credit </a:t>
            </a:r>
            <a:r>
              <a:rPr lang="en-US" altLang="en-US" sz="667" dirty="0">
                <a:latin typeface="Arial" panose="020B0604020202020204" pitchFamily="34" charset="0"/>
                <a:ea typeface="ＭＳ Ｐゴシック" panose="020B0600070205080204" pitchFamily="34" charset="-128"/>
                <a:cs typeface="Arial" panose="020B0604020202020204" pitchFamily="34" charset="0"/>
                <a:hlinkClick r:id="rId2"/>
              </a:rPr>
              <a:t>https://globeandfeminist.com/2020/07/24/self-care-day/</a:t>
            </a:r>
            <a:r>
              <a:rPr lang="en-US" altLang="en-US" sz="667" dirty="0">
                <a:latin typeface="Arial" panose="020B0604020202020204" pitchFamily="34" charset="0"/>
                <a:ea typeface="ＭＳ Ｐゴシック" panose="020B0600070205080204" pitchFamily="34" charset="-128"/>
                <a:cs typeface="Arial" panose="020B0604020202020204" pitchFamily="34" charset="0"/>
              </a:rPr>
              <a:t> </a:t>
            </a:r>
          </a:p>
        </p:txBody>
      </p:sp>
      <p:pic>
        <p:nvPicPr>
          <p:cNvPr id="105475" name="Content Placeholder 3">
            <a:extLst>
              <a:ext uri="{FF2B5EF4-FFF2-40B4-BE49-F238E27FC236}">
                <a16:creationId xmlns:a16="http://schemas.microsoft.com/office/drawing/2014/main" id="{4EB46293-9269-409B-9731-DE334F133D52}"/>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743200" y="2172230"/>
            <a:ext cx="3942292" cy="4114271"/>
          </a:xfrm>
        </p:spPr>
      </p:pic>
    </p:spTree>
    <p:extLst>
      <p:ext uri="{BB962C8B-B14F-4D97-AF65-F5344CB8AC3E}">
        <p14:creationId xmlns:p14="http://schemas.microsoft.com/office/powerpoint/2010/main" val="3372249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5" name="Picture 4" descr="A picture containing sky, outdoor, cloud&#10;&#10;Description automatically generated">
            <a:extLst>
              <a:ext uri="{FF2B5EF4-FFF2-40B4-BE49-F238E27FC236}">
                <a16:creationId xmlns:a16="http://schemas.microsoft.com/office/drawing/2014/main" id="{522B1935-5867-4E18-A8A0-C5C8FB60A91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595" r="2381"/>
          <a:stretch/>
        </p:blipFill>
        <p:spPr>
          <a:xfrm>
            <a:off x="1" y="857258"/>
            <a:ext cx="7252232" cy="5143493"/>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85725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40DBCC8C-B4E1-4670-9D9F-43B7C7123D79}"/>
              </a:ext>
            </a:extLst>
          </p:cNvPr>
          <p:cNvSpPr>
            <a:spLocks noGrp="1"/>
          </p:cNvSpPr>
          <p:nvPr>
            <p:ph type="title"/>
          </p:nvPr>
        </p:nvSpPr>
        <p:spPr>
          <a:xfrm>
            <a:off x="5648708" y="1131094"/>
            <a:ext cx="2866642" cy="1424934"/>
          </a:xfrm>
        </p:spPr>
        <p:txBody>
          <a:bodyPr>
            <a:normAutofit/>
          </a:bodyPr>
          <a:lstStyle/>
          <a:p>
            <a:r>
              <a:rPr lang="en-US" sz="3000" dirty="0"/>
              <a:t>Healing Justice!</a:t>
            </a:r>
          </a:p>
        </p:txBody>
      </p:sp>
      <p:sp>
        <p:nvSpPr>
          <p:cNvPr id="3" name="Content Placeholder 2">
            <a:extLst>
              <a:ext uri="{FF2B5EF4-FFF2-40B4-BE49-F238E27FC236}">
                <a16:creationId xmlns:a16="http://schemas.microsoft.com/office/drawing/2014/main" id="{D4FFC0DA-ED24-4279-88C9-B6365A80E1F6}"/>
              </a:ext>
            </a:extLst>
          </p:cNvPr>
          <p:cNvSpPr>
            <a:spLocks noGrp="1"/>
          </p:cNvSpPr>
          <p:nvPr>
            <p:ph idx="1"/>
          </p:nvPr>
        </p:nvSpPr>
        <p:spPr>
          <a:xfrm>
            <a:off x="5648708" y="2213611"/>
            <a:ext cx="2866642" cy="3276362"/>
          </a:xfrm>
        </p:spPr>
        <p:txBody>
          <a:bodyPr>
            <a:noAutofit/>
          </a:bodyPr>
          <a:lstStyle/>
          <a:p>
            <a:r>
              <a:rPr lang="en-US" dirty="0"/>
              <a:t>I heal</a:t>
            </a:r>
          </a:p>
          <a:p>
            <a:r>
              <a:rPr lang="en-US" dirty="0"/>
              <a:t>You heal</a:t>
            </a:r>
          </a:p>
          <a:p>
            <a:r>
              <a:rPr lang="en-US" dirty="0"/>
              <a:t>We all heal – it is only when we engage in this work as a collective that we can hope to fulfill the aims and goals of supporting recovery within our communities. </a:t>
            </a:r>
          </a:p>
        </p:txBody>
      </p:sp>
      <p:sp>
        <p:nvSpPr>
          <p:cNvPr id="6" name="TextBox 5">
            <a:extLst>
              <a:ext uri="{FF2B5EF4-FFF2-40B4-BE49-F238E27FC236}">
                <a16:creationId xmlns:a16="http://schemas.microsoft.com/office/drawing/2014/main" id="{7DD9805F-C398-4896-97D0-0276C862501E}"/>
              </a:ext>
            </a:extLst>
          </p:cNvPr>
          <p:cNvSpPr txBox="1"/>
          <p:nvPr/>
        </p:nvSpPr>
        <p:spPr>
          <a:xfrm>
            <a:off x="5867400" y="6017675"/>
            <a:ext cx="1774846" cy="173124"/>
          </a:xfrm>
          <a:prstGeom prst="rect">
            <a:avLst/>
          </a:prstGeom>
          <a:solidFill>
            <a:srgbClr val="000000"/>
          </a:solidFill>
        </p:spPr>
        <p:txBody>
          <a:bodyPr wrap="none" rtlCol="0">
            <a:spAutoFit/>
          </a:bodyPr>
          <a:lstStyle/>
          <a:p>
            <a:pPr algn="r" defTabSz="685800" fontAlgn="auto">
              <a:spcBef>
                <a:spcPts val="0"/>
              </a:spcBef>
              <a:spcAft>
                <a:spcPts val="450"/>
              </a:spcAft>
            </a:pPr>
            <a:r>
              <a:rPr lang="en-US" sz="525">
                <a:solidFill>
                  <a:srgbClr val="FFFFFF"/>
                </a:solidFill>
                <a:latin typeface="Calibri" panose="020F0502020204030204"/>
                <a:hlinkClick r:id="rId3" tooltip="https://theecologist.org/2016/oct/21/gaia-lives-overcoming-our-fear-living-planet">
                  <a:extLst>
                    <a:ext uri="{A12FA001-AC4F-418D-AE19-62706E023703}">
                      <ahyp:hlinkClr xmlns:ahyp="http://schemas.microsoft.com/office/drawing/2018/hyperlinkcolor" val="tx"/>
                    </a:ext>
                  </a:extLst>
                </a:hlinkClick>
              </a:rPr>
              <a:t>This Photo</a:t>
            </a:r>
            <a:r>
              <a:rPr lang="en-US" sz="525">
                <a:solidFill>
                  <a:srgbClr val="FFFFFF"/>
                </a:solidFill>
                <a:latin typeface="Calibri" panose="020F0502020204030204"/>
              </a:rPr>
              <a:t> by Unknown Author is licensed under </a:t>
            </a:r>
            <a:r>
              <a:rPr lang="en-US" sz="525">
                <a:solidFill>
                  <a:srgbClr val="FFFFFF"/>
                </a:solidFill>
                <a:latin typeface="Calibri" panose="020F0502020204030204"/>
                <a:hlinkClick r:id="rId4" tooltip="https://creativecommons.org/licenses/by-nc/3.0/">
                  <a:extLst>
                    <a:ext uri="{A12FA001-AC4F-418D-AE19-62706E023703}">
                      <ahyp:hlinkClr xmlns:ahyp="http://schemas.microsoft.com/office/drawing/2018/hyperlinkcolor" val="tx"/>
                    </a:ext>
                  </a:extLst>
                </a:hlinkClick>
              </a:rPr>
              <a:t>CC BY-NC</a:t>
            </a:r>
            <a:endParaRPr lang="en-US" sz="525">
              <a:solidFill>
                <a:srgbClr val="FFFFFF"/>
              </a:solidFill>
              <a:latin typeface="Calibri" panose="020F0502020204030204"/>
            </a:endParaRPr>
          </a:p>
        </p:txBody>
      </p:sp>
    </p:spTree>
    <p:extLst>
      <p:ext uri="{BB962C8B-B14F-4D97-AF65-F5344CB8AC3E}">
        <p14:creationId xmlns:p14="http://schemas.microsoft.com/office/powerpoint/2010/main" val="2729464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837B-01D5-C528-A31B-AC9D8BDCF9E4}"/>
              </a:ext>
            </a:extLst>
          </p:cNvPr>
          <p:cNvSpPr>
            <a:spLocks noGrp="1"/>
          </p:cNvSpPr>
          <p:nvPr>
            <p:ph type="title"/>
          </p:nvPr>
        </p:nvSpPr>
        <p:spPr/>
        <p:txBody>
          <a:bodyPr/>
          <a:lstStyle/>
          <a:p>
            <a:r>
              <a:rPr lang="en-US" sz="2800" dirty="0"/>
              <a:t>Questions the Healing Justice Framework May Suggests we Ask About Member Problems…</a:t>
            </a:r>
          </a:p>
        </p:txBody>
      </p:sp>
      <p:sp>
        <p:nvSpPr>
          <p:cNvPr id="3" name="Content Placeholder 2">
            <a:extLst>
              <a:ext uri="{FF2B5EF4-FFF2-40B4-BE49-F238E27FC236}">
                <a16:creationId xmlns:a16="http://schemas.microsoft.com/office/drawing/2014/main" id="{EB608D5B-BD0C-BC48-B3A7-82B90B0C59E8}"/>
              </a:ext>
            </a:extLst>
          </p:cNvPr>
          <p:cNvSpPr>
            <a:spLocks noGrp="1"/>
          </p:cNvSpPr>
          <p:nvPr>
            <p:ph idx="1"/>
          </p:nvPr>
        </p:nvSpPr>
        <p:spPr/>
        <p:txBody>
          <a:bodyPr/>
          <a:lstStyle/>
          <a:p>
            <a:pPr marL="0" indent="0" algn="ctr">
              <a:buNone/>
            </a:pPr>
            <a:endParaRPr lang="en-US" dirty="0"/>
          </a:p>
          <a:p>
            <a:pPr marL="0" indent="0" algn="ctr">
              <a:buNone/>
            </a:pPr>
            <a:r>
              <a:rPr lang="en-US" sz="2400" dirty="0"/>
              <a:t>Is it me, is it you, is it them?  Where is the breakdown? Community, Nature, Spirit?</a:t>
            </a:r>
          </a:p>
          <a:p>
            <a:endParaRPr lang="en-US" dirty="0"/>
          </a:p>
        </p:txBody>
      </p:sp>
      <p:pic>
        <p:nvPicPr>
          <p:cNvPr id="4" name="Picture 3">
            <a:extLst>
              <a:ext uri="{FF2B5EF4-FFF2-40B4-BE49-F238E27FC236}">
                <a16:creationId xmlns:a16="http://schemas.microsoft.com/office/drawing/2014/main" id="{404F39B8-C069-0442-EBA9-9D156B4424A1}"/>
              </a:ext>
            </a:extLst>
          </p:cNvPr>
          <p:cNvPicPr>
            <a:picLocks noChangeAspect="1"/>
          </p:cNvPicPr>
          <p:nvPr/>
        </p:nvPicPr>
        <p:blipFill>
          <a:blip r:embed="rId2"/>
          <a:stretch>
            <a:fillRect/>
          </a:stretch>
        </p:blipFill>
        <p:spPr>
          <a:xfrm>
            <a:off x="2466911" y="3200400"/>
            <a:ext cx="4743578" cy="2468880"/>
          </a:xfrm>
          <a:prstGeom prst="rect">
            <a:avLst/>
          </a:prstGeom>
        </p:spPr>
      </p:pic>
      <p:sp>
        <p:nvSpPr>
          <p:cNvPr id="5" name="TextBox 4">
            <a:extLst>
              <a:ext uri="{FF2B5EF4-FFF2-40B4-BE49-F238E27FC236}">
                <a16:creationId xmlns:a16="http://schemas.microsoft.com/office/drawing/2014/main" id="{50FC4C52-43CA-1099-35FA-35913DF5745B}"/>
              </a:ext>
            </a:extLst>
          </p:cNvPr>
          <p:cNvSpPr txBox="1"/>
          <p:nvPr/>
        </p:nvSpPr>
        <p:spPr>
          <a:xfrm>
            <a:off x="1600200" y="5638800"/>
            <a:ext cx="6477000" cy="738664"/>
          </a:xfrm>
          <a:prstGeom prst="rect">
            <a:avLst/>
          </a:prstGeom>
          <a:noFill/>
        </p:spPr>
        <p:txBody>
          <a:bodyPr wrap="square" rtlCol="0">
            <a:spAutoFit/>
          </a:bodyPr>
          <a:lstStyle/>
          <a:p>
            <a:pPr algn="ctr" fontAlgn="auto">
              <a:spcBef>
                <a:spcPts val="0"/>
              </a:spcBef>
              <a:spcAft>
                <a:spcPts val="0"/>
              </a:spcAft>
            </a:pPr>
            <a:r>
              <a:rPr lang="en-US" altLang="en-US" sz="8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Image credit: ILLUSTRATION BY AURÉLIA DURAND, LETTERING BY SHANNON ANDERSON  </a:t>
            </a:r>
            <a:br>
              <a:rPr lang="en-US" altLang="en-US" sz="8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br>
            <a:r>
              <a:rPr lang="en-US" altLang="en-US" sz="8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hlinkClick r:id="rId3"/>
              </a:rPr>
              <a:t>https://www.learningforjustice.org/magazine/fall-2020/this-conversation-is-anti-racisthttps://www.learningforjustice.org/magazine/fall-2020/this-conversation-is-anti-racist</a:t>
            </a:r>
            <a:r>
              <a:rPr lang="en-US" altLang="en-US" sz="800"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rPr>
              <a:t> </a:t>
            </a:r>
            <a:endParaRPr lang="en-US" altLang="en-US" sz="800" b="1" dirty="0">
              <a:solidFill>
                <a:prstClr val="black"/>
              </a:solidFill>
              <a:latin typeface="Arial" panose="020B0604020202020204" pitchFamily="34" charset="0"/>
              <a:ea typeface="ＭＳ Ｐゴシック" panose="020B0600070205080204" pitchFamily="34" charset="-128"/>
              <a:cs typeface="ＭＳ Ｐゴシック" panose="020B0600070205080204" pitchFamily="34" charset="-128"/>
            </a:endParaRPr>
          </a:p>
          <a:p>
            <a:pPr algn="ctr" fontAlgn="auto">
              <a:spcBef>
                <a:spcPts val="0"/>
              </a:spcBef>
              <a:spcAft>
                <a:spcPts val="0"/>
              </a:spcAft>
            </a:pPr>
            <a:endParaRPr lang="en-US" dirty="0">
              <a:solidFill>
                <a:prstClr val="black"/>
              </a:solidFill>
              <a:latin typeface="Calibri"/>
            </a:endParaRPr>
          </a:p>
        </p:txBody>
      </p:sp>
    </p:spTree>
    <p:extLst>
      <p:ext uri="{BB962C8B-B14F-4D97-AF65-F5344CB8AC3E}">
        <p14:creationId xmlns:p14="http://schemas.microsoft.com/office/powerpoint/2010/main" val="469317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837B-01D5-C528-A31B-AC9D8BDCF9E4}"/>
              </a:ext>
            </a:extLst>
          </p:cNvPr>
          <p:cNvSpPr>
            <a:spLocks noGrp="1"/>
          </p:cNvSpPr>
          <p:nvPr>
            <p:ph type="title"/>
          </p:nvPr>
        </p:nvSpPr>
        <p:spPr/>
        <p:txBody>
          <a:bodyPr/>
          <a:lstStyle/>
          <a:p>
            <a:r>
              <a:rPr lang="en-US" sz="2800" dirty="0"/>
              <a:t>Questions the Healing Justice Framework May Suggests we Ask About Member Problems…</a:t>
            </a:r>
          </a:p>
        </p:txBody>
      </p:sp>
      <p:sp>
        <p:nvSpPr>
          <p:cNvPr id="3" name="Content Placeholder 2">
            <a:extLst>
              <a:ext uri="{FF2B5EF4-FFF2-40B4-BE49-F238E27FC236}">
                <a16:creationId xmlns:a16="http://schemas.microsoft.com/office/drawing/2014/main" id="{EB608D5B-BD0C-BC48-B3A7-82B90B0C59E8}"/>
              </a:ext>
            </a:extLst>
          </p:cNvPr>
          <p:cNvSpPr>
            <a:spLocks noGrp="1"/>
          </p:cNvSpPr>
          <p:nvPr>
            <p:ph idx="1"/>
          </p:nvPr>
        </p:nvSpPr>
        <p:spPr/>
        <p:txBody>
          <a:bodyPr/>
          <a:lstStyle/>
          <a:p>
            <a:pPr marL="0" indent="0" algn="ctr">
              <a:buNone/>
            </a:pPr>
            <a:endParaRPr lang="en-US" dirty="0"/>
          </a:p>
          <a:p>
            <a:pPr marL="0" indent="0" algn="ctr">
              <a:buNone/>
            </a:pPr>
            <a:r>
              <a:rPr lang="en-US" dirty="0"/>
              <a:t>What external factors are causing dis-ease in the body, thought, emotions? </a:t>
            </a:r>
          </a:p>
        </p:txBody>
      </p:sp>
      <p:pic>
        <p:nvPicPr>
          <p:cNvPr id="4" name="Picture 3">
            <a:extLst>
              <a:ext uri="{FF2B5EF4-FFF2-40B4-BE49-F238E27FC236}">
                <a16:creationId xmlns:a16="http://schemas.microsoft.com/office/drawing/2014/main" id="{404F39B8-C069-0442-EBA9-9D156B4424A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895600" y="3262013"/>
            <a:ext cx="3291840" cy="2468880"/>
          </a:xfrm>
          <a:prstGeom prst="rect">
            <a:avLst/>
          </a:prstGeom>
        </p:spPr>
      </p:pic>
      <p:sp>
        <p:nvSpPr>
          <p:cNvPr id="6" name="TextBox 5">
            <a:extLst>
              <a:ext uri="{FF2B5EF4-FFF2-40B4-BE49-F238E27FC236}">
                <a16:creationId xmlns:a16="http://schemas.microsoft.com/office/drawing/2014/main" id="{76FA8F4A-3AA9-B46A-E58A-44188365E103}"/>
              </a:ext>
            </a:extLst>
          </p:cNvPr>
          <p:cNvSpPr txBox="1"/>
          <p:nvPr/>
        </p:nvSpPr>
        <p:spPr>
          <a:xfrm>
            <a:off x="3088069" y="5504294"/>
            <a:ext cx="3291840" cy="230832"/>
          </a:xfrm>
          <a:prstGeom prst="rect">
            <a:avLst/>
          </a:prstGeom>
          <a:noFill/>
        </p:spPr>
        <p:txBody>
          <a:bodyPr wrap="square" rtlCol="0">
            <a:spAutoFit/>
          </a:bodyPr>
          <a:lstStyle/>
          <a:p>
            <a:pPr fontAlgn="auto">
              <a:spcBef>
                <a:spcPts val="0"/>
              </a:spcBef>
              <a:spcAft>
                <a:spcPts val="0"/>
              </a:spcAft>
            </a:pPr>
            <a:r>
              <a:rPr lang="en-US" sz="900">
                <a:solidFill>
                  <a:prstClr val="black"/>
                </a:solidFill>
                <a:latin typeface="Calibri"/>
                <a:hlinkClick r:id="rId3" tooltip="https://www.flickr.com/photos/99345739@N03/16242891974"/>
              </a:rPr>
              <a:t>This Photo</a:t>
            </a:r>
            <a:r>
              <a:rPr lang="en-US" sz="900">
                <a:solidFill>
                  <a:prstClr val="black"/>
                </a:solidFill>
                <a:latin typeface="Calibri"/>
              </a:rPr>
              <a:t> by Unknown Author is licensed under </a:t>
            </a:r>
            <a:r>
              <a:rPr lang="en-US" sz="900">
                <a:solidFill>
                  <a:prstClr val="black"/>
                </a:solidFill>
                <a:latin typeface="Calibri"/>
                <a:hlinkClick r:id="rId4" tooltip="https://creativecommons.org/licenses/by/3.0/"/>
              </a:rPr>
              <a:t>CC BY</a:t>
            </a:r>
            <a:endParaRPr lang="en-US" sz="900">
              <a:solidFill>
                <a:prstClr val="black"/>
              </a:solidFill>
              <a:latin typeface="Calibri"/>
            </a:endParaRPr>
          </a:p>
        </p:txBody>
      </p:sp>
    </p:spTree>
    <p:extLst>
      <p:ext uri="{BB962C8B-B14F-4D97-AF65-F5344CB8AC3E}">
        <p14:creationId xmlns:p14="http://schemas.microsoft.com/office/powerpoint/2010/main" val="3697881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837B-01D5-C528-A31B-AC9D8BDCF9E4}"/>
              </a:ext>
            </a:extLst>
          </p:cNvPr>
          <p:cNvSpPr>
            <a:spLocks noGrp="1"/>
          </p:cNvSpPr>
          <p:nvPr>
            <p:ph type="title"/>
          </p:nvPr>
        </p:nvSpPr>
        <p:spPr/>
        <p:txBody>
          <a:bodyPr/>
          <a:lstStyle/>
          <a:p>
            <a:r>
              <a:rPr lang="en-US" sz="2800" dirty="0"/>
              <a:t>Questions the Healing Justice Framework May Suggests we Ask About Member Problems…</a:t>
            </a:r>
          </a:p>
        </p:txBody>
      </p:sp>
      <p:sp>
        <p:nvSpPr>
          <p:cNvPr id="3" name="Content Placeholder 2">
            <a:extLst>
              <a:ext uri="{FF2B5EF4-FFF2-40B4-BE49-F238E27FC236}">
                <a16:creationId xmlns:a16="http://schemas.microsoft.com/office/drawing/2014/main" id="{EB608D5B-BD0C-BC48-B3A7-82B90B0C59E8}"/>
              </a:ext>
            </a:extLst>
          </p:cNvPr>
          <p:cNvSpPr>
            <a:spLocks noGrp="1"/>
          </p:cNvSpPr>
          <p:nvPr>
            <p:ph idx="1"/>
          </p:nvPr>
        </p:nvSpPr>
        <p:spPr/>
        <p:txBody>
          <a:bodyPr/>
          <a:lstStyle/>
          <a:p>
            <a:pPr marL="0" indent="0" algn="ctr">
              <a:buNone/>
            </a:pPr>
            <a:endParaRPr lang="en-US" dirty="0"/>
          </a:p>
          <a:p>
            <a:r>
              <a:rPr lang="en-US" dirty="0"/>
              <a:t>What wholistic strategies have been used to transform the individual and the community they live in? </a:t>
            </a:r>
          </a:p>
        </p:txBody>
      </p:sp>
      <p:pic>
        <p:nvPicPr>
          <p:cNvPr id="4" name="Picture 3">
            <a:extLst>
              <a:ext uri="{FF2B5EF4-FFF2-40B4-BE49-F238E27FC236}">
                <a16:creationId xmlns:a16="http://schemas.microsoft.com/office/drawing/2014/main" id="{404F39B8-C069-0442-EBA9-9D156B4424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743200" y="3493733"/>
            <a:ext cx="4389120" cy="2468880"/>
          </a:xfrm>
          <a:prstGeom prst="rect">
            <a:avLst/>
          </a:prstGeom>
        </p:spPr>
      </p:pic>
      <p:sp>
        <p:nvSpPr>
          <p:cNvPr id="6" name="TextBox 5">
            <a:extLst>
              <a:ext uri="{FF2B5EF4-FFF2-40B4-BE49-F238E27FC236}">
                <a16:creationId xmlns:a16="http://schemas.microsoft.com/office/drawing/2014/main" id="{65A8B24A-7BB8-8119-9946-606B6A9317F5}"/>
              </a:ext>
            </a:extLst>
          </p:cNvPr>
          <p:cNvSpPr txBox="1"/>
          <p:nvPr/>
        </p:nvSpPr>
        <p:spPr>
          <a:xfrm>
            <a:off x="3581400" y="5949913"/>
            <a:ext cx="5791200" cy="215444"/>
          </a:xfrm>
          <a:prstGeom prst="rect">
            <a:avLst/>
          </a:prstGeom>
          <a:noFill/>
        </p:spPr>
        <p:txBody>
          <a:bodyPr wrap="square" rtlCol="0">
            <a:spAutoFit/>
          </a:bodyPr>
          <a:lstStyle/>
          <a:p>
            <a:pPr fontAlgn="auto">
              <a:spcBef>
                <a:spcPts val="0"/>
              </a:spcBef>
              <a:spcAft>
                <a:spcPts val="0"/>
              </a:spcAft>
            </a:pPr>
            <a:r>
              <a:rPr lang="en-US" sz="800" dirty="0">
                <a:solidFill>
                  <a:prstClr val="black"/>
                </a:solidFill>
                <a:latin typeface="Calibri"/>
              </a:rPr>
              <a:t>Image credit: </a:t>
            </a:r>
            <a:r>
              <a:rPr lang="en-US" sz="800" dirty="0">
                <a:solidFill>
                  <a:prstClr val="black"/>
                </a:solidFill>
                <a:latin typeface="Calibri"/>
                <a:hlinkClick r:id="rId4"/>
              </a:rPr>
              <a:t>https://en.wikialpha.org/wiki/Optimus_Prime_(Aligned_</a:t>
            </a:r>
            <a:r>
              <a:rPr lang="en-US" sz="800" dirty="0">
                <a:solidFill>
                  <a:prstClr val="black"/>
                </a:solidFill>
                <a:latin typeface="Calibri"/>
              </a:rPr>
              <a:t> </a:t>
            </a:r>
          </a:p>
        </p:txBody>
      </p:sp>
    </p:spTree>
    <p:extLst>
      <p:ext uri="{BB962C8B-B14F-4D97-AF65-F5344CB8AC3E}">
        <p14:creationId xmlns:p14="http://schemas.microsoft.com/office/powerpoint/2010/main" val="2660263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837B-01D5-C528-A31B-AC9D8BDCF9E4}"/>
              </a:ext>
            </a:extLst>
          </p:cNvPr>
          <p:cNvSpPr>
            <a:spLocks noGrp="1"/>
          </p:cNvSpPr>
          <p:nvPr>
            <p:ph type="title"/>
          </p:nvPr>
        </p:nvSpPr>
        <p:spPr/>
        <p:txBody>
          <a:bodyPr/>
          <a:lstStyle/>
          <a:p>
            <a:r>
              <a:rPr lang="en-US" sz="2800" dirty="0"/>
              <a:t>Questions the Healing Justice Framework May Suggests we Ask About Member Problems…</a:t>
            </a:r>
          </a:p>
        </p:txBody>
      </p:sp>
      <p:sp>
        <p:nvSpPr>
          <p:cNvPr id="3" name="Content Placeholder 2">
            <a:extLst>
              <a:ext uri="{FF2B5EF4-FFF2-40B4-BE49-F238E27FC236}">
                <a16:creationId xmlns:a16="http://schemas.microsoft.com/office/drawing/2014/main" id="{EB608D5B-BD0C-BC48-B3A7-82B90B0C59E8}"/>
              </a:ext>
            </a:extLst>
          </p:cNvPr>
          <p:cNvSpPr>
            <a:spLocks noGrp="1"/>
          </p:cNvSpPr>
          <p:nvPr>
            <p:ph idx="1"/>
          </p:nvPr>
        </p:nvSpPr>
        <p:spPr/>
        <p:txBody>
          <a:bodyPr/>
          <a:lstStyle/>
          <a:p>
            <a:pPr marL="0" indent="0" algn="ctr">
              <a:buNone/>
            </a:pPr>
            <a:r>
              <a:rPr lang="en-US" dirty="0"/>
              <a:t>Stillness </a:t>
            </a:r>
            <a:r>
              <a:rPr lang="en-US" b="1" dirty="0"/>
              <a:t>–VS-</a:t>
            </a:r>
            <a:r>
              <a:rPr lang="en-US" dirty="0"/>
              <a:t> Action</a:t>
            </a:r>
          </a:p>
          <a:p>
            <a:pPr marL="0" indent="0" algn="ctr">
              <a:buNone/>
            </a:pPr>
            <a:r>
              <a:rPr lang="en-US" dirty="0"/>
              <a:t>Individual </a:t>
            </a:r>
            <a:r>
              <a:rPr lang="en-US" b="1" dirty="0"/>
              <a:t>–VS-</a:t>
            </a:r>
            <a:r>
              <a:rPr lang="en-US" dirty="0"/>
              <a:t> Collective</a:t>
            </a:r>
          </a:p>
          <a:p>
            <a:pPr marL="0" indent="0" algn="ctr">
              <a:buNone/>
            </a:pPr>
            <a:r>
              <a:rPr lang="en-US" dirty="0"/>
              <a:t>Current reality </a:t>
            </a:r>
            <a:r>
              <a:rPr lang="en-US" b="1" dirty="0"/>
              <a:t>–VS-</a:t>
            </a:r>
            <a:r>
              <a:rPr lang="en-US" dirty="0"/>
              <a:t> Collectively Reimagined Future</a:t>
            </a:r>
          </a:p>
        </p:txBody>
      </p:sp>
      <p:pic>
        <p:nvPicPr>
          <p:cNvPr id="4" name="Picture 3">
            <a:extLst>
              <a:ext uri="{FF2B5EF4-FFF2-40B4-BE49-F238E27FC236}">
                <a16:creationId xmlns:a16="http://schemas.microsoft.com/office/drawing/2014/main" id="{404F39B8-C069-0442-EBA9-9D156B4424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743200" y="3605290"/>
            <a:ext cx="4389120" cy="2245766"/>
          </a:xfrm>
          <a:prstGeom prst="rect">
            <a:avLst/>
          </a:prstGeom>
        </p:spPr>
      </p:pic>
      <p:sp>
        <p:nvSpPr>
          <p:cNvPr id="6" name="TextBox 5">
            <a:extLst>
              <a:ext uri="{FF2B5EF4-FFF2-40B4-BE49-F238E27FC236}">
                <a16:creationId xmlns:a16="http://schemas.microsoft.com/office/drawing/2014/main" id="{65A8B24A-7BB8-8119-9946-606B6A9317F5}"/>
              </a:ext>
            </a:extLst>
          </p:cNvPr>
          <p:cNvSpPr txBox="1"/>
          <p:nvPr/>
        </p:nvSpPr>
        <p:spPr>
          <a:xfrm>
            <a:off x="3581400" y="5949913"/>
            <a:ext cx="5791200" cy="215444"/>
          </a:xfrm>
          <a:prstGeom prst="rect">
            <a:avLst/>
          </a:prstGeom>
          <a:noFill/>
        </p:spPr>
        <p:txBody>
          <a:bodyPr wrap="square" rtlCol="0">
            <a:spAutoFit/>
          </a:bodyPr>
          <a:lstStyle/>
          <a:p>
            <a:pPr fontAlgn="auto">
              <a:spcBef>
                <a:spcPts val="0"/>
              </a:spcBef>
              <a:spcAft>
                <a:spcPts val="0"/>
              </a:spcAft>
            </a:pPr>
            <a:r>
              <a:rPr lang="en-US" sz="800" dirty="0">
                <a:solidFill>
                  <a:prstClr val="black"/>
                </a:solidFill>
                <a:latin typeface="Calibri"/>
              </a:rPr>
              <a:t>Image credit: </a:t>
            </a:r>
            <a:r>
              <a:rPr lang="en-US" sz="800" dirty="0">
                <a:solidFill>
                  <a:prstClr val="black"/>
                </a:solidFill>
                <a:latin typeface="Calibri"/>
                <a:hlinkClick r:id="rId4"/>
              </a:rPr>
              <a:t>https://en.wikialpha.org/wiki/Optimus_Prime_(Aligned_</a:t>
            </a:r>
            <a:r>
              <a:rPr lang="en-US" sz="800" dirty="0">
                <a:solidFill>
                  <a:prstClr val="black"/>
                </a:solidFill>
                <a:latin typeface="Calibri"/>
              </a:rPr>
              <a:t> </a:t>
            </a:r>
          </a:p>
        </p:txBody>
      </p:sp>
      <p:sp>
        <p:nvSpPr>
          <p:cNvPr id="5" name="TextBox 4">
            <a:extLst>
              <a:ext uri="{FF2B5EF4-FFF2-40B4-BE49-F238E27FC236}">
                <a16:creationId xmlns:a16="http://schemas.microsoft.com/office/drawing/2014/main" id="{C8AEF9D0-0962-5696-9EEB-2EE9D9CB23D9}"/>
              </a:ext>
            </a:extLst>
          </p:cNvPr>
          <p:cNvSpPr txBox="1"/>
          <p:nvPr/>
        </p:nvSpPr>
        <p:spPr>
          <a:xfrm>
            <a:off x="2743200" y="5851056"/>
            <a:ext cx="4389120" cy="230832"/>
          </a:xfrm>
          <a:prstGeom prst="rect">
            <a:avLst/>
          </a:prstGeom>
          <a:noFill/>
        </p:spPr>
        <p:txBody>
          <a:bodyPr wrap="square" rtlCol="0">
            <a:spAutoFit/>
          </a:bodyPr>
          <a:lstStyle/>
          <a:p>
            <a:pPr fontAlgn="auto">
              <a:spcBef>
                <a:spcPts val="0"/>
              </a:spcBef>
              <a:spcAft>
                <a:spcPts val="0"/>
              </a:spcAft>
            </a:pPr>
            <a:r>
              <a:rPr lang="en-US" sz="900">
                <a:solidFill>
                  <a:prstClr val="black"/>
                </a:solidFill>
                <a:latin typeface="Calibri"/>
                <a:hlinkClick r:id="rId3" tooltip="https://www.campusvirtualsp.org/en/world-health-day-paho-calls-equitable-access-health-care"/>
              </a:rPr>
              <a:t>This Photo</a:t>
            </a:r>
            <a:r>
              <a:rPr lang="en-US" sz="900">
                <a:solidFill>
                  <a:prstClr val="black"/>
                </a:solidFill>
                <a:latin typeface="Calibri"/>
              </a:rPr>
              <a:t> by Unknown Author is licensed under </a:t>
            </a:r>
            <a:r>
              <a:rPr lang="en-US" sz="900">
                <a:solidFill>
                  <a:prstClr val="black"/>
                </a:solidFill>
                <a:latin typeface="Calibri"/>
                <a:hlinkClick r:id="rId5" tooltip="https://creativecommons.org/licenses/by-nc/3.0/"/>
              </a:rPr>
              <a:t>CC BY-NC</a:t>
            </a:r>
            <a:endParaRPr lang="en-US" sz="900">
              <a:solidFill>
                <a:prstClr val="black"/>
              </a:solidFill>
              <a:latin typeface="Calibri"/>
            </a:endParaRPr>
          </a:p>
        </p:txBody>
      </p:sp>
    </p:spTree>
    <p:extLst>
      <p:ext uri="{BB962C8B-B14F-4D97-AF65-F5344CB8AC3E}">
        <p14:creationId xmlns:p14="http://schemas.microsoft.com/office/powerpoint/2010/main" val="3126534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27A40083-E440-4F18-96A6-1E5CB01A5D14}"/>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Healing Justice Incorporates Social Justice</a:t>
            </a:r>
            <a:br>
              <a:rPr lang="en-US" altLang="en-US" dirty="0">
                <a:latin typeface="Arial" panose="020B0604020202020204" pitchFamily="34" charset="0"/>
                <a:ea typeface="ＭＳ Ｐゴシック" panose="020B0600070205080204" pitchFamily="34" charset="-128"/>
                <a:cs typeface="Arial" panose="020B0604020202020204" pitchFamily="34" charset="0"/>
              </a:rPr>
            </a:br>
            <a:r>
              <a:rPr lang="en-US" altLang="en-US" sz="917" dirty="0">
                <a:latin typeface="Arial" panose="020B0604020202020204" pitchFamily="34" charset="0"/>
                <a:ea typeface="ＭＳ Ｐゴシック" panose="020B0600070205080204" pitchFamily="34" charset="-128"/>
                <a:cs typeface="Arial" panose="020B0604020202020204" pitchFamily="34" charset="0"/>
              </a:rPr>
              <a:t>Image credit: </a:t>
            </a:r>
            <a:r>
              <a:rPr lang="en-US" altLang="en-US" sz="917" dirty="0">
                <a:latin typeface="Arial" panose="020B0604020202020204" pitchFamily="34" charset="0"/>
                <a:ea typeface="ＭＳ Ｐゴシック" panose="020B0600070205080204" pitchFamily="34" charset="-128"/>
                <a:cs typeface="Arial" panose="020B0604020202020204" pitchFamily="34" charset="0"/>
                <a:hlinkClick r:id="rId3"/>
              </a:rPr>
              <a:t>https://www.urban.org/racial-equity-analytics-lab</a:t>
            </a:r>
            <a:r>
              <a:rPr lang="en-US" altLang="en-US" sz="917" dirty="0">
                <a:latin typeface="Arial" panose="020B0604020202020204" pitchFamily="34" charset="0"/>
                <a:ea typeface="ＭＳ Ｐゴシック" panose="020B0600070205080204" pitchFamily="34" charset="-128"/>
                <a:cs typeface="Arial" panose="020B0604020202020204" pitchFamily="34" charset="0"/>
              </a:rPr>
              <a:t> </a:t>
            </a:r>
          </a:p>
        </p:txBody>
      </p:sp>
      <p:pic>
        <p:nvPicPr>
          <p:cNvPr id="55299" name="Content Placeholder 3">
            <a:extLst>
              <a:ext uri="{FF2B5EF4-FFF2-40B4-BE49-F238E27FC236}">
                <a16:creationId xmlns:a16="http://schemas.microsoft.com/office/drawing/2014/main" id="{D48385D8-F265-4A82-8524-C1169E3CE1E7}"/>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143000" y="2037292"/>
            <a:ext cx="6858000" cy="3200136"/>
          </a:xfrm>
        </p:spPr>
      </p:pic>
    </p:spTree>
    <p:extLst>
      <p:ext uri="{BB962C8B-B14F-4D97-AF65-F5344CB8AC3E}">
        <p14:creationId xmlns:p14="http://schemas.microsoft.com/office/powerpoint/2010/main" val="1784314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DC94-DC1B-55E9-0C12-C7874C82E86B}"/>
              </a:ext>
            </a:extLst>
          </p:cNvPr>
          <p:cNvSpPr>
            <a:spLocks noGrp="1"/>
          </p:cNvSpPr>
          <p:nvPr>
            <p:ph type="title"/>
          </p:nvPr>
        </p:nvSpPr>
        <p:spPr/>
        <p:txBody>
          <a:bodyPr/>
          <a:lstStyle/>
          <a:p>
            <a:r>
              <a:rPr lang="en-US" dirty="0"/>
              <a:t>Healing Justice invites us to imagine what could be…</a:t>
            </a:r>
            <a:br>
              <a:rPr lang="en-US" dirty="0"/>
            </a:br>
            <a:r>
              <a:rPr lang="en-US" sz="800" dirty="0"/>
              <a:t>Image credit: </a:t>
            </a:r>
            <a:r>
              <a:rPr lang="en-US" sz="800" dirty="0">
                <a:hlinkClick r:id="rId2"/>
              </a:rPr>
              <a:t>https://www.health.pa.gov/topics/Health-Equity/Pages/Health%20Equity.aspx</a:t>
            </a:r>
            <a:r>
              <a:rPr lang="en-US" sz="800" dirty="0"/>
              <a:t> </a:t>
            </a:r>
          </a:p>
        </p:txBody>
      </p:sp>
      <p:pic>
        <p:nvPicPr>
          <p:cNvPr id="4" name="Content Placeholder 3">
            <a:extLst>
              <a:ext uri="{FF2B5EF4-FFF2-40B4-BE49-F238E27FC236}">
                <a16:creationId xmlns:a16="http://schemas.microsoft.com/office/drawing/2014/main" id="{AA775F1B-848C-05E4-48D8-E6D91AA53D59}"/>
              </a:ext>
            </a:extLst>
          </p:cNvPr>
          <p:cNvPicPr>
            <a:picLocks noGrp="1" noChangeAspect="1"/>
          </p:cNvPicPr>
          <p:nvPr>
            <p:ph idx="1"/>
          </p:nvPr>
        </p:nvPicPr>
        <p:blipFill>
          <a:blip r:embed="rId3"/>
          <a:stretch>
            <a:fillRect/>
          </a:stretch>
        </p:blipFill>
        <p:spPr>
          <a:xfrm>
            <a:off x="1646357" y="1615940"/>
            <a:ext cx="5851286" cy="5212080"/>
          </a:xfrm>
          <a:prstGeom prst="rect">
            <a:avLst/>
          </a:prstGeom>
        </p:spPr>
      </p:pic>
    </p:spTree>
    <p:extLst>
      <p:ext uri="{BB962C8B-B14F-4D97-AF65-F5344CB8AC3E}">
        <p14:creationId xmlns:p14="http://schemas.microsoft.com/office/powerpoint/2010/main" val="3088989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normAutofit/>
          </a:bodyPr>
          <a:lstStyle/>
          <a:p>
            <a:r>
              <a:rPr lang="en-US" altLang="en-US" sz="3200" u="sng" dirty="0">
                <a:latin typeface="Arial" panose="020B0604020202020204" pitchFamily="34" charset="0"/>
                <a:ea typeface="ＭＳ Ｐゴシック" panose="020B0600070205080204" pitchFamily="34" charset="-128"/>
                <a:cs typeface="Arial" panose="020B0604020202020204" pitchFamily="34" charset="0"/>
              </a:rPr>
              <a:t>Land Acknowledgement</a:t>
            </a:r>
            <a:br>
              <a:rPr lang="en-US" altLang="en-US" sz="3200" dirty="0">
                <a:latin typeface="Arial" panose="020B0604020202020204" pitchFamily="34" charset="0"/>
                <a:ea typeface="ＭＳ Ｐゴシック" panose="020B0600070205080204" pitchFamily="34" charset="-128"/>
                <a:cs typeface="Arial" panose="020B0604020202020204" pitchFamily="34" charset="0"/>
              </a:rPr>
            </a:br>
            <a:r>
              <a:rPr lang="en-US" altLang="en-US" sz="3200" dirty="0">
                <a:latin typeface="Arial" panose="020B0604020202020204" pitchFamily="34" charset="0"/>
                <a:ea typeface="ＭＳ Ｐゴシック" panose="020B0600070205080204" pitchFamily="34" charset="-128"/>
                <a:cs typeface="Arial" panose="020B0604020202020204" pitchFamily="34" charset="0"/>
              </a:rPr>
              <a:t>Let’s Read this Together Please</a:t>
            </a:r>
          </a:p>
        </p:txBody>
      </p:sp>
      <p:sp>
        <p:nvSpPr>
          <p:cNvPr id="30723" name="Content Placeholder 5"/>
          <p:cNvSpPr>
            <a:spLocks noGrp="1"/>
          </p:cNvSpPr>
          <p:nvPr>
            <p:ph idx="1"/>
          </p:nvPr>
        </p:nvSpPr>
        <p:spPr/>
        <p:txBody>
          <a:bodyPr>
            <a:normAutofit/>
          </a:bodyPr>
          <a:lstStyle/>
          <a:p>
            <a:pPr marL="0" indent="0">
              <a:buFont typeface="Arial" panose="020B0604020202020204" pitchFamily="34" charset="0"/>
              <a:buNone/>
            </a:pPr>
            <a:r>
              <a:rPr lang="en-US" altLang="en-US"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“We are currently on land that is the ancestral lands of the </a:t>
            </a:r>
            <a:r>
              <a:rPr lang="en-US" altLang="en-US" sz="28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Anacostans</a:t>
            </a:r>
            <a:r>
              <a:rPr lang="en-US" altLang="en-US"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(also documented as </a:t>
            </a:r>
            <a:r>
              <a:rPr lang="en-US" altLang="en-US" sz="2800" dirty="0" err="1">
                <a:solidFill>
                  <a:srgbClr val="000000"/>
                </a:solidFill>
                <a:latin typeface="Arial" panose="020B0604020202020204" pitchFamily="34" charset="0"/>
                <a:ea typeface="ＭＳ Ｐゴシック" panose="020B0600070205080204" pitchFamily="34" charset="-128"/>
                <a:cs typeface="Arial" panose="020B0604020202020204" pitchFamily="34" charset="0"/>
              </a:rPr>
              <a:t>Nacotchtank</a:t>
            </a:r>
            <a:r>
              <a:rPr lang="en-US" altLang="en-US"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and the neighboring Piscataway and Pamunkey peoples. I honor and respect the diverse Indigenous peoples who have stewarded this land, and acknowledge the role I have to work for social, economic, racial, and environmental justice.”</a:t>
            </a:r>
            <a:endParaRPr lang="en-US" altLang="en-US" sz="2800"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56855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Healing Justice Organizational</a:t>
            </a:r>
            <a:br>
              <a:rPr lang="en-US" dirty="0"/>
            </a:br>
            <a:r>
              <a:rPr lang="en-US" dirty="0" err="1"/>
              <a:t>Pyles</a:t>
            </a:r>
            <a:r>
              <a:rPr lang="en-US" dirty="0"/>
              <a:t>, 2020</a:t>
            </a:r>
            <a:br>
              <a:rPr lang="en-US" dirty="0"/>
            </a:br>
            <a:r>
              <a:rPr lang="en-US" sz="800" dirty="0"/>
              <a:t>Image credit: </a:t>
            </a:r>
            <a:r>
              <a:rPr lang="en-US" sz="800" dirty="0">
                <a:hlinkClick r:id="rId2"/>
              </a:rPr>
              <a:t>https://methwick.org/2019/11/6-dimensions-of-wellness-for-all/</a:t>
            </a:r>
            <a:r>
              <a:rPr lang="en-US" sz="800" dirty="0"/>
              <a:t>   </a:t>
            </a:r>
          </a:p>
        </p:txBody>
      </p:sp>
      <p:sp>
        <p:nvSpPr>
          <p:cNvPr id="5" name="Content Placeholder 4"/>
          <p:cNvSpPr>
            <a:spLocks noGrp="1"/>
          </p:cNvSpPr>
          <p:nvPr>
            <p:ph idx="1"/>
          </p:nvPr>
        </p:nvSpPr>
        <p:spPr/>
        <p:txBody>
          <a:bodyPr/>
          <a:lstStyle/>
          <a:p>
            <a:r>
              <a:rPr lang="en-US" dirty="0"/>
              <a:t>The workplace articulates a healing justice mission through key messages internally and externally, for example, messages about social justice, community building, and wellness for all.</a:t>
            </a:r>
          </a:p>
        </p:txBody>
      </p:sp>
      <p:pic>
        <p:nvPicPr>
          <p:cNvPr id="2" name="Picture 1"/>
          <p:cNvPicPr>
            <a:picLocks noChangeAspect="1"/>
          </p:cNvPicPr>
          <p:nvPr/>
        </p:nvPicPr>
        <p:blipFill>
          <a:blip r:embed="rId3"/>
          <a:stretch>
            <a:fillRect/>
          </a:stretch>
        </p:blipFill>
        <p:spPr>
          <a:xfrm>
            <a:off x="3048000" y="3436620"/>
            <a:ext cx="3383280" cy="3383280"/>
          </a:xfrm>
          <a:prstGeom prst="rect">
            <a:avLst/>
          </a:prstGeom>
        </p:spPr>
      </p:pic>
    </p:spTree>
    <p:extLst>
      <p:ext uri="{BB962C8B-B14F-4D97-AF65-F5344CB8AC3E}">
        <p14:creationId xmlns:p14="http://schemas.microsoft.com/office/powerpoint/2010/main" val="1125872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Healing Justice Organizational</a:t>
            </a:r>
            <a:br>
              <a:rPr lang="en-US" dirty="0"/>
            </a:br>
            <a:r>
              <a:rPr lang="en-US" dirty="0" err="1"/>
              <a:t>Pyles</a:t>
            </a:r>
            <a:r>
              <a:rPr lang="en-US" dirty="0"/>
              <a:t>, 2020</a:t>
            </a:r>
            <a:br>
              <a:rPr lang="en-US" dirty="0"/>
            </a:br>
            <a:r>
              <a:rPr lang="en-US" sz="800" dirty="0"/>
              <a:t>Image credit: </a:t>
            </a:r>
            <a:r>
              <a:rPr lang="en-US" sz="800" dirty="0">
                <a:hlinkClick r:id="rId2"/>
              </a:rPr>
              <a:t>https://www.moesc.net/vnews/display.v/ART/5ca607f8b076a</a:t>
            </a:r>
            <a:r>
              <a:rPr lang="en-US" sz="800" dirty="0"/>
              <a:t>   </a:t>
            </a:r>
          </a:p>
        </p:txBody>
      </p:sp>
      <p:sp>
        <p:nvSpPr>
          <p:cNvPr id="5" name="Content Placeholder 4"/>
          <p:cNvSpPr>
            <a:spLocks noGrp="1"/>
          </p:cNvSpPr>
          <p:nvPr>
            <p:ph idx="1"/>
          </p:nvPr>
        </p:nvSpPr>
        <p:spPr/>
        <p:txBody>
          <a:bodyPr/>
          <a:lstStyle/>
          <a:p>
            <a:r>
              <a:rPr lang="en-US" dirty="0"/>
              <a:t>The workplace is trauma informed, that is, it understands and provides support regarding the impact of trauma, secondary trauma, and historical and intergenerational trauma.</a:t>
            </a:r>
          </a:p>
          <a:p>
            <a:endParaRPr lang="en-US" dirty="0"/>
          </a:p>
        </p:txBody>
      </p:sp>
      <p:pic>
        <p:nvPicPr>
          <p:cNvPr id="2" name="Picture 1"/>
          <p:cNvPicPr>
            <a:picLocks noChangeAspect="1"/>
          </p:cNvPicPr>
          <p:nvPr/>
        </p:nvPicPr>
        <p:blipFill>
          <a:blip r:embed="rId3"/>
          <a:stretch>
            <a:fillRect/>
          </a:stretch>
        </p:blipFill>
        <p:spPr>
          <a:xfrm>
            <a:off x="2895601" y="3352800"/>
            <a:ext cx="3811833" cy="3383280"/>
          </a:xfrm>
          <a:prstGeom prst="rect">
            <a:avLst/>
          </a:prstGeom>
        </p:spPr>
      </p:pic>
    </p:spTree>
    <p:extLst>
      <p:ext uri="{BB962C8B-B14F-4D97-AF65-F5344CB8AC3E}">
        <p14:creationId xmlns:p14="http://schemas.microsoft.com/office/powerpoint/2010/main" val="1187180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Healing Justice Organizational</a:t>
            </a:r>
            <a:br>
              <a:rPr lang="en-US" dirty="0"/>
            </a:br>
            <a:r>
              <a:rPr lang="en-US" dirty="0" err="1"/>
              <a:t>Pyles</a:t>
            </a:r>
            <a:r>
              <a:rPr lang="en-US" dirty="0"/>
              <a:t>, 2020</a:t>
            </a:r>
            <a:br>
              <a:rPr lang="en-US" dirty="0"/>
            </a:br>
            <a:r>
              <a:rPr lang="en-US" sz="800" dirty="0"/>
              <a:t>Image credit: </a:t>
            </a:r>
            <a:r>
              <a:rPr lang="en-US" sz="800" dirty="0">
                <a:hlinkClick r:id="rId2"/>
              </a:rPr>
              <a:t>https://jarthur.co/transparency-in-the-workplace/</a:t>
            </a:r>
            <a:r>
              <a:rPr lang="en-US" sz="800" dirty="0"/>
              <a:t>   </a:t>
            </a:r>
          </a:p>
        </p:txBody>
      </p:sp>
      <p:sp>
        <p:nvSpPr>
          <p:cNvPr id="5" name="Content Placeholder 4"/>
          <p:cNvSpPr>
            <a:spLocks noGrp="1"/>
          </p:cNvSpPr>
          <p:nvPr>
            <p:ph idx="1"/>
          </p:nvPr>
        </p:nvSpPr>
        <p:spPr/>
        <p:txBody>
          <a:bodyPr/>
          <a:lstStyle/>
          <a:p>
            <a:r>
              <a:rPr lang="en-US" dirty="0"/>
              <a:t>Participatory, transparent, and accountable decision making exist in the workplace, for instance, through collective bargaining or client participation.</a:t>
            </a:r>
          </a:p>
        </p:txBody>
      </p:sp>
      <p:pic>
        <p:nvPicPr>
          <p:cNvPr id="2" name="Picture 1"/>
          <p:cNvPicPr>
            <a:picLocks noChangeAspect="1"/>
          </p:cNvPicPr>
          <p:nvPr/>
        </p:nvPicPr>
        <p:blipFill>
          <a:blip r:embed="rId3"/>
          <a:stretch>
            <a:fillRect/>
          </a:stretch>
        </p:blipFill>
        <p:spPr>
          <a:xfrm>
            <a:off x="3429000" y="2971800"/>
            <a:ext cx="3378122" cy="3566160"/>
          </a:xfrm>
          <a:prstGeom prst="rect">
            <a:avLst/>
          </a:prstGeom>
        </p:spPr>
      </p:pic>
    </p:spTree>
    <p:extLst>
      <p:ext uri="{BB962C8B-B14F-4D97-AF65-F5344CB8AC3E}">
        <p14:creationId xmlns:p14="http://schemas.microsoft.com/office/powerpoint/2010/main" val="3424013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 Healing Justice Organizational</a:t>
            </a:r>
            <a:br>
              <a:rPr lang="en-US" dirty="0"/>
            </a:br>
            <a:r>
              <a:rPr lang="en-US" dirty="0" err="1"/>
              <a:t>Pyles</a:t>
            </a:r>
            <a:r>
              <a:rPr lang="en-US" dirty="0"/>
              <a:t>, 2020  </a:t>
            </a:r>
          </a:p>
        </p:txBody>
      </p:sp>
      <p:sp>
        <p:nvSpPr>
          <p:cNvPr id="5" name="Content Placeholder 4"/>
          <p:cNvSpPr>
            <a:spLocks noGrp="1"/>
          </p:cNvSpPr>
          <p:nvPr>
            <p:ph idx="1"/>
          </p:nvPr>
        </p:nvSpPr>
        <p:spPr/>
        <p:txBody>
          <a:bodyPr/>
          <a:lstStyle/>
          <a:p>
            <a:r>
              <a:rPr lang="en-US" dirty="0"/>
              <a:t>Workplace cultural norms support self-care for workers, for instance, taking breaks, using vacation time, and offering reflective processes for staff.</a:t>
            </a:r>
          </a:p>
        </p:txBody>
      </p:sp>
      <p:sp>
        <p:nvSpPr>
          <p:cNvPr id="6" name="TextBox 5"/>
          <p:cNvSpPr txBox="1"/>
          <p:nvPr/>
        </p:nvSpPr>
        <p:spPr>
          <a:xfrm>
            <a:off x="1981200" y="6355080"/>
            <a:ext cx="640080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rPr>
              <a:t>Image credit: </a:t>
            </a: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2"/>
              </a:rPr>
              <a:t>https://axerosolutions.com/blog/taking-breaks-at-work-how-to-motivate-your-staff-to-be-awesome</a:t>
            </a:r>
            <a:r>
              <a:rPr kumimoji="0" lang="en-US" sz="800" b="0" i="0" u="none" strike="noStrike" kern="1200" cap="none" spc="0" normalizeH="0" baseline="0" noProof="0" dirty="0">
                <a:ln>
                  <a:noFill/>
                </a:ln>
                <a:solidFill>
                  <a:prstClr val="black"/>
                </a:solidFill>
                <a:effectLst/>
                <a:uLnTx/>
                <a:uFillTx/>
                <a:latin typeface="Arial" charset="0"/>
                <a:ea typeface="+mn-ea"/>
                <a:cs typeface="+mn-cs"/>
              </a:rPr>
              <a:t> </a:t>
            </a:r>
          </a:p>
        </p:txBody>
      </p:sp>
      <p:pic>
        <p:nvPicPr>
          <p:cNvPr id="7" name="Picture 6"/>
          <p:cNvPicPr>
            <a:picLocks noChangeAspect="1"/>
          </p:cNvPicPr>
          <p:nvPr/>
        </p:nvPicPr>
        <p:blipFill>
          <a:blip r:embed="rId3"/>
          <a:stretch>
            <a:fillRect/>
          </a:stretch>
        </p:blipFill>
        <p:spPr>
          <a:xfrm>
            <a:off x="1568153" y="3037840"/>
            <a:ext cx="6007694" cy="3383280"/>
          </a:xfrm>
          <a:prstGeom prst="rect">
            <a:avLst/>
          </a:prstGeom>
        </p:spPr>
      </p:pic>
    </p:spTree>
    <p:extLst>
      <p:ext uri="{BB962C8B-B14F-4D97-AF65-F5344CB8AC3E}">
        <p14:creationId xmlns:p14="http://schemas.microsoft.com/office/powerpoint/2010/main" val="2164642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 Healing Justice Organizational</a:t>
            </a:r>
            <a:br>
              <a:rPr lang="en-US" dirty="0"/>
            </a:br>
            <a:r>
              <a:rPr lang="en-US" dirty="0" err="1"/>
              <a:t>Pyles</a:t>
            </a:r>
            <a:r>
              <a:rPr lang="en-US" dirty="0"/>
              <a:t>, 2020  </a:t>
            </a:r>
          </a:p>
        </p:txBody>
      </p:sp>
      <p:sp>
        <p:nvSpPr>
          <p:cNvPr id="5" name="Content Placeholder 4"/>
          <p:cNvSpPr>
            <a:spLocks noGrp="1"/>
          </p:cNvSpPr>
          <p:nvPr>
            <p:ph idx="1"/>
          </p:nvPr>
        </p:nvSpPr>
        <p:spPr/>
        <p:txBody>
          <a:bodyPr/>
          <a:lstStyle/>
          <a:p>
            <a:r>
              <a:rPr lang="en-US" dirty="0"/>
              <a:t>There is a sense of community or belonging in the workplace.</a:t>
            </a:r>
          </a:p>
        </p:txBody>
      </p:sp>
      <p:sp>
        <p:nvSpPr>
          <p:cNvPr id="3" name="TextBox 2"/>
          <p:cNvSpPr txBox="1"/>
          <p:nvPr/>
        </p:nvSpPr>
        <p:spPr>
          <a:xfrm>
            <a:off x="1600200" y="6248400"/>
            <a:ext cx="563880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rPr>
              <a:t>Image credit: </a:t>
            </a: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2"/>
              </a:rPr>
              <a:t>https://nycofficesuites.com/2018/11/15/best-practices-for-working-with-different-cultures-in-the-workplace/</a:t>
            </a:r>
            <a:r>
              <a:rPr kumimoji="0" lang="en-US" sz="800" b="0" i="0" u="none" strike="noStrike" kern="1200" cap="none" spc="0" normalizeH="0" baseline="0" noProof="0" dirty="0">
                <a:ln>
                  <a:noFill/>
                </a:ln>
                <a:solidFill>
                  <a:prstClr val="black"/>
                </a:solidFill>
                <a:effectLst/>
                <a:uLnTx/>
                <a:uFillTx/>
                <a:latin typeface="Arial" charset="0"/>
                <a:ea typeface="+mn-ea"/>
                <a:cs typeface="+mn-cs"/>
              </a:rPr>
              <a:t> </a:t>
            </a:r>
          </a:p>
        </p:txBody>
      </p:sp>
      <p:pic>
        <p:nvPicPr>
          <p:cNvPr id="6" name="Picture 5"/>
          <p:cNvPicPr>
            <a:picLocks noChangeAspect="1"/>
          </p:cNvPicPr>
          <p:nvPr/>
        </p:nvPicPr>
        <p:blipFill>
          <a:blip r:embed="rId3"/>
          <a:stretch>
            <a:fillRect/>
          </a:stretch>
        </p:blipFill>
        <p:spPr>
          <a:xfrm>
            <a:off x="1988067" y="2865120"/>
            <a:ext cx="5167866" cy="3383280"/>
          </a:xfrm>
          <a:prstGeom prst="rect">
            <a:avLst/>
          </a:prstGeom>
        </p:spPr>
      </p:pic>
    </p:spTree>
    <p:extLst>
      <p:ext uri="{BB962C8B-B14F-4D97-AF65-F5344CB8AC3E}">
        <p14:creationId xmlns:p14="http://schemas.microsoft.com/office/powerpoint/2010/main" val="1963371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 Healing Justice Organizational</a:t>
            </a:r>
            <a:br>
              <a:rPr lang="en-US" dirty="0"/>
            </a:br>
            <a:r>
              <a:rPr lang="en-US" dirty="0" err="1"/>
              <a:t>Pyles</a:t>
            </a:r>
            <a:r>
              <a:rPr lang="en-US" dirty="0"/>
              <a:t>, 2020  </a:t>
            </a:r>
          </a:p>
        </p:txBody>
      </p:sp>
      <p:sp>
        <p:nvSpPr>
          <p:cNvPr id="5" name="Content Placeholder 4"/>
          <p:cNvSpPr>
            <a:spLocks noGrp="1"/>
          </p:cNvSpPr>
          <p:nvPr>
            <p:ph idx="1"/>
          </p:nvPr>
        </p:nvSpPr>
        <p:spPr/>
        <p:txBody>
          <a:bodyPr/>
          <a:lstStyle/>
          <a:p>
            <a:r>
              <a:rPr lang="en-US" dirty="0"/>
              <a:t>The environment in the workplace is inviting, for instance, exposure to sunlight, plants, and attractive and comfortable spaces.</a:t>
            </a:r>
          </a:p>
        </p:txBody>
      </p:sp>
      <p:pic>
        <p:nvPicPr>
          <p:cNvPr id="2" name="Picture 1"/>
          <p:cNvPicPr>
            <a:picLocks noChangeAspect="1"/>
          </p:cNvPicPr>
          <p:nvPr/>
        </p:nvPicPr>
        <p:blipFill>
          <a:blip r:embed="rId2"/>
          <a:stretch>
            <a:fillRect/>
          </a:stretch>
        </p:blipFill>
        <p:spPr>
          <a:xfrm>
            <a:off x="2236031" y="3124200"/>
            <a:ext cx="4671937" cy="3108960"/>
          </a:xfrm>
          <a:prstGeom prst="rect">
            <a:avLst/>
          </a:prstGeom>
        </p:spPr>
      </p:pic>
      <p:sp>
        <p:nvSpPr>
          <p:cNvPr id="3" name="TextBox 2"/>
          <p:cNvSpPr txBox="1"/>
          <p:nvPr/>
        </p:nvSpPr>
        <p:spPr>
          <a:xfrm>
            <a:off x="2514600" y="6400800"/>
            <a:ext cx="403860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rPr>
              <a:t>Image credit: </a:t>
            </a: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3"/>
              </a:rPr>
              <a:t>https://archello.com/project/the-greenest-office</a:t>
            </a:r>
            <a:r>
              <a:rPr kumimoji="0" lang="en-US" sz="800" b="0" i="0" u="none" strike="noStrike" kern="1200" cap="none" spc="0" normalizeH="0" baseline="0" noProof="0" dirty="0">
                <a:ln>
                  <a:noFill/>
                </a:ln>
                <a:solidFill>
                  <a:prstClr val="black"/>
                </a:solidFill>
                <a:effectLst/>
                <a:uLnTx/>
                <a:uFillTx/>
                <a:latin typeface="Arial" charset="0"/>
                <a:ea typeface="+mn-ea"/>
                <a:cs typeface="+mn-cs"/>
              </a:rPr>
              <a:t> </a:t>
            </a:r>
          </a:p>
        </p:txBody>
      </p:sp>
    </p:spTree>
    <p:extLst>
      <p:ext uri="{BB962C8B-B14F-4D97-AF65-F5344CB8AC3E}">
        <p14:creationId xmlns:p14="http://schemas.microsoft.com/office/powerpoint/2010/main" val="1263747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A Healing Justice Organization</a:t>
            </a:r>
            <a:br>
              <a:rPr lang="en-US" b="1" dirty="0"/>
            </a:br>
            <a:r>
              <a:rPr lang="en-US" b="1" dirty="0" err="1"/>
              <a:t>Pyles</a:t>
            </a:r>
            <a:r>
              <a:rPr lang="en-US" b="1" dirty="0"/>
              <a:t>, 2020 </a:t>
            </a:r>
          </a:p>
        </p:txBody>
      </p:sp>
      <p:sp>
        <p:nvSpPr>
          <p:cNvPr id="5" name="Content Placeholder 4"/>
          <p:cNvSpPr>
            <a:spLocks noGrp="1"/>
          </p:cNvSpPr>
          <p:nvPr>
            <p:ph idx="1"/>
          </p:nvPr>
        </p:nvSpPr>
        <p:spPr/>
        <p:txBody>
          <a:bodyPr>
            <a:normAutofit/>
          </a:bodyPr>
          <a:lstStyle/>
          <a:p>
            <a:r>
              <a:rPr lang="en-US" sz="3200" dirty="0"/>
              <a:t>Workers are rewarded for their work, for example, individually, socially, and financially.</a:t>
            </a:r>
          </a:p>
        </p:txBody>
      </p:sp>
      <p:pic>
        <p:nvPicPr>
          <p:cNvPr id="2" name="Picture 1"/>
          <p:cNvPicPr>
            <a:picLocks noChangeAspect="1"/>
          </p:cNvPicPr>
          <p:nvPr/>
        </p:nvPicPr>
        <p:blipFill>
          <a:blip r:embed="rId2"/>
          <a:stretch>
            <a:fillRect/>
          </a:stretch>
        </p:blipFill>
        <p:spPr>
          <a:xfrm>
            <a:off x="1570083" y="3048000"/>
            <a:ext cx="6003833" cy="3474720"/>
          </a:xfrm>
          <a:prstGeom prst="rect">
            <a:avLst/>
          </a:prstGeom>
        </p:spPr>
      </p:pic>
      <p:sp>
        <p:nvSpPr>
          <p:cNvPr id="3" name="TextBox 2"/>
          <p:cNvSpPr txBox="1"/>
          <p:nvPr/>
        </p:nvSpPr>
        <p:spPr>
          <a:xfrm>
            <a:off x="2895600" y="6522720"/>
            <a:ext cx="4876800" cy="2215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rPr>
              <a:t>Image credit: </a:t>
            </a: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3"/>
              </a:rPr>
              <a:t>https://snacknation.com/blog/employee-reward-systems/</a:t>
            </a:r>
            <a:r>
              <a:rPr kumimoji="0" lang="en-US" sz="800" b="0" i="0" u="none" strike="noStrike" kern="1200" cap="none" spc="0" normalizeH="0" baseline="0" noProof="0" dirty="0">
                <a:ln>
                  <a:noFill/>
                </a:ln>
                <a:solidFill>
                  <a:prstClr val="black"/>
                </a:solidFill>
                <a:effectLst/>
                <a:uLnTx/>
                <a:uFillTx/>
                <a:latin typeface="Arial" charset="0"/>
                <a:ea typeface="+mn-ea"/>
                <a:cs typeface="+mn-cs"/>
              </a:rPr>
              <a:t> </a:t>
            </a:r>
          </a:p>
        </p:txBody>
      </p:sp>
    </p:spTree>
    <p:extLst>
      <p:ext uri="{BB962C8B-B14F-4D97-AF65-F5344CB8AC3E}">
        <p14:creationId xmlns:p14="http://schemas.microsoft.com/office/powerpoint/2010/main" val="3383883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 Healing Justice Organizational</a:t>
            </a:r>
            <a:br>
              <a:rPr lang="en-US" dirty="0"/>
            </a:br>
            <a:r>
              <a:rPr lang="en-US" dirty="0" err="1"/>
              <a:t>Pyles</a:t>
            </a:r>
            <a:r>
              <a:rPr lang="en-US" dirty="0"/>
              <a:t>, 2020  </a:t>
            </a:r>
          </a:p>
        </p:txBody>
      </p:sp>
      <p:sp>
        <p:nvSpPr>
          <p:cNvPr id="5" name="Content Placeholder 4"/>
          <p:cNvSpPr>
            <a:spLocks noGrp="1"/>
          </p:cNvSpPr>
          <p:nvPr>
            <p:ph idx="1"/>
          </p:nvPr>
        </p:nvSpPr>
        <p:spPr/>
        <p:txBody>
          <a:bodyPr/>
          <a:lstStyle/>
          <a:p>
            <a:r>
              <a:rPr lang="en-US" dirty="0"/>
              <a:t>There is opportunity to learn and grow professionally, for example, adequate supervision, mentoring, and professional development opportunities.</a:t>
            </a:r>
          </a:p>
        </p:txBody>
      </p:sp>
      <p:pic>
        <p:nvPicPr>
          <p:cNvPr id="2" name="Picture 1"/>
          <p:cNvPicPr>
            <a:picLocks noChangeAspect="1"/>
          </p:cNvPicPr>
          <p:nvPr/>
        </p:nvPicPr>
        <p:blipFill>
          <a:blip r:embed="rId2"/>
          <a:stretch>
            <a:fillRect/>
          </a:stretch>
        </p:blipFill>
        <p:spPr>
          <a:xfrm>
            <a:off x="2514600" y="3276600"/>
            <a:ext cx="4386928" cy="2926080"/>
          </a:xfrm>
          <a:prstGeom prst="rect">
            <a:avLst/>
          </a:prstGeom>
        </p:spPr>
      </p:pic>
      <p:sp>
        <p:nvSpPr>
          <p:cNvPr id="3" name="TextBox 2"/>
          <p:cNvSpPr txBox="1"/>
          <p:nvPr/>
        </p:nvSpPr>
        <p:spPr>
          <a:xfrm>
            <a:off x="2451100" y="6202680"/>
            <a:ext cx="4983828"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rPr>
              <a:t>Image credit: </a:t>
            </a: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3"/>
              </a:rPr>
              <a:t>https://trainingmag.com/how-to-use-coaching-and-mentoring-to-upskill-your-employees/</a:t>
            </a:r>
            <a:r>
              <a:rPr kumimoji="0" lang="en-US" sz="800" b="0" i="0" u="none" strike="noStrike" kern="1200" cap="none" spc="0" normalizeH="0" baseline="0" noProof="0" dirty="0">
                <a:ln>
                  <a:noFill/>
                </a:ln>
                <a:solidFill>
                  <a:prstClr val="black"/>
                </a:solidFill>
                <a:effectLst/>
                <a:uLnTx/>
                <a:uFillTx/>
                <a:latin typeface="Arial" charset="0"/>
                <a:ea typeface="+mn-ea"/>
                <a:cs typeface="+mn-cs"/>
              </a:rPr>
              <a:t> </a:t>
            </a:r>
          </a:p>
        </p:txBody>
      </p:sp>
    </p:spTree>
    <p:extLst>
      <p:ext uri="{BB962C8B-B14F-4D97-AF65-F5344CB8AC3E}">
        <p14:creationId xmlns:p14="http://schemas.microsoft.com/office/powerpoint/2010/main" val="2773497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So Lois why should I consider bringing a healing justice framework to my Recovery Community Organization</a:t>
            </a:r>
            <a:r>
              <a:rPr lang="en-US" sz="3200" b="1" dirty="0"/>
              <a:t>?</a:t>
            </a:r>
          </a:p>
        </p:txBody>
      </p:sp>
      <p:pic>
        <p:nvPicPr>
          <p:cNvPr id="6" name="Content Placeholder 5"/>
          <p:cNvPicPr>
            <a:picLocks noGrp="1" noChangeAspect="1"/>
          </p:cNvPicPr>
          <p:nvPr>
            <p:ph sz="half" idx="1"/>
          </p:nvPr>
        </p:nvPicPr>
        <p:blipFill>
          <a:blip r:embed="rId2"/>
          <a:stretch>
            <a:fillRect/>
          </a:stretch>
        </p:blipFill>
        <p:spPr>
          <a:xfrm>
            <a:off x="2283656" y="2183390"/>
            <a:ext cx="4861320" cy="3223260"/>
          </a:xfrm>
          <a:prstGeom prst="rect">
            <a:avLst/>
          </a:prstGeom>
        </p:spPr>
      </p:pic>
      <p:pic>
        <p:nvPicPr>
          <p:cNvPr id="4" name="Picture 3" descr="A person with his hand on his head&#10;&#10;Description automatically generated with medium confidence">
            <a:extLst>
              <a:ext uri="{FF2B5EF4-FFF2-40B4-BE49-F238E27FC236}">
                <a16:creationId xmlns:a16="http://schemas.microsoft.com/office/drawing/2014/main" id="{AD08F916-98DF-43EE-8A02-F6004B19F9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14400" y="1067990"/>
            <a:ext cx="0" cy="0"/>
          </a:xfrm>
          <a:prstGeom prst="rect">
            <a:avLst/>
          </a:prstGeom>
        </p:spPr>
      </p:pic>
      <p:sp>
        <p:nvSpPr>
          <p:cNvPr id="5" name="TextBox 4">
            <a:extLst>
              <a:ext uri="{FF2B5EF4-FFF2-40B4-BE49-F238E27FC236}">
                <a16:creationId xmlns:a16="http://schemas.microsoft.com/office/drawing/2014/main" id="{660FB528-BA65-403D-AA42-B67276DB504B}"/>
              </a:ext>
            </a:extLst>
          </p:cNvPr>
          <p:cNvSpPr txBox="1"/>
          <p:nvPr/>
        </p:nvSpPr>
        <p:spPr>
          <a:xfrm>
            <a:off x="914400" y="5790009"/>
            <a:ext cx="7315200" cy="196208"/>
          </a:xfrm>
          <a:prstGeom prst="rect">
            <a:avLst/>
          </a:prstGeom>
          <a:noFill/>
        </p:spPr>
        <p:txBody>
          <a:bodyPr wrap="square" rtlCol="0">
            <a:spAutoFit/>
          </a:bodyPr>
          <a:lstStyle/>
          <a:p>
            <a:pPr fontAlgn="auto">
              <a:spcBef>
                <a:spcPts val="0"/>
              </a:spcBef>
              <a:spcAft>
                <a:spcPts val="0"/>
              </a:spcAft>
            </a:pPr>
            <a:r>
              <a:rPr lang="en-US" sz="675">
                <a:solidFill>
                  <a:prstClr val="black"/>
                </a:solidFill>
                <a:latin typeface="Calibri"/>
                <a:hlinkClick r:id="rId4" tooltip="https://calvaryga.com/americans-are-confused-about-heaven/btvakdncyaaipko-jpg-large/"/>
              </a:rPr>
              <a:t>This Photo</a:t>
            </a:r>
            <a:r>
              <a:rPr lang="en-US" sz="675">
                <a:solidFill>
                  <a:prstClr val="black"/>
                </a:solidFill>
                <a:latin typeface="Calibri"/>
              </a:rPr>
              <a:t> by Unknown Author is licensed under </a:t>
            </a:r>
            <a:r>
              <a:rPr lang="en-US" sz="675">
                <a:solidFill>
                  <a:prstClr val="black"/>
                </a:solidFill>
                <a:latin typeface="Calibri"/>
                <a:hlinkClick r:id="rId5" tooltip="https://creativecommons.org/licenses/by-nc-sa/3.0/"/>
              </a:rPr>
              <a:t>CC BY-SA-NC</a:t>
            </a:r>
            <a:endParaRPr lang="en-US" sz="675">
              <a:solidFill>
                <a:prstClr val="black"/>
              </a:solidFill>
              <a:latin typeface="Calibri"/>
            </a:endParaRPr>
          </a:p>
        </p:txBody>
      </p:sp>
    </p:spTree>
    <p:extLst>
      <p:ext uri="{BB962C8B-B14F-4D97-AF65-F5344CB8AC3E}">
        <p14:creationId xmlns:p14="http://schemas.microsoft.com/office/powerpoint/2010/main" val="4028062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 text&#10;&#10;Description automatically generated">
            <a:extLst>
              <a:ext uri="{FF2B5EF4-FFF2-40B4-BE49-F238E27FC236}">
                <a16:creationId xmlns:a16="http://schemas.microsoft.com/office/drawing/2014/main" id="{7A88D442-9493-4A43-9B2E-FAA2009B24A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899" b="12314"/>
          <a:stretch/>
        </p:blipFill>
        <p:spPr>
          <a:xfrm>
            <a:off x="16" y="857258"/>
            <a:ext cx="9143985" cy="5143493"/>
          </a:xfrm>
          <a:prstGeom prst="rect">
            <a:avLst/>
          </a:prstGeom>
        </p:spPr>
      </p:pic>
      <p:sp>
        <p:nvSpPr>
          <p:cNvPr id="7" name="TextBox 6">
            <a:extLst>
              <a:ext uri="{FF2B5EF4-FFF2-40B4-BE49-F238E27FC236}">
                <a16:creationId xmlns:a16="http://schemas.microsoft.com/office/drawing/2014/main" id="{A34A38AB-1A3B-4610-B926-BC45EBA15868}"/>
              </a:ext>
            </a:extLst>
          </p:cNvPr>
          <p:cNvSpPr txBox="1"/>
          <p:nvPr/>
        </p:nvSpPr>
        <p:spPr>
          <a:xfrm>
            <a:off x="7362745" y="5850709"/>
            <a:ext cx="1781257" cy="173124"/>
          </a:xfrm>
          <a:prstGeom prst="rect">
            <a:avLst/>
          </a:prstGeom>
          <a:solidFill>
            <a:srgbClr val="000000"/>
          </a:solidFill>
        </p:spPr>
        <p:txBody>
          <a:bodyPr wrap="none" rtlCol="0">
            <a:spAutoFit/>
          </a:bodyPr>
          <a:lstStyle/>
          <a:p>
            <a:pPr algn="r" fontAlgn="auto">
              <a:spcBef>
                <a:spcPts val="0"/>
              </a:spcBef>
              <a:spcAft>
                <a:spcPts val="450"/>
              </a:spcAft>
            </a:pPr>
            <a:r>
              <a:rPr lang="en-US" sz="525">
                <a:solidFill>
                  <a:srgbClr val="FFFFFF"/>
                </a:solidFill>
                <a:latin typeface="Calibri"/>
                <a:hlinkClick r:id="rId4" tooltip="https://www.entreversity.com/solving-the-worlds-wicked-problems-using-design-thinking-bbc-video/">
                  <a:extLst>
                    <a:ext uri="{A12FA001-AC4F-418D-AE19-62706E023703}">
                      <ahyp:hlinkClr xmlns:ahyp="http://schemas.microsoft.com/office/drawing/2018/hyperlinkcolor" val="tx"/>
                    </a:ext>
                  </a:extLst>
                </a:hlinkClick>
              </a:rPr>
              <a:t>This Photo</a:t>
            </a:r>
            <a:r>
              <a:rPr lang="en-US" sz="525">
                <a:solidFill>
                  <a:srgbClr val="FFFFFF"/>
                </a:solidFill>
                <a:latin typeface="Calibri"/>
              </a:rPr>
              <a:t> by Unknown Author is licensed under </a:t>
            </a:r>
            <a:r>
              <a:rPr lang="en-US" sz="525">
                <a:solidFill>
                  <a:srgbClr val="FFFFFF"/>
                </a:solidFill>
                <a:latin typeface="Calibri"/>
                <a:hlinkClick r:id="rId5" tooltip="https://creativecommons.org/licenses/by-nd/3.0/">
                  <a:extLst>
                    <a:ext uri="{A12FA001-AC4F-418D-AE19-62706E023703}">
                      <ahyp:hlinkClr xmlns:ahyp="http://schemas.microsoft.com/office/drawing/2018/hyperlinkcolor" val="tx"/>
                    </a:ext>
                  </a:extLst>
                </a:hlinkClick>
              </a:rPr>
              <a:t>CC BY-ND</a:t>
            </a:r>
            <a:endParaRPr lang="en-US" sz="525">
              <a:solidFill>
                <a:srgbClr val="FFFFFF"/>
              </a:solidFill>
              <a:latin typeface="Calibri"/>
            </a:endParaRPr>
          </a:p>
        </p:txBody>
      </p:sp>
    </p:spTree>
    <p:extLst>
      <p:ext uri="{BB962C8B-B14F-4D97-AF65-F5344CB8AC3E}">
        <p14:creationId xmlns:p14="http://schemas.microsoft.com/office/powerpoint/2010/main" val="2085079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Land Acknowledgement</a:t>
            </a:r>
          </a:p>
        </p:txBody>
      </p:sp>
      <p:pic>
        <p:nvPicPr>
          <p:cNvPr id="4" name="Online Media 3" title="#HonorNativeLand">
            <a:hlinkClick r:id="" action="ppaction://media"/>
          </p:cNvPr>
          <p:cNvPicPr>
            <a:picLocks noGrp="1" noRot="1" noChangeAspect="1"/>
          </p:cNvPicPr>
          <p:nvPr>
            <p:ph idx="1"/>
            <a:videoFile r:link="rId1"/>
          </p:nvPr>
        </p:nvPicPr>
        <p:blipFill>
          <a:blip r:embed="rId3"/>
          <a:stretch>
            <a:fillRect/>
          </a:stretch>
        </p:blipFill>
        <p:spPr>
          <a:xfrm>
            <a:off x="893763" y="1600200"/>
            <a:ext cx="7358062" cy="4157663"/>
          </a:xfrm>
        </p:spPr>
      </p:pic>
    </p:spTree>
    <p:extLst>
      <p:ext uri="{BB962C8B-B14F-4D97-AF65-F5344CB8AC3E}">
        <p14:creationId xmlns:p14="http://schemas.microsoft.com/office/powerpoint/2010/main" val="2420332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a:extLst>
              <a:ext uri="{FF2B5EF4-FFF2-40B4-BE49-F238E27FC236}">
                <a16:creationId xmlns:a16="http://schemas.microsoft.com/office/drawing/2014/main" id="{EB2E12E3-68A7-4C59-A7ED-4C4B5AB83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88"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621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00C3174C-123E-4958-B46E-9F59C5B00C0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53364" y="1275398"/>
            <a:ext cx="4389120" cy="4389120"/>
          </a:xfrm>
          <a:prstGeom prst="rect">
            <a:avLst/>
          </a:prstGeom>
        </p:spPr>
      </p:pic>
      <p:sp>
        <p:nvSpPr>
          <p:cNvPr id="9" name="TextBox 8">
            <a:extLst>
              <a:ext uri="{FF2B5EF4-FFF2-40B4-BE49-F238E27FC236}">
                <a16:creationId xmlns:a16="http://schemas.microsoft.com/office/drawing/2014/main" id="{B0ACCCAD-B955-4671-9BC2-3676465A09A8}"/>
              </a:ext>
            </a:extLst>
          </p:cNvPr>
          <p:cNvSpPr txBox="1"/>
          <p:nvPr/>
        </p:nvSpPr>
        <p:spPr>
          <a:xfrm>
            <a:off x="3376362" y="5664518"/>
            <a:ext cx="2143125" cy="196208"/>
          </a:xfrm>
          <a:prstGeom prst="rect">
            <a:avLst/>
          </a:prstGeom>
          <a:noFill/>
        </p:spPr>
        <p:txBody>
          <a:bodyPr wrap="square" rtlCol="0">
            <a:spAutoFit/>
          </a:bodyPr>
          <a:lstStyle/>
          <a:p>
            <a:pPr fontAlgn="auto">
              <a:spcBef>
                <a:spcPts val="0"/>
              </a:spcBef>
              <a:spcAft>
                <a:spcPts val="0"/>
              </a:spcAft>
            </a:pPr>
            <a:r>
              <a:rPr lang="en-US" sz="675" dirty="0">
                <a:solidFill>
                  <a:prstClr val="black"/>
                </a:solidFill>
                <a:latin typeface="Calibri"/>
                <a:hlinkClick r:id="rId3" tooltip="https://press.rebus.community/introductiontocommunitypsychology/chapter/oppression-and-power/"/>
              </a:rPr>
              <a:t>This Photo</a:t>
            </a:r>
            <a:r>
              <a:rPr lang="en-US" sz="675" dirty="0">
                <a:solidFill>
                  <a:prstClr val="black"/>
                </a:solidFill>
                <a:latin typeface="Calibri"/>
              </a:rPr>
              <a:t> by Unknown Author is licensed under </a:t>
            </a:r>
            <a:r>
              <a:rPr lang="en-US" sz="675" dirty="0">
                <a:solidFill>
                  <a:prstClr val="black"/>
                </a:solidFill>
                <a:latin typeface="Calibri"/>
                <a:hlinkClick r:id="rId4" tooltip="https://creativecommons.org/licenses/by/3.0/"/>
              </a:rPr>
              <a:t>CC BY</a:t>
            </a:r>
            <a:endParaRPr lang="en-US" sz="675" dirty="0">
              <a:solidFill>
                <a:prstClr val="black"/>
              </a:solidFill>
              <a:latin typeface="Calibri"/>
            </a:endParaRPr>
          </a:p>
        </p:txBody>
      </p:sp>
    </p:spTree>
    <p:extLst>
      <p:ext uri="{BB962C8B-B14F-4D97-AF65-F5344CB8AC3E}">
        <p14:creationId xmlns:p14="http://schemas.microsoft.com/office/powerpoint/2010/main" val="4170724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92C09FD2-47D8-3402-B5EC-FED747284D3E}"/>
              </a:ext>
            </a:extLst>
          </p:cNvPr>
          <p:cNvSpPr>
            <a:spLocks noGrp="1"/>
          </p:cNvSpPr>
          <p:nvPr>
            <p:ph type="title"/>
          </p:nvPr>
        </p:nvSpPr>
        <p:spPr>
          <a:xfrm>
            <a:off x="1143000" y="571501"/>
            <a:ext cx="6858000" cy="1181365"/>
          </a:xfrm>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The Trauma of Racism is… </a:t>
            </a:r>
            <a:br>
              <a:rPr lang="en-US" altLang="en-US">
                <a:latin typeface="Arial" panose="020B0604020202020204" pitchFamily="34" charset="0"/>
                <a:ea typeface="ＭＳ Ｐゴシック" panose="020B0600070205080204" pitchFamily="34" charset="-128"/>
                <a:cs typeface="Arial" panose="020B0604020202020204" pitchFamily="34" charset="0"/>
              </a:rPr>
            </a:br>
            <a:r>
              <a:rPr lang="en-US" altLang="en-US" sz="667">
                <a:latin typeface="Arial" panose="020B0604020202020204" pitchFamily="34" charset="0"/>
                <a:ea typeface="ＭＳ Ｐゴシック" panose="020B0600070205080204" pitchFamily="34" charset="-128"/>
                <a:cs typeface="Arial" panose="020B0604020202020204" pitchFamily="34" charset="0"/>
              </a:rPr>
              <a:t>NYU Silver </a:t>
            </a:r>
            <a:r>
              <a:rPr lang="en-US" altLang="en-US" sz="667">
                <a:latin typeface="Arial" panose="020B0604020202020204" pitchFamily="34" charset="0"/>
                <a:ea typeface="ＭＳ Ｐゴシック" panose="020B0600070205080204" pitchFamily="34" charset="-128"/>
                <a:cs typeface="Arial" panose="020B0604020202020204" pitchFamily="34" charset="0"/>
                <a:hlinkClick r:id="rId2"/>
              </a:rPr>
              <a:t>https://studylib.net/doc/14321863/racism-trauma-the-of</a:t>
            </a:r>
            <a:r>
              <a:rPr lang="en-US" altLang="en-US" sz="667">
                <a:latin typeface="Arial" panose="020B0604020202020204" pitchFamily="34" charset="0"/>
                <a:ea typeface="ＭＳ Ｐゴシック" panose="020B0600070205080204" pitchFamily="34" charset="-128"/>
                <a:cs typeface="Arial" panose="020B0604020202020204" pitchFamily="34" charset="0"/>
              </a:rPr>
              <a:t> </a:t>
            </a:r>
          </a:p>
        </p:txBody>
      </p:sp>
      <p:sp>
        <p:nvSpPr>
          <p:cNvPr id="89091" name="Content Placeholder 2">
            <a:extLst>
              <a:ext uri="{FF2B5EF4-FFF2-40B4-BE49-F238E27FC236}">
                <a16:creationId xmlns:a16="http://schemas.microsoft.com/office/drawing/2014/main" id="{9BBB692F-AADF-9EF4-FE15-184BA03827EC}"/>
              </a:ext>
            </a:extLst>
          </p:cNvPr>
          <p:cNvSpPr>
            <a:spLocks noGrp="1"/>
          </p:cNvSpPr>
          <p:nvPr>
            <p:ph idx="1"/>
          </p:nvPr>
        </p:nvSpPr>
        <p:spPr>
          <a:xfrm>
            <a:off x="1143000" y="1565011"/>
            <a:ext cx="6858000" cy="3804708"/>
          </a:xfrm>
        </p:spPr>
        <p:txBody>
          <a:bodyPr/>
          <a:lstStyle/>
          <a:p>
            <a:r>
              <a:rPr lang="en-US" altLang="en-US" sz="2000">
                <a:latin typeface="Arial" panose="020B0604020202020204" pitchFamily="34" charset="0"/>
                <a:ea typeface="ＭＳ Ｐゴシック" panose="020B0600070205080204" pitchFamily="34" charset="-128"/>
                <a:cs typeface="Calibri" panose="020F0502020204030204" pitchFamily="34" charset="0"/>
              </a:rPr>
              <a:t>"The result of </a:t>
            </a:r>
            <a:r>
              <a:rPr lang="en-US" altLang="en-US" sz="2000">
                <a:solidFill>
                  <a:srgbClr val="FF0000"/>
                </a:solidFill>
                <a:latin typeface="Arial" panose="020B0604020202020204" pitchFamily="34" charset="0"/>
                <a:ea typeface="ＭＳ Ｐゴシック" panose="020B0600070205080204" pitchFamily="34" charset="-128"/>
                <a:cs typeface="Calibri" panose="020F0502020204030204" pitchFamily="34" charset="0"/>
              </a:rPr>
              <a:t>chattel slavery</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b="1">
                <a:latin typeface="Arial" panose="020B0604020202020204" pitchFamily="34" charset="0"/>
                <a:ea typeface="ＭＳ Ｐゴシック" panose="020B0600070205080204" pitchFamily="34" charset="-128"/>
                <a:cs typeface="Calibri" panose="020F0502020204030204" pitchFamily="34" charset="0"/>
              </a:rPr>
              <a:t>Jim Crow</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a:solidFill>
                  <a:srgbClr val="C00000"/>
                </a:solidFill>
                <a:latin typeface="Arial" panose="020B0604020202020204" pitchFamily="34" charset="0"/>
                <a:ea typeface="ＭＳ Ｐゴシック" panose="020B0600070205080204" pitchFamily="34" charset="-128"/>
                <a:cs typeface="Calibri" panose="020F0502020204030204" pitchFamily="34" charset="0"/>
              </a:rPr>
              <a:t>lynching</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b="1">
                <a:latin typeface="Arial" panose="020B0604020202020204" pitchFamily="34" charset="0"/>
                <a:ea typeface="ＭＳ Ｐゴシック" panose="020B0600070205080204" pitchFamily="34" charset="-128"/>
                <a:cs typeface="Calibri" panose="020F0502020204030204" pitchFamily="34" charset="0"/>
              </a:rPr>
              <a:t>de facto and legal discrimination</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i="1">
                <a:latin typeface="Arial" panose="020B0604020202020204" pitchFamily="34" charset="0"/>
                <a:ea typeface="ＭＳ Ｐゴシック" panose="020B0600070205080204" pitchFamily="34" charset="-128"/>
                <a:cs typeface="Calibri" panose="020F0502020204030204" pitchFamily="34" charset="0"/>
              </a:rPr>
              <a:t>oppression</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a:solidFill>
                  <a:srgbClr val="C00000"/>
                </a:solidFill>
                <a:latin typeface="Arial" panose="020B0604020202020204" pitchFamily="34" charset="0"/>
                <a:ea typeface="ＭＳ Ｐゴシック" panose="020B0600070205080204" pitchFamily="34" charset="-128"/>
                <a:cs typeface="Calibri" panose="020F0502020204030204" pitchFamily="34" charset="0"/>
              </a:rPr>
              <a:t>employment discrimination</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u="sng">
                <a:latin typeface="Arial" panose="020B0604020202020204" pitchFamily="34" charset="0"/>
                <a:ea typeface="ＭＳ Ｐゴシック" panose="020B0600070205080204" pitchFamily="34" charset="-128"/>
                <a:cs typeface="Calibri" panose="020F0502020204030204" pitchFamily="34" charset="0"/>
              </a:rPr>
              <a:t>poverty</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a:solidFill>
                  <a:srgbClr val="FF0000"/>
                </a:solidFill>
                <a:latin typeface="Arial" panose="020B0604020202020204" pitchFamily="34" charset="0"/>
                <a:ea typeface="ＭＳ Ｐゴシック" panose="020B0600070205080204" pitchFamily="34" charset="-128"/>
                <a:cs typeface="Calibri" panose="020F0502020204030204" pitchFamily="34" charset="0"/>
              </a:rPr>
              <a:t>social alienation</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b="1">
                <a:latin typeface="Arial" panose="020B0604020202020204" pitchFamily="34" charset="0"/>
                <a:ea typeface="ＭＳ Ｐゴシック" panose="020B0600070205080204" pitchFamily="34" charset="-128"/>
                <a:cs typeface="Calibri" panose="020F0502020204030204" pitchFamily="34" charset="0"/>
              </a:rPr>
              <a:t>hate crimes</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u="sng">
                <a:latin typeface="Arial" panose="020B0604020202020204" pitchFamily="34" charset="0"/>
                <a:ea typeface="ＭＳ Ｐゴシック" panose="020B0600070205080204" pitchFamily="34" charset="-128"/>
                <a:cs typeface="Calibri" panose="020F0502020204030204" pitchFamily="34" charset="0"/>
              </a:rPr>
              <a:t>demonization of non-white cultures</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i="1">
                <a:latin typeface="Arial" panose="020B0604020202020204" pitchFamily="34" charset="0"/>
                <a:ea typeface="ＭＳ Ｐゴシック" panose="020B0600070205080204" pitchFamily="34" charset="-128"/>
                <a:cs typeface="Calibri" panose="020F0502020204030204" pitchFamily="34" charset="0"/>
              </a:rPr>
              <a:t>discriminatory child welfare practices</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b="1">
                <a:latin typeface="Arial" panose="020B0604020202020204" pitchFamily="34" charset="0"/>
                <a:ea typeface="ＭＳ Ｐゴシック" panose="020B0600070205080204" pitchFamily="34" charset="-128"/>
                <a:cs typeface="Calibri" panose="020F0502020204030204" pitchFamily="34" charset="0"/>
              </a:rPr>
              <a:t>mass incarceration</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a:solidFill>
                  <a:srgbClr val="C00000"/>
                </a:solidFill>
                <a:latin typeface="Arial" panose="020B0604020202020204" pitchFamily="34" charset="0"/>
                <a:ea typeface="ＭＳ Ｐゴシック" panose="020B0600070205080204" pitchFamily="34" charset="-128"/>
                <a:cs typeface="Calibri" panose="020F0502020204030204" pitchFamily="34" charset="0"/>
              </a:rPr>
              <a:t>unjust imprisonment</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i="1">
                <a:latin typeface="Arial" panose="020B0604020202020204" pitchFamily="34" charset="0"/>
                <a:ea typeface="ＭＳ Ｐゴシック" panose="020B0600070205080204" pitchFamily="34" charset="-128"/>
                <a:cs typeface="Calibri" panose="020F0502020204030204" pitchFamily="34" charset="0"/>
              </a:rPr>
              <a:t>racially biased justice systems</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b="1">
                <a:latin typeface="Arial" panose="020B0604020202020204" pitchFamily="34" charset="0"/>
                <a:ea typeface="ＭＳ Ｐゴシック" panose="020B0600070205080204" pitchFamily="34" charset="-128"/>
                <a:cs typeface="Calibri" panose="020F0502020204030204" pitchFamily="34" charset="0"/>
              </a:rPr>
              <a:t>mandatory sentencing</a:t>
            </a:r>
            <a:r>
              <a:rPr lang="en-US" altLang="en-US" sz="2000">
                <a:latin typeface="Arial" panose="020B0604020202020204" pitchFamily="34" charset="0"/>
                <a:ea typeface="ＭＳ Ｐゴシック" panose="020B0600070205080204" pitchFamily="34" charset="-128"/>
                <a:cs typeface="Calibri" panose="020F0502020204030204" pitchFamily="34" charset="0"/>
              </a:rPr>
              <a:t>, i</a:t>
            </a:r>
            <a:r>
              <a:rPr lang="en-US" altLang="en-US" sz="2000" i="1">
                <a:latin typeface="Arial" panose="020B0604020202020204" pitchFamily="34" charset="0"/>
                <a:ea typeface="ＭＳ Ｐゴシック" panose="020B0600070205080204" pitchFamily="34" charset="-128"/>
                <a:cs typeface="Calibri" panose="020F0502020204030204" pitchFamily="34" charset="0"/>
              </a:rPr>
              <a:t>nhumane treatment within society institutions</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a:solidFill>
                  <a:srgbClr val="FF0000"/>
                </a:solidFill>
                <a:latin typeface="Arial" panose="020B0604020202020204" pitchFamily="34" charset="0"/>
                <a:ea typeface="ＭＳ Ｐゴシック" panose="020B0600070205080204" pitchFamily="34" charset="-128"/>
                <a:cs typeface="Calibri" panose="020F0502020204030204" pitchFamily="34" charset="0"/>
              </a:rPr>
              <a:t>unethical medical experiments</a:t>
            </a:r>
            <a:r>
              <a:rPr lang="en-US" altLang="en-US" sz="2000">
                <a:latin typeface="Arial" panose="020B0604020202020204" pitchFamily="34" charset="0"/>
                <a:ea typeface="ＭＳ Ｐゴシック" panose="020B0600070205080204" pitchFamily="34" charset="-128"/>
                <a:cs typeface="Calibri" panose="020F0502020204030204" pitchFamily="34" charset="0"/>
              </a:rPr>
              <a:t> on ethnic and racial minorities, </a:t>
            </a:r>
            <a:r>
              <a:rPr lang="en-US" altLang="en-US" sz="2000" b="1">
                <a:latin typeface="Arial" panose="020B0604020202020204" pitchFamily="34" charset="0"/>
                <a:ea typeface="ＭＳ Ｐゴシック" panose="020B0600070205080204" pitchFamily="34" charset="-128"/>
                <a:cs typeface="Calibri" panose="020F0502020204030204" pitchFamily="34" charset="0"/>
              </a:rPr>
              <a:t>forced sterilization</a:t>
            </a:r>
            <a:r>
              <a:rPr lang="en-US" altLang="en-US" sz="2000">
                <a:latin typeface="Arial" panose="020B0604020202020204" pitchFamily="34" charset="0"/>
                <a:ea typeface="ＭＳ Ｐゴシック" panose="020B0600070205080204" pitchFamily="34" charset="-128"/>
                <a:cs typeface="Calibri" panose="020F0502020204030204" pitchFamily="34" charset="0"/>
              </a:rPr>
              <a:t> of Black women, the </a:t>
            </a:r>
            <a:r>
              <a:rPr lang="en-US" altLang="en-US" sz="2000" b="1">
                <a:latin typeface="Arial" panose="020B0604020202020204" pitchFamily="34" charset="0"/>
                <a:ea typeface="ＭＳ Ｐゴシック" panose="020B0600070205080204" pitchFamily="34" charset="-128"/>
                <a:cs typeface="Calibri" panose="020F0502020204030204" pitchFamily="34" charset="0"/>
              </a:rPr>
              <a:t>school to prison pipeline</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u="sng">
                <a:latin typeface="Arial" panose="020B0604020202020204" pitchFamily="34" charset="0"/>
                <a:ea typeface="ＭＳ Ｐゴシック" panose="020B0600070205080204" pitchFamily="34" charset="-128"/>
                <a:cs typeface="Calibri" panose="020F0502020204030204" pitchFamily="34" charset="0"/>
              </a:rPr>
              <a:t>inferior schools and education</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i="1">
                <a:latin typeface="Arial" panose="020B0604020202020204" pitchFamily="34" charset="0"/>
                <a:ea typeface="ＭＳ Ｐゴシック" panose="020B0600070205080204" pitchFamily="34" charset="-128"/>
                <a:cs typeface="Calibri" panose="020F0502020204030204" pitchFamily="34" charset="0"/>
              </a:rPr>
              <a:t>the achievement gap</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b="1" i="1">
                <a:latin typeface="Arial" panose="020B0604020202020204" pitchFamily="34" charset="0"/>
                <a:ea typeface="ＭＳ Ｐゴシック" panose="020B0600070205080204" pitchFamily="34" charset="-128"/>
                <a:cs typeface="Calibri" panose="020F0502020204030204" pitchFamily="34" charset="0"/>
              </a:rPr>
              <a:t>the sequestering of minority students in special education programs</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a:solidFill>
                  <a:srgbClr val="C00000"/>
                </a:solidFill>
                <a:latin typeface="Arial" panose="020B0604020202020204" pitchFamily="34" charset="0"/>
                <a:ea typeface="ＭＳ Ｐゴシック" panose="020B0600070205080204" pitchFamily="34" charset="-128"/>
                <a:cs typeface="Calibri" panose="020F0502020204030204" pitchFamily="34" charset="0"/>
              </a:rPr>
              <a:t>racial housing segregation</a:t>
            </a:r>
            <a:r>
              <a:rPr lang="en-US" altLang="en-US" sz="2000">
                <a:latin typeface="Arial" panose="020B0604020202020204" pitchFamily="34" charset="0"/>
                <a:ea typeface="ＭＳ Ｐゴシック" panose="020B0600070205080204" pitchFamily="34" charset="-128"/>
                <a:cs typeface="Calibri" panose="020F0502020204030204" pitchFamily="34" charset="0"/>
              </a:rPr>
              <a:t>, </a:t>
            </a:r>
            <a:r>
              <a:rPr lang="en-US" altLang="en-US" sz="2000" b="1">
                <a:latin typeface="Arial" panose="020B0604020202020204" pitchFamily="34" charset="0"/>
                <a:ea typeface="ＭＳ Ｐゴシック" panose="020B0600070205080204" pitchFamily="34" charset="-128"/>
                <a:cs typeface="Calibri" panose="020F0502020204030204" pitchFamily="34" charset="0"/>
              </a:rPr>
              <a:t>inhumane housing conditions</a:t>
            </a:r>
            <a:r>
              <a:rPr lang="en-US" altLang="en-US" sz="2000">
                <a:latin typeface="Arial" panose="020B0604020202020204" pitchFamily="34" charset="0"/>
                <a:ea typeface="ＭＳ Ｐゴシック" panose="020B0600070205080204" pitchFamily="34" charset="-128"/>
                <a:cs typeface="Calibri" panose="020F0502020204030204" pitchFamily="34" charset="0"/>
              </a:rPr>
              <a:t>, and</a:t>
            </a:r>
            <a:r>
              <a:rPr lang="en-US" altLang="en-US" sz="2000" b="1">
                <a:latin typeface="Arial" panose="020B0604020202020204" pitchFamily="34" charset="0"/>
                <a:ea typeface="ＭＳ Ｐゴシック" panose="020B0600070205080204" pitchFamily="34" charset="-128"/>
                <a:cs typeface="Calibri" panose="020F0502020204030204" pitchFamily="34" charset="0"/>
              </a:rPr>
              <a:t> discriminatory policing</a:t>
            </a:r>
            <a:r>
              <a:rPr lang="en-US" altLang="en-US" sz="2000">
                <a:latin typeface="Arial" panose="020B0604020202020204" pitchFamily="34" charset="0"/>
                <a:ea typeface="ＭＳ Ｐゴシック" panose="020B0600070205080204" pitchFamily="34" charset="-128"/>
                <a:cs typeface="Calibri" panose="020F0502020204030204" pitchFamily="34" charset="0"/>
              </a:rPr>
              <a:t>."</a:t>
            </a:r>
          </a:p>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47776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295AD485-4F14-0AE8-8A28-5B4E69E09DAA}"/>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Racism Hurts Everybody</a:t>
            </a:r>
            <a:br>
              <a:rPr lang="en-US" altLang="en-US">
                <a:latin typeface="Arial" panose="020B0604020202020204" pitchFamily="34" charset="0"/>
                <a:ea typeface="ＭＳ Ｐゴシック" panose="020B0600070205080204" pitchFamily="34" charset="-128"/>
                <a:cs typeface="Arial" panose="020B0604020202020204" pitchFamily="34" charset="0"/>
              </a:rPr>
            </a:br>
            <a:r>
              <a:rPr lang="it-IT" altLang="en-US" sz="667" b="0" i="1">
                <a:latin typeface="Arial" panose="020B0604020202020204" pitchFamily="34" charset="0"/>
                <a:ea typeface="ＭＳ Ｐゴシック" panose="020B0600070205080204" pitchFamily="34" charset="-128"/>
                <a:cs typeface="Arial" panose="020B0604020202020204" pitchFamily="34" charset="0"/>
              </a:rPr>
              <a:t>DR P. MARAZZI/SCIENCE PHOTO LIBRARY</a:t>
            </a:r>
            <a:br>
              <a:rPr lang="en-US" altLang="en-US">
                <a:latin typeface="Arial" panose="020B0604020202020204" pitchFamily="34" charset="0"/>
                <a:ea typeface="ＭＳ Ｐゴシック" panose="020B0600070205080204" pitchFamily="34" charset="-128"/>
                <a:cs typeface="Arial" panose="020B0604020202020204" pitchFamily="34" charset="0"/>
              </a:rPr>
            </a:br>
            <a:r>
              <a:rPr lang="en-US" altLang="en-US" sz="667">
                <a:latin typeface="Arial" panose="020B0604020202020204" pitchFamily="34" charset="0"/>
                <a:ea typeface="ＭＳ Ｐゴシック" panose="020B0600070205080204" pitchFamily="34" charset="-128"/>
                <a:cs typeface="Arial" panose="020B0604020202020204" pitchFamily="34" charset="0"/>
                <a:hlinkClick r:id="rId2"/>
              </a:rPr>
              <a:t>https://bostonreview.net/race/jonathan-m-metzl-dying-whiteness</a:t>
            </a:r>
            <a:r>
              <a:rPr lang="en-US" altLang="en-US" sz="667">
                <a:latin typeface="Arial" panose="020B0604020202020204" pitchFamily="34" charset="0"/>
                <a:ea typeface="ＭＳ Ｐゴシック" panose="020B0600070205080204" pitchFamily="34" charset="-128"/>
                <a:cs typeface="Arial" panose="020B0604020202020204" pitchFamily="34" charset="0"/>
              </a:rPr>
              <a:t> </a:t>
            </a:r>
          </a:p>
        </p:txBody>
      </p:sp>
      <p:sp>
        <p:nvSpPr>
          <p:cNvPr id="90115" name="Rectangle 5">
            <a:extLst>
              <a:ext uri="{FF2B5EF4-FFF2-40B4-BE49-F238E27FC236}">
                <a16:creationId xmlns:a16="http://schemas.microsoft.com/office/drawing/2014/main" id="{E50CA79C-A44D-F128-FDA3-B95C002E44F4}"/>
              </a:ext>
            </a:extLst>
          </p:cNvPr>
          <p:cNvSpPr>
            <a:spLocks noChangeArrowheads="1"/>
          </p:cNvSpPr>
          <p:nvPr/>
        </p:nvSpPr>
        <p:spPr bwMode="auto">
          <a:xfrm>
            <a:off x="1143001" y="2166937"/>
            <a:ext cx="4478073" cy="296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Geneva" pitchFamily="125"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auto">
              <a:spcBef>
                <a:spcPct val="0"/>
              </a:spcBef>
              <a:spcAft>
                <a:spcPts val="0"/>
              </a:spcAft>
              <a:buNone/>
            </a:pPr>
            <a:r>
              <a:rPr lang="en-US" altLang="en-US" sz="2667" b="1">
                <a:solidFill>
                  <a:srgbClr val="000000"/>
                </a:solidFill>
                <a:latin typeface="Gotham SSm A"/>
              </a:rPr>
              <a:t>The white body that refuses treatment rather than supporting a system that might benefit everyone is a metaphor for the decline of the nation as a whole.</a:t>
            </a:r>
            <a:endParaRPr lang="en-US" altLang="en-US" sz="2667">
              <a:solidFill>
                <a:prstClr val="black"/>
              </a:solidFill>
            </a:endParaRPr>
          </a:p>
        </p:txBody>
      </p:sp>
      <p:pic>
        <p:nvPicPr>
          <p:cNvPr id="90116" name="Picture 6">
            <a:extLst>
              <a:ext uri="{FF2B5EF4-FFF2-40B4-BE49-F238E27FC236}">
                <a16:creationId xmlns:a16="http://schemas.microsoft.com/office/drawing/2014/main" id="{692736FE-6C38-ABC5-CAD8-BE0C03F69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95979"/>
            <a:ext cx="6858000" cy="346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7">
            <a:extLst>
              <a:ext uri="{FF2B5EF4-FFF2-40B4-BE49-F238E27FC236}">
                <a16:creationId xmlns:a16="http://schemas.microsoft.com/office/drawing/2014/main" id="{C175D4B8-DAED-B8D3-5D3F-7540329C8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822979"/>
            <a:ext cx="6858000" cy="346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8">
            <a:extLst>
              <a:ext uri="{FF2B5EF4-FFF2-40B4-BE49-F238E27FC236}">
                <a16:creationId xmlns:a16="http://schemas.microsoft.com/office/drawing/2014/main" id="{D6A22C8E-E36D-061E-C206-43B3D7744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949979"/>
            <a:ext cx="6858000" cy="346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0">
            <a:extLst>
              <a:ext uri="{FF2B5EF4-FFF2-40B4-BE49-F238E27FC236}">
                <a16:creationId xmlns:a16="http://schemas.microsoft.com/office/drawing/2014/main" id="{3C4CA592-59C4-3F56-28BF-CE5EA7228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8075" y="2267479"/>
            <a:ext cx="17700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383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90537-7D99-74E0-33B1-50C95C199C26}"/>
              </a:ext>
            </a:extLst>
          </p:cNvPr>
          <p:cNvSpPr>
            <a:spLocks noGrp="1"/>
          </p:cNvSpPr>
          <p:nvPr>
            <p:ph type="title"/>
          </p:nvPr>
        </p:nvSpPr>
        <p:spPr>
          <a:xfrm>
            <a:off x="457199" y="914400"/>
            <a:ext cx="8229600" cy="1143000"/>
          </a:xfrm>
        </p:spPr>
        <p:txBody>
          <a:bodyPr/>
          <a:lstStyle/>
          <a:p>
            <a:r>
              <a:rPr lang="en-US" dirty="0"/>
              <a:t>Great Resignation</a:t>
            </a:r>
            <a:br>
              <a:rPr lang="en-US" dirty="0"/>
            </a:br>
            <a:endParaRPr lang="en-US" sz="800" dirty="0"/>
          </a:p>
        </p:txBody>
      </p:sp>
      <p:pic>
        <p:nvPicPr>
          <p:cNvPr id="7" name="Content Placeholder 6" descr="A picture containing text, screenshot, font, line&#10;&#10;Description automatically generated">
            <a:extLst>
              <a:ext uri="{FF2B5EF4-FFF2-40B4-BE49-F238E27FC236}">
                <a16:creationId xmlns:a16="http://schemas.microsoft.com/office/drawing/2014/main" id="{7B38C391-ACB7-E95D-A50C-1785F197E3B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0800" y="2057400"/>
            <a:ext cx="4157663" cy="4157663"/>
          </a:xfrm>
        </p:spPr>
      </p:pic>
      <p:sp>
        <p:nvSpPr>
          <p:cNvPr id="8" name="TextBox 7">
            <a:extLst>
              <a:ext uri="{FF2B5EF4-FFF2-40B4-BE49-F238E27FC236}">
                <a16:creationId xmlns:a16="http://schemas.microsoft.com/office/drawing/2014/main" id="{40B76262-CA56-9E3B-16F4-F3A23E167D28}"/>
              </a:ext>
            </a:extLst>
          </p:cNvPr>
          <p:cNvSpPr txBox="1"/>
          <p:nvPr/>
        </p:nvSpPr>
        <p:spPr>
          <a:xfrm>
            <a:off x="2493167" y="6383923"/>
            <a:ext cx="4060030" cy="215444"/>
          </a:xfrm>
          <a:prstGeom prst="rect">
            <a:avLst/>
          </a:prstGeom>
          <a:noFill/>
        </p:spPr>
        <p:txBody>
          <a:bodyPr wrap="square" rtlCol="0">
            <a:spAutoFit/>
          </a:bodyPr>
          <a:lstStyle/>
          <a:p>
            <a:pPr algn="ctr"/>
            <a:r>
              <a:rPr lang="en-US" sz="400" dirty="0"/>
              <a:t>Image credit: </a:t>
            </a:r>
            <a:r>
              <a:rPr lang="en-US" sz="400" dirty="0">
                <a:hlinkClick r:id="rId3"/>
              </a:rPr>
              <a:t>https://www.statista.com/chart/26186</a:t>
            </a:r>
            <a:r>
              <a:rPr lang="en-US" sz="800" dirty="0">
                <a:hlinkClick r:id="rId3"/>
              </a:rPr>
              <a:t>/</a:t>
            </a:r>
            <a:r>
              <a:rPr lang="en-US" sz="400" dirty="0">
                <a:hlinkClick r:id="rId3"/>
              </a:rPr>
              <a:t>number-of-people-quitting-their-jobs-in-the-united-states</a:t>
            </a:r>
            <a:r>
              <a:rPr lang="en-US" sz="800" dirty="0">
                <a:hlinkClick r:id="rId3"/>
              </a:rPr>
              <a:t>/</a:t>
            </a:r>
            <a:endParaRPr lang="en-US" sz="800" dirty="0"/>
          </a:p>
        </p:txBody>
      </p:sp>
    </p:spTree>
    <p:extLst>
      <p:ext uri="{BB962C8B-B14F-4D97-AF65-F5344CB8AC3E}">
        <p14:creationId xmlns:p14="http://schemas.microsoft.com/office/powerpoint/2010/main" val="3296795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AF2A7B-D445-96DC-A779-319C29DB4051}"/>
              </a:ext>
            </a:extLst>
          </p:cNvPr>
          <p:cNvSpPr txBox="1"/>
          <p:nvPr/>
        </p:nvSpPr>
        <p:spPr>
          <a:xfrm>
            <a:off x="3359611" y="6080760"/>
            <a:ext cx="6019800" cy="215444"/>
          </a:xfrm>
          <a:prstGeom prst="rect">
            <a:avLst/>
          </a:prstGeom>
          <a:noFill/>
        </p:spPr>
        <p:txBody>
          <a:bodyPr wrap="square" rtlCol="0">
            <a:spAutoFit/>
          </a:bodyPr>
          <a:lstStyle/>
          <a:p>
            <a:r>
              <a:rPr lang="en-US" sz="800" dirty="0"/>
              <a:t>Image credit: </a:t>
            </a:r>
            <a:r>
              <a:rPr lang="en-US" sz="800" dirty="0">
                <a:hlinkClick r:id="rId3"/>
              </a:rPr>
              <a:t>https://www.facebook.com/DrSmithRBF/</a:t>
            </a:r>
            <a:r>
              <a:rPr lang="en-US" sz="800" dirty="0"/>
              <a:t> </a:t>
            </a:r>
          </a:p>
        </p:txBody>
      </p:sp>
      <p:pic>
        <p:nvPicPr>
          <p:cNvPr id="2050" name="Picture 2">
            <a:extLst>
              <a:ext uri="{FF2B5EF4-FFF2-40B4-BE49-F238E27FC236}">
                <a16:creationId xmlns:a16="http://schemas.microsoft.com/office/drawing/2014/main" id="{63BA8555-E353-894E-6DD5-643D4D994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825" y="0"/>
            <a:ext cx="6864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B1C238-976B-0A1C-AFA0-C1D9AE635C59}"/>
              </a:ext>
            </a:extLst>
          </p:cNvPr>
          <p:cNvSpPr txBox="1"/>
          <p:nvPr/>
        </p:nvSpPr>
        <p:spPr>
          <a:xfrm>
            <a:off x="2971800" y="6207770"/>
            <a:ext cx="3276600" cy="215444"/>
          </a:xfrm>
          <a:prstGeom prst="rect">
            <a:avLst/>
          </a:prstGeom>
          <a:noFill/>
        </p:spPr>
        <p:txBody>
          <a:bodyPr wrap="square" rtlCol="0">
            <a:spAutoFit/>
          </a:bodyPr>
          <a:lstStyle/>
          <a:p>
            <a:r>
              <a:rPr lang="en-US" sz="800" dirty="0"/>
              <a:t>Image credit: </a:t>
            </a:r>
            <a:r>
              <a:rPr lang="en-US" sz="800" dirty="0">
                <a:hlinkClick r:id="rId3"/>
              </a:rPr>
              <a:t>https://www.facebook.com/DrSmithRBF/</a:t>
            </a:r>
            <a:r>
              <a:rPr lang="en-US" sz="800" dirty="0"/>
              <a:t> </a:t>
            </a:r>
          </a:p>
        </p:txBody>
      </p:sp>
    </p:spTree>
    <p:extLst>
      <p:ext uri="{BB962C8B-B14F-4D97-AF65-F5344CB8AC3E}">
        <p14:creationId xmlns:p14="http://schemas.microsoft.com/office/powerpoint/2010/main" val="3483216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8456C-1F0E-4218-880F-048110D4F2B4}"/>
              </a:ext>
            </a:extLst>
          </p:cNvPr>
          <p:cNvSpPr>
            <a:spLocks noGrp="1"/>
          </p:cNvSpPr>
          <p:nvPr>
            <p:ph type="title"/>
          </p:nvPr>
        </p:nvSpPr>
        <p:spPr/>
        <p:txBody>
          <a:bodyPr>
            <a:normAutofit fontScale="90000"/>
          </a:bodyPr>
          <a:lstStyle/>
          <a:p>
            <a:pPr algn="ctr"/>
            <a:r>
              <a:rPr lang="en-US" dirty="0">
                <a:latin typeface="Arial" panose="020B0604020202020204" pitchFamily="34" charset="0"/>
                <a:cs typeface="Arial" panose="020B0604020202020204" pitchFamily="34" charset="0"/>
              </a:rPr>
              <a:t>Racial Battle Fatigue Signs and Symptoms</a:t>
            </a:r>
            <a:br>
              <a:rPr lang="en-US" dirty="0">
                <a:latin typeface="Arial" panose="020B0604020202020204" pitchFamily="34" charset="0"/>
                <a:cs typeface="Arial" panose="020B0604020202020204" pitchFamily="34" charset="0"/>
              </a:rPr>
            </a:br>
            <a:r>
              <a:rPr lang="en-US" sz="1000" dirty="0"/>
              <a:t>https://www.ttsdschools.org/site/handlers/filedownload.ashx?moduleinstanceid=16190&amp;dataid=25559&amp;FileName=Racial%20Battle%20Fatigue%20-%20Handout.pdf</a:t>
            </a:r>
          </a:p>
        </p:txBody>
      </p:sp>
      <p:sp>
        <p:nvSpPr>
          <p:cNvPr id="3" name="Content Placeholder 2">
            <a:extLst>
              <a:ext uri="{FF2B5EF4-FFF2-40B4-BE49-F238E27FC236}">
                <a16:creationId xmlns:a16="http://schemas.microsoft.com/office/drawing/2014/main" id="{4308B2EF-25B0-4922-8561-E90A8B22DCBD}"/>
              </a:ext>
            </a:extLst>
          </p:cNvPr>
          <p:cNvSpPr>
            <a:spLocks noGrp="1"/>
          </p:cNvSpPr>
          <p:nvPr>
            <p:ph sz="quarter" idx="1"/>
          </p:nvPr>
        </p:nvSpPr>
        <p:spPr/>
        <p:txBody>
          <a:bodyPr>
            <a:noAutofit/>
          </a:bodyPr>
          <a:lstStyle/>
          <a:p>
            <a:pPr marL="0" indent="0">
              <a:buNone/>
            </a:pPr>
            <a:r>
              <a:rPr lang="en-US" sz="2800" dirty="0">
                <a:latin typeface="Arial" panose="020B0604020202020204" pitchFamily="34" charset="0"/>
                <a:cs typeface="Arial" panose="020B0604020202020204" pitchFamily="34" charset="0"/>
              </a:rPr>
              <a:t>*suppressed immunity and increased sickness</a:t>
            </a:r>
          </a:p>
          <a:p>
            <a:pPr marL="0" indent="0">
              <a:buNone/>
            </a:pPr>
            <a:r>
              <a:rPr lang="en-US" sz="2800" dirty="0">
                <a:latin typeface="Arial" panose="020B0604020202020204" pitchFamily="34" charset="0"/>
                <a:cs typeface="Arial" panose="020B0604020202020204" pitchFamily="34" charset="0"/>
              </a:rPr>
              <a:t>*tension headaches *trembling and jumpiness</a:t>
            </a:r>
          </a:p>
          <a:p>
            <a:pPr marL="0" indent="0">
              <a:buNone/>
            </a:pPr>
            <a:r>
              <a:rPr lang="en-US" sz="2800" dirty="0">
                <a:latin typeface="Arial" panose="020B0604020202020204" pitchFamily="34" charset="0"/>
                <a:cs typeface="Arial" panose="020B0604020202020204" pitchFamily="34" charset="0"/>
              </a:rPr>
              <a:t>*chronic pain in healed injuries </a:t>
            </a:r>
          </a:p>
          <a:p>
            <a:pPr marL="0" indent="0">
              <a:buNone/>
            </a:pPr>
            <a:r>
              <a:rPr lang="en-US" sz="2800" dirty="0">
                <a:latin typeface="Arial" panose="020B0604020202020204" pitchFamily="34" charset="0"/>
                <a:cs typeface="Arial" panose="020B0604020202020204" pitchFamily="34" charset="0"/>
              </a:rPr>
              <a:t>*elevated blood pressure</a:t>
            </a:r>
          </a:p>
          <a:p>
            <a:pPr marL="0" indent="0">
              <a:buNone/>
            </a:pPr>
            <a:r>
              <a:rPr lang="en-US" sz="2800" dirty="0">
                <a:latin typeface="Arial" panose="020B0604020202020204" pitchFamily="34" charset="0"/>
                <a:cs typeface="Arial" panose="020B0604020202020204" pitchFamily="34" charset="0"/>
              </a:rPr>
              <a:t>*a pounding heartbeat.</a:t>
            </a:r>
          </a:p>
        </p:txBody>
      </p:sp>
      <p:pic>
        <p:nvPicPr>
          <p:cNvPr id="5" name="Content Placeholder 4">
            <a:extLst>
              <a:ext uri="{FF2B5EF4-FFF2-40B4-BE49-F238E27FC236}">
                <a16:creationId xmlns:a16="http://schemas.microsoft.com/office/drawing/2014/main" id="{60D8463B-6D5B-4E65-8811-0F5B8777752F}"/>
              </a:ext>
            </a:extLst>
          </p:cNvPr>
          <p:cNvPicPr>
            <a:picLocks noGrp="1" noChangeAspect="1"/>
          </p:cNvPicPr>
          <p:nvPr>
            <p:ph sz="quarter" idx="2"/>
          </p:nvPr>
        </p:nvPicPr>
        <p:blipFill>
          <a:blip r:embed="rId2"/>
          <a:stretch>
            <a:fillRect/>
          </a:stretch>
        </p:blipFill>
        <p:spPr>
          <a:xfrm>
            <a:off x="4495800" y="1752600"/>
            <a:ext cx="3847477" cy="2560320"/>
          </a:xfrm>
          <a:prstGeom prst="rect">
            <a:avLst/>
          </a:prstGeom>
        </p:spPr>
      </p:pic>
    </p:spTree>
    <p:extLst>
      <p:ext uri="{BB962C8B-B14F-4D97-AF65-F5344CB8AC3E}">
        <p14:creationId xmlns:p14="http://schemas.microsoft.com/office/powerpoint/2010/main" val="2198260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83650-3135-5094-ED05-6CDEEE3CDDFC}"/>
              </a:ext>
            </a:extLst>
          </p:cNvPr>
          <p:cNvSpPr>
            <a:spLocks noGrp="1"/>
          </p:cNvSpPr>
          <p:nvPr>
            <p:ph type="title"/>
          </p:nvPr>
        </p:nvSpPr>
        <p:spPr>
          <a:xfrm>
            <a:off x="457200" y="609600"/>
            <a:ext cx="8229600" cy="808038"/>
          </a:xfrm>
        </p:spPr>
        <p:txBody>
          <a:bodyPr wrap="square" anchor="ctr">
            <a:normAutofit fontScale="90000"/>
          </a:bodyPr>
          <a:lstStyle/>
          <a:p>
            <a:pPr>
              <a:lnSpc>
                <a:spcPct val="90000"/>
              </a:lnSpc>
            </a:pPr>
            <a:r>
              <a:rPr lang="en-US" dirty="0"/>
              <a:t>Work Related Stress and Traumatic Stress Reactions</a:t>
            </a:r>
            <a:br>
              <a:rPr lang="en-US" dirty="0"/>
            </a:br>
            <a:r>
              <a:rPr lang="en-US" sz="900" dirty="0"/>
              <a:t>Image credit: </a:t>
            </a:r>
            <a:r>
              <a:rPr lang="en-US" sz="900" dirty="0">
                <a:hlinkClick r:id="rId2"/>
              </a:rPr>
              <a:t>https://www.bbcgoodfood.com/recipes/crispy-bacon</a:t>
            </a:r>
            <a:r>
              <a:rPr lang="en-US" b="0" dirty="0"/>
              <a:t> </a:t>
            </a:r>
            <a:endParaRPr lang="en-US" dirty="0"/>
          </a:p>
        </p:txBody>
      </p:sp>
      <p:pic>
        <p:nvPicPr>
          <p:cNvPr id="5" name="Content Placeholder 4">
            <a:extLst>
              <a:ext uri="{FF2B5EF4-FFF2-40B4-BE49-F238E27FC236}">
                <a16:creationId xmlns:a16="http://schemas.microsoft.com/office/drawing/2014/main" id="{D7B509E0-013E-1A04-AC3A-BE724DE507E6}"/>
              </a:ext>
            </a:extLst>
          </p:cNvPr>
          <p:cNvPicPr>
            <a:picLocks noGrp="1" noChangeAspect="1"/>
          </p:cNvPicPr>
          <p:nvPr>
            <p:ph idx="1"/>
          </p:nvPr>
        </p:nvPicPr>
        <p:blipFill rotWithShape="1">
          <a:blip r:embed="rId3"/>
          <a:srcRect t="24522" b="19960"/>
          <a:stretch/>
        </p:blipFill>
        <p:spPr>
          <a:xfrm>
            <a:off x="457200" y="1600200"/>
            <a:ext cx="8229600" cy="4157746"/>
          </a:xfrm>
          <a:prstGeom prst="rect">
            <a:avLst/>
          </a:prstGeom>
          <a:noFill/>
        </p:spPr>
      </p:pic>
    </p:spTree>
    <p:extLst>
      <p:ext uri="{BB962C8B-B14F-4D97-AF65-F5344CB8AC3E}">
        <p14:creationId xmlns:p14="http://schemas.microsoft.com/office/powerpoint/2010/main" val="286556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D37C-F00F-75A5-4410-A4497888EABB}"/>
              </a:ext>
            </a:extLst>
          </p:cNvPr>
          <p:cNvSpPr>
            <a:spLocks noGrp="1"/>
          </p:cNvSpPr>
          <p:nvPr>
            <p:ph type="title"/>
          </p:nvPr>
        </p:nvSpPr>
        <p:spPr>
          <a:xfrm>
            <a:off x="457200" y="274638"/>
            <a:ext cx="8229600" cy="1143000"/>
          </a:xfrm>
        </p:spPr>
        <p:txBody>
          <a:bodyPr wrap="square" anchor="ctr">
            <a:normAutofit/>
          </a:bodyPr>
          <a:lstStyle/>
          <a:p>
            <a:r>
              <a:rPr lang="en-US" dirty="0"/>
              <a:t>Burnout</a:t>
            </a:r>
            <a:br>
              <a:rPr lang="en-US" dirty="0"/>
            </a:br>
            <a:r>
              <a:rPr lang="en-US" sz="900" dirty="0"/>
              <a:t>Image credit: </a:t>
            </a:r>
            <a:r>
              <a:rPr lang="en-US" sz="900" dirty="0">
                <a:hlinkClick r:id="rId2"/>
              </a:rPr>
              <a:t>https://cdn.route-fifty.com/media/img/cd/2020/12/22/1burnout/860x394.jpg?1627406888</a:t>
            </a:r>
            <a:r>
              <a:rPr lang="en-US" sz="900" dirty="0"/>
              <a:t> </a:t>
            </a:r>
          </a:p>
        </p:txBody>
      </p:sp>
      <p:pic>
        <p:nvPicPr>
          <p:cNvPr id="6" name="Content Placeholder 5">
            <a:extLst>
              <a:ext uri="{FF2B5EF4-FFF2-40B4-BE49-F238E27FC236}">
                <a16:creationId xmlns:a16="http://schemas.microsoft.com/office/drawing/2014/main" id="{D50949D1-F65E-5859-7247-B8D91266CC7E}"/>
              </a:ext>
            </a:extLst>
          </p:cNvPr>
          <p:cNvPicPr>
            <a:picLocks noGrp="1" noChangeAspect="1"/>
          </p:cNvPicPr>
          <p:nvPr>
            <p:ph idx="1"/>
          </p:nvPr>
        </p:nvPicPr>
        <p:blipFill>
          <a:blip r:embed="rId3"/>
          <a:stretch>
            <a:fillRect/>
          </a:stretch>
        </p:blipFill>
        <p:spPr>
          <a:xfrm>
            <a:off x="457200" y="1796552"/>
            <a:ext cx="8229600" cy="3765042"/>
          </a:xfrm>
          <a:prstGeom prst="rect">
            <a:avLst/>
          </a:prstGeom>
          <a:noFill/>
        </p:spPr>
      </p:pic>
    </p:spTree>
    <p:extLst>
      <p:ext uri="{BB962C8B-B14F-4D97-AF65-F5344CB8AC3E}">
        <p14:creationId xmlns:p14="http://schemas.microsoft.com/office/powerpoint/2010/main" val="9093496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E195-1B06-ACC3-3E39-B1165EC51C59}"/>
              </a:ext>
            </a:extLst>
          </p:cNvPr>
          <p:cNvSpPr>
            <a:spLocks noGrp="1"/>
          </p:cNvSpPr>
          <p:nvPr>
            <p:ph type="title"/>
          </p:nvPr>
        </p:nvSpPr>
        <p:spPr/>
        <p:txBody>
          <a:bodyPr/>
          <a:lstStyle/>
          <a:p>
            <a:r>
              <a:rPr lang="en-US" dirty="0"/>
              <a:t>Compassion Fatigue</a:t>
            </a:r>
            <a:br>
              <a:rPr lang="en-US" dirty="0"/>
            </a:br>
            <a:r>
              <a:rPr lang="en-US" sz="800" dirty="0"/>
              <a:t>Image credit: </a:t>
            </a:r>
            <a:r>
              <a:rPr lang="en-US" sz="800" dirty="0">
                <a:hlinkClick r:id="rId2"/>
              </a:rPr>
              <a:t>https://loveandgrace.us/compassion-fatigue-an-exhaustion-of-the-frontline-worker/</a:t>
            </a:r>
            <a:r>
              <a:rPr lang="en-US" sz="800" dirty="0"/>
              <a:t> </a:t>
            </a:r>
          </a:p>
        </p:txBody>
      </p:sp>
      <p:pic>
        <p:nvPicPr>
          <p:cNvPr id="6" name="Content Placeholder 5">
            <a:extLst>
              <a:ext uri="{FF2B5EF4-FFF2-40B4-BE49-F238E27FC236}">
                <a16:creationId xmlns:a16="http://schemas.microsoft.com/office/drawing/2014/main" id="{7FF83C9F-F2CD-2FE4-CA95-6D5FE7284429}"/>
              </a:ext>
            </a:extLst>
          </p:cNvPr>
          <p:cNvPicPr>
            <a:picLocks noGrp="1" noChangeAspect="1"/>
          </p:cNvPicPr>
          <p:nvPr>
            <p:ph idx="1"/>
          </p:nvPr>
        </p:nvPicPr>
        <p:blipFill>
          <a:blip r:embed="rId3"/>
          <a:stretch>
            <a:fillRect/>
          </a:stretch>
        </p:blipFill>
        <p:spPr>
          <a:xfrm>
            <a:off x="881062" y="2226469"/>
            <a:ext cx="7381875" cy="2905125"/>
          </a:xfrm>
          <a:prstGeom prst="rect">
            <a:avLst/>
          </a:prstGeom>
        </p:spPr>
      </p:pic>
    </p:spTree>
    <p:extLst>
      <p:ext uri="{BB962C8B-B14F-4D97-AF65-F5344CB8AC3E}">
        <p14:creationId xmlns:p14="http://schemas.microsoft.com/office/powerpoint/2010/main" val="858878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E838A-AC2B-4E48-B82A-DF633E6DC3EE}"/>
              </a:ext>
            </a:extLst>
          </p:cNvPr>
          <p:cNvSpPr>
            <a:spLocks noGrp="1"/>
          </p:cNvSpPr>
          <p:nvPr>
            <p:ph type="title"/>
          </p:nvPr>
        </p:nvSpPr>
        <p:spPr/>
        <p:txBody>
          <a:bodyPr/>
          <a:lstStyle/>
          <a:p>
            <a:r>
              <a:rPr lang="en-US" dirty="0"/>
              <a:t>Today’s Agenda</a:t>
            </a:r>
            <a:br>
              <a:rPr lang="en-US" dirty="0"/>
            </a:br>
            <a:r>
              <a:rPr lang="en-US" sz="800" dirty="0"/>
              <a:t>Image credit: </a:t>
            </a:r>
            <a:r>
              <a:rPr lang="en-US" sz="800" dirty="0">
                <a:hlinkClick r:id="rId2"/>
              </a:rPr>
              <a:t>https://www.nature.com/articles/d41586-018-06619-3</a:t>
            </a:r>
            <a:r>
              <a:rPr lang="en-US" sz="800" dirty="0"/>
              <a:t> </a:t>
            </a:r>
          </a:p>
        </p:txBody>
      </p:sp>
      <p:sp>
        <p:nvSpPr>
          <p:cNvPr id="3" name="Content Placeholder 2">
            <a:extLst>
              <a:ext uri="{FF2B5EF4-FFF2-40B4-BE49-F238E27FC236}">
                <a16:creationId xmlns:a16="http://schemas.microsoft.com/office/drawing/2014/main" id="{87C1F160-29C6-4829-A63A-B6E2CF1320BF}"/>
              </a:ext>
            </a:extLst>
          </p:cNvPr>
          <p:cNvSpPr>
            <a:spLocks noGrp="1"/>
          </p:cNvSpPr>
          <p:nvPr>
            <p:ph idx="1"/>
          </p:nvPr>
        </p:nvSpPr>
        <p:spPr/>
        <p:txBody>
          <a:bodyPr/>
          <a:lstStyle/>
          <a:p>
            <a:r>
              <a:rPr lang="en-US" sz="1800" dirty="0"/>
              <a:t>Presenters Positionality/Training Framework</a:t>
            </a:r>
          </a:p>
          <a:p>
            <a:r>
              <a:rPr lang="en-US" sz="1800" dirty="0"/>
              <a:t>Review of Official Learning Objectives</a:t>
            </a:r>
          </a:p>
          <a:p>
            <a:r>
              <a:rPr lang="en-US" sz="1800" dirty="0"/>
              <a:t>What is “healing justice” and what is the healing justice framework for organizations</a:t>
            </a:r>
          </a:p>
          <a:p>
            <a:r>
              <a:rPr lang="en-US" sz="1800" dirty="0"/>
              <a:t>Why should I consider bringing a healing justice framework to my Recovery Community Organization? </a:t>
            </a:r>
          </a:p>
          <a:p>
            <a:r>
              <a:rPr lang="en-US" sz="1800" dirty="0"/>
              <a:t>Centering collective care and healing – Dancing Mindfulness</a:t>
            </a:r>
          </a:p>
          <a:p>
            <a:r>
              <a:rPr lang="en-US" sz="1800" dirty="0"/>
              <a:t>Adjourn</a:t>
            </a:r>
          </a:p>
        </p:txBody>
      </p:sp>
      <p:pic>
        <p:nvPicPr>
          <p:cNvPr id="2050" name="Picture 2" descr="Illustration checklist">
            <a:extLst>
              <a:ext uri="{FF2B5EF4-FFF2-40B4-BE49-F238E27FC236}">
                <a16:creationId xmlns:a16="http://schemas.microsoft.com/office/drawing/2014/main" id="{DEFF944B-6802-4F27-B962-31824A848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571500"/>
            <a:ext cx="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1F9477-B470-45A9-A0B4-EAB7FC7EE72D}"/>
              </a:ext>
            </a:extLst>
          </p:cNvPr>
          <p:cNvPicPr>
            <a:picLocks noChangeAspect="1"/>
          </p:cNvPicPr>
          <p:nvPr/>
        </p:nvPicPr>
        <p:blipFill>
          <a:blip r:embed="rId4"/>
          <a:stretch>
            <a:fillRect/>
          </a:stretch>
        </p:blipFill>
        <p:spPr>
          <a:xfrm>
            <a:off x="4564505" y="4440237"/>
            <a:ext cx="2143125" cy="2143125"/>
          </a:xfrm>
          <a:prstGeom prst="rect">
            <a:avLst/>
          </a:prstGeom>
        </p:spPr>
      </p:pic>
    </p:spTree>
    <p:extLst>
      <p:ext uri="{BB962C8B-B14F-4D97-AF65-F5344CB8AC3E}">
        <p14:creationId xmlns:p14="http://schemas.microsoft.com/office/powerpoint/2010/main" val="305674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E957E-3418-E8DA-6F95-59304A66AFFD}"/>
              </a:ext>
            </a:extLst>
          </p:cNvPr>
          <p:cNvSpPr>
            <a:spLocks noGrp="1"/>
          </p:cNvSpPr>
          <p:nvPr>
            <p:ph type="title"/>
          </p:nvPr>
        </p:nvSpPr>
        <p:spPr/>
        <p:txBody>
          <a:bodyPr/>
          <a:lstStyle/>
          <a:p>
            <a:r>
              <a:rPr lang="en-US" dirty="0"/>
              <a:t>Secondary Traumatic Stress</a:t>
            </a:r>
            <a:br>
              <a:rPr lang="en-US" dirty="0"/>
            </a:br>
            <a:r>
              <a:rPr lang="en-US" sz="800" dirty="0"/>
              <a:t>Image credit: Creator: </a:t>
            </a:r>
            <a:r>
              <a:rPr lang="en-US" sz="800" dirty="0" err="1"/>
              <a:t>DebbiSmirnoff</a:t>
            </a:r>
            <a:r>
              <a:rPr lang="en-US" sz="800" dirty="0"/>
              <a:t> </a:t>
            </a:r>
            <a:br>
              <a:rPr lang="en-US" sz="800" dirty="0"/>
            </a:br>
            <a:r>
              <a:rPr lang="en-US" sz="800" dirty="0"/>
              <a:t>Credit: Getty Images</a:t>
            </a:r>
            <a:br>
              <a:rPr lang="en-US" sz="800" dirty="0"/>
            </a:br>
            <a:r>
              <a:rPr lang="en-US" sz="800" dirty="0"/>
              <a:t>Copyright: Debbi Smirnoff</a:t>
            </a:r>
          </a:p>
        </p:txBody>
      </p:sp>
      <p:pic>
        <p:nvPicPr>
          <p:cNvPr id="6" name="Content Placeholder 5">
            <a:extLst>
              <a:ext uri="{FF2B5EF4-FFF2-40B4-BE49-F238E27FC236}">
                <a16:creationId xmlns:a16="http://schemas.microsoft.com/office/drawing/2014/main" id="{F359DB04-9E6C-376E-F440-23286A2E819D}"/>
              </a:ext>
            </a:extLst>
          </p:cNvPr>
          <p:cNvPicPr>
            <a:picLocks noGrp="1" noChangeAspect="1"/>
          </p:cNvPicPr>
          <p:nvPr>
            <p:ph idx="1"/>
          </p:nvPr>
        </p:nvPicPr>
        <p:blipFill>
          <a:blip r:embed="rId2"/>
          <a:stretch>
            <a:fillRect/>
          </a:stretch>
        </p:blipFill>
        <p:spPr>
          <a:xfrm>
            <a:off x="1453753" y="1600200"/>
            <a:ext cx="6236494" cy="4157663"/>
          </a:xfrm>
          <a:prstGeom prst="rect">
            <a:avLst/>
          </a:prstGeom>
        </p:spPr>
      </p:pic>
    </p:spTree>
    <p:extLst>
      <p:ext uri="{BB962C8B-B14F-4D97-AF65-F5344CB8AC3E}">
        <p14:creationId xmlns:p14="http://schemas.microsoft.com/office/powerpoint/2010/main" val="2742560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55FB4-B35D-4FAB-A2D1-2D4475F71077}"/>
              </a:ext>
            </a:extLst>
          </p:cNvPr>
          <p:cNvSpPr>
            <a:spLocks noGrp="1"/>
          </p:cNvSpPr>
          <p:nvPr>
            <p:ph type="title"/>
          </p:nvPr>
        </p:nvSpPr>
        <p:spPr>
          <a:xfrm>
            <a:off x="609600" y="762000"/>
            <a:ext cx="8229600" cy="1143000"/>
          </a:xfrm>
        </p:spPr>
        <p:txBody>
          <a:bodyPr/>
          <a:lstStyle/>
          <a:p>
            <a:r>
              <a:rPr lang="en-US" dirty="0"/>
              <a:t>Second Victim</a:t>
            </a:r>
            <a:br>
              <a:rPr lang="en-US" dirty="0"/>
            </a:br>
            <a:r>
              <a:rPr lang="en-US" sz="800" dirty="0"/>
              <a:t>Image credit: </a:t>
            </a:r>
            <a:r>
              <a:rPr lang="en-US" sz="800" dirty="0">
                <a:hlinkClick r:id="rId2"/>
              </a:rPr>
              <a:t>https://beterra.com/wp-content/uploads/iStock-1288085378-2048x1366.jpg</a:t>
            </a:r>
            <a:r>
              <a:rPr lang="en-US" sz="800" dirty="0"/>
              <a:t>  </a:t>
            </a:r>
          </a:p>
        </p:txBody>
      </p:sp>
      <p:pic>
        <p:nvPicPr>
          <p:cNvPr id="6" name="Content Placeholder 5">
            <a:extLst>
              <a:ext uri="{FF2B5EF4-FFF2-40B4-BE49-F238E27FC236}">
                <a16:creationId xmlns:a16="http://schemas.microsoft.com/office/drawing/2014/main" id="{4270B3BA-2E37-35E2-B43B-F21D37120F88}"/>
              </a:ext>
            </a:extLst>
          </p:cNvPr>
          <p:cNvPicPr>
            <a:picLocks noGrp="1" noChangeAspect="1"/>
          </p:cNvPicPr>
          <p:nvPr>
            <p:ph idx="1"/>
          </p:nvPr>
        </p:nvPicPr>
        <p:blipFill>
          <a:blip r:embed="rId3"/>
          <a:stretch>
            <a:fillRect/>
          </a:stretch>
        </p:blipFill>
        <p:spPr>
          <a:xfrm>
            <a:off x="1455275" y="2209800"/>
            <a:ext cx="6233450" cy="3548063"/>
          </a:xfrm>
          <a:prstGeom prst="rect">
            <a:avLst/>
          </a:prstGeom>
        </p:spPr>
      </p:pic>
    </p:spTree>
    <p:extLst>
      <p:ext uri="{BB962C8B-B14F-4D97-AF65-F5344CB8AC3E}">
        <p14:creationId xmlns:p14="http://schemas.microsoft.com/office/powerpoint/2010/main" val="889125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4BEA-D83E-7466-DE42-6C547D1E887A}"/>
              </a:ext>
            </a:extLst>
          </p:cNvPr>
          <p:cNvSpPr>
            <a:spLocks noGrp="1"/>
          </p:cNvSpPr>
          <p:nvPr>
            <p:ph type="title"/>
          </p:nvPr>
        </p:nvSpPr>
        <p:spPr/>
        <p:txBody>
          <a:bodyPr/>
          <a:lstStyle/>
          <a:p>
            <a:r>
              <a:rPr lang="en-US" dirty="0"/>
              <a:t>Vicarious Trauma</a:t>
            </a:r>
            <a:br>
              <a:rPr lang="en-US" dirty="0"/>
            </a:br>
            <a:r>
              <a:rPr lang="en-US" sz="800" dirty="0"/>
              <a:t>Image credit: </a:t>
            </a:r>
            <a:r>
              <a:rPr lang="en-US" sz="800" dirty="0">
                <a:hlinkClick r:id="rId2"/>
              </a:rPr>
              <a:t>https://cdn.britannica.com/15/152315-050-226AA671/twin-towers-skyline-Lower-Manhattan-World-Trade-September-11-2001.jpg?w=300&amp;h=300</a:t>
            </a:r>
            <a:r>
              <a:rPr lang="en-US" sz="800" dirty="0"/>
              <a:t> </a:t>
            </a:r>
          </a:p>
        </p:txBody>
      </p:sp>
      <p:pic>
        <p:nvPicPr>
          <p:cNvPr id="6" name="Content Placeholder 5">
            <a:extLst>
              <a:ext uri="{FF2B5EF4-FFF2-40B4-BE49-F238E27FC236}">
                <a16:creationId xmlns:a16="http://schemas.microsoft.com/office/drawing/2014/main" id="{71975CA3-8FCC-3EA3-2BF1-DE979E52D7D8}"/>
              </a:ext>
            </a:extLst>
          </p:cNvPr>
          <p:cNvPicPr>
            <a:picLocks noGrp="1" noChangeAspect="1"/>
          </p:cNvPicPr>
          <p:nvPr>
            <p:ph idx="1"/>
          </p:nvPr>
        </p:nvPicPr>
        <p:blipFill>
          <a:blip r:embed="rId3"/>
          <a:stretch>
            <a:fillRect/>
          </a:stretch>
        </p:blipFill>
        <p:spPr>
          <a:xfrm>
            <a:off x="1295400" y="1417638"/>
            <a:ext cx="6446520" cy="4297680"/>
          </a:xfrm>
          <a:prstGeom prst="rect">
            <a:avLst/>
          </a:prstGeom>
        </p:spPr>
      </p:pic>
    </p:spTree>
    <p:extLst>
      <p:ext uri="{BB962C8B-B14F-4D97-AF65-F5344CB8AC3E}">
        <p14:creationId xmlns:p14="http://schemas.microsoft.com/office/powerpoint/2010/main" val="482173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552F9-4398-4503-3BA7-31BE81DCDAB9}"/>
              </a:ext>
            </a:extLst>
          </p:cNvPr>
          <p:cNvSpPr>
            <a:spLocks noGrp="1"/>
          </p:cNvSpPr>
          <p:nvPr>
            <p:ph type="title"/>
          </p:nvPr>
        </p:nvSpPr>
        <p:spPr>
          <a:xfrm>
            <a:off x="457200" y="274638"/>
            <a:ext cx="8229600" cy="1143000"/>
          </a:xfrm>
        </p:spPr>
        <p:txBody>
          <a:bodyPr wrap="square" anchor="ctr">
            <a:normAutofit fontScale="90000"/>
          </a:bodyPr>
          <a:lstStyle/>
          <a:p>
            <a:r>
              <a:rPr lang="en-US" dirty="0"/>
              <a:t>Eco-Grief</a:t>
            </a:r>
            <a:br>
              <a:rPr lang="en-US" dirty="0"/>
            </a:br>
            <a:r>
              <a:rPr lang="en-US" dirty="0"/>
              <a:t>Powers &amp; Engstrom, 2020</a:t>
            </a:r>
          </a:p>
        </p:txBody>
      </p:sp>
      <p:pic>
        <p:nvPicPr>
          <p:cNvPr id="5" name="Content Placeholder 4">
            <a:extLst>
              <a:ext uri="{FF2B5EF4-FFF2-40B4-BE49-F238E27FC236}">
                <a16:creationId xmlns:a16="http://schemas.microsoft.com/office/drawing/2014/main" id="{DC526DF8-9FA9-FC73-C339-208C02A642EA}"/>
              </a:ext>
            </a:extLst>
          </p:cNvPr>
          <p:cNvPicPr>
            <a:picLocks noGrp="1" noChangeAspect="1"/>
          </p:cNvPicPr>
          <p:nvPr>
            <p:ph sz="quarter" idx="1"/>
          </p:nvPr>
        </p:nvPicPr>
        <p:blipFill>
          <a:blip r:embed="rId2"/>
          <a:stretch>
            <a:fillRect/>
          </a:stretch>
        </p:blipFill>
        <p:spPr>
          <a:xfrm>
            <a:off x="609600" y="2227117"/>
            <a:ext cx="3886200" cy="3296899"/>
          </a:xfrm>
          <a:prstGeom prst="rect">
            <a:avLst/>
          </a:prstGeom>
          <a:noFill/>
        </p:spPr>
      </p:pic>
      <p:sp>
        <p:nvSpPr>
          <p:cNvPr id="10" name="Content Placeholder 3">
            <a:extLst>
              <a:ext uri="{FF2B5EF4-FFF2-40B4-BE49-F238E27FC236}">
                <a16:creationId xmlns:a16="http://schemas.microsoft.com/office/drawing/2014/main" id="{2B032504-1B28-C79F-D43B-AEC045DEFED0}"/>
              </a:ext>
            </a:extLst>
          </p:cNvPr>
          <p:cNvSpPr>
            <a:spLocks noGrp="1"/>
          </p:cNvSpPr>
          <p:nvPr>
            <p:ph sz="quarter" idx="2"/>
          </p:nvPr>
        </p:nvSpPr>
        <p:spPr>
          <a:xfrm>
            <a:off x="4800600" y="1828800"/>
            <a:ext cx="3886200" cy="4572000"/>
          </a:xfrm>
        </p:spPr>
        <p:txBody>
          <a:bodyPr/>
          <a:lstStyle/>
          <a:p>
            <a:endParaRPr lang="en-US" sz="2000" dirty="0"/>
          </a:p>
          <a:p>
            <a:r>
              <a:rPr lang="en-US" sz="2000" dirty="0"/>
              <a:t>Cannot turn off – feel intense pressure to stay connected to work emails, the news, etc.</a:t>
            </a:r>
          </a:p>
          <a:p>
            <a:r>
              <a:rPr lang="en-US" sz="2000" dirty="0"/>
              <a:t>Physical, mental, emotional, social and spiritual burden worrying about humanity and the earth and our collective future. </a:t>
            </a:r>
          </a:p>
        </p:txBody>
      </p:sp>
    </p:spTree>
    <p:extLst>
      <p:ext uri="{BB962C8B-B14F-4D97-AF65-F5344CB8AC3E}">
        <p14:creationId xmlns:p14="http://schemas.microsoft.com/office/powerpoint/2010/main" val="2084464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DD8C-BAC7-8EDC-41CF-143489A9AB3D}"/>
              </a:ext>
            </a:extLst>
          </p:cNvPr>
          <p:cNvSpPr>
            <a:spLocks noGrp="1"/>
          </p:cNvSpPr>
          <p:nvPr>
            <p:ph type="title"/>
          </p:nvPr>
        </p:nvSpPr>
        <p:spPr/>
        <p:txBody>
          <a:bodyPr/>
          <a:lstStyle/>
          <a:p>
            <a:r>
              <a:rPr lang="en-US" dirty="0"/>
              <a:t>Moral Injury</a:t>
            </a:r>
            <a:br>
              <a:rPr lang="en-US" dirty="0"/>
            </a:br>
            <a:r>
              <a:rPr lang="en-US" dirty="0"/>
              <a:t>Reamer (2021)</a:t>
            </a:r>
            <a:br>
              <a:rPr lang="en-US" dirty="0"/>
            </a:br>
            <a:r>
              <a:rPr lang="en-US" sz="800" dirty="0"/>
              <a:t>Image credit: </a:t>
            </a:r>
            <a:r>
              <a:rPr lang="en-US" sz="800" dirty="0">
                <a:hlinkClick r:id="rId2"/>
              </a:rPr>
              <a:t>https://www.hprc-online.org/social-fitness/couples-intimacy/help-your-relationship-recover-ptsd-tbi-and-other-invisible</a:t>
            </a:r>
            <a:r>
              <a:rPr lang="en-US" sz="800" dirty="0"/>
              <a:t> </a:t>
            </a:r>
          </a:p>
        </p:txBody>
      </p:sp>
      <p:pic>
        <p:nvPicPr>
          <p:cNvPr id="5" name="Content Placeholder 4">
            <a:extLst>
              <a:ext uri="{FF2B5EF4-FFF2-40B4-BE49-F238E27FC236}">
                <a16:creationId xmlns:a16="http://schemas.microsoft.com/office/drawing/2014/main" id="{EB82FB97-C736-72D0-1733-F0207CC75938}"/>
              </a:ext>
            </a:extLst>
          </p:cNvPr>
          <p:cNvPicPr>
            <a:picLocks noGrp="1" noChangeAspect="1"/>
          </p:cNvPicPr>
          <p:nvPr>
            <p:ph sz="quarter" idx="1"/>
          </p:nvPr>
        </p:nvPicPr>
        <p:blipFill>
          <a:blip r:embed="rId3"/>
          <a:stretch>
            <a:fillRect/>
          </a:stretch>
        </p:blipFill>
        <p:spPr>
          <a:xfrm>
            <a:off x="609600" y="1752600"/>
            <a:ext cx="3886200" cy="3108960"/>
          </a:xfrm>
          <a:prstGeom prst="rect">
            <a:avLst/>
          </a:prstGeom>
        </p:spPr>
      </p:pic>
      <p:sp>
        <p:nvSpPr>
          <p:cNvPr id="4" name="Content Placeholder 3">
            <a:extLst>
              <a:ext uri="{FF2B5EF4-FFF2-40B4-BE49-F238E27FC236}">
                <a16:creationId xmlns:a16="http://schemas.microsoft.com/office/drawing/2014/main" id="{A62B18DB-3139-39DC-E268-E72B79CE9873}"/>
              </a:ext>
            </a:extLst>
          </p:cNvPr>
          <p:cNvSpPr>
            <a:spLocks noGrp="1"/>
          </p:cNvSpPr>
          <p:nvPr>
            <p:ph sz="quarter" idx="2"/>
          </p:nvPr>
        </p:nvSpPr>
        <p:spPr/>
        <p:txBody>
          <a:bodyPr/>
          <a:lstStyle/>
          <a:p>
            <a:r>
              <a:rPr lang="en-US" dirty="0"/>
              <a:t>“… The sort of harm that results when someone has perpetrated, failed to prevent, or witnessed acts that transgress deeply held moral beliefs.”</a:t>
            </a:r>
          </a:p>
        </p:txBody>
      </p:sp>
    </p:spTree>
    <p:extLst>
      <p:ext uri="{BB962C8B-B14F-4D97-AF65-F5344CB8AC3E}">
        <p14:creationId xmlns:p14="http://schemas.microsoft.com/office/powerpoint/2010/main" val="2001557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5496-B7A0-6C53-1B5A-C77BFBA67D84}"/>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Ubuntu</a:t>
            </a:r>
            <a:br>
              <a:rPr lang="en-US" sz="4800" b="1" dirty="0">
                <a:latin typeface="Arial" panose="020B0604020202020204" pitchFamily="34" charset="0"/>
                <a:cs typeface="Arial" panose="020B0604020202020204" pitchFamily="34" charset="0"/>
              </a:rPr>
            </a:br>
            <a:r>
              <a:rPr lang="en-US" sz="900" b="1" dirty="0">
                <a:latin typeface="Arial" panose="020B0604020202020204" pitchFamily="34" charset="0"/>
                <a:cs typeface="Arial" panose="020B0604020202020204" pitchFamily="34" charset="0"/>
              </a:rPr>
              <a:t>Image credit: </a:t>
            </a:r>
            <a:r>
              <a:rPr lang="en-US" sz="900" b="1" dirty="0">
                <a:latin typeface="Arial" panose="020B0604020202020204" pitchFamily="34" charset="0"/>
                <a:cs typeface="Arial" panose="020B0604020202020204" pitchFamily="34" charset="0"/>
                <a:hlinkClick r:id="rId2"/>
              </a:rPr>
              <a:t>https://www.ifsw.org/wp-content/uploads/2021/07/thumbnail-1-800x315.jpeg</a:t>
            </a:r>
            <a:r>
              <a:rPr lang="en-US" sz="900" b="1" dirty="0">
                <a:latin typeface="Arial" panose="020B0604020202020204" pitchFamily="34" charset="0"/>
                <a:cs typeface="Arial" panose="020B0604020202020204" pitchFamily="34" charset="0"/>
              </a:rPr>
              <a:t> </a:t>
            </a:r>
          </a:p>
        </p:txBody>
      </p:sp>
      <p:pic>
        <p:nvPicPr>
          <p:cNvPr id="7" name="Content Placeholder 6">
            <a:extLst>
              <a:ext uri="{FF2B5EF4-FFF2-40B4-BE49-F238E27FC236}">
                <a16:creationId xmlns:a16="http://schemas.microsoft.com/office/drawing/2014/main" id="{CE438D46-2884-D050-70F8-658D1D7A0921}"/>
              </a:ext>
            </a:extLst>
          </p:cNvPr>
          <p:cNvPicPr>
            <a:picLocks noGrp="1" noChangeAspect="1"/>
          </p:cNvPicPr>
          <p:nvPr>
            <p:ph idx="1"/>
          </p:nvPr>
        </p:nvPicPr>
        <p:blipFill>
          <a:blip r:embed="rId3"/>
          <a:stretch>
            <a:fillRect/>
          </a:stretch>
        </p:blipFill>
        <p:spPr>
          <a:xfrm>
            <a:off x="507999" y="2209800"/>
            <a:ext cx="8128001" cy="3200400"/>
          </a:xfrm>
          <a:prstGeom prst="rect">
            <a:avLst/>
          </a:prstGeom>
        </p:spPr>
      </p:pic>
    </p:spTree>
    <p:extLst>
      <p:ext uri="{BB962C8B-B14F-4D97-AF65-F5344CB8AC3E}">
        <p14:creationId xmlns:p14="http://schemas.microsoft.com/office/powerpoint/2010/main" val="2902086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beloved community, radical love…</a:t>
            </a:r>
            <a:br>
              <a:rPr lang="en-US" dirty="0"/>
            </a:br>
            <a:r>
              <a:rPr lang="en-US" sz="800" dirty="0"/>
              <a:t>Image credit: </a:t>
            </a:r>
            <a:r>
              <a:rPr lang="en-US" sz="800" dirty="0">
                <a:hlinkClick r:id="rId2"/>
              </a:rPr>
              <a:t>https://www.mvmediation.org/blog/conflict-resolution-ideas-day-40</a:t>
            </a:r>
            <a:r>
              <a:rPr lang="en-US" sz="800" dirty="0"/>
              <a:t> </a:t>
            </a:r>
          </a:p>
        </p:txBody>
      </p:sp>
      <p:pic>
        <p:nvPicPr>
          <p:cNvPr id="4" name="Picture 3">
            <a:extLst>
              <a:ext uri="{FF2B5EF4-FFF2-40B4-BE49-F238E27FC236}">
                <a16:creationId xmlns:a16="http://schemas.microsoft.com/office/drawing/2014/main" id="{E553557F-98F7-4FC0-ACF9-A262AEF4A321}"/>
              </a:ext>
            </a:extLst>
          </p:cNvPr>
          <p:cNvPicPr>
            <a:picLocks noChangeAspect="1"/>
          </p:cNvPicPr>
          <p:nvPr/>
        </p:nvPicPr>
        <p:blipFill>
          <a:blip r:embed="rId3"/>
          <a:stretch>
            <a:fillRect/>
          </a:stretch>
        </p:blipFill>
        <p:spPr>
          <a:xfrm>
            <a:off x="943430" y="2057400"/>
            <a:ext cx="7257140" cy="3657600"/>
          </a:xfrm>
          <a:prstGeom prst="rect">
            <a:avLst/>
          </a:prstGeom>
        </p:spPr>
      </p:pic>
    </p:spTree>
    <p:extLst>
      <p:ext uri="{BB962C8B-B14F-4D97-AF65-F5344CB8AC3E}">
        <p14:creationId xmlns:p14="http://schemas.microsoft.com/office/powerpoint/2010/main" val="23895749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2D63FF-BA63-4953-B864-6F2B88C82B0A}"/>
              </a:ext>
            </a:extLst>
          </p:cNvPr>
          <p:cNvPicPr>
            <a:picLocks noGrp="1" noChangeAspect="1"/>
          </p:cNvPicPr>
          <p:nvPr>
            <p:ph idx="1"/>
          </p:nvPr>
        </p:nvPicPr>
        <p:blipFill>
          <a:blip r:embed="rId2"/>
          <a:stretch>
            <a:fillRect/>
          </a:stretch>
        </p:blipFill>
        <p:spPr>
          <a:xfrm>
            <a:off x="1905000" y="2438400"/>
            <a:ext cx="5824016" cy="3291840"/>
          </a:xfrm>
          <a:prstGeom prst="rect">
            <a:avLst/>
          </a:prstGeom>
        </p:spPr>
      </p:pic>
      <p:sp>
        <p:nvSpPr>
          <p:cNvPr id="7" name="TextBox 6">
            <a:extLst>
              <a:ext uri="{FF2B5EF4-FFF2-40B4-BE49-F238E27FC236}">
                <a16:creationId xmlns:a16="http://schemas.microsoft.com/office/drawing/2014/main" id="{75284078-EB94-47C6-8471-1D1CC6249BF1}"/>
              </a:ext>
            </a:extLst>
          </p:cNvPr>
          <p:cNvSpPr txBox="1"/>
          <p:nvPr/>
        </p:nvSpPr>
        <p:spPr>
          <a:xfrm flipH="1">
            <a:off x="4114801" y="5830717"/>
            <a:ext cx="2480687" cy="184666"/>
          </a:xfrm>
          <a:prstGeom prst="rect">
            <a:avLst/>
          </a:prstGeom>
          <a:noFill/>
        </p:spPr>
        <p:txBody>
          <a:bodyPr wrap="square" rtlCol="0">
            <a:spAutoFit/>
          </a:bodyPr>
          <a:lstStyle/>
          <a:p>
            <a:pPr fontAlgn="auto">
              <a:spcBef>
                <a:spcPts val="0"/>
              </a:spcBef>
              <a:spcAft>
                <a:spcPts val="0"/>
              </a:spcAft>
            </a:pPr>
            <a:r>
              <a:rPr lang="en-US" sz="600" dirty="0">
                <a:solidFill>
                  <a:prstClr val="black"/>
                </a:solidFill>
                <a:latin typeface="Calibri"/>
              </a:rPr>
              <a:t>Image credit: </a:t>
            </a:r>
            <a:r>
              <a:rPr lang="en-US" sz="600" dirty="0">
                <a:solidFill>
                  <a:prstClr val="black"/>
                </a:solidFill>
                <a:latin typeface="Calibri"/>
                <a:hlinkClick r:id="rId3"/>
              </a:rPr>
              <a:t>https://www.nauticamag.com</a:t>
            </a:r>
            <a:r>
              <a:rPr lang="en-US" sz="600" dirty="0">
                <a:solidFill>
                  <a:prstClr val="black"/>
                </a:solidFill>
                <a:latin typeface="Calibri"/>
              </a:rPr>
              <a:t> </a:t>
            </a:r>
          </a:p>
        </p:txBody>
      </p:sp>
      <p:sp>
        <p:nvSpPr>
          <p:cNvPr id="5" name="Title 4">
            <a:extLst>
              <a:ext uri="{FF2B5EF4-FFF2-40B4-BE49-F238E27FC236}">
                <a16:creationId xmlns:a16="http://schemas.microsoft.com/office/drawing/2014/main" id="{A1CE3D9A-A453-4CC6-A2B4-5A2985D6CA5B}"/>
              </a:ext>
            </a:extLst>
          </p:cNvPr>
          <p:cNvSpPr>
            <a:spLocks noGrp="1"/>
          </p:cNvSpPr>
          <p:nvPr>
            <p:ph type="title"/>
          </p:nvPr>
        </p:nvSpPr>
        <p:spPr/>
        <p:txBody>
          <a:bodyPr/>
          <a:lstStyle/>
          <a:p>
            <a:r>
              <a:rPr lang="en-US" dirty="0"/>
              <a:t>Or another way of looking at this is…</a:t>
            </a:r>
          </a:p>
        </p:txBody>
      </p:sp>
    </p:spTree>
    <p:extLst>
      <p:ext uri="{BB962C8B-B14F-4D97-AF65-F5344CB8AC3E}">
        <p14:creationId xmlns:p14="http://schemas.microsoft.com/office/powerpoint/2010/main" val="1080583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C901-455C-414C-2C87-789C8BC94671}"/>
              </a:ext>
            </a:extLst>
          </p:cNvPr>
          <p:cNvSpPr>
            <a:spLocks noGrp="1"/>
          </p:cNvSpPr>
          <p:nvPr>
            <p:ph type="title"/>
          </p:nvPr>
        </p:nvSpPr>
        <p:spPr/>
        <p:txBody>
          <a:bodyPr/>
          <a:lstStyle/>
          <a:p>
            <a:r>
              <a:rPr lang="en-US" sz="2400" dirty="0"/>
              <a:t>“Healing Justice and Radical Healing” with Dr. Shawn </a:t>
            </a:r>
            <a:r>
              <a:rPr lang="en-US" sz="2400" dirty="0" err="1"/>
              <a:t>Ginwright</a:t>
            </a:r>
            <a:r>
              <a:rPr lang="en-US" sz="2400" dirty="0"/>
              <a:t> </a:t>
            </a:r>
            <a:r>
              <a:rPr lang="en-US" sz="2400" dirty="0">
                <a:hlinkClick r:id="rId2"/>
              </a:rPr>
              <a:t>https://youtu.be/XtRmFnqmPYo</a:t>
            </a:r>
            <a:r>
              <a:rPr lang="en-US" sz="2400" dirty="0"/>
              <a:t> </a:t>
            </a:r>
            <a:br>
              <a:rPr lang="en-US" sz="2400" dirty="0"/>
            </a:br>
            <a:r>
              <a:rPr lang="en-US" sz="2400" dirty="0"/>
              <a:t> to consider:</a:t>
            </a:r>
          </a:p>
        </p:txBody>
      </p:sp>
      <p:sp>
        <p:nvSpPr>
          <p:cNvPr id="3" name="Content Placeholder 2">
            <a:extLst>
              <a:ext uri="{FF2B5EF4-FFF2-40B4-BE49-F238E27FC236}">
                <a16:creationId xmlns:a16="http://schemas.microsoft.com/office/drawing/2014/main" id="{3559A941-7B78-7DAE-C53E-9D31C296AEC1}"/>
              </a:ext>
            </a:extLst>
          </p:cNvPr>
          <p:cNvSpPr>
            <a:spLocks noGrp="1"/>
          </p:cNvSpPr>
          <p:nvPr>
            <p:ph idx="1"/>
          </p:nvPr>
        </p:nvSpPr>
        <p:spPr/>
        <p:txBody>
          <a:bodyPr/>
          <a:lstStyle/>
          <a:p>
            <a:r>
              <a:rPr lang="en-US" sz="2400" dirty="0"/>
              <a:t>Moving from trauma informed care to “Healing Centered Engagement” – “Healing Centered Strategies”</a:t>
            </a:r>
          </a:p>
          <a:p>
            <a:pPr marL="0" indent="0">
              <a:buNone/>
            </a:pPr>
            <a:endParaRPr lang="en-US" sz="2400" dirty="0"/>
          </a:p>
          <a:p>
            <a:r>
              <a:rPr lang="en-US" sz="2400" dirty="0"/>
              <a:t>“Healing is a political act”</a:t>
            </a:r>
          </a:p>
          <a:p>
            <a:pPr marL="0" indent="0">
              <a:buNone/>
            </a:pPr>
            <a:endParaRPr lang="en-US" sz="2400" dirty="0"/>
          </a:p>
          <a:p>
            <a:r>
              <a:rPr lang="en-US" sz="2400" dirty="0"/>
              <a:t>“Healing is perhaps one of the most courageous acts of justice we can engage in because it means that my wellbeing is a right – our well-being is a right. Not an individual going to do self-care….”</a:t>
            </a:r>
          </a:p>
          <a:p>
            <a:pPr marL="0" indent="0">
              <a:buNone/>
            </a:pPr>
            <a:endParaRPr lang="en-US" sz="2400" dirty="0"/>
          </a:p>
          <a:p>
            <a:r>
              <a:rPr lang="en-US" sz="2400" dirty="0"/>
              <a:t>“I have an understanding of those factors that actually created and harmed my well-being in the first place.”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54142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AC901-455C-414C-2C87-789C8BC94671}"/>
              </a:ext>
            </a:extLst>
          </p:cNvPr>
          <p:cNvSpPr>
            <a:spLocks noGrp="1"/>
          </p:cNvSpPr>
          <p:nvPr>
            <p:ph type="title"/>
          </p:nvPr>
        </p:nvSpPr>
        <p:spPr/>
        <p:txBody>
          <a:bodyPr/>
          <a:lstStyle/>
          <a:p>
            <a:r>
              <a:rPr lang="en-US" dirty="0"/>
              <a:t>Considering Dr. Shawn </a:t>
            </a:r>
            <a:r>
              <a:rPr lang="en-US" dirty="0" err="1"/>
              <a:t>Ginwright’s</a:t>
            </a:r>
            <a:r>
              <a:rPr lang="en-US" dirty="0"/>
              <a:t> statements:</a:t>
            </a:r>
          </a:p>
        </p:txBody>
      </p:sp>
      <p:sp>
        <p:nvSpPr>
          <p:cNvPr id="3" name="Content Placeholder 2">
            <a:extLst>
              <a:ext uri="{FF2B5EF4-FFF2-40B4-BE49-F238E27FC236}">
                <a16:creationId xmlns:a16="http://schemas.microsoft.com/office/drawing/2014/main" id="{3559A941-7B78-7DAE-C53E-9D31C296AEC1}"/>
              </a:ext>
            </a:extLst>
          </p:cNvPr>
          <p:cNvSpPr>
            <a:spLocks noGrp="1"/>
          </p:cNvSpPr>
          <p:nvPr>
            <p:ph idx="1"/>
          </p:nvPr>
        </p:nvSpPr>
        <p:spPr/>
        <p:txBody>
          <a:bodyPr/>
          <a:lstStyle/>
          <a:p>
            <a:endParaRPr lang="en-US" dirty="0"/>
          </a:p>
          <a:p>
            <a:r>
              <a:rPr lang="en-US" dirty="0"/>
              <a:t>Think/pair/share</a:t>
            </a:r>
          </a:p>
          <a:p>
            <a:pPr marL="0" indent="0">
              <a:buNone/>
            </a:pPr>
            <a:endParaRPr lang="en-US" dirty="0"/>
          </a:p>
          <a:p>
            <a:r>
              <a:rPr lang="en-US" dirty="0"/>
              <a:t>When you hear the terms “healing centered engagement” and “healing centered strategies” in the context of what we have been discussing and learning thus far, what comes up for you as you consider bringing healing justice intentionally into your Recovery Community Organization? </a:t>
            </a:r>
          </a:p>
        </p:txBody>
      </p:sp>
    </p:spTree>
    <p:extLst>
      <p:ext uri="{BB962C8B-B14F-4D97-AF65-F5344CB8AC3E}">
        <p14:creationId xmlns:p14="http://schemas.microsoft.com/office/powerpoint/2010/main" val="122037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A6BE2-F34B-4B21-B854-CEF47DE47328}"/>
              </a:ext>
            </a:extLst>
          </p:cNvPr>
          <p:cNvSpPr>
            <a:spLocks noGrp="1"/>
          </p:cNvSpPr>
          <p:nvPr>
            <p:ph type="title"/>
          </p:nvPr>
        </p:nvSpPr>
        <p:spPr/>
        <p:txBody>
          <a:bodyPr/>
          <a:lstStyle/>
          <a:p>
            <a:r>
              <a:rPr lang="en-US"/>
              <a:t>A note about my positionality….</a:t>
            </a:r>
            <a:endParaRPr lang="en-US" dirty="0"/>
          </a:p>
        </p:txBody>
      </p:sp>
      <p:sp>
        <p:nvSpPr>
          <p:cNvPr id="3" name="Content Placeholder 2">
            <a:extLst>
              <a:ext uri="{FF2B5EF4-FFF2-40B4-BE49-F238E27FC236}">
                <a16:creationId xmlns:a16="http://schemas.microsoft.com/office/drawing/2014/main" id="{B01F15EF-BF94-48DA-A761-7B9E4BF19E00}"/>
              </a:ext>
            </a:extLst>
          </p:cNvPr>
          <p:cNvSpPr>
            <a:spLocks noGrp="1"/>
          </p:cNvSpPr>
          <p:nvPr>
            <p:ph sz="quarter" idx="1"/>
          </p:nvPr>
        </p:nvSpPr>
        <p:spPr/>
        <p:txBody>
          <a:bodyPr>
            <a:normAutofit fontScale="92500"/>
          </a:bodyPr>
          <a:lstStyle/>
          <a:p>
            <a:r>
              <a:rPr lang="en-US" sz="2400" dirty="0"/>
              <a:t>A black, cis-gendered, middle-aged woman</a:t>
            </a:r>
          </a:p>
          <a:p>
            <a:r>
              <a:rPr lang="en-US" sz="2400" dirty="0"/>
              <a:t>28 plus years of social work practice experience in the mental health and crisis intervention fields including social administration…</a:t>
            </a:r>
          </a:p>
          <a:p>
            <a:r>
              <a:rPr lang="en-US" sz="2400" dirty="0"/>
              <a:t>Current supervisor to EDSW’s at NCH</a:t>
            </a:r>
          </a:p>
          <a:p>
            <a:r>
              <a:rPr lang="en-US" sz="2400" dirty="0"/>
              <a:t>Full-time PhD Candidate with a specialization in wellness</a:t>
            </a:r>
          </a:p>
          <a:p>
            <a:endParaRPr lang="en-US" sz="2400" dirty="0"/>
          </a:p>
        </p:txBody>
      </p:sp>
      <p:pic>
        <p:nvPicPr>
          <p:cNvPr id="7" name="Content Placeholder 6" descr="A close-up of a person smiling&#10;&#10;Description automatically generated">
            <a:extLst>
              <a:ext uri="{FF2B5EF4-FFF2-40B4-BE49-F238E27FC236}">
                <a16:creationId xmlns:a16="http://schemas.microsoft.com/office/drawing/2014/main" id="{80696B95-1D29-47E6-84B1-64F491D2E364}"/>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800600" y="1752600"/>
            <a:ext cx="3886200" cy="3886200"/>
          </a:xfrm>
        </p:spPr>
      </p:pic>
    </p:spTree>
    <p:extLst>
      <p:ext uri="{BB962C8B-B14F-4D97-AF65-F5344CB8AC3E}">
        <p14:creationId xmlns:p14="http://schemas.microsoft.com/office/powerpoint/2010/main" val="19935970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1"/>
            <a:ext cx="6561161" cy="51434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D5F2E4-62E9-4B8A-8C49-94A2F39C81BC}"/>
              </a:ext>
            </a:extLst>
          </p:cNvPr>
          <p:cNvSpPr>
            <a:spLocks noGrp="1"/>
          </p:cNvSpPr>
          <p:nvPr>
            <p:ph type="title"/>
          </p:nvPr>
        </p:nvSpPr>
        <p:spPr>
          <a:xfrm>
            <a:off x="550435" y="935148"/>
            <a:ext cx="5127695" cy="992166"/>
          </a:xfrm>
        </p:spPr>
        <p:txBody>
          <a:bodyPr>
            <a:normAutofit fontScale="90000"/>
          </a:bodyPr>
          <a:lstStyle/>
          <a:p>
            <a:r>
              <a:rPr lang="en-US" dirty="0">
                <a:latin typeface="+mn-lt"/>
              </a:rPr>
              <a:t>Lynette </a:t>
            </a:r>
            <a:r>
              <a:rPr lang="en-US" dirty="0" err="1">
                <a:latin typeface="+mn-lt"/>
              </a:rPr>
              <a:t>Cashaw</a:t>
            </a:r>
            <a:r>
              <a:rPr lang="en-US" dirty="0">
                <a:latin typeface="+mn-lt"/>
              </a:rPr>
              <a:t>-Davis </a:t>
            </a:r>
            <a:br>
              <a:rPr lang="en-US" dirty="0">
                <a:latin typeface="+mn-lt"/>
              </a:rPr>
            </a:br>
            <a:r>
              <a:rPr lang="en-US" dirty="0">
                <a:latin typeface="+mn-lt"/>
              </a:rPr>
              <a:t>My Influences</a:t>
            </a:r>
          </a:p>
        </p:txBody>
      </p:sp>
      <p:sp>
        <p:nvSpPr>
          <p:cNvPr id="3" name="Content Placeholder 2">
            <a:extLst>
              <a:ext uri="{FF2B5EF4-FFF2-40B4-BE49-F238E27FC236}">
                <a16:creationId xmlns:a16="http://schemas.microsoft.com/office/drawing/2014/main" id="{2E34BC18-D1B1-41D1-BAFE-86BDC0A89617}"/>
              </a:ext>
            </a:extLst>
          </p:cNvPr>
          <p:cNvSpPr>
            <a:spLocks noGrp="1"/>
          </p:cNvSpPr>
          <p:nvPr>
            <p:ph idx="1"/>
          </p:nvPr>
        </p:nvSpPr>
        <p:spPr>
          <a:xfrm>
            <a:off x="500063" y="2050256"/>
            <a:ext cx="5178067" cy="3430730"/>
          </a:xfrm>
        </p:spPr>
        <p:txBody>
          <a:bodyPr>
            <a:normAutofit/>
          </a:bodyPr>
          <a:lstStyle/>
          <a:p>
            <a:pPr marL="0" indent="0">
              <a:buNone/>
            </a:pPr>
            <a:r>
              <a:rPr lang="en-US" sz="1500" dirty="0"/>
              <a:t>Frances Frazier, MA  </a:t>
            </a:r>
          </a:p>
          <a:p>
            <a:r>
              <a:rPr lang="en-US" sz="1500" dirty="0"/>
              <a:t>Founder, Black Girl Rising, Inc. </a:t>
            </a:r>
            <a:r>
              <a:rPr lang="en-US" sz="1500" i="1" dirty="0"/>
              <a:t>(Ohio-based prevention and empowerment program for adolescent Black Girls)</a:t>
            </a:r>
          </a:p>
          <a:p>
            <a:pPr marL="0" indent="0">
              <a:buNone/>
            </a:pPr>
            <a:endParaRPr lang="en-US" sz="1500" i="1" dirty="0"/>
          </a:p>
          <a:p>
            <a:pPr marL="0" indent="0">
              <a:buNone/>
            </a:pPr>
            <a:r>
              <a:rPr lang="en-US" sz="1500" dirty="0"/>
              <a:t>Dr. Jamie Marich, Ph.D., LPCC-S, REAT, RYT-500, RMT</a:t>
            </a:r>
          </a:p>
          <a:p>
            <a:r>
              <a:rPr lang="en-US" sz="1500" dirty="0"/>
              <a:t>Developer, Dancing Mindfulness </a:t>
            </a:r>
            <a:r>
              <a:rPr lang="en-US" sz="1500" i="1" dirty="0"/>
              <a:t>(the practice of dance and movement as meditation)</a:t>
            </a:r>
          </a:p>
          <a:p>
            <a:pPr marL="0" indent="0">
              <a:buNone/>
            </a:pPr>
            <a:endParaRPr lang="en-US" sz="1500" dirty="0"/>
          </a:p>
          <a:p>
            <a:pPr marL="0" indent="0">
              <a:buNone/>
            </a:pPr>
            <a:r>
              <a:rPr lang="en-US" sz="1500" dirty="0"/>
              <a:t>Nikki Meyers, MBA, E-RYT500</a:t>
            </a:r>
          </a:p>
          <a:p>
            <a:r>
              <a:rPr lang="en-US" sz="1500" dirty="0"/>
              <a:t>Founder, Y12SR, Yoga of 12-Step Recovery </a:t>
            </a:r>
            <a:r>
              <a:rPr lang="en-US" sz="1500" i="1" dirty="0"/>
              <a:t>(combines practical tools of 12-step programs and somatic-based tools of yoga)</a:t>
            </a:r>
          </a:p>
          <a:p>
            <a:endParaRPr lang="en-US" sz="1275" dirty="0"/>
          </a:p>
          <a:p>
            <a:pPr marL="0" indent="0">
              <a:buNone/>
            </a:pPr>
            <a:endParaRPr lang="en-US" sz="1275" dirty="0"/>
          </a:p>
        </p:txBody>
      </p:sp>
      <p:pic>
        <p:nvPicPr>
          <p:cNvPr id="10" name="Picture 9" descr="Nikki Myers Yoga">
            <a:extLst>
              <a:ext uri="{FF2B5EF4-FFF2-40B4-BE49-F238E27FC236}">
                <a16:creationId xmlns:a16="http://schemas.microsoft.com/office/drawing/2014/main" id="{6A7C3605-10E5-49D4-ACFA-A889D43E71BC}"/>
              </a:ext>
            </a:extLst>
          </p:cNvPr>
          <p:cNvPicPr>
            <a:picLocks noChangeAspect="1"/>
          </p:cNvPicPr>
          <p:nvPr/>
        </p:nvPicPr>
        <p:blipFill rotWithShape="1">
          <a:blip r:embed="rId2">
            <a:extLst>
              <a:ext uri="{28A0092B-C50C-407E-A947-70E740481C1C}">
                <a14:useLocalDpi xmlns:a14="http://schemas.microsoft.com/office/drawing/2010/main" val="0"/>
              </a:ext>
            </a:extLst>
          </a:blip>
          <a:srcRect t="17348" r="-2" b="10024"/>
          <a:stretch/>
        </p:blipFill>
        <p:spPr bwMode="auto">
          <a:xfrm>
            <a:off x="6816915" y="4120523"/>
            <a:ext cx="1577609" cy="1145764"/>
          </a:xfrm>
          <a:prstGeom prst="rect">
            <a:avLst/>
          </a:prstGeom>
          <a:noFill/>
        </p:spPr>
      </p:pic>
      <p:pic>
        <p:nvPicPr>
          <p:cNvPr id="8" name="Picture 7" descr="Profile image of Frances Frazier">
            <a:extLst>
              <a:ext uri="{FF2B5EF4-FFF2-40B4-BE49-F238E27FC236}">
                <a16:creationId xmlns:a16="http://schemas.microsoft.com/office/drawing/2014/main" id="{9C2CDF47-C949-4BD9-AF1F-EE93C214E155}"/>
              </a:ext>
            </a:extLst>
          </p:cNvPr>
          <p:cNvPicPr>
            <a:picLocks noChangeAspect="1"/>
          </p:cNvPicPr>
          <p:nvPr/>
        </p:nvPicPr>
        <p:blipFill rotWithShape="1">
          <a:blip r:embed="rId3">
            <a:extLst>
              <a:ext uri="{28A0092B-C50C-407E-A947-70E740481C1C}">
                <a14:useLocalDpi xmlns:a14="http://schemas.microsoft.com/office/drawing/2010/main" val="0"/>
              </a:ext>
            </a:extLst>
          </a:blip>
          <a:srcRect t="9350" r="-4" b="18020"/>
          <a:stretch/>
        </p:blipFill>
        <p:spPr bwMode="auto">
          <a:xfrm>
            <a:off x="6816914" y="1354433"/>
            <a:ext cx="1577598" cy="11457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p. 139 – Rewiring the Brain: Dr. Jamie Marich, Institute of ...">
            <a:extLst>
              <a:ext uri="{FF2B5EF4-FFF2-40B4-BE49-F238E27FC236}">
                <a16:creationId xmlns:a16="http://schemas.microsoft.com/office/drawing/2014/main" id="{B36B89B0-4D1A-4C66-84E8-A1718EE17F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 b="31042"/>
          <a:stretch/>
        </p:blipFill>
        <p:spPr bwMode="auto">
          <a:xfrm>
            <a:off x="6816914" y="2737478"/>
            <a:ext cx="1661672" cy="1145764"/>
          </a:xfrm>
          <a:prstGeom prst="rect">
            <a:avLst/>
          </a:prstGeom>
          <a:noFill/>
        </p:spPr>
      </p:pic>
    </p:spTree>
    <p:extLst>
      <p:ext uri="{BB962C8B-B14F-4D97-AF65-F5344CB8AC3E}">
        <p14:creationId xmlns:p14="http://schemas.microsoft.com/office/powerpoint/2010/main" val="2092974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DCA1-DB12-4161-93A2-56527CC6A97B}"/>
              </a:ext>
            </a:extLst>
          </p:cNvPr>
          <p:cNvSpPr>
            <a:spLocks noGrp="1"/>
          </p:cNvSpPr>
          <p:nvPr>
            <p:ph type="title"/>
          </p:nvPr>
        </p:nvSpPr>
        <p:spPr>
          <a:xfrm>
            <a:off x="465828" y="1233696"/>
            <a:ext cx="8255479" cy="1264168"/>
          </a:xfrm>
        </p:spPr>
        <p:txBody>
          <a:bodyPr>
            <a:noAutofit/>
          </a:bodyPr>
          <a:lstStyle/>
          <a:p>
            <a:pPr algn="ctr"/>
            <a:r>
              <a:rPr lang="en-US" sz="2400" b="1" dirty="0"/>
              <a:t>Looking at Recovery through the lens of equity and inclusion </a:t>
            </a:r>
            <a:br>
              <a:rPr lang="en-US" sz="2400" b="1" dirty="0"/>
            </a:br>
            <a:r>
              <a:rPr lang="en-US" sz="2400" b="1" dirty="0"/>
              <a:t>and committing to the elimination of disparities and addressing stigma by embracing culture-informed practices in recovery spaces</a:t>
            </a:r>
          </a:p>
        </p:txBody>
      </p:sp>
      <p:graphicFrame>
        <p:nvGraphicFramePr>
          <p:cNvPr id="4" name="Content Placeholder 3">
            <a:extLst>
              <a:ext uri="{FF2B5EF4-FFF2-40B4-BE49-F238E27FC236}">
                <a16:creationId xmlns:a16="http://schemas.microsoft.com/office/drawing/2014/main" id="{91B8AD42-21F0-447E-B5CF-29F498F7ED5F}"/>
              </a:ext>
            </a:extLst>
          </p:cNvPr>
          <p:cNvGraphicFramePr>
            <a:graphicFrameLocks noGrp="1"/>
          </p:cNvGraphicFramePr>
          <p:nvPr>
            <p:ph idx="1"/>
          </p:nvPr>
        </p:nvGraphicFramePr>
        <p:xfrm>
          <a:off x="628650" y="2360800"/>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2762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857251"/>
            <a:ext cx="9143999" cy="1181966"/>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6096642" cy="1181596"/>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857250"/>
            <a:ext cx="9144002" cy="1180733"/>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4B593A95-6234-497F-B113-C64745F2C01B}"/>
              </a:ext>
            </a:extLst>
          </p:cNvPr>
          <p:cNvSpPr>
            <a:spLocks noGrp="1"/>
          </p:cNvSpPr>
          <p:nvPr>
            <p:ph type="ctrTitle"/>
          </p:nvPr>
        </p:nvSpPr>
        <p:spPr>
          <a:xfrm>
            <a:off x="524785" y="1043279"/>
            <a:ext cx="5297791" cy="869400"/>
          </a:xfrm>
        </p:spPr>
        <p:txBody>
          <a:bodyPr anchor="ctr">
            <a:normAutofit fontScale="90000"/>
          </a:bodyPr>
          <a:lstStyle/>
          <a:p>
            <a:pPr algn="l">
              <a:spcBef>
                <a:spcPts val="0"/>
              </a:spcBef>
              <a:spcAft>
                <a:spcPts val="600"/>
              </a:spcAft>
            </a:pPr>
            <a:r>
              <a:rPr lang="en-US" sz="30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7 Attitudes of Mindfulness*</a:t>
            </a:r>
            <a:br>
              <a:rPr lang="en-US" sz="30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endParaRPr lang="en-US" sz="3000" dirty="0">
              <a:solidFill>
                <a:srgbClr val="FFFFFF"/>
              </a:solidFill>
            </a:endParaRPr>
          </a:p>
        </p:txBody>
      </p:sp>
      <p:sp>
        <p:nvSpPr>
          <p:cNvPr id="3" name="Subtitle 2">
            <a:extLst>
              <a:ext uri="{FF2B5EF4-FFF2-40B4-BE49-F238E27FC236}">
                <a16:creationId xmlns:a16="http://schemas.microsoft.com/office/drawing/2014/main" id="{0415E3BC-38E7-41C3-B4FF-00059B3B4021}"/>
              </a:ext>
            </a:extLst>
          </p:cNvPr>
          <p:cNvSpPr>
            <a:spLocks noGrp="1"/>
          </p:cNvSpPr>
          <p:nvPr>
            <p:ph type="subTitle" idx="1"/>
          </p:nvPr>
        </p:nvSpPr>
        <p:spPr>
          <a:xfrm>
            <a:off x="6275717" y="1090164"/>
            <a:ext cx="2691441" cy="715420"/>
          </a:xfrm>
        </p:spPr>
        <p:txBody>
          <a:bodyPr anchor="ctr">
            <a:normAutofit fontScale="92500"/>
          </a:bodyPr>
          <a:lstStyle/>
          <a:p>
            <a:pPr algn="l"/>
            <a:r>
              <a:rPr lang="en-US" sz="105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a:t>
            </a:r>
            <a:r>
              <a:rPr lang="en-US" sz="1050" dirty="0">
                <a:solidFill>
                  <a:srgbClr val="FFFFFF"/>
                </a:solidFill>
                <a:latin typeface="Calibri" panose="020F0502020204030204" pitchFamily="34" charset="0"/>
                <a:ea typeface="Calibri" panose="020F0502020204030204" pitchFamily="34" charset="0"/>
                <a:cs typeface="Times New Roman" panose="02020603050405020304" pitchFamily="18" charset="0"/>
              </a:rPr>
              <a:t>According to Jon Kabat-Zinn, Director Stress Reduction Clinic at the University of Massachusetts Medical Centre, excerpted from his book </a:t>
            </a:r>
            <a:r>
              <a:rPr lang="en-US" sz="1050" i="1" dirty="0">
                <a:solidFill>
                  <a:srgbClr val="FFFFFF"/>
                </a:solidFill>
                <a:latin typeface="Calibri" panose="020F0502020204030204" pitchFamily="34" charset="0"/>
                <a:ea typeface="Calibri" panose="020F0502020204030204" pitchFamily="34" charset="0"/>
                <a:cs typeface="Times New Roman" panose="02020603050405020304" pitchFamily="18" charset="0"/>
              </a:rPr>
              <a:t>Full Catastrophe Living</a:t>
            </a:r>
            <a:r>
              <a:rPr lang="en-US" sz="1050" dirty="0">
                <a:solidFill>
                  <a:srgbClr val="FFFFFF"/>
                </a:solidFill>
                <a:latin typeface="Calibri" panose="020F0502020204030204" pitchFamily="34" charset="0"/>
                <a:ea typeface="Calibri" panose="020F0502020204030204" pitchFamily="34" charset="0"/>
                <a:cs typeface="Times New Roman" panose="02020603050405020304" pitchFamily="18" charset="0"/>
              </a:rPr>
              <a:t> (pp 33-40).</a:t>
            </a:r>
            <a:endParaRPr lang="en-US" sz="1050" dirty="0">
              <a:solidFill>
                <a:srgbClr val="FFFFFF"/>
              </a:solidFill>
            </a:endParaRPr>
          </a:p>
        </p:txBody>
      </p:sp>
      <p:pic>
        <p:nvPicPr>
          <p:cNvPr id="9" name="Picture 8">
            <a:extLst>
              <a:ext uri="{FF2B5EF4-FFF2-40B4-BE49-F238E27FC236}">
                <a16:creationId xmlns:a16="http://schemas.microsoft.com/office/drawing/2014/main" id="{7BD55073-1676-4A50-A205-7411BAF8B06C}"/>
              </a:ext>
            </a:extLst>
          </p:cNvPr>
          <p:cNvPicPr>
            <a:picLocks noChangeAspect="1"/>
          </p:cNvPicPr>
          <p:nvPr/>
        </p:nvPicPr>
        <p:blipFill>
          <a:blip r:embed="rId2"/>
          <a:stretch>
            <a:fillRect/>
          </a:stretch>
        </p:blipFill>
        <p:spPr>
          <a:xfrm>
            <a:off x="0" y="3297567"/>
            <a:ext cx="9144000" cy="262866"/>
          </a:xfrm>
          <a:prstGeom prst="rect">
            <a:avLst/>
          </a:prstGeom>
        </p:spPr>
      </p:pic>
      <p:sp>
        <p:nvSpPr>
          <p:cNvPr id="15" name="TextBox 14">
            <a:extLst>
              <a:ext uri="{FF2B5EF4-FFF2-40B4-BE49-F238E27FC236}">
                <a16:creationId xmlns:a16="http://schemas.microsoft.com/office/drawing/2014/main" id="{A4D6C887-5FE2-4E7D-AC55-498CE4B60EF0}"/>
              </a:ext>
            </a:extLst>
          </p:cNvPr>
          <p:cNvSpPr txBox="1"/>
          <p:nvPr/>
        </p:nvSpPr>
        <p:spPr>
          <a:xfrm>
            <a:off x="672860" y="2422048"/>
            <a:ext cx="7899640" cy="3245504"/>
          </a:xfrm>
          <a:prstGeom prst="rect">
            <a:avLst/>
          </a:prstGeom>
          <a:noFill/>
        </p:spPr>
        <p:txBody>
          <a:bodyPr wrap="square">
            <a:spAutoFit/>
          </a:bodyPr>
          <a:lstStyle/>
          <a:p>
            <a:pPr marL="257175" indent="-257175" defTabSz="685800" fontAlgn="auto">
              <a:lnSpc>
                <a:spcPct val="107000"/>
              </a:lnSpc>
              <a:spcBef>
                <a:spcPts val="0"/>
              </a:spcBef>
              <a:spcAft>
                <a:spcPts val="0"/>
              </a:spcAft>
              <a:buFont typeface="+mj-lt"/>
              <a:buAutoNum type="arabicPeriod"/>
            </a:pPr>
            <a:r>
              <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NON-JUDGMENT: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Being an impartial witness of your own experience</a:t>
            </a:r>
          </a:p>
          <a:p>
            <a:pPr marL="257175" indent="-257175" defTabSz="685800" fontAlgn="auto">
              <a:lnSpc>
                <a:spcPct val="107000"/>
              </a:lnSpc>
              <a:spcBef>
                <a:spcPts val="0"/>
              </a:spcBef>
              <a:spcAft>
                <a:spcPts val="0"/>
              </a:spcAft>
              <a:buFont typeface="+mj-lt"/>
              <a:buAutoNum type="arabicPeriod"/>
            </a:pPr>
            <a:endPar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defTabSz="685800" fontAlgn="auto">
              <a:lnSpc>
                <a:spcPct val="107000"/>
              </a:lnSpc>
              <a:spcBef>
                <a:spcPts val="0"/>
              </a:spcBef>
              <a:spcAft>
                <a:spcPts val="0"/>
              </a:spcAft>
              <a:buFont typeface="+mj-lt"/>
              <a:buAutoNum type="arabicPeriod"/>
            </a:pPr>
            <a:r>
              <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PATIENCE: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Accept the fact that sometimes things must unfold in their own time. </a:t>
            </a:r>
          </a:p>
          <a:p>
            <a:pPr marL="257175" indent="-257175" defTabSz="685800" fontAlgn="auto">
              <a:lnSpc>
                <a:spcPct val="107000"/>
              </a:lnSpc>
              <a:spcBef>
                <a:spcPts val="0"/>
              </a:spcBef>
              <a:spcAft>
                <a:spcPts val="0"/>
              </a:spcAft>
              <a:buFont typeface="+mj-lt"/>
              <a:buAutoNum type="arabicPeriod"/>
            </a:pPr>
            <a:endPar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defTabSz="685800" fontAlgn="auto">
              <a:lnSpc>
                <a:spcPct val="107000"/>
              </a:lnSpc>
              <a:spcBef>
                <a:spcPts val="0"/>
              </a:spcBef>
              <a:spcAft>
                <a:spcPts val="0"/>
              </a:spcAft>
              <a:buFont typeface="+mj-lt"/>
              <a:buAutoNum type="arabicPeriod"/>
            </a:pPr>
            <a:r>
              <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BEGINNER’S MIND: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Allows us to be receptive to new possibilities and prevents us from getting stuck in the rut of our own expertise.</a:t>
            </a:r>
          </a:p>
          <a:p>
            <a:pPr marL="257175" indent="-257175" defTabSz="685800" fontAlgn="auto">
              <a:lnSpc>
                <a:spcPct val="107000"/>
              </a:lnSpc>
              <a:spcBef>
                <a:spcPts val="0"/>
              </a:spcBef>
              <a:spcAft>
                <a:spcPts val="0"/>
              </a:spcAft>
              <a:buFont typeface="+mj-lt"/>
              <a:buAutoNum type="arabicPeriod"/>
            </a:pPr>
            <a:endPar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defTabSz="685800" fontAlgn="auto">
              <a:lnSpc>
                <a:spcPct val="107000"/>
              </a:lnSpc>
              <a:spcBef>
                <a:spcPts val="0"/>
              </a:spcBef>
              <a:spcAft>
                <a:spcPts val="0"/>
              </a:spcAft>
              <a:buFont typeface="+mj-lt"/>
              <a:buAutoNum type="arabicPeriod"/>
            </a:pPr>
            <a:r>
              <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TRUST: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It is far better to trust in your  intuition and your own authority, even if you make some mistakes, then always to look outside yourself for guidance.</a:t>
            </a:r>
          </a:p>
          <a:p>
            <a:pPr marL="257175" indent="-257175" defTabSz="685800" fontAlgn="auto">
              <a:lnSpc>
                <a:spcPct val="107000"/>
              </a:lnSpc>
              <a:spcBef>
                <a:spcPts val="0"/>
              </a:spcBef>
              <a:spcAft>
                <a:spcPts val="0"/>
              </a:spcAft>
              <a:buFont typeface="+mj-lt"/>
              <a:buAutoNum type="arabicPeriod"/>
            </a:pPr>
            <a:endPar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defTabSz="685800" fontAlgn="auto">
              <a:lnSpc>
                <a:spcPct val="107000"/>
              </a:lnSpc>
              <a:spcBef>
                <a:spcPts val="0"/>
              </a:spcBef>
              <a:spcAft>
                <a:spcPts val="0"/>
              </a:spcAft>
              <a:buFont typeface="+mj-lt"/>
              <a:buAutoNum type="arabicPeriod"/>
            </a:pPr>
            <a:r>
              <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NON-STRIVING:</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Meditation’s only goal is for you to be yourself – where you are trying less and being more.</a:t>
            </a:r>
          </a:p>
          <a:p>
            <a:pPr marL="257175" indent="-257175" defTabSz="685800" fontAlgn="auto">
              <a:lnSpc>
                <a:spcPct val="107000"/>
              </a:lnSpc>
              <a:spcBef>
                <a:spcPts val="0"/>
              </a:spcBef>
              <a:spcAft>
                <a:spcPts val="0"/>
              </a:spcAft>
              <a:buFont typeface="+mj-lt"/>
              <a:buAutoNum type="arabicPeriod"/>
            </a:pPr>
            <a:endPar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defTabSz="685800" fontAlgn="auto">
              <a:lnSpc>
                <a:spcPct val="107000"/>
              </a:lnSpc>
              <a:spcBef>
                <a:spcPts val="0"/>
              </a:spcBef>
              <a:spcAft>
                <a:spcPts val="0"/>
              </a:spcAft>
              <a:buFont typeface="+mj-lt"/>
              <a:buAutoNum type="arabicPeriod"/>
            </a:pPr>
            <a:r>
              <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ACCEPTANCE: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Seeing things as they actually are in the present. </a:t>
            </a:r>
          </a:p>
          <a:p>
            <a:pPr marL="257175" indent="-257175" defTabSz="685800" fontAlgn="auto">
              <a:lnSpc>
                <a:spcPct val="107000"/>
              </a:lnSpc>
              <a:spcBef>
                <a:spcPts val="0"/>
              </a:spcBef>
              <a:spcAft>
                <a:spcPts val="0"/>
              </a:spcAft>
              <a:buFont typeface="+mj-lt"/>
              <a:buAutoNum type="arabicPeriod"/>
            </a:pPr>
            <a:endPar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defTabSz="685800" fontAlgn="auto">
              <a:lnSpc>
                <a:spcPct val="107000"/>
              </a:lnSpc>
              <a:spcBef>
                <a:spcPts val="0"/>
              </a:spcBef>
              <a:spcAft>
                <a:spcPts val="0"/>
              </a:spcAft>
              <a:buFont typeface="+mj-lt"/>
              <a:buAutoNum type="arabicPeriod"/>
            </a:pPr>
            <a:r>
              <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LETTING GO:  I</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ntentionally put aside the elevation of some experience more that others –  a way of letting things be, without grasping and pushing away. </a:t>
            </a:r>
          </a:p>
        </p:txBody>
      </p:sp>
    </p:spTree>
    <p:extLst>
      <p:ext uri="{BB962C8B-B14F-4D97-AF65-F5344CB8AC3E}">
        <p14:creationId xmlns:p14="http://schemas.microsoft.com/office/powerpoint/2010/main" val="3470184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26" name="Rectangle 1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1481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28" name="Rectangle 1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2241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30" name="Rectangle 1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354831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132" name="Freeform: Shape 1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158453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134" name="Rectangle 1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9" y="1907208"/>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79" name="TextBox 78">
            <a:extLst>
              <a:ext uri="{FF2B5EF4-FFF2-40B4-BE49-F238E27FC236}">
                <a16:creationId xmlns:a16="http://schemas.microsoft.com/office/drawing/2014/main" id="{95428EF6-F52E-48E2-95DC-8E5F61344038}"/>
              </a:ext>
            </a:extLst>
          </p:cNvPr>
          <p:cNvSpPr txBox="1"/>
          <p:nvPr/>
        </p:nvSpPr>
        <p:spPr>
          <a:xfrm>
            <a:off x="350041" y="1297392"/>
            <a:ext cx="2401025" cy="2540623"/>
          </a:xfrm>
          <a:prstGeom prst="rect">
            <a:avLst/>
          </a:prstGeom>
        </p:spPr>
        <p:txBody>
          <a:bodyPr vert="horz" lIns="68580" tIns="34290" rIns="68580" bIns="34290" rtlCol="0" anchor="b">
            <a:normAutofit/>
          </a:bodyPr>
          <a:lstStyle/>
          <a:p>
            <a:pPr algn="r" defTabSz="685800" fontAlgn="auto">
              <a:lnSpc>
                <a:spcPct val="90000"/>
              </a:lnSpc>
              <a:spcAft>
                <a:spcPts val="450"/>
              </a:spcAft>
            </a:pPr>
            <a:r>
              <a:rPr lang="en-US" sz="3000" b="1">
                <a:solidFill>
                  <a:srgbClr val="FFFFFF"/>
                </a:solidFill>
                <a:latin typeface="Calibri Light" panose="020F0302020204030204"/>
              </a:rPr>
              <a:t>Seven Elements of Dancing Mindfulness*</a:t>
            </a:r>
          </a:p>
        </p:txBody>
      </p:sp>
      <p:sp>
        <p:nvSpPr>
          <p:cNvPr id="11" name="Content Placeholder 10">
            <a:extLst>
              <a:ext uri="{FF2B5EF4-FFF2-40B4-BE49-F238E27FC236}">
                <a16:creationId xmlns:a16="http://schemas.microsoft.com/office/drawing/2014/main" id="{12ABE996-7751-4652-AE00-BE829B0D002E}"/>
              </a:ext>
            </a:extLst>
          </p:cNvPr>
          <p:cNvSpPr>
            <a:spLocks noGrp="1"/>
          </p:cNvSpPr>
          <p:nvPr>
            <p:ph idx="1"/>
          </p:nvPr>
        </p:nvSpPr>
        <p:spPr>
          <a:xfrm>
            <a:off x="3436295" y="1344361"/>
            <a:ext cx="5111960" cy="4159535"/>
          </a:xfrm>
        </p:spPr>
        <p:txBody>
          <a:bodyPr vert="horz" lIns="68580" tIns="34290" rIns="68580" bIns="34290" rtlCol="0" anchor="ctr">
            <a:normAutofit/>
          </a:bodyPr>
          <a:lstStyle/>
          <a:p>
            <a:pPr marL="0">
              <a:spcBef>
                <a:spcPts val="0"/>
              </a:spcBef>
            </a:pPr>
            <a:endParaRPr lang="en-US" sz="750" b="1" dirty="0"/>
          </a:p>
          <a:p>
            <a:pPr marL="0">
              <a:spcBef>
                <a:spcPts val="0"/>
              </a:spcBef>
            </a:pPr>
            <a:endParaRPr lang="en-US" sz="750" b="1" dirty="0"/>
          </a:p>
          <a:p>
            <a:pPr marL="257175">
              <a:spcBef>
                <a:spcPts val="0"/>
              </a:spcBef>
            </a:pPr>
            <a:r>
              <a:rPr lang="en-US" sz="1275" b="1" dirty="0"/>
              <a:t>BREATH</a:t>
            </a:r>
            <a:r>
              <a:rPr lang="en-US" sz="1275" dirty="0"/>
              <a:t> –Being attuned to the power of breath is a vital doorway to mindful awareness. </a:t>
            </a:r>
          </a:p>
          <a:p>
            <a:pPr marL="85725" indent="0">
              <a:spcBef>
                <a:spcPts val="0"/>
              </a:spcBef>
              <a:buNone/>
            </a:pPr>
            <a:endParaRPr lang="en-US" sz="1275" dirty="0"/>
          </a:p>
          <a:p>
            <a:pPr marL="257175">
              <a:spcBef>
                <a:spcPts val="0"/>
              </a:spcBef>
            </a:pPr>
            <a:r>
              <a:rPr lang="en-US" sz="1275" b="1" dirty="0"/>
              <a:t>SOUND</a:t>
            </a:r>
            <a:r>
              <a:rPr lang="en-US" sz="1275" dirty="0"/>
              <a:t> – Can refer to music, but also the tones generated by breath, heartbeat, and motion like stomping feet, clapping hands, or chanting. </a:t>
            </a:r>
          </a:p>
          <a:p>
            <a:pPr marL="257175">
              <a:spcBef>
                <a:spcPts val="0"/>
              </a:spcBef>
            </a:pPr>
            <a:endParaRPr lang="en-US" sz="1275" dirty="0"/>
          </a:p>
          <a:p>
            <a:pPr marL="257175">
              <a:spcBef>
                <a:spcPts val="0"/>
              </a:spcBef>
            </a:pPr>
            <a:r>
              <a:rPr lang="en-US" sz="1275" b="1" dirty="0"/>
              <a:t>BODY</a:t>
            </a:r>
            <a:r>
              <a:rPr lang="en-US" sz="1275" dirty="0"/>
              <a:t> – Honoring the body and the information it gives you about emotional content is vital.</a:t>
            </a:r>
          </a:p>
          <a:p>
            <a:pPr marL="85725" indent="0">
              <a:spcBef>
                <a:spcPts val="0"/>
              </a:spcBef>
              <a:buNone/>
            </a:pPr>
            <a:endParaRPr lang="en-US" sz="1275" dirty="0"/>
          </a:p>
          <a:p>
            <a:pPr marL="257175">
              <a:spcBef>
                <a:spcPts val="0"/>
              </a:spcBef>
            </a:pPr>
            <a:r>
              <a:rPr lang="en-US" sz="1275" b="1" dirty="0"/>
              <a:t>MIND</a:t>
            </a:r>
            <a:r>
              <a:rPr lang="en-US" sz="1275" dirty="0"/>
              <a:t> – How we take in and send out information; the mechanism of humanity that makes mindful awareness possible. </a:t>
            </a:r>
          </a:p>
          <a:p>
            <a:pPr marL="257175">
              <a:spcBef>
                <a:spcPts val="0"/>
              </a:spcBef>
            </a:pPr>
            <a:endParaRPr lang="en-US" sz="1275" dirty="0"/>
          </a:p>
          <a:p>
            <a:pPr marL="257175">
              <a:spcBef>
                <a:spcPts val="0"/>
              </a:spcBef>
            </a:pPr>
            <a:r>
              <a:rPr lang="en-US" sz="1275" b="1" dirty="0"/>
              <a:t>SPIRIT</a:t>
            </a:r>
            <a:r>
              <a:rPr lang="en-US" sz="1275" dirty="0"/>
              <a:t> – May be done through religion, cosmic flow of the universe, or  relationship with a chosen Higher Power- we honor all paths. </a:t>
            </a:r>
          </a:p>
          <a:p>
            <a:pPr marL="257175">
              <a:spcBef>
                <a:spcPts val="0"/>
              </a:spcBef>
            </a:pPr>
            <a:endParaRPr lang="en-US" sz="1275" dirty="0"/>
          </a:p>
          <a:p>
            <a:pPr marL="257175">
              <a:spcBef>
                <a:spcPts val="0"/>
              </a:spcBef>
            </a:pPr>
            <a:r>
              <a:rPr lang="en-US" sz="1275" b="1" dirty="0"/>
              <a:t>STORY</a:t>
            </a:r>
            <a:r>
              <a:rPr lang="en-US" sz="1275" dirty="0"/>
              <a:t> – Stories can be told in the first, second, or third person, and can be the true experience or a character that emerges.</a:t>
            </a:r>
          </a:p>
          <a:p>
            <a:pPr marL="257175">
              <a:spcBef>
                <a:spcPts val="0"/>
              </a:spcBef>
            </a:pPr>
            <a:endParaRPr lang="en-US" sz="1275" dirty="0"/>
          </a:p>
          <a:p>
            <a:pPr marL="257175">
              <a:spcBef>
                <a:spcPts val="0"/>
              </a:spcBef>
            </a:pPr>
            <a:r>
              <a:rPr lang="en-US" sz="1275" b="1" dirty="0"/>
              <a:t>FUSION </a:t>
            </a:r>
            <a:r>
              <a:rPr lang="en-US" sz="1275" dirty="0"/>
              <a:t>– The coming together of all these elements - reflection and rest at the end of the practice allow them to settle in and crystallize.</a:t>
            </a:r>
          </a:p>
          <a:p>
            <a:pPr marL="0"/>
            <a:endParaRPr lang="en-US" sz="750" dirty="0"/>
          </a:p>
          <a:p>
            <a:pPr marL="0"/>
            <a:endParaRPr lang="en-US" sz="750" dirty="0"/>
          </a:p>
          <a:p>
            <a:pPr marL="0"/>
            <a:endParaRPr lang="en-US" sz="750" dirty="0"/>
          </a:p>
          <a:p>
            <a:pPr marL="0"/>
            <a:endParaRPr lang="en-US" sz="750" dirty="0"/>
          </a:p>
        </p:txBody>
      </p:sp>
      <p:pic>
        <p:nvPicPr>
          <p:cNvPr id="13" name="Picture 12">
            <a:extLst>
              <a:ext uri="{FF2B5EF4-FFF2-40B4-BE49-F238E27FC236}">
                <a16:creationId xmlns:a16="http://schemas.microsoft.com/office/drawing/2014/main" id="{AAFCC8A5-CD93-4301-A128-DEC23D63300B}"/>
              </a:ext>
            </a:extLst>
          </p:cNvPr>
          <p:cNvPicPr>
            <a:picLocks noChangeAspect="1"/>
          </p:cNvPicPr>
          <p:nvPr/>
        </p:nvPicPr>
        <p:blipFill>
          <a:blip r:embed="rId2"/>
          <a:stretch>
            <a:fillRect/>
          </a:stretch>
        </p:blipFill>
        <p:spPr>
          <a:xfrm>
            <a:off x="5410200" y="5301941"/>
            <a:ext cx="3545975" cy="403909"/>
          </a:xfrm>
          <a:prstGeom prst="rect">
            <a:avLst/>
          </a:prstGeom>
        </p:spPr>
      </p:pic>
    </p:spTree>
    <p:extLst>
      <p:ext uri="{BB962C8B-B14F-4D97-AF65-F5344CB8AC3E}">
        <p14:creationId xmlns:p14="http://schemas.microsoft.com/office/powerpoint/2010/main" val="3889990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338717"/>
          </a:xfrm>
        </p:spPr>
        <p:txBody>
          <a:bodyPr/>
          <a:lstStyle/>
          <a:p>
            <a:r>
              <a:rPr lang="en-US" dirty="0"/>
              <a:t>Other evidence based collective healing to consider your organizational setting…</a:t>
            </a:r>
            <a:br>
              <a:rPr lang="en-US" dirty="0"/>
            </a:br>
            <a:endParaRPr lang="en-US" sz="1600" dirty="0"/>
          </a:p>
        </p:txBody>
      </p:sp>
      <p:sp>
        <p:nvSpPr>
          <p:cNvPr id="3" name="Content Placeholder 2"/>
          <p:cNvSpPr>
            <a:spLocks noGrp="1"/>
          </p:cNvSpPr>
          <p:nvPr>
            <p:ph sz="quarter" idx="1"/>
          </p:nvPr>
        </p:nvSpPr>
        <p:spPr>
          <a:xfrm>
            <a:off x="609600" y="1752599"/>
            <a:ext cx="3886200" cy="4408967"/>
          </a:xfrm>
        </p:spPr>
        <p:txBody>
          <a:bodyPr/>
          <a:lstStyle/>
          <a:p>
            <a:r>
              <a:rPr lang="en-US" dirty="0"/>
              <a:t>Theatre/skits</a:t>
            </a:r>
          </a:p>
          <a:p>
            <a:r>
              <a:rPr lang="en-US" dirty="0"/>
              <a:t>Drum Circles</a:t>
            </a:r>
          </a:p>
          <a:p>
            <a:r>
              <a:rPr lang="en-US" dirty="0"/>
              <a:t>Trauma sensitive yoga</a:t>
            </a:r>
          </a:p>
          <a:p>
            <a:r>
              <a:rPr lang="en-US" dirty="0"/>
              <a:t>Activism</a:t>
            </a:r>
          </a:p>
          <a:p>
            <a:r>
              <a:rPr lang="en-US" dirty="0"/>
              <a:t>Story telling</a:t>
            </a:r>
          </a:p>
          <a:p>
            <a:r>
              <a:rPr lang="en-US" dirty="0"/>
              <a:t>Structured workshops like this! </a:t>
            </a:r>
          </a:p>
          <a:p>
            <a:endParaRPr lang="en-US" dirty="0"/>
          </a:p>
        </p:txBody>
      </p:sp>
      <p:pic>
        <p:nvPicPr>
          <p:cNvPr id="5" name="Content Placeholder 4"/>
          <p:cNvPicPr>
            <a:picLocks noGrp="1" noChangeAspect="1"/>
          </p:cNvPicPr>
          <p:nvPr>
            <p:ph sz="quarter" idx="2"/>
          </p:nvPr>
        </p:nvPicPr>
        <p:blipFill>
          <a:blip r:embed="rId2"/>
          <a:stretch>
            <a:fillRect/>
          </a:stretch>
        </p:blipFill>
        <p:spPr>
          <a:xfrm>
            <a:off x="5136147" y="1752600"/>
            <a:ext cx="3304005" cy="4408488"/>
          </a:xfrm>
          <a:prstGeom prst="rect">
            <a:avLst/>
          </a:prstGeom>
        </p:spPr>
      </p:pic>
      <p:sp>
        <p:nvSpPr>
          <p:cNvPr id="6" name="TextBox 5"/>
          <p:cNvSpPr txBox="1"/>
          <p:nvPr/>
        </p:nvSpPr>
        <p:spPr>
          <a:xfrm>
            <a:off x="5481052" y="6084888"/>
            <a:ext cx="2895600" cy="215444"/>
          </a:xfrm>
          <a:prstGeom prst="rect">
            <a:avLst/>
          </a:prstGeom>
          <a:noFill/>
        </p:spPr>
        <p:txBody>
          <a:bodyPr wrap="square" rtlCol="0">
            <a:spAutoFit/>
          </a:bodyPr>
          <a:lstStyle/>
          <a:p>
            <a:r>
              <a:rPr lang="en-US" sz="800" dirty="0"/>
              <a:t>Image credit: </a:t>
            </a:r>
            <a:r>
              <a:rPr lang="en-US" sz="800" dirty="0">
                <a:hlinkClick r:id="rId3"/>
              </a:rPr>
              <a:t>https://www.pwn-usa.org/wad-2019/</a:t>
            </a:r>
            <a:r>
              <a:rPr lang="en-US" sz="800" dirty="0"/>
              <a:t> </a:t>
            </a:r>
          </a:p>
        </p:txBody>
      </p:sp>
    </p:spTree>
    <p:extLst>
      <p:ext uri="{BB962C8B-B14F-4D97-AF65-F5344CB8AC3E}">
        <p14:creationId xmlns:p14="http://schemas.microsoft.com/office/powerpoint/2010/main" val="3646864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E30E0-EBEC-4C55-867F-45E92D610965}"/>
              </a:ext>
            </a:extLst>
          </p:cNvPr>
          <p:cNvSpPr>
            <a:spLocks noGrp="1"/>
          </p:cNvSpPr>
          <p:nvPr>
            <p:ph type="title"/>
          </p:nvPr>
        </p:nvSpPr>
        <p:spPr/>
        <p:txBody>
          <a:bodyPr/>
          <a:lstStyle/>
          <a:p>
            <a:r>
              <a:rPr lang="en-US" dirty="0"/>
              <a:t>Final Reflections</a:t>
            </a:r>
            <a:br>
              <a:rPr lang="en-US" dirty="0"/>
            </a:br>
            <a:r>
              <a:rPr lang="en-US" sz="800" dirty="0"/>
              <a:t>Image credit: </a:t>
            </a:r>
            <a:r>
              <a:rPr lang="en-US" sz="800" dirty="0">
                <a:hlinkClick r:id="rId2"/>
              </a:rPr>
              <a:t>https://stenzelclinical.com/the-search-for-happiness-vs-the-discovery-of-joy/</a:t>
            </a:r>
            <a:r>
              <a:rPr lang="en-US" sz="800" dirty="0"/>
              <a:t> </a:t>
            </a:r>
          </a:p>
        </p:txBody>
      </p:sp>
      <p:sp>
        <p:nvSpPr>
          <p:cNvPr id="3" name="Content Placeholder 2">
            <a:extLst>
              <a:ext uri="{FF2B5EF4-FFF2-40B4-BE49-F238E27FC236}">
                <a16:creationId xmlns:a16="http://schemas.microsoft.com/office/drawing/2014/main" id="{53D03998-34A8-49B9-9C8D-C4D18619F263}"/>
              </a:ext>
            </a:extLst>
          </p:cNvPr>
          <p:cNvSpPr>
            <a:spLocks noGrp="1"/>
          </p:cNvSpPr>
          <p:nvPr>
            <p:ph idx="1"/>
          </p:nvPr>
        </p:nvSpPr>
        <p:spPr>
          <a:xfrm>
            <a:off x="457200" y="1219200"/>
            <a:ext cx="8229600" cy="4538746"/>
          </a:xfrm>
        </p:spPr>
        <p:txBody>
          <a:bodyPr/>
          <a:lstStyle/>
          <a:p>
            <a:pPr marL="0" indent="0" algn="ctr">
              <a:buNone/>
            </a:pPr>
            <a:r>
              <a:rPr lang="en-US" dirty="0">
                <a:solidFill>
                  <a:srgbClr val="000000"/>
                </a:solidFill>
                <a:latin typeface="Calibri" panose="020F0502020204030204" pitchFamily="34" charset="0"/>
              </a:rPr>
              <a:t>Any liberating thoughts brewing as you consider the ways to bring the principles of Healing Justice back to your organization and community?</a:t>
            </a:r>
            <a:endParaRPr lang="en-US" dirty="0"/>
          </a:p>
        </p:txBody>
      </p:sp>
      <p:pic>
        <p:nvPicPr>
          <p:cNvPr id="4" name="Picture 3">
            <a:extLst>
              <a:ext uri="{FF2B5EF4-FFF2-40B4-BE49-F238E27FC236}">
                <a16:creationId xmlns:a16="http://schemas.microsoft.com/office/drawing/2014/main" id="{BA9A5FF8-A1F7-4C00-AB84-3FE1F3579128}"/>
              </a:ext>
            </a:extLst>
          </p:cNvPr>
          <p:cNvPicPr>
            <a:picLocks noChangeAspect="1"/>
          </p:cNvPicPr>
          <p:nvPr/>
        </p:nvPicPr>
        <p:blipFill>
          <a:blip r:embed="rId3"/>
          <a:stretch>
            <a:fillRect/>
          </a:stretch>
        </p:blipFill>
        <p:spPr>
          <a:xfrm>
            <a:off x="1827550" y="2514600"/>
            <a:ext cx="5488900" cy="3657600"/>
          </a:xfrm>
          <a:prstGeom prst="rect">
            <a:avLst/>
          </a:prstGeom>
        </p:spPr>
      </p:pic>
    </p:spTree>
    <p:extLst>
      <p:ext uri="{BB962C8B-B14F-4D97-AF65-F5344CB8AC3E}">
        <p14:creationId xmlns:p14="http://schemas.microsoft.com/office/powerpoint/2010/main" val="3699307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3E363856-A6DE-7B52-DD60-0CE13A4F43B1}"/>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THANK YOU</a:t>
            </a:r>
          </a:p>
        </p:txBody>
      </p:sp>
      <p:pic>
        <p:nvPicPr>
          <p:cNvPr id="146435" name="Picture 1">
            <a:extLst>
              <a:ext uri="{FF2B5EF4-FFF2-40B4-BE49-F238E27FC236}">
                <a16:creationId xmlns:a16="http://schemas.microsoft.com/office/drawing/2014/main" id="{4C8048E2-22C0-2BD6-E94A-D307627499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14500"/>
            <a:ext cx="8131175"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Box 3">
            <a:extLst>
              <a:ext uri="{FF2B5EF4-FFF2-40B4-BE49-F238E27FC236}">
                <a16:creationId xmlns:a16="http://schemas.microsoft.com/office/drawing/2014/main" id="{D023C81B-B467-5D02-796E-D98973F9315C}"/>
              </a:ext>
            </a:extLst>
          </p:cNvPr>
          <p:cNvSpPr txBox="1">
            <a:spLocks noChangeArrowheads="1"/>
          </p:cNvSpPr>
          <p:nvPr/>
        </p:nvSpPr>
        <p:spPr bwMode="auto">
          <a:xfrm>
            <a:off x="2770188" y="5784850"/>
            <a:ext cx="55832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800"/>
              <a:t>Image credit: </a:t>
            </a:r>
            <a:r>
              <a:rPr lang="en-US" altLang="en-US" sz="800">
                <a:hlinkClick r:id="rId3"/>
              </a:rPr>
              <a:t>https://commons.wikimedia.org/wiki/File:Thank-you-word-cloud.jpg</a:t>
            </a:r>
            <a:r>
              <a:rPr lang="en-US" altLang="en-US" sz="800"/>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Partial Bibliography – </a:t>
            </a:r>
            <a:br>
              <a:rPr lang="en-US" dirty="0"/>
            </a:br>
            <a:r>
              <a:rPr lang="en-US" dirty="0"/>
              <a:t>Look at slides for other resources</a:t>
            </a:r>
          </a:p>
        </p:txBody>
      </p:sp>
      <p:sp>
        <p:nvSpPr>
          <p:cNvPr id="3" name="Content Placeholder 2"/>
          <p:cNvSpPr>
            <a:spLocks noGrp="1"/>
          </p:cNvSpPr>
          <p:nvPr>
            <p:ph idx="1"/>
          </p:nvPr>
        </p:nvSpPr>
        <p:spPr/>
        <p:txBody>
          <a:bodyPr>
            <a:noAutofit/>
          </a:bodyPr>
          <a:lstStyle/>
          <a:p>
            <a:r>
              <a:rPr lang="en-US" sz="1100" dirty="0" err="1">
                <a:effectLst/>
              </a:rPr>
              <a:t>Blignault</a:t>
            </a:r>
            <a:r>
              <a:rPr lang="en-US" sz="1100" dirty="0">
                <a:effectLst/>
              </a:rPr>
              <a:t>, I., Jackson Pulver, L., Fitzpatrick, S., </a:t>
            </a:r>
            <a:r>
              <a:rPr lang="en-US" sz="1100" dirty="0" err="1">
                <a:effectLst/>
              </a:rPr>
              <a:t>Arkles</a:t>
            </a:r>
            <a:r>
              <a:rPr lang="en-US" sz="1100" dirty="0">
                <a:effectLst/>
              </a:rPr>
              <a:t>, R., Williams, M., Haswell, M. R., &amp; Grand Ortega, M. (2014). </a:t>
            </a:r>
            <a:r>
              <a:rPr lang="en-US" sz="1100" i="1" dirty="0">
                <a:effectLst/>
              </a:rPr>
              <a:t>A Resource for Collective Healing for Members of the Stolen Generations: Planning, Implementing and Evaluating Effective Local Responses</a:t>
            </a:r>
            <a:r>
              <a:rPr lang="en-US" sz="1100" dirty="0">
                <a:effectLst/>
              </a:rPr>
              <a:t>. Retrieved from </a:t>
            </a:r>
            <a:r>
              <a:rPr lang="en-US" sz="1100" dirty="0">
                <a:effectLst/>
                <a:hlinkClick r:id="rId3"/>
              </a:rPr>
              <a:t>http://healingfoundation.org.au/wordpress/wp-content/files_mf/1423201338MuruMarriFINALSCREEN.pdf</a:t>
            </a:r>
            <a:endParaRPr lang="en-US" sz="1100" dirty="0">
              <a:effectLst/>
            </a:endParaRPr>
          </a:p>
          <a:p>
            <a:r>
              <a:rPr lang="en-US" sz="1100" dirty="0">
                <a:effectLst/>
              </a:rPr>
              <a:t>Cook-</a:t>
            </a:r>
            <a:r>
              <a:rPr lang="en-US" sz="1100" dirty="0" err="1">
                <a:effectLst/>
              </a:rPr>
              <a:t>Cottone</a:t>
            </a:r>
            <a:r>
              <a:rPr lang="en-US" sz="1100" dirty="0">
                <a:effectLst/>
              </a:rPr>
              <a:t>, C. P., &amp; </a:t>
            </a:r>
            <a:r>
              <a:rPr lang="en-US" sz="1100" dirty="0" err="1">
                <a:effectLst/>
              </a:rPr>
              <a:t>Guyker</a:t>
            </a:r>
            <a:r>
              <a:rPr lang="en-US" sz="1100" dirty="0">
                <a:effectLst/>
              </a:rPr>
              <a:t>, W. M. (2018). The Development and Validation of the Mindful Self-Care Scale (MSCS): an Assessment of Practices that Support Positive Embodiment. </a:t>
            </a:r>
            <a:r>
              <a:rPr lang="en-US" sz="1100" i="1" dirty="0">
                <a:effectLst/>
              </a:rPr>
              <a:t>Mindfulness</a:t>
            </a:r>
            <a:r>
              <a:rPr lang="en-US" sz="1100" dirty="0">
                <a:effectLst/>
              </a:rPr>
              <a:t>, </a:t>
            </a:r>
            <a:r>
              <a:rPr lang="en-US" sz="1100" i="1" dirty="0">
                <a:effectLst/>
              </a:rPr>
              <a:t>9</a:t>
            </a:r>
            <a:r>
              <a:rPr lang="en-US" sz="1100" dirty="0">
                <a:effectLst/>
              </a:rPr>
              <a:t>(1), 161–175. https://doi.org/10.1007/s12671-017-0759-1</a:t>
            </a:r>
          </a:p>
          <a:p>
            <a:r>
              <a:rPr lang="en-US" sz="1100" dirty="0">
                <a:solidFill>
                  <a:srgbClr val="202124"/>
                </a:solidFill>
                <a:latin typeface="Arial" panose="020B0604020202020204" pitchFamily="34" charset="0"/>
                <a:cs typeface="Arial" panose="020B0604020202020204" pitchFamily="34" charset="0"/>
              </a:rPr>
              <a:t>Crabtree, S. A., Bell, C. A., </a:t>
            </a:r>
            <a:r>
              <a:rPr lang="en-US" sz="1100" dirty="0" err="1">
                <a:solidFill>
                  <a:srgbClr val="202124"/>
                </a:solidFill>
                <a:latin typeface="Arial" panose="020B0604020202020204" pitchFamily="34" charset="0"/>
                <a:cs typeface="Arial" panose="020B0604020202020204" pitchFamily="34" charset="0"/>
              </a:rPr>
              <a:t>Rubert</a:t>
            </a:r>
            <a:r>
              <a:rPr lang="en-US" sz="1100" dirty="0">
                <a:solidFill>
                  <a:srgbClr val="202124"/>
                </a:solidFill>
                <a:latin typeface="Arial" panose="020B0604020202020204" pitchFamily="34" charset="0"/>
                <a:cs typeface="Arial" panose="020B0604020202020204" pitchFamily="34" charset="0"/>
              </a:rPr>
              <a:t>, D. A., </a:t>
            </a:r>
            <a:r>
              <a:rPr lang="en-US" sz="1100" dirty="0" err="1">
                <a:solidFill>
                  <a:srgbClr val="202124"/>
                </a:solidFill>
                <a:latin typeface="Arial" panose="020B0604020202020204" pitchFamily="34" charset="0"/>
                <a:cs typeface="Arial" panose="020B0604020202020204" pitchFamily="34" charset="0"/>
              </a:rPr>
              <a:t>Sandage</a:t>
            </a:r>
            <a:r>
              <a:rPr lang="en-US" sz="1100" dirty="0">
                <a:solidFill>
                  <a:srgbClr val="202124"/>
                </a:solidFill>
                <a:latin typeface="Arial" panose="020B0604020202020204" pitchFamily="34" charset="0"/>
                <a:cs typeface="Arial" panose="020B0604020202020204" pitchFamily="34" charset="0"/>
              </a:rPr>
              <a:t>, N. G., &amp; Stavros, G., (2021). Humility, differentiation of self, and clinical training in spiritual and religious competence.  </a:t>
            </a:r>
            <a:r>
              <a:rPr lang="en-US" sz="1100" i="1" dirty="0">
                <a:solidFill>
                  <a:srgbClr val="202124"/>
                </a:solidFill>
                <a:latin typeface="Arial" panose="020B0604020202020204" pitchFamily="34" charset="0"/>
                <a:cs typeface="Arial" panose="020B0604020202020204" pitchFamily="34" charset="0"/>
              </a:rPr>
              <a:t>Journal of Spirituality in Mental Health</a:t>
            </a:r>
            <a:r>
              <a:rPr lang="en-US" sz="1100" dirty="0">
                <a:solidFill>
                  <a:srgbClr val="202124"/>
                </a:solidFill>
                <a:latin typeface="Arial" panose="020B0604020202020204" pitchFamily="34" charset="0"/>
                <a:cs typeface="Arial" panose="020B0604020202020204" pitchFamily="34" charset="0"/>
              </a:rPr>
              <a:t>. 23(4), 342-262. </a:t>
            </a:r>
            <a:r>
              <a:rPr lang="en-US" sz="1100" dirty="0">
                <a:solidFill>
                  <a:srgbClr val="006DB4"/>
                </a:solidFill>
                <a:latin typeface="Arial" panose="020B0604020202020204" pitchFamily="34" charset="0"/>
                <a:cs typeface="Arial" panose="020B0604020202020204" pitchFamily="34" charset="0"/>
                <a:hlinkClick r:id="rId4"/>
              </a:rPr>
              <a:t>https://doi.org/10.1080/19349637.2020.1737627 </a:t>
            </a:r>
            <a:endParaRPr lang="en-US" sz="1100" dirty="0">
              <a:solidFill>
                <a:srgbClr val="006DB4"/>
              </a:solidFill>
              <a:latin typeface="Arial" panose="020B0604020202020204" pitchFamily="34" charset="0"/>
              <a:cs typeface="Arial" panose="020B0604020202020204" pitchFamily="34" charset="0"/>
            </a:endParaRPr>
          </a:p>
          <a:p>
            <a:r>
              <a:rPr lang="en-US" sz="1100" dirty="0"/>
              <a:t>Gentry, J. E. &amp; </a:t>
            </a:r>
            <a:r>
              <a:rPr lang="en-US" sz="1100" dirty="0" err="1"/>
              <a:t>Baranowsky</a:t>
            </a:r>
            <a:r>
              <a:rPr lang="en-US" sz="1100" dirty="0"/>
              <a:t>, A. B. (2013 in press) Compassion fatigue resiliency – A new attitude.  </a:t>
            </a:r>
            <a:r>
              <a:rPr lang="en-US" sz="1100" i="1" dirty="0"/>
              <a:t>Compassion Fatigu</a:t>
            </a:r>
            <a:r>
              <a:rPr lang="en-US" sz="1100" i="1" dirty="0">
                <a:solidFill>
                  <a:srgbClr val="202124"/>
                </a:solidFill>
                <a:latin typeface="Arial" panose="020B0604020202020204" pitchFamily="34" charset="0"/>
                <a:cs typeface="Arial" panose="020B0604020202020204" pitchFamily="34" charset="0"/>
              </a:rPr>
              <a:t>e </a:t>
            </a:r>
            <a:r>
              <a:rPr lang="en-US" sz="1100" i="1" dirty="0"/>
              <a:t>Treatment &amp; Resiliency – Programs with Legs: The ARP, CFST, &amp; CF Resiliency Training.</a:t>
            </a:r>
          </a:p>
          <a:p>
            <a:r>
              <a:rPr lang="en-US" sz="1100" dirty="0" err="1">
                <a:effectLst/>
              </a:rPr>
              <a:t>Ginwright</a:t>
            </a:r>
            <a:r>
              <a:rPr lang="en-US" sz="1100" dirty="0">
                <a:effectLst/>
              </a:rPr>
              <a:t>, S. A. (2022). </a:t>
            </a:r>
            <a:r>
              <a:rPr lang="en-US" sz="1100" i="1" dirty="0">
                <a:effectLst/>
              </a:rPr>
              <a:t>The four pivots: Reimagining justice, reimagining ourselves</a:t>
            </a:r>
            <a:r>
              <a:rPr lang="en-US" sz="1100" dirty="0">
                <a:effectLst/>
              </a:rPr>
              <a:t>. North Atlantic Books.</a:t>
            </a:r>
          </a:p>
          <a:p>
            <a:r>
              <a:rPr lang="en-US" sz="1100" dirty="0">
                <a:effectLst/>
              </a:rPr>
              <a:t>Hotchkiss, J. T. (2018). Mindful Self-Care and Secondary Traumatic Stress Mediate a Relationship Between Compassion Satisfaction and Burnout Risk Among Hospice Care Professionals. </a:t>
            </a:r>
            <a:r>
              <a:rPr lang="en-US" sz="1100" i="1" dirty="0">
                <a:effectLst/>
              </a:rPr>
              <a:t>American Journal of Hospice and Palliative Medicine</a:t>
            </a:r>
            <a:r>
              <a:rPr lang="en-US" sz="1100" dirty="0">
                <a:effectLst/>
              </a:rPr>
              <a:t>, </a:t>
            </a:r>
            <a:r>
              <a:rPr lang="en-US" sz="1100" i="1" dirty="0">
                <a:effectLst/>
              </a:rPr>
              <a:t>35</a:t>
            </a:r>
            <a:r>
              <a:rPr lang="en-US" sz="1100" dirty="0">
                <a:effectLst/>
              </a:rPr>
              <a:t>(8), 1099–1108. https://doi.org/10.1177/1049909118756657</a:t>
            </a:r>
          </a:p>
          <a:p>
            <a:r>
              <a:rPr lang="en-US" sz="1100" dirty="0" err="1"/>
              <a:t>Kirmayer</a:t>
            </a:r>
            <a:r>
              <a:rPr lang="en-US" sz="1100" dirty="0"/>
              <a:t> L. J. (2013). The cultural diversity of healing: meaning, metaphor, and mechanism. </a:t>
            </a:r>
            <a:r>
              <a:rPr lang="en-US" sz="1100" i="1" dirty="0"/>
              <a:t>Heart views: the Official Journal of the Gulf Heart Association</a:t>
            </a:r>
            <a:r>
              <a:rPr lang="en-US" sz="1100" dirty="0"/>
              <a:t>, </a:t>
            </a:r>
            <a:r>
              <a:rPr lang="en-US" sz="1100" i="1" dirty="0"/>
              <a:t>14</a:t>
            </a:r>
            <a:r>
              <a:rPr lang="en-US" sz="1100" dirty="0"/>
              <a:t>(1), 39–40. </a:t>
            </a:r>
            <a:r>
              <a:rPr lang="en-US" sz="1100" dirty="0">
                <a:hlinkClick r:id="rId5"/>
              </a:rPr>
              <a:t>https://doi.org/10.4103/1995-705x.107123</a:t>
            </a:r>
            <a:endParaRPr lang="en-US" sz="1100" dirty="0"/>
          </a:p>
          <a:p>
            <a:r>
              <a:rPr lang="en-US" sz="1100" dirty="0" err="1"/>
              <a:t>Surawicz</a:t>
            </a:r>
            <a:r>
              <a:rPr lang="en-US" sz="1100" dirty="0"/>
              <a:t>, C. M. (2014) J. Edward </a:t>
            </a:r>
            <a:r>
              <a:rPr lang="en-US" sz="1100" dirty="0" err="1"/>
              <a:t>Berk</a:t>
            </a:r>
            <a:r>
              <a:rPr lang="en-US" sz="1100" dirty="0"/>
              <a:t> Distinguished Lecture: Avoiding Burnout: Finding Balance Between Work and Everything Else.  </a:t>
            </a:r>
            <a:r>
              <a:rPr lang="en-US" sz="1100" i="1" dirty="0"/>
              <a:t>The American Journal of Gastroenterology</a:t>
            </a:r>
            <a:r>
              <a:rPr lang="en-US" sz="1100" dirty="0"/>
              <a:t>, February, 2014.  </a:t>
            </a:r>
          </a:p>
          <a:p>
            <a:r>
              <a:rPr lang="en-US" sz="1100" dirty="0"/>
              <a:t>Powers, M. C. F., &amp; Engstrom, S. (2020). Radical self-care for social workers in the global climate crisis. </a:t>
            </a:r>
            <a:r>
              <a:rPr lang="en-US" sz="1100" i="1" dirty="0"/>
              <a:t>Social Work (United States), </a:t>
            </a:r>
            <a:r>
              <a:rPr lang="en-US" sz="1100" dirty="0"/>
              <a:t>65(1), 29 – 37.</a:t>
            </a:r>
          </a:p>
          <a:p>
            <a:r>
              <a:rPr lang="en-US" sz="1100" dirty="0"/>
              <a:t>Reamer, F. G. (1992) </a:t>
            </a:r>
            <a:r>
              <a:rPr lang="en-US" sz="1100" i="1" dirty="0"/>
              <a:t>The Impaired Social Worker</a:t>
            </a:r>
            <a:r>
              <a:rPr lang="en-US" sz="1100" dirty="0"/>
              <a:t>.  National Association of Social Workers, Inc.  </a:t>
            </a:r>
          </a:p>
          <a:p>
            <a:r>
              <a:rPr lang="en-US" sz="1100" dirty="0"/>
              <a:t>Reamer, F. (2021, September 22). </a:t>
            </a:r>
            <a:r>
              <a:rPr lang="en-US" sz="1100" i="1" dirty="0"/>
              <a:t>Moral distress and injury in social work</a:t>
            </a:r>
            <a:r>
              <a:rPr lang="en-US" sz="1100" dirty="0"/>
              <a:t>. Oxford Bibliographies. DOI: 10.1093/OBO/9780195389678-0304</a:t>
            </a:r>
          </a:p>
          <a:p>
            <a:r>
              <a:rPr lang="en-US" sz="1100" dirty="0" err="1"/>
              <a:t>Stiegler</a:t>
            </a:r>
            <a:r>
              <a:rPr lang="en-US" sz="1100" dirty="0"/>
              <a:t>, M. P. (2015) What I Learned About Adverse  Events From Captain Sully: It’s Not What You Think. </a:t>
            </a:r>
            <a:r>
              <a:rPr lang="en-US" sz="1100" i="1" dirty="0"/>
              <a:t>JAMA</a:t>
            </a:r>
            <a:r>
              <a:rPr lang="en-US" sz="1100" dirty="0"/>
              <a:t>, 313(4).</a:t>
            </a:r>
          </a:p>
          <a:p>
            <a:pPr marL="0" indent="0">
              <a:buNone/>
            </a:pPr>
            <a:endParaRPr lang="en-US" sz="1200" dirty="0"/>
          </a:p>
        </p:txBody>
      </p:sp>
    </p:spTree>
    <p:extLst>
      <p:ext uri="{BB962C8B-B14F-4D97-AF65-F5344CB8AC3E}">
        <p14:creationId xmlns:p14="http://schemas.microsoft.com/office/powerpoint/2010/main" val="11271489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Partial Bibliography – </a:t>
            </a:r>
            <a:br>
              <a:rPr lang="en-US" dirty="0"/>
            </a:br>
            <a:r>
              <a:rPr lang="en-US" dirty="0"/>
              <a:t>Look at slides for other resources</a:t>
            </a:r>
          </a:p>
        </p:txBody>
      </p:sp>
      <p:sp>
        <p:nvSpPr>
          <p:cNvPr id="3" name="Content Placeholder 2"/>
          <p:cNvSpPr>
            <a:spLocks noGrp="1"/>
          </p:cNvSpPr>
          <p:nvPr>
            <p:ph idx="1"/>
          </p:nvPr>
        </p:nvSpPr>
        <p:spPr/>
        <p:txBody>
          <a:bodyPr>
            <a:noAutofit/>
          </a:bodyPr>
          <a:lstStyle/>
          <a:p>
            <a:r>
              <a:rPr lang="en-US" sz="1100" dirty="0" err="1">
                <a:solidFill>
                  <a:srgbClr val="202124"/>
                </a:solidFill>
                <a:latin typeface="Arial" panose="020B0604020202020204" pitchFamily="34" charset="0"/>
                <a:cs typeface="Arial" panose="020B0604020202020204" pitchFamily="34" charset="0"/>
              </a:rPr>
              <a:t>Menakem</a:t>
            </a:r>
            <a:r>
              <a:rPr lang="en-US" sz="1100" dirty="0">
                <a:solidFill>
                  <a:srgbClr val="202124"/>
                </a:solidFill>
                <a:latin typeface="Arial" panose="020B0604020202020204" pitchFamily="34" charset="0"/>
                <a:cs typeface="Arial" panose="020B0604020202020204" pitchFamily="34" charset="0"/>
              </a:rPr>
              <a:t>, R. (2017</a:t>
            </a:r>
            <a:r>
              <a:rPr lang="en-US" sz="1100" i="1" dirty="0">
                <a:solidFill>
                  <a:srgbClr val="202124"/>
                </a:solidFill>
                <a:latin typeface="Arial" panose="020B0604020202020204" pitchFamily="34" charset="0"/>
                <a:cs typeface="Arial" panose="020B0604020202020204" pitchFamily="34" charset="0"/>
              </a:rPr>
              <a:t>). My grandmother's hands</a:t>
            </a:r>
            <a:r>
              <a:rPr lang="en-US" sz="1100" dirty="0">
                <a:solidFill>
                  <a:srgbClr val="202124"/>
                </a:solidFill>
                <a:latin typeface="Arial" panose="020B0604020202020204" pitchFamily="34" charset="0"/>
                <a:cs typeface="Arial" panose="020B0604020202020204" pitchFamily="34" charset="0"/>
              </a:rPr>
              <a:t>. Central Recovery Press.</a:t>
            </a:r>
          </a:p>
          <a:p>
            <a:r>
              <a:rPr lang="en-US" sz="1100" dirty="0">
                <a:solidFill>
                  <a:srgbClr val="202124"/>
                </a:solidFill>
                <a:latin typeface="Arial" panose="020B0604020202020204" pitchFamily="34" charset="0"/>
                <a:cs typeface="Arial" panose="020B0604020202020204" pitchFamily="34" charset="0"/>
              </a:rPr>
              <a:t>Page, C. &amp; Woodland, E. (2023</a:t>
            </a:r>
            <a:r>
              <a:rPr lang="en-US" sz="1100" i="1" dirty="0">
                <a:solidFill>
                  <a:srgbClr val="202124"/>
                </a:solidFill>
                <a:latin typeface="Arial" panose="020B0604020202020204" pitchFamily="34" charset="0"/>
                <a:cs typeface="Arial" panose="020B0604020202020204" pitchFamily="34" charset="0"/>
              </a:rPr>
              <a:t>). Healing Justice lineages: Dreaming at the crossroads of liberation and collective care and safety</a:t>
            </a:r>
            <a:r>
              <a:rPr lang="en-US" sz="1100" dirty="0">
                <a:solidFill>
                  <a:srgbClr val="202124"/>
                </a:solidFill>
                <a:latin typeface="Arial" panose="020B0604020202020204" pitchFamily="34" charset="0"/>
                <a:cs typeface="Arial" panose="020B0604020202020204" pitchFamily="34" charset="0"/>
              </a:rPr>
              <a:t>. North Atlantic Books. </a:t>
            </a:r>
          </a:p>
          <a:p>
            <a:r>
              <a:rPr lang="en-US" sz="1100" dirty="0" err="1">
                <a:solidFill>
                  <a:srgbClr val="202124"/>
                </a:solidFill>
                <a:latin typeface="Arial" panose="020B0604020202020204" pitchFamily="34" charset="0"/>
                <a:cs typeface="Arial" panose="020B0604020202020204" pitchFamily="34" charset="0"/>
              </a:rPr>
              <a:t>Pyles</a:t>
            </a:r>
            <a:r>
              <a:rPr lang="en-US" sz="1100" dirty="0">
                <a:solidFill>
                  <a:srgbClr val="202124"/>
                </a:solidFill>
                <a:latin typeface="Arial" panose="020B0604020202020204" pitchFamily="34" charset="0"/>
                <a:cs typeface="Arial" panose="020B0604020202020204" pitchFamily="34" charset="0"/>
              </a:rPr>
              <a:t>, L. (2018). </a:t>
            </a:r>
            <a:r>
              <a:rPr lang="en-US" sz="1100" i="1" dirty="0">
                <a:solidFill>
                  <a:srgbClr val="202124"/>
                </a:solidFill>
                <a:latin typeface="Arial" panose="020B0604020202020204" pitchFamily="34" charset="0"/>
                <a:cs typeface="Arial" panose="020B0604020202020204" pitchFamily="34" charset="0"/>
              </a:rPr>
              <a:t>Healing justice: Holistic self-care for change makers</a:t>
            </a:r>
            <a:r>
              <a:rPr lang="en-US" sz="1100" dirty="0">
                <a:solidFill>
                  <a:srgbClr val="202124"/>
                </a:solidFill>
                <a:latin typeface="Arial" panose="020B0604020202020204" pitchFamily="34" charset="0"/>
                <a:cs typeface="Arial" panose="020B0604020202020204" pitchFamily="34" charset="0"/>
              </a:rPr>
              <a:t>. Oxford University Press. </a:t>
            </a:r>
          </a:p>
          <a:p>
            <a:r>
              <a:rPr lang="en-US" sz="1100" dirty="0" err="1">
                <a:latin typeface="Arial" panose="020B0604020202020204" pitchFamily="34" charset="0"/>
                <a:cs typeface="Arial" panose="020B0604020202020204" pitchFamily="34" charset="0"/>
              </a:rPr>
              <a:t>Pyles</a:t>
            </a:r>
            <a:r>
              <a:rPr lang="en-US" sz="1100" dirty="0">
                <a:latin typeface="Arial" panose="020B0604020202020204" pitchFamily="34" charset="0"/>
                <a:cs typeface="Arial" panose="020B0604020202020204" pitchFamily="34" charset="0"/>
              </a:rPr>
              <a:t>, L. (2020). Healing Justice, Transformative Justice, and Holistic Self-Care for Social Workers. </a:t>
            </a:r>
            <a:r>
              <a:rPr lang="en-US" sz="1100" i="1" dirty="0">
                <a:latin typeface="Arial" panose="020B0604020202020204" pitchFamily="34" charset="0"/>
                <a:cs typeface="Arial" panose="020B0604020202020204" pitchFamily="34" charset="0"/>
              </a:rPr>
              <a:t>Social Work (United States)</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65</a:t>
            </a:r>
            <a:r>
              <a:rPr lang="en-US" sz="1100" dirty="0">
                <a:latin typeface="Arial" panose="020B0604020202020204" pitchFamily="34" charset="0"/>
                <a:cs typeface="Arial" panose="020B0604020202020204" pitchFamily="34" charset="0"/>
              </a:rPr>
              <a:t>(2), 178–187. </a:t>
            </a:r>
            <a:r>
              <a:rPr lang="en-US" sz="1100" dirty="0">
                <a:latin typeface="Arial" panose="020B0604020202020204" pitchFamily="34" charset="0"/>
                <a:cs typeface="Arial" panose="020B0604020202020204" pitchFamily="34" charset="0"/>
                <a:hlinkClick r:id="rId3"/>
              </a:rPr>
              <a:t>https://doi.org/10.1093/sw/swaa013</a:t>
            </a:r>
            <a:r>
              <a:rPr lang="en-US" sz="11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hlinkClick r:id="rId4"/>
              </a:rPr>
              <a:t>https://www.healingbychoicedetroit.com/what-is-healing-justice</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hlinkClick r:id="rId5"/>
              </a:rPr>
              <a:t>https://www.takingcharge.csh.umn.edu/healing-justice-equity</a:t>
            </a:r>
            <a:r>
              <a:rPr lang="en-US" sz="1200" dirty="0">
                <a:latin typeface="Arial" panose="020B0604020202020204" pitchFamily="34" charset="0"/>
                <a:cs typeface="Arial" panose="020B0604020202020204" pitchFamily="34" charset="0"/>
              </a:rPr>
              <a:t> </a:t>
            </a:r>
          </a:p>
          <a:p>
            <a:pPr marL="0" indent="0">
              <a:buNone/>
            </a:pPr>
            <a:endParaRPr lang="en-US" sz="1200" dirty="0"/>
          </a:p>
        </p:txBody>
      </p:sp>
    </p:spTree>
    <p:extLst>
      <p:ext uri="{BB962C8B-B14F-4D97-AF65-F5344CB8AC3E}">
        <p14:creationId xmlns:p14="http://schemas.microsoft.com/office/powerpoint/2010/main" val="3658213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dots&#10;&#10;Description automatically generated with low confidence">
            <a:extLst>
              <a:ext uri="{FF2B5EF4-FFF2-40B4-BE49-F238E27FC236}">
                <a16:creationId xmlns:a16="http://schemas.microsoft.com/office/drawing/2014/main" id="{74F1E802-3ABE-7B17-81E5-7AF40B070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 y="0"/>
            <a:ext cx="9177866" cy="6934200"/>
          </a:xfrm>
          <a:prstGeom prst="rect">
            <a:avLst/>
          </a:prstGeom>
        </p:spPr>
      </p:pic>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4372984" y="5046798"/>
            <a:ext cx="2501153" cy="847165"/>
          </a:xfrm>
        </p:spPr>
        <p:txBody>
          <a:bodyPr/>
          <a:lstStyle/>
          <a:p>
            <a:pPr defTabSz="685800" eaLnBrk="1" fontAlgn="auto" hangingPunct="1">
              <a:spcBef>
                <a:spcPts val="0"/>
              </a:spcBef>
              <a:spcAft>
                <a:spcPts val="0"/>
              </a:spcAft>
            </a:pPr>
            <a:r>
              <a:rPr lang="en-US" sz="1350" dirty="0">
                <a:solidFill>
                  <a:srgbClr val="FFFFFF"/>
                </a:solidFill>
              </a:rPr>
              <a:t>Please complete our feedback survey</a:t>
            </a:r>
          </a:p>
          <a:p>
            <a:pPr defTabSz="685800" eaLnBrk="1" fontAlgn="auto" hangingPunct="1">
              <a:spcBef>
                <a:spcPts val="0"/>
              </a:spcBef>
              <a:spcAft>
                <a:spcPts val="0"/>
              </a:spcAft>
            </a:pPr>
            <a:r>
              <a:rPr lang="en-US" sz="1350" dirty="0">
                <a:solidFill>
                  <a:srgbClr val="FFFFFF"/>
                </a:solidFill>
              </a:rPr>
              <a:t>by scanning this QR Code</a:t>
            </a:r>
          </a:p>
          <a:p>
            <a:pPr defTabSz="685800" eaLnBrk="1" fontAlgn="auto" hangingPunct="1">
              <a:spcBef>
                <a:spcPts val="0"/>
              </a:spcBef>
              <a:spcAft>
                <a:spcPts val="0"/>
              </a:spcAft>
            </a:pPr>
            <a:r>
              <a:rPr lang="en-US" sz="1350" dirty="0">
                <a:solidFill>
                  <a:srgbClr val="FFFFFF"/>
                </a:solidFill>
              </a:rPr>
              <a:t>or go to </a:t>
            </a:r>
            <a:r>
              <a:rPr lang="en-US" sz="1350" u="sng" dirty="0" err="1">
                <a:solidFill>
                  <a:srgbClr val="FFFFFF"/>
                </a:solidFill>
              </a:rPr>
              <a:t>faces.ly</a:t>
            </a:r>
            <a:r>
              <a:rPr lang="en-US" sz="1350" u="sng" dirty="0">
                <a:solidFill>
                  <a:srgbClr val="FFFFFF"/>
                </a:solidFill>
              </a:rPr>
              <a:t>/eval</a:t>
            </a:r>
          </a:p>
        </p:txBody>
      </p:sp>
      <p:pic>
        <p:nvPicPr>
          <p:cNvPr id="7" name="Picture 6">
            <a:extLst>
              <a:ext uri="{FF2B5EF4-FFF2-40B4-BE49-F238E27FC236}">
                <a16:creationId xmlns:a16="http://schemas.microsoft.com/office/drawing/2014/main" id="{E2C7C104-4F9A-CB06-7E5C-5DA4F2C5C75D}"/>
              </a:ext>
            </a:extLst>
          </p:cNvPr>
          <p:cNvPicPr>
            <a:picLocks noChangeAspect="1"/>
          </p:cNvPicPr>
          <p:nvPr/>
        </p:nvPicPr>
        <p:blipFill rotWithShape="1">
          <a:blip r:embed="rId4"/>
          <a:srcRect b="10275"/>
          <a:stretch/>
        </p:blipFill>
        <p:spPr>
          <a:xfrm>
            <a:off x="3078333" y="4660440"/>
            <a:ext cx="1222037" cy="1233523"/>
          </a:xfrm>
          <a:prstGeom prst="rect">
            <a:avLst/>
          </a:prstGeom>
        </p:spPr>
      </p:pic>
      <p:pic>
        <p:nvPicPr>
          <p:cNvPr id="4" name="Picture 3">
            <a:extLst>
              <a:ext uri="{FF2B5EF4-FFF2-40B4-BE49-F238E27FC236}">
                <a16:creationId xmlns:a16="http://schemas.microsoft.com/office/drawing/2014/main" id="{42EBC166-3F78-8709-4DB3-20D3171C69BF}"/>
              </a:ext>
            </a:extLst>
          </p:cNvPr>
          <p:cNvPicPr>
            <a:picLocks noChangeAspect="1"/>
          </p:cNvPicPr>
          <p:nvPr/>
        </p:nvPicPr>
        <p:blipFill>
          <a:blip r:embed="rId5"/>
          <a:stretch>
            <a:fillRect/>
          </a:stretch>
        </p:blipFill>
        <p:spPr>
          <a:xfrm>
            <a:off x="-18626" y="847725"/>
            <a:ext cx="9177866" cy="5162550"/>
          </a:xfrm>
          <a:prstGeom prst="rect">
            <a:avLst/>
          </a:prstGeom>
        </p:spPr>
      </p:pic>
      <p:sp>
        <p:nvSpPr>
          <p:cNvPr id="3" name="Chevron 2">
            <a:hlinkClick r:id="rId6"/>
            <a:extLst>
              <a:ext uri="{FF2B5EF4-FFF2-40B4-BE49-F238E27FC236}">
                <a16:creationId xmlns:a16="http://schemas.microsoft.com/office/drawing/2014/main" id="{4DD9E8D4-9B3B-A9D2-8893-15A0F9297A93}"/>
              </a:ext>
            </a:extLst>
          </p:cNvPr>
          <p:cNvSpPr/>
          <p:nvPr/>
        </p:nvSpPr>
        <p:spPr>
          <a:xfrm>
            <a:off x="8710552" y="3057154"/>
            <a:ext cx="290945" cy="966355"/>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0070C0"/>
              </a:solidFill>
              <a:latin typeface="Calibri" panose="020F0502020204030204"/>
            </a:endParaRPr>
          </a:p>
        </p:txBody>
      </p:sp>
    </p:spTree>
    <p:extLst>
      <p:ext uri="{BB962C8B-B14F-4D97-AF65-F5344CB8AC3E}">
        <p14:creationId xmlns:p14="http://schemas.microsoft.com/office/powerpoint/2010/main" val="2511876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5" name="Rectangle 64">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76" name="Rectangle 66">
            <a:extLst>
              <a:ext uri="{FF2B5EF4-FFF2-40B4-BE49-F238E27FC236}">
                <a16:creationId xmlns:a16="http://schemas.microsoft.com/office/drawing/2014/main" id="{6C45AC87-1D03-4452-BBE4-712E10796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857250"/>
            <a:ext cx="9144000" cy="212684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77" name="Rectangle 68">
            <a:extLst>
              <a:ext uri="{FF2B5EF4-FFF2-40B4-BE49-F238E27FC236}">
                <a16:creationId xmlns:a16="http://schemas.microsoft.com/office/drawing/2014/main" id="{D3A66E38-056D-4A0A-BF1D-682AB0529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10375" y="857255"/>
            <a:ext cx="2333624" cy="2126835"/>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78" name="Rectangle 70">
            <a:extLst>
              <a:ext uri="{FF2B5EF4-FFF2-40B4-BE49-F238E27FC236}">
                <a16:creationId xmlns:a16="http://schemas.microsoft.com/office/drawing/2014/main" id="{E7D0A197-F7EC-4629-86FB-48D5D3B82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57254"/>
            <a:ext cx="9144000" cy="2126835"/>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79" name="Rectangle 72">
            <a:extLst>
              <a:ext uri="{FF2B5EF4-FFF2-40B4-BE49-F238E27FC236}">
                <a16:creationId xmlns:a16="http://schemas.microsoft.com/office/drawing/2014/main" id="{47251444-A29D-44A8-9E2E-263F0C21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19532" y="864372"/>
            <a:ext cx="8824467" cy="2119716"/>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5" name="Picture 4" descr="A person smiling with the hand on the chin&#10;&#10;Description automatically generated with low confidence">
            <a:extLst>
              <a:ext uri="{FF2B5EF4-FFF2-40B4-BE49-F238E27FC236}">
                <a16:creationId xmlns:a16="http://schemas.microsoft.com/office/drawing/2014/main" id="{C6F473A9-76B3-411D-B8D3-5DA144AD5B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50" r="6497" b="-4"/>
          <a:stretch/>
        </p:blipFill>
        <p:spPr>
          <a:xfrm>
            <a:off x="1369990" y="2139398"/>
            <a:ext cx="1945098" cy="1945098"/>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7" name="Picture 6" descr="A person and person dancing&#10;&#10;Description automatically generated">
            <a:extLst>
              <a:ext uri="{FF2B5EF4-FFF2-40B4-BE49-F238E27FC236}">
                <a16:creationId xmlns:a16="http://schemas.microsoft.com/office/drawing/2014/main" id="{4ED41BE4-2DFD-44FA-9A58-FF210A2F5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64" r="17434" b="-2"/>
          <a:stretch/>
        </p:blipFill>
        <p:spPr>
          <a:xfrm>
            <a:off x="3610418" y="2139398"/>
            <a:ext cx="1945098" cy="1945098"/>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9" name="Picture 8" descr="A picture containing person, outdoor&#10;&#10;Description automatically generated">
            <a:extLst>
              <a:ext uri="{FF2B5EF4-FFF2-40B4-BE49-F238E27FC236}">
                <a16:creationId xmlns:a16="http://schemas.microsoft.com/office/drawing/2014/main" id="{6947326D-692A-4E04-888B-54AECB2768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 b="13250"/>
          <a:stretch/>
        </p:blipFill>
        <p:spPr>
          <a:xfrm>
            <a:off x="5850845" y="2139398"/>
            <a:ext cx="1945098" cy="1945098"/>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sp>
        <p:nvSpPr>
          <p:cNvPr id="3" name="Content Placeholder 2">
            <a:extLst>
              <a:ext uri="{FF2B5EF4-FFF2-40B4-BE49-F238E27FC236}">
                <a16:creationId xmlns:a16="http://schemas.microsoft.com/office/drawing/2014/main" id="{89BBA6AB-1EBD-4813-95C4-55C0D6E1E83E}"/>
              </a:ext>
            </a:extLst>
          </p:cNvPr>
          <p:cNvSpPr>
            <a:spLocks noGrp="1"/>
          </p:cNvSpPr>
          <p:nvPr>
            <p:ph idx="1"/>
          </p:nvPr>
        </p:nvSpPr>
        <p:spPr>
          <a:xfrm>
            <a:off x="561109" y="4292314"/>
            <a:ext cx="8091056" cy="1587641"/>
          </a:xfrm>
        </p:spPr>
        <p:txBody>
          <a:bodyPr>
            <a:normAutofit fontScale="92500" lnSpcReduction="20000"/>
          </a:bodyPr>
          <a:lstStyle/>
          <a:p>
            <a:r>
              <a:rPr lang="en-US" dirty="0"/>
              <a:t>Person in long-term recovery from substance use disorder since May 4, 2007</a:t>
            </a:r>
          </a:p>
          <a:p>
            <a:r>
              <a:rPr lang="en-US" dirty="0"/>
              <a:t>Certified Peer Recovery Supporter and supervisor</a:t>
            </a:r>
          </a:p>
          <a:p>
            <a:r>
              <a:rPr lang="en-US" dirty="0"/>
              <a:t>Community servant, recovery advocate and consultant</a:t>
            </a:r>
          </a:p>
          <a:p>
            <a:r>
              <a:rPr lang="en-US" dirty="0"/>
              <a:t>Lifelong dancer and creative artist </a:t>
            </a:r>
          </a:p>
          <a:p>
            <a:r>
              <a:rPr lang="en-US" dirty="0"/>
              <a:t>Dancing Mindfulness facilitator and YogaFaith instructor </a:t>
            </a:r>
          </a:p>
          <a:p>
            <a:pPr marL="0" indent="0">
              <a:buNone/>
            </a:pPr>
            <a:endParaRPr lang="en-US" sz="1275" dirty="0"/>
          </a:p>
        </p:txBody>
      </p:sp>
      <p:sp>
        <p:nvSpPr>
          <p:cNvPr id="11" name="TextBox 10">
            <a:extLst>
              <a:ext uri="{FF2B5EF4-FFF2-40B4-BE49-F238E27FC236}">
                <a16:creationId xmlns:a16="http://schemas.microsoft.com/office/drawing/2014/main" id="{A49060F0-519B-4D72-A935-ACC321F41C4D}"/>
              </a:ext>
            </a:extLst>
          </p:cNvPr>
          <p:cNvSpPr txBox="1"/>
          <p:nvPr/>
        </p:nvSpPr>
        <p:spPr>
          <a:xfrm>
            <a:off x="1460498" y="1185863"/>
            <a:ext cx="6286500" cy="507831"/>
          </a:xfrm>
          <a:prstGeom prst="rect">
            <a:avLst/>
          </a:prstGeom>
          <a:noFill/>
        </p:spPr>
        <p:txBody>
          <a:bodyPr wrap="square" rtlCol="0">
            <a:spAutoFit/>
          </a:bodyPr>
          <a:lstStyle/>
          <a:p>
            <a:pPr algn="ctr" defTabSz="685800" fontAlgn="auto">
              <a:spcBef>
                <a:spcPts val="0"/>
              </a:spcBef>
              <a:spcAft>
                <a:spcPts val="0"/>
              </a:spcAft>
            </a:pPr>
            <a:r>
              <a:rPr lang="en-US" sz="2700" dirty="0">
                <a:solidFill>
                  <a:prstClr val="white"/>
                </a:solidFill>
                <a:latin typeface="Calibri" panose="020F0502020204030204"/>
              </a:rPr>
              <a:t>Lynette Cashaw-Davis, MA, CPRS, RYFT-200 </a:t>
            </a:r>
          </a:p>
        </p:txBody>
      </p:sp>
    </p:spTree>
    <p:extLst>
      <p:ext uri="{BB962C8B-B14F-4D97-AF65-F5344CB8AC3E}">
        <p14:creationId xmlns:p14="http://schemas.microsoft.com/office/powerpoint/2010/main" val="3302032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p:txBody>
          <a:bodyPr>
            <a:normAutofit/>
          </a:bodyPr>
          <a:lstStyle/>
          <a:p>
            <a:pPr eaLnBrk="1" hangingPunct="1"/>
            <a:r>
              <a:rPr lang="en-US" altLang="en-US" sz="4900" dirty="0">
                <a:latin typeface="Arial" panose="020B0604020202020204" pitchFamily="34" charset="0"/>
                <a:ea typeface="ＭＳ Ｐゴシック" panose="020B0600070205080204" pitchFamily="34" charset="-128"/>
              </a:rPr>
              <a:t>Training Objectives</a:t>
            </a:r>
            <a:br>
              <a:rPr lang="en-US" altLang="en-US" sz="4900" dirty="0">
                <a:latin typeface="Arial" panose="020B0604020202020204" pitchFamily="34" charset="0"/>
                <a:ea typeface="ＭＳ Ｐゴシック" panose="020B0600070205080204" pitchFamily="34" charset="-128"/>
              </a:rPr>
            </a:br>
            <a:r>
              <a:rPr lang="en-US" altLang="en-US" sz="800" dirty="0">
                <a:latin typeface="Arial" panose="020B0604020202020204" pitchFamily="34" charset="0"/>
                <a:ea typeface="ＭＳ Ｐゴシック" panose="020B0600070205080204" pitchFamily="34" charset="-128"/>
              </a:rPr>
              <a:t>mage credit: </a:t>
            </a:r>
            <a:r>
              <a:rPr lang="en-US" altLang="en-US" sz="800" b="0" dirty="0">
                <a:solidFill>
                  <a:srgbClr val="191B26"/>
                </a:solidFill>
                <a:latin typeface="Open Sans" pitchFamily="34" charset="0"/>
                <a:ea typeface="ＭＳ Ｐゴシック" panose="020B0600070205080204" pitchFamily="34" charset="-128"/>
              </a:rPr>
              <a:t>Bilal </a:t>
            </a:r>
            <a:r>
              <a:rPr lang="en-US" altLang="en-US" sz="800" b="0" dirty="0" err="1">
                <a:solidFill>
                  <a:srgbClr val="191B26"/>
                </a:solidFill>
                <a:latin typeface="Open Sans" pitchFamily="34" charset="0"/>
                <a:ea typeface="ＭＳ Ｐゴシック" panose="020B0600070205080204" pitchFamily="34" charset="-128"/>
              </a:rPr>
              <a:t>Karaduman</a:t>
            </a:r>
            <a:br>
              <a:rPr lang="en-US" altLang="en-US" sz="800" b="0" dirty="0">
                <a:solidFill>
                  <a:srgbClr val="191B26"/>
                </a:solidFill>
                <a:latin typeface="Open Sans" pitchFamily="34" charset="0"/>
                <a:ea typeface="ＭＳ Ｐゴシック" panose="020B0600070205080204" pitchFamily="34" charset="-128"/>
              </a:rPr>
            </a:br>
            <a:r>
              <a:rPr lang="en-US" altLang="en-US" sz="800" dirty="0">
                <a:latin typeface="Arial" panose="020B0604020202020204" pitchFamily="34" charset="0"/>
                <a:ea typeface="ＭＳ Ｐゴシック" panose="020B0600070205080204" pitchFamily="34" charset="-128"/>
              </a:rPr>
              <a:t> </a:t>
            </a:r>
            <a:r>
              <a:rPr lang="en-US" altLang="en-US" sz="800" dirty="0">
                <a:latin typeface="Arial" panose="020B0604020202020204" pitchFamily="34" charset="0"/>
                <a:ea typeface="ＭＳ Ｐゴシック" panose="020B0600070205080204" pitchFamily="34" charset="-128"/>
                <a:hlinkClick r:id="rId3"/>
              </a:rPr>
              <a:t>https://www.kindpng.com/imgv/hbRihRw_finger-png-image-title-hand-one-finger-png/</a:t>
            </a:r>
            <a:r>
              <a:rPr lang="en-US" altLang="en-US" sz="800" dirty="0">
                <a:latin typeface="Arial" panose="020B0604020202020204" pitchFamily="34" charset="0"/>
                <a:ea typeface="ＭＳ Ｐゴシック" panose="020B0600070205080204" pitchFamily="34" charset="-128"/>
              </a:rPr>
              <a:t> </a:t>
            </a:r>
            <a:br>
              <a:rPr lang="en-US" altLang="en-US" sz="3200" dirty="0">
                <a:latin typeface="Arial" panose="020B0604020202020204" pitchFamily="34" charset="0"/>
                <a:ea typeface="ＭＳ Ｐゴシック" panose="020B0600070205080204" pitchFamily="34" charset="-128"/>
              </a:rPr>
            </a:br>
            <a:endParaRPr lang="en-US" altLang="en-US" sz="2400" dirty="0">
              <a:latin typeface="Arial" panose="020B0604020202020204" pitchFamily="34" charset="0"/>
              <a:ea typeface="ＭＳ Ｐゴシック" panose="020B0600070205080204" pitchFamily="34" charset="-128"/>
            </a:endParaRPr>
          </a:p>
        </p:txBody>
      </p:sp>
      <p:sp>
        <p:nvSpPr>
          <p:cNvPr id="32771" name="Rectangle 3"/>
          <p:cNvSpPr>
            <a:spLocks noGrp="1"/>
          </p:cNvSpPr>
          <p:nvPr>
            <p:ph sz="half" idx="1"/>
          </p:nvPr>
        </p:nvSpPr>
        <p:spPr/>
        <p:txBody>
          <a:bodyPr>
            <a:normAutofit/>
          </a:bodyPr>
          <a:lstStyle/>
          <a:p>
            <a:pPr marL="365760" lvl="1" indent="0">
              <a:lnSpc>
                <a:spcPct val="80000"/>
              </a:lnSpc>
              <a:buNone/>
            </a:pPr>
            <a:r>
              <a:rPr lang="en-US" sz="3200" dirty="0">
                <a:latin typeface="Arial" panose="020B0604020202020204" pitchFamily="34" charset="0"/>
                <a:cs typeface="Arial" panose="020B0604020202020204" pitchFamily="34" charset="0"/>
              </a:rPr>
              <a:t>Participants will be able to explain the concept of healing justice in relation to their own practice setting. </a:t>
            </a:r>
            <a:endParaRPr lang="en-US" sz="2400" dirty="0"/>
          </a:p>
        </p:txBody>
      </p:sp>
      <p:pic>
        <p:nvPicPr>
          <p:cNvPr id="3277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981200"/>
            <a:ext cx="2913063"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91554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4B4F-23C1-152D-97CE-71036F74CC5E}"/>
              </a:ext>
            </a:extLst>
          </p:cNvPr>
          <p:cNvSpPr>
            <a:spLocks noGrp="1"/>
          </p:cNvSpPr>
          <p:nvPr>
            <p:ph type="title"/>
          </p:nvPr>
        </p:nvSpPr>
        <p:spPr/>
        <p:txBody>
          <a:bodyPr/>
          <a:lstStyle/>
          <a:p>
            <a:r>
              <a:rPr lang="en-US" dirty="0"/>
              <a:t>Learning Objective</a:t>
            </a:r>
            <a:br>
              <a:rPr lang="en-US" dirty="0"/>
            </a:br>
            <a:r>
              <a:rPr lang="en-US" sz="800" dirty="0"/>
              <a:t>Image credit: </a:t>
            </a:r>
            <a:r>
              <a:rPr lang="en-US" sz="800" dirty="0">
                <a:hlinkClick r:id="rId2"/>
              </a:rPr>
              <a:t>https://www.publicdomainpictures.net/en/view-image.php?image=66341&amp;picture=peace-hand</a:t>
            </a:r>
            <a:r>
              <a:rPr lang="en-US" sz="800" dirty="0"/>
              <a:t> </a:t>
            </a:r>
          </a:p>
        </p:txBody>
      </p:sp>
      <p:sp>
        <p:nvSpPr>
          <p:cNvPr id="3" name="Content Placeholder 2">
            <a:extLst>
              <a:ext uri="{FF2B5EF4-FFF2-40B4-BE49-F238E27FC236}">
                <a16:creationId xmlns:a16="http://schemas.microsoft.com/office/drawing/2014/main" id="{8CFB2A91-A880-4C73-C098-A347D372B467}"/>
              </a:ext>
            </a:extLst>
          </p:cNvPr>
          <p:cNvSpPr>
            <a:spLocks noGrp="1"/>
          </p:cNvSpPr>
          <p:nvPr>
            <p:ph sz="quarter" idx="1"/>
          </p:nvPr>
        </p:nvSpPr>
        <p:spPr/>
        <p:txBody>
          <a:bodyPr/>
          <a:lstStyle/>
          <a:p>
            <a:pPr marL="0" indent="0">
              <a:buNone/>
            </a:pPr>
            <a:r>
              <a:rPr lang="en-US" sz="2400" dirty="0">
                <a:latin typeface="Arial" panose="020B0604020202020204" pitchFamily="34" charset="0"/>
                <a:cs typeface="Arial" panose="020B0604020202020204" pitchFamily="34" charset="0"/>
              </a:rPr>
              <a:t>Participants will be able to identify at least one potential benefit of bringing a healing justice organizational framework to their own practice setting. </a:t>
            </a:r>
          </a:p>
          <a:p>
            <a:pPr marL="0" indent="0">
              <a:buNone/>
            </a:pPr>
            <a:endParaRPr lang="en-US" sz="2400" dirty="0"/>
          </a:p>
        </p:txBody>
      </p:sp>
      <p:pic>
        <p:nvPicPr>
          <p:cNvPr id="11" name="Picture 10" descr="A close-up of some colored pencils&#10;&#10;Description automatically generated with low confidence">
            <a:extLst>
              <a:ext uri="{FF2B5EF4-FFF2-40B4-BE49-F238E27FC236}">
                <a16:creationId xmlns:a16="http://schemas.microsoft.com/office/drawing/2014/main" id="{269366F2-F9E2-4913-E406-CABBC542701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10200" y="1565833"/>
            <a:ext cx="2255520" cy="3383280"/>
          </a:xfrm>
          <a:prstGeom prst="rect">
            <a:avLst/>
          </a:prstGeom>
        </p:spPr>
      </p:pic>
    </p:spTree>
    <p:extLst>
      <p:ext uri="{BB962C8B-B14F-4D97-AF65-F5344CB8AC3E}">
        <p14:creationId xmlns:p14="http://schemas.microsoft.com/office/powerpoint/2010/main" val="367655742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ommon message slides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eneric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c32135c-34d0-4cd6-90fe-2e397e7fb3db" xsi:nil="true"/>
    <lcf76f155ced4ddcb4097134ff3c332f xmlns="02ed1d5f-b16f-4bdf-9f06-23d39fdf354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8AC7B84-D031-4132-8991-F182599D51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C6A7CC-06BC-43D2-AF22-2E57C51EABBE}">
  <ds:schemaRefs>
    <ds:schemaRef ds:uri="http://schemas.microsoft.com/sharepoint/v3/contenttype/forms"/>
  </ds:schemaRefs>
</ds:datastoreItem>
</file>

<file path=customXml/itemProps3.xml><?xml version="1.0" encoding="utf-8"?>
<ds:datastoreItem xmlns:ds="http://schemas.openxmlformats.org/officeDocument/2006/customXml" ds:itemID="{F06886A0-9645-49DF-ADD9-18FA87283B56}">
  <ds:schemaRefs>
    <ds:schemaRef ds:uri="http://schemas.microsoft.com/office/infopath/2007/PartnerControls"/>
    <ds:schemaRef ds:uri="02ed1d5f-b16f-4bdf-9f06-23d39fdf3545"/>
    <ds:schemaRef ds:uri="http://purl.org/dc/elements/1.1/"/>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3c32135c-34d0-4cd6-90fe-2e397e7fb3db"/>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Median</Template>
  <TotalTime>15109</TotalTime>
  <Words>3621</Words>
  <Application>Microsoft Macintosh PowerPoint</Application>
  <PresentationFormat>On-screen Show (4:3)</PresentationFormat>
  <Paragraphs>247</Paragraphs>
  <Slides>69</Slides>
  <Notes>9</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69</vt:i4>
      </vt:variant>
    </vt:vector>
  </HeadingPairs>
  <TitlesOfParts>
    <vt:vector size="83" baseType="lpstr">
      <vt:lpstr>Arial</vt:lpstr>
      <vt:lpstr>Calibri</vt:lpstr>
      <vt:lpstr>Calibri Light</vt:lpstr>
      <vt:lpstr>Gotham SSm A</vt:lpstr>
      <vt:lpstr>Open Sans</vt:lpstr>
      <vt:lpstr>Times New Roman</vt:lpstr>
      <vt:lpstr>Tw Cen MT</vt:lpstr>
      <vt:lpstr>Wingdings</vt:lpstr>
      <vt:lpstr>Wingdings 2</vt:lpstr>
      <vt:lpstr>Median</vt:lpstr>
      <vt:lpstr>common message slides FINAL</vt:lpstr>
      <vt:lpstr>Generic PPT</vt:lpstr>
      <vt:lpstr>Office Theme</vt:lpstr>
      <vt:lpstr>1_Office Theme</vt:lpstr>
      <vt:lpstr>PowerPoint Presentation</vt:lpstr>
      <vt:lpstr> Healing Justice:  Strategies for Individual &amp; Collective Care &amp; Wellness on the Organizational Level</vt:lpstr>
      <vt:lpstr>Land Acknowledgement Let’s Read this Together Please</vt:lpstr>
      <vt:lpstr>Land Acknowledgement</vt:lpstr>
      <vt:lpstr>Today’s Agenda Image credit: https://www.nature.com/articles/d41586-018-06619-3 </vt:lpstr>
      <vt:lpstr>A note about my positionality….</vt:lpstr>
      <vt:lpstr>PowerPoint Presentation</vt:lpstr>
      <vt:lpstr>Training Objectives mage credit: Bilal Karaduman  https://www.kindpng.com/imgv/hbRihRw_finger-png-image-title-hand-one-finger-png/  </vt:lpstr>
      <vt:lpstr>Learning Objective Image credit: https://www.publicdomainpictures.net/en/view-image.php?image=66341&amp;picture=peace-hand </vt:lpstr>
      <vt:lpstr>Training Objectives Image credit https://www.pinterest.com/pin/6825836921093180/ </vt:lpstr>
      <vt:lpstr>Definitions Image credit: https://artofverbalwar.com/wp-content/uploads/2019/07/what-you-talkin-bout-willis-quote-1.jpg </vt:lpstr>
      <vt:lpstr>Informed by the work of Cara Page Image credit: https://twitter.com/ybca/status/1374137596352196610 </vt:lpstr>
      <vt:lpstr>“Healing Justice” Image credit: https://carapage.co/about/ </vt:lpstr>
      <vt:lpstr>And more on what is “healing justice”?</vt:lpstr>
      <vt:lpstr>Informed by the work of  Resmaa Menakem,  MSW, LICSW, SEP Image credit: https://spokesman-recorder.com/2017/10/18/grandmothers-hands-enlightening-approach-heal-racial-trauma/ </vt:lpstr>
      <vt:lpstr>Menakem suggestions adapted for today’s session…</vt:lpstr>
      <vt:lpstr>Informed by the work of Shawn Ginwright, PhD</vt:lpstr>
      <vt:lpstr>Dr. Ginwright’s contribution….</vt:lpstr>
      <vt:lpstr>Informed by the work of Loretta Pyles, PhD Image credit: https://www.transformnetwork.org/healing-justice-online-class </vt:lpstr>
      <vt:lpstr>PowerPoint Presentation</vt:lpstr>
      <vt:lpstr>“We heal so that we can act and organize.” https://www.huffpost.com/entry/healing-justice_b_5899e8ade4b0c1284f282ffe Image credit https://prentishemphill.com/ </vt:lpstr>
      <vt:lpstr>Addressing our own wellbeing, and healing allows us to BE the Revolution!!! Image credit https://globeandfeminist.com/2020/07/24/self-care-day/ </vt:lpstr>
      <vt:lpstr>Healing Justice!</vt:lpstr>
      <vt:lpstr>Questions the Healing Justice Framework May Suggests we Ask About Member Problems…</vt:lpstr>
      <vt:lpstr>Questions the Healing Justice Framework May Suggests we Ask About Member Problems…</vt:lpstr>
      <vt:lpstr>Questions the Healing Justice Framework May Suggests we Ask About Member Problems…</vt:lpstr>
      <vt:lpstr>Questions the Healing Justice Framework May Suggests we Ask About Member Problems…</vt:lpstr>
      <vt:lpstr>Healing Justice Incorporates Social Justice Image credit: https://www.urban.org/racial-equity-analytics-lab </vt:lpstr>
      <vt:lpstr>Healing Justice invites us to imagine what could be… Image credit: https://www.health.pa.gov/topics/Health-Equity/Pages/Health%20Equity.aspx </vt:lpstr>
      <vt:lpstr>A Healing Justice Organizational Pyles, 2020 Image credit: https://methwick.org/2019/11/6-dimensions-of-wellness-for-all/   </vt:lpstr>
      <vt:lpstr>A Healing Justice Organizational Pyles, 2020 Image credit: https://www.moesc.net/vnews/display.v/ART/5ca607f8b076a   </vt:lpstr>
      <vt:lpstr>A Healing Justice Organizational Pyles, 2020 Image credit: https://jarthur.co/transparency-in-the-workplace/   </vt:lpstr>
      <vt:lpstr>A Healing Justice Organizational Pyles, 2020  </vt:lpstr>
      <vt:lpstr>A Healing Justice Organizational Pyles, 2020  </vt:lpstr>
      <vt:lpstr>A Healing Justice Organizational Pyles, 2020  </vt:lpstr>
      <vt:lpstr>A Healing Justice Organization Pyles, 2020 </vt:lpstr>
      <vt:lpstr>A Healing Justice Organizational Pyles, 2020  </vt:lpstr>
      <vt:lpstr>So Lois why should I consider bringing a healing justice framework to my Recovery Community Organization?</vt:lpstr>
      <vt:lpstr>PowerPoint Presentation</vt:lpstr>
      <vt:lpstr>PowerPoint Presentation</vt:lpstr>
      <vt:lpstr>PowerPoint Presentation</vt:lpstr>
      <vt:lpstr>The Trauma of Racism is…  NYU Silver https://studylib.net/doc/14321863/racism-trauma-the-of </vt:lpstr>
      <vt:lpstr>Racism Hurts Everybody DR P. MARAZZI/SCIENCE PHOTO LIBRARY https://bostonreview.net/race/jonathan-m-metzl-dying-whiteness </vt:lpstr>
      <vt:lpstr>Great Resignation </vt:lpstr>
      <vt:lpstr>PowerPoint Presentation</vt:lpstr>
      <vt:lpstr>Racial Battle Fatigue Signs and Symptoms https://www.ttsdschools.org/site/handlers/filedownload.ashx?moduleinstanceid=16190&amp;dataid=25559&amp;FileName=Racial%20Battle%20Fatigue%20-%20Handout.pdf</vt:lpstr>
      <vt:lpstr>Work Related Stress and Traumatic Stress Reactions Image credit: https://www.bbcgoodfood.com/recipes/crispy-bacon </vt:lpstr>
      <vt:lpstr>Burnout Image credit: https://cdn.route-fifty.com/media/img/cd/2020/12/22/1burnout/860x394.jpg?1627406888 </vt:lpstr>
      <vt:lpstr>Compassion Fatigue Image credit: https://loveandgrace.us/compassion-fatigue-an-exhaustion-of-the-frontline-worker/ </vt:lpstr>
      <vt:lpstr>Secondary Traumatic Stress Image credit: Creator: DebbiSmirnoff  Credit: Getty Images Copyright: Debbi Smirnoff</vt:lpstr>
      <vt:lpstr>Second Victim Image credit: https://beterra.com/wp-content/uploads/iStock-1288085378-2048x1366.jpg  </vt:lpstr>
      <vt:lpstr>Vicarious Trauma Image credit: https://cdn.britannica.com/15/152315-050-226AA671/twin-towers-skyline-Lower-Manhattan-World-Trade-September-11-2001.jpg?w=300&amp;h=300 </vt:lpstr>
      <vt:lpstr>Eco-Grief Powers &amp; Engstrom, 2020</vt:lpstr>
      <vt:lpstr>Moral Injury Reamer (2021) Image credit: https://www.hprc-online.org/social-fitness/couples-intimacy/help-your-relationship-recover-ptsd-tbi-and-other-invisible </vt:lpstr>
      <vt:lpstr>Ubuntu Image credit: https://www.ifsw.org/wp-content/uploads/2021/07/thumbnail-1-800x315.jpeg </vt:lpstr>
      <vt:lpstr>The beloved community, radical love… Image credit: https://www.mvmediation.org/blog/conflict-resolution-ideas-day-40 </vt:lpstr>
      <vt:lpstr>Or another way of looking at this is…</vt:lpstr>
      <vt:lpstr>“Healing Justice and Radical Healing” with Dr. Shawn Ginwright https://youtu.be/XtRmFnqmPYo   to consider:</vt:lpstr>
      <vt:lpstr>Considering Dr. Shawn Ginwright’s statements:</vt:lpstr>
      <vt:lpstr>Lynette Cashaw-Davis  My Influences</vt:lpstr>
      <vt:lpstr>Looking at Recovery through the lens of equity and inclusion  and committing to the elimination of disparities and addressing stigma by embracing culture-informed practices in recovery spaces</vt:lpstr>
      <vt:lpstr>7 Attitudes of Mindfulness* </vt:lpstr>
      <vt:lpstr>PowerPoint Presentation</vt:lpstr>
      <vt:lpstr>Other evidence based collective healing to consider your organizational setting… </vt:lpstr>
      <vt:lpstr>Final Reflections Image credit: https://stenzelclinical.com/the-search-for-happiness-vs-the-discovery-of-joy/ </vt:lpstr>
      <vt:lpstr>THANK YOU</vt:lpstr>
      <vt:lpstr>Partial Bibliography –  Look at slides for other resources</vt:lpstr>
      <vt:lpstr>Partial Bibliography –  Look at slides for other resources</vt:lpstr>
      <vt:lpstr>PowerPoint Presentation</vt:lpstr>
    </vt:vector>
  </TitlesOfParts>
  <Company>Nationwide Children's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marckwok</dc:creator>
  <cp:lastModifiedBy>Oliver Books</cp:lastModifiedBy>
  <cp:revision>654</cp:revision>
  <cp:lastPrinted>2015-04-28T20:20:46Z</cp:lastPrinted>
  <dcterms:created xsi:type="dcterms:W3CDTF">2009-02-04T20:39:00Z</dcterms:created>
  <dcterms:modified xsi:type="dcterms:W3CDTF">2023-06-02T23:29:12Z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0x0101004BB190E4D7AFC14E98965610088EB58A</vt:lpwstr>
  </property>
  <property fmtid="{D5CDD505-2E9C-101B-9397-08002B2CF9AE}" pid="3" name="MediaServiceImageTags">
    <vt:lpwstr/>
  </property>
</Properties>
</file>