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media/image26.jpg" ContentType="image/jpeg"/>
  <Override PartName="/ppt/media/image27.jpg" ContentType="image/jpeg"/>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media/image28.jpg" ContentType="image/jpeg"/>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1.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69.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79.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87.jpg" ContentType="image/jpeg"/>
  <Override PartName="/ppt/media/image90.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92.jpg" ContentType="image/jpeg"/>
  <Override PartName="/ppt/media/image93.jpg" ContentType="image/jpeg"/>
  <Override PartName="/ppt/notesSlides/notesSlide41.xml" ContentType="application/vnd.openxmlformats-officedocument.presentationml.notesSlide+xml"/>
  <Override PartName="/ppt/media/image97.jp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112.jpg" ContentType="image/jpeg"/>
  <Override PartName="/ppt/media/image113.jpg" ContentType="image/jpeg"/>
  <Override PartName="/ppt/media/image114.jpg" ContentType="image/jpeg"/>
  <Override PartName="/ppt/media/image117.jpg" ContentType="image/jpeg"/>
  <Override PartName="/ppt/media/image118.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61" r:id="rId5"/>
    <p:sldMasterId id="2147483674" r:id="rId6"/>
    <p:sldMasterId id="2147483688" r:id="rId7"/>
    <p:sldMasterId id="2147483703" r:id="rId8"/>
    <p:sldMasterId id="2147483709" r:id="rId9"/>
    <p:sldMasterId id="2147483721" r:id="rId10"/>
    <p:sldMasterId id="2147483732" r:id="rId11"/>
  </p:sldMasterIdLst>
  <p:notesMasterIdLst>
    <p:notesMasterId r:id="rId117"/>
  </p:notesMasterIdLst>
  <p:sldIdLst>
    <p:sldId id="256" r:id="rId12"/>
    <p:sldId id="2761" r:id="rId13"/>
    <p:sldId id="271" r:id="rId14"/>
    <p:sldId id="2147478074" r:id="rId15"/>
    <p:sldId id="277" r:id="rId16"/>
    <p:sldId id="2147478085" r:id="rId17"/>
    <p:sldId id="2147478071" r:id="rId18"/>
    <p:sldId id="302" r:id="rId19"/>
    <p:sldId id="2147478046" r:id="rId20"/>
    <p:sldId id="2147478044" r:id="rId21"/>
    <p:sldId id="2147478042" r:id="rId22"/>
    <p:sldId id="310" r:id="rId23"/>
    <p:sldId id="331" r:id="rId24"/>
    <p:sldId id="311" r:id="rId25"/>
    <p:sldId id="2147478047" r:id="rId26"/>
    <p:sldId id="2147478049" r:id="rId27"/>
    <p:sldId id="2147470069" r:id="rId28"/>
    <p:sldId id="2147478050" r:id="rId29"/>
    <p:sldId id="2147478051" r:id="rId30"/>
    <p:sldId id="265" r:id="rId31"/>
    <p:sldId id="321" r:id="rId32"/>
    <p:sldId id="2147470067" r:id="rId33"/>
    <p:sldId id="322" r:id="rId34"/>
    <p:sldId id="2147470070" r:id="rId35"/>
    <p:sldId id="312" r:id="rId36"/>
    <p:sldId id="2147478043" r:id="rId37"/>
    <p:sldId id="2147478052" r:id="rId38"/>
    <p:sldId id="272" r:id="rId39"/>
    <p:sldId id="2147478053" r:id="rId40"/>
    <p:sldId id="257" r:id="rId41"/>
    <p:sldId id="258" r:id="rId42"/>
    <p:sldId id="259" r:id="rId43"/>
    <p:sldId id="260" r:id="rId44"/>
    <p:sldId id="261" r:id="rId45"/>
    <p:sldId id="262" r:id="rId46"/>
    <p:sldId id="263" r:id="rId47"/>
    <p:sldId id="264" r:id="rId48"/>
    <p:sldId id="2147478054" r:id="rId49"/>
    <p:sldId id="266" r:id="rId50"/>
    <p:sldId id="267" r:id="rId51"/>
    <p:sldId id="2147478055" r:id="rId52"/>
    <p:sldId id="269" r:id="rId53"/>
    <p:sldId id="270" r:id="rId54"/>
    <p:sldId id="2147478056" r:id="rId55"/>
    <p:sldId id="2147478057" r:id="rId56"/>
    <p:sldId id="2147478058" r:id="rId57"/>
    <p:sldId id="2147478059" r:id="rId58"/>
    <p:sldId id="275" r:id="rId59"/>
    <p:sldId id="276" r:id="rId60"/>
    <p:sldId id="2147478060" r:id="rId61"/>
    <p:sldId id="2147478061" r:id="rId62"/>
    <p:sldId id="2147478062" r:id="rId63"/>
    <p:sldId id="2147478063" r:id="rId64"/>
    <p:sldId id="281" r:id="rId65"/>
    <p:sldId id="2147478064" r:id="rId66"/>
    <p:sldId id="283" r:id="rId67"/>
    <p:sldId id="2147478065" r:id="rId68"/>
    <p:sldId id="2147478066" r:id="rId69"/>
    <p:sldId id="286" r:id="rId70"/>
    <p:sldId id="287" r:id="rId71"/>
    <p:sldId id="288" r:id="rId72"/>
    <p:sldId id="289" r:id="rId73"/>
    <p:sldId id="2147478067" r:id="rId74"/>
    <p:sldId id="291" r:id="rId75"/>
    <p:sldId id="2147478068" r:id="rId76"/>
    <p:sldId id="2147478083" r:id="rId77"/>
    <p:sldId id="273" r:id="rId78"/>
    <p:sldId id="450" r:id="rId79"/>
    <p:sldId id="274" r:id="rId80"/>
    <p:sldId id="2147478086" r:id="rId81"/>
    <p:sldId id="2147478087" r:id="rId82"/>
    <p:sldId id="2147478088" r:id="rId83"/>
    <p:sldId id="2147478089" r:id="rId84"/>
    <p:sldId id="2147478090" r:id="rId85"/>
    <p:sldId id="2147478091" r:id="rId86"/>
    <p:sldId id="2147478092" r:id="rId87"/>
    <p:sldId id="2147478093" r:id="rId88"/>
    <p:sldId id="2147478094" r:id="rId89"/>
    <p:sldId id="2147478095" r:id="rId90"/>
    <p:sldId id="2147478096" r:id="rId91"/>
    <p:sldId id="2147478073" r:id="rId92"/>
    <p:sldId id="2147478075" r:id="rId93"/>
    <p:sldId id="2147478076" r:id="rId94"/>
    <p:sldId id="2147478078" r:id="rId95"/>
    <p:sldId id="2147478079" r:id="rId96"/>
    <p:sldId id="2147478077" r:id="rId97"/>
    <p:sldId id="2147478082" r:id="rId98"/>
    <p:sldId id="2147478080" r:id="rId99"/>
    <p:sldId id="2147478072" r:id="rId100"/>
    <p:sldId id="280" r:id="rId101"/>
    <p:sldId id="282" r:id="rId102"/>
    <p:sldId id="284" r:id="rId103"/>
    <p:sldId id="285" r:id="rId104"/>
    <p:sldId id="290" r:id="rId105"/>
    <p:sldId id="292" r:id="rId106"/>
    <p:sldId id="294" r:id="rId107"/>
    <p:sldId id="295" r:id="rId108"/>
    <p:sldId id="296" r:id="rId109"/>
    <p:sldId id="297" r:id="rId110"/>
    <p:sldId id="293" r:id="rId111"/>
    <p:sldId id="300" r:id="rId112"/>
    <p:sldId id="298" r:id="rId113"/>
    <p:sldId id="301" r:id="rId114"/>
    <p:sldId id="279" r:id="rId115"/>
    <p:sldId id="268"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3BBD"/>
    <a:srgbClr val="2D1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06B499-43F3-7443-BD03-F74ED3BB67B5}" v="80" dt="2023-06-02T23:40:11.4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5"/>
    <p:restoredTop sz="96327"/>
  </p:normalViewPr>
  <p:slideViewPr>
    <p:cSldViewPr snapToGrid="0">
      <p:cViewPr varScale="1">
        <p:scale>
          <a:sx n="114" d="100"/>
          <a:sy n="114" d="100"/>
        </p:scale>
        <p:origin x="184"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notesMaster" Target="notesMasters/notesMaster1.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presProps" Target="presProp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viewProps" Target="viewProps.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Books" userId="7991137f-4da1-4869-a2a7-1122a540ee33" providerId="ADAL" clId="{5706B499-43F3-7443-BD03-F74ED3BB67B5}"/>
    <pc:docChg chg="undo redo custSel addSld delSld modSld sldOrd">
      <pc:chgData name="Oliver Books" userId="7991137f-4da1-4869-a2a7-1122a540ee33" providerId="ADAL" clId="{5706B499-43F3-7443-BD03-F74ED3BB67B5}" dt="2023-06-02T18:37:45.281" v="881"/>
      <pc:docMkLst>
        <pc:docMk/>
      </pc:docMkLst>
      <pc:sldChg chg="addSp delSp mod">
        <pc:chgData name="Oliver Books" userId="7991137f-4da1-4869-a2a7-1122a540ee33" providerId="ADAL" clId="{5706B499-43F3-7443-BD03-F74ED3BB67B5}" dt="2023-06-02T18:37:32.633" v="880" actId="22"/>
        <pc:sldMkLst>
          <pc:docMk/>
          <pc:sldMk cId="3374975332" sldId="256"/>
        </pc:sldMkLst>
        <pc:spChg chg="add del">
          <ac:chgData name="Oliver Books" userId="7991137f-4da1-4869-a2a7-1122a540ee33" providerId="ADAL" clId="{5706B499-43F3-7443-BD03-F74ED3BB67B5}" dt="2023-06-02T18:37:32.633" v="880" actId="22"/>
          <ac:spMkLst>
            <pc:docMk/>
            <pc:sldMk cId="3374975332" sldId="256"/>
            <ac:spMk id="6" creationId="{BE308B49-0E91-81F5-6B0D-03804A202E82}"/>
          </ac:spMkLst>
        </pc:spChg>
      </pc:sldChg>
      <pc:sldChg chg="addSp delSp modSp mod">
        <pc:chgData name="Oliver Books" userId="7991137f-4da1-4869-a2a7-1122a540ee33" providerId="ADAL" clId="{5706B499-43F3-7443-BD03-F74ED3BB67B5}" dt="2023-06-02T18:37:27.734" v="878"/>
        <pc:sldMkLst>
          <pc:docMk/>
          <pc:sldMk cId="2511876238" sldId="268"/>
        </pc:sldMkLst>
        <pc:spChg chg="del">
          <ac:chgData name="Oliver Books" userId="7991137f-4da1-4869-a2a7-1122a540ee33" providerId="ADAL" clId="{5706B499-43F3-7443-BD03-F74ED3BB67B5}" dt="2023-06-01T17:26:13.605" v="374" actId="478"/>
          <ac:spMkLst>
            <pc:docMk/>
            <pc:sldMk cId="2511876238" sldId="268"/>
            <ac:spMk id="3" creationId="{4DD9E8D4-9B3B-A9D2-8893-15A0F9297A93}"/>
          </ac:spMkLst>
        </pc:spChg>
        <pc:spChg chg="add mod">
          <ac:chgData name="Oliver Books" userId="7991137f-4da1-4869-a2a7-1122a540ee33" providerId="ADAL" clId="{5706B499-43F3-7443-BD03-F74ED3BB67B5}" dt="2023-06-02T18:37:27.734" v="878"/>
          <ac:spMkLst>
            <pc:docMk/>
            <pc:sldMk cId="2511876238" sldId="268"/>
            <ac:spMk id="4" creationId="{3DC9A9D2-33F7-F9E2-FB14-D6AC08CF0B3F}"/>
          </ac:spMkLst>
        </pc:spChg>
      </pc:sldChg>
      <pc:sldChg chg="addSp delSp modSp mod">
        <pc:chgData name="Oliver Books" userId="7991137f-4da1-4869-a2a7-1122a540ee33" providerId="ADAL" clId="{5706B499-43F3-7443-BD03-F74ED3BB67B5}" dt="2023-06-01T18:57:16.816" v="739" actId="1076"/>
        <pc:sldMkLst>
          <pc:docMk/>
          <pc:sldMk cId="1970025590" sldId="271"/>
        </pc:sldMkLst>
        <pc:spChg chg="del mod">
          <ac:chgData name="Oliver Books" userId="7991137f-4da1-4869-a2a7-1122a540ee33" providerId="ADAL" clId="{5706B499-43F3-7443-BD03-F74ED3BB67B5}" dt="2023-06-01T17:58:24.572" v="384" actId="478"/>
          <ac:spMkLst>
            <pc:docMk/>
            <pc:sldMk cId="1970025590" sldId="271"/>
            <ac:spMk id="2" creationId="{6624FE19-AB31-FAAB-8299-223F6FCE25A0}"/>
          </ac:spMkLst>
        </pc:spChg>
        <pc:spChg chg="del mod">
          <ac:chgData name="Oliver Books" userId="7991137f-4da1-4869-a2a7-1122a540ee33" providerId="ADAL" clId="{5706B499-43F3-7443-BD03-F74ED3BB67B5}" dt="2023-06-01T17:58:26.072" v="388" actId="478"/>
          <ac:spMkLst>
            <pc:docMk/>
            <pc:sldMk cId="1970025590" sldId="271"/>
            <ac:spMk id="4" creationId="{7F9698B0-FECE-62CC-9B65-CD8B23F78638}"/>
          </ac:spMkLst>
        </pc:spChg>
        <pc:spChg chg="add mod">
          <ac:chgData name="Oliver Books" userId="7991137f-4da1-4869-a2a7-1122a540ee33" providerId="ADAL" clId="{5706B499-43F3-7443-BD03-F74ED3BB67B5}" dt="2023-06-01T18:57:16.816" v="739" actId="1076"/>
          <ac:spMkLst>
            <pc:docMk/>
            <pc:sldMk cId="1970025590" sldId="271"/>
            <ac:spMk id="5" creationId="{92C94D96-8EE7-CF62-0E1F-AA66C597036B}"/>
          </ac:spMkLst>
        </pc:spChg>
        <pc:spChg chg="mod">
          <ac:chgData name="Oliver Books" userId="7991137f-4da1-4869-a2a7-1122a540ee33" providerId="ADAL" clId="{5706B499-43F3-7443-BD03-F74ED3BB67B5}" dt="2023-06-01T17:58:34.455" v="414" actId="20577"/>
          <ac:spMkLst>
            <pc:docMk/>
            <pc:sldMk cId="1970025590" sldId="271"/>
            <ac:spMk id="6" creationId="{8141BF2B-850F-C612-69BB-6CB62A220045}"/>
          </ac:spMkLst>
        </pc:spChg>
        <pc:spChg chg="add del mod">
          <ac:chgData name="Oliver Books" userId="7991137f-4da1-4869-a2a7-1122a540ee33" providerId="ADAL" clId="{5706B499-43F3-7443-BD03-F74ED3BB67B5}" dt="2023-06-01T17:58:29.517" v="390" actId="478"/>
          <ac:spMkLst>
            <pc:docMk/>
            <pc:sldMk cId="1970025590" sldId="271"/>
            <ac:spMk id="8" creationId="{7DEC51CD-E9AC-F6AC-AF8F-22C3A8640938}"/>
          </ac:spMkLst>
        </pc:spChg>
        <pc:spChg chg="add del mod">
          <ac:chgData name="Oliver Books" userId="7991137f-4da1-4869-a2a7-1122a540ee33" providerId="ADAL" clId="{5706B499-43F3-7443-BD03-F74ED3BB67B5}" dt="2023-06-01T17:58:27.619" v="389" actId="478"/>
          <ac:spMkLst>
            <pc:docMk/>
            <pc:sldMk cId="1970025590" sldId="271"/>
            <ac:spMk id="10" creationId="{AAA51D86-5455-88DA-8F60-7E126188A43B}"/>
          </ac:spMkLst>
        </pc:spChg>
        <pc:spChg chg="add del">
          <ac:chgData name="Oliver Books" userId="7991137f-4da1-4869-a2a7-1122a540ee33" providerId="ADAL" clId="{5706B499-43F3-7443-BD03-F74ED3BB67B5}" dt="2023-06-01T18:40:10.164" v="708"/>
          <ac:spMkLst>
            <pc:docMk/>
            <pc:sldMk cId="1970025590" sldId="271"/>
            <ac:spMk id="13" creationId="{B490D763-D5DE-2C02-FD5A-880C7990CA9A}"/>
          </ac:spMkLst>
        </pc:spChg>
        <pc:spChg chg="del">
          <ac:chgData name="Oliver Books" userId="7991137f-4da1-4869-a2a7-1122a540ee33" providerId="ADAL" clId="{5706B499-43F3-7443-BD03-F74ED3BB67B5}" dt="2023-06-01T16:23:18.107" v="31" actId="478"/>
          <ac:spMkLst>
            <pc:docMk/>
            <pc:sldMk cId="1970025590" sldId="271"/>
            <ac:spMk id="14" creationId="{A2310F04-7D6D-8CE5-399F-AFF0838F6595}"/>
          </ac:spMkLst>
        </pc:spChg>
        <pc:spChg chg="del mod">
          <ac:chgData name="Oliver Books" userId="7991137f-4da1-4869-a2a7-1122a540ee33" providerId="ADAL" clId="{5706B499-43F3-7443-BD03-F74ED3BB67B5}" dt="2023-06-01T16:23:19.109" v="33" actId="478"/>
          <ac:spMkLst>
            <pc:docMk/>
            <pc:sldMk cId="1970025590" sldId="271"/>
            <ac:spMk id="15" creationId="{A6AC0087-1326-F464-E76D-8B00AE33D540}"/>
          </ac:spMkLst>
        </pc:spChg>
        <pc:spChg chg="add del">
          <ac:chgData name="Oliver Books" userId="7991137f-4da1-4869-a2a7-1122a540ee33" providerId="ADAL" clId="{5706B499-43F3-7443-BD03-F74ED3BB67B5}" dt="2023-06-01T18:40:12.615" v="710"/>
          <ac:spMkLst>
            <pc:docMk/>
            <pc:sldMk cId="1970025590" sldId="271"/>
            <ac:spMk id="18" creationId="{B6A10828-F3DB-1DC1-0D96-3CA42098DC4D}"/>
          </ac:spMkLst>
        </pc:spChg>
        <pc:spChg chg="del">
          <ac:chgData name="Oliver Books" userId="7991137f-4da1-4869-a2a7-1122a540ee33" providerId="ADAL" clId="{5706B499-43F3-7443-BD03-F74ED3BB67B5}" dt="2023-06-01T16:20:30.612" v="0" actId="21"/>
          <ac:spMkLst>
            <pc:docMk/>
            <pc:sldMk cId="1970025590" sldId="271"/>
            <ac:spMk id="19" creationId="{F444C35C-0D2E-81A0-8D95-89211CC167A9}"/>
          </ac:spMkLst>
        </pc:spChg>
        <pc:spChg chg="add del">
          <ac:chgData name="Oliver Books" userId="7991137f-4da1-4869-a2a7-1122a540ee33" providerId="ADAL" clId="{5706B499-43F3-7443-BD03-F74ED3BB67B5}" dt="2023-06-01T18:40:22.014" v="712"/>
          <ac:spMkLst>
            <pc:docMk/>
            <pc:sldMk cId="1970025590" sldId="271"/>
            <ac:spMk id="21" creationId="{71ED8A19-0FC2-8306-7E16-CD0420150E45}"/>
          </ac:spMkLst>
        </pc:spChg>
        <pc:picChg chg="add del mod">
          <ac:chgData name="Oliver Books" userId="7991137f-4da1-4869-a2a7-1122a540ee33" providerId="ADAL" clId="{5706B499-43F3-7443-BD03-F74ED3BB67B5}" dt="2023-06-01T18:56:57.889" v="732" actId="478"/>
          <ac:picMkLst>
            <pc:docMk/>
            <pc:sldMk cId="1970025590" sldId="271"/>
            <ac:picMk id="3" creationId="{D7CBD45F-4885-05DD-FD84-5C1F37A33BEA}"/>
          </ac:picMkLst>
        </pc:picChg>
        <pc:picChg chg="add del mod">
          <ac:chgData name="Oliver Books" userId="7991137f-4da1-4869-a2a7-1122a540ee33" providerId="ADAL" clId="{5706B499-43F3-7443-BD03-F74ED3BB67B5}" dt="2023-06-01T18:56:56.758" v="731" actId="478"/>
          <ac:picMkLst>
            <pc:docMk/>
            <pc:sldMk cId="1970025590" sldId="271"/>
            <ac:picMk id="12" creationId="{3FBCDBBD-EF5C-7210-FEDE-6D3558C9FF92}"/>
          </ac:picMkLst>
        </pc:picChg>
        <pc:picChg chg="del">
          <ac:chgData name="Oliver Books" userId="7991137f-4da1-4869-a2a7-1122a540ee33" providerId="ADAL" clId="{5706B499-43F3-7443-BD03-F74ED3BB67B5}" dt="2023-06-01T16:23:17.078" v="30" actId="478"/>
          <ac:picMkLst>
            <pc:docMk/>
            <pc:sldMk cId="1970025590" sldId="271"/>
            <ac:picMk id="16" creationId="{08FF5A64-0C05-E351-5E06-6030BB5F0691}"/>
          </ac:picMkLst>
        </pc:picChg>
        <pc:picChg chg="del mod">
          <ac:chgData name="Oliver Books" userId="7991137f-4da1-4869-a2a7-1122a540ee33" providerId="ADAL" clId="{5706B499-43F3-7443-BD03-F74ED3BB67B5}" dt="2023-06-01T17:58:25.169" v="386" actId="478"/>
          <ac:picMkLst>
            <pc:docMk/>
            <pc:sldMk cId="1970025590" sldId="271"/>
            <ac:picMk id="17" creationId="{94CF6584-7D11-D64B-DF14-7F8917093F51}"/>
          </ac:picMkLst>
        </pc:picChg>
        <pc:picChg chg="del">
          <ac:chgData name="Oliver Books" userId="7991137f-4da1-4869-a2a7-1122a540ee33" providerId="ADAL" clId="{5706B499-43F3-7443-BD03-F74ED3BB67B5}" dt="2023-06-01T16:20:30.612" v="0" actId="21"/>
          <ac:picMkLst>
            <pc:docMk/>
            <pc:sldMk cId="1970025590" sldId="271"/>
            <ac:picMk id="20" creationId="{7C0C7F07-B0E1-E21A-7700-BFA97BFC508B}"/>
          </ac:picMkLst>
        </pc:picChg>
        <pc:picChg chg="add del mod modCrop">
          <ac:chgData name="Oliver Books" userId="7991137f-4da1-4869-a2a7-1122a540ee33" providerId="ADAL" clId="{5706B499-43F3-7443-BD03-F74ED3BB67B5}" dt="2023-06-01T18:56:59.019" v="733" actId="478"/>
          <ac:picMkLst>
            <pc:docMk/>
            <pc:sldMk cId="1970025590" sldId="271"/>
            <ac:picMk id="23" creationId="{BCCCF4FC-A36F-F003-236F-C6D85AB6BBF3}"/>
          </ac:picMkLst>
        </pc:picChg>
        <pc:picChg chg="add mod modCrop">
          <ac:chgData name="Oliver Books" userId="7991137f-4da1-4869-a2a7-1122a540ee33" providerId="ADAL" clId="{5706B499-43F3-7443-BD03-F74ED3BB67B5}" dt="2023-06-01T18:57:13.847" v="738" actId="732"/>
          <ac:picMkLst>
            <pc:docMk/>
            <pc:sldMk cId="1970025590" sldId="271"/>
            <ac:picMk id="25" creationId="{A44B79D8-CE24-0946-22ED-F4E685727E90}"/>
          </ac:picMkLst>
        </pc:picChg>
      </pc:sldChg>
      <pc:sldChg chg="addSp delSp modSp mod">
        <pc:chgData name="Oliver Books" userId="7991137f-4da1-4869-a2a7-1122a540ee33" providerId="ADAL" clId="{5706B499-43F3-7443-BD03-F74ED3BB67B5}" dt="2023-06-01T17:26:24.128" v="377"/>
        <pc:sldMkLst>
          <pc:docMk/>
          <pc:sldMk cId="258812627" sldId="273"/>
        </pc:sldMkLst>
        <pc:spChg chg="add mod">
          <ac:chgData name="Oliver Books" userId="7991137f-4da1-4869-a2a7-1122a540ee33" providerId="ADAL" clId="{5706B499-43F3-7443-BD03-F74ED3BB67B5}" dt="2023-06-01T17:26:24.128" v="377"/>
          <ac:spMkLst>
            <pc:docMk/>
            <pc:sldMk cId="258812627" sldId="273"/>
            <ac:spMk id="3" creationId="{52F13D97-E307-C024-88DD-81A2B16E080A}"/>
          </ac:spMkLst>
        </pc:spChg>
        <pc:spChg chg="del">
          <ac:chgData name="Oliver Books" userId="7991137f-4da1-4869-a2a7-1122a540ee33" providerId="ADAL" clId="{5706B499-43F3-7443-BD03-F74ED3BB67B5}" dt="2023-06-01T17:26:23.785" v="376" actId="478"/>
          <ac:spMkLst>
            <pc:docMk/>
            <pc:sldMk cId="258812627" sldId="273"/>
            <ac:spMk id="4" creationId="{B171B7DB-1B7E-39BF-EAC5-CB4F8579C64C}"/>
          </ac:spMkLst>
        </pc:spChg>
      </pc:sldChg>
      <pc:sldChg chg="modSp mod">
        <pc:chgData name="Oliver Books" userId="7991137f-4da1-4869-a2a7-1122a540ee33" providerId="ADAL" clId="{5706B499-43F3-7443-BD03-F74ED3BB67B5}" dt="2023-06-01T16:56:05.111" v="184"/>
        <pc:sldMkLst>
          <pc:docMk/>
          <pc:sldMk cId="210110131" sldId="277"/>
        </pc:sldMkLst>
        <pc:spChg chg="mod">
          <ac:chgData name="Oliver Books" userId="7991137f-4da1-4869-a2a7-1122a540ee33" providerId="ADAL" clId="{5706B499-43F3-7443-BD03-F74ED3BB67B5}" dt="2023-06-01T16:56:05.111" v="184"/>
          <ac:spMkLst>
            <pc:docMk/>
            <pc:sldMk cId="210110131" sldId="277"/>
            <ac:spMk id="3" creationId="{5FEDED0B-1DB8-69FE-F32C-0C7E96EBB69D}"/>
          </ac:spMkLst>
        </pc:spChg>
      </pc:sldChg>
      <pc:sldChg chg="del">
        <pc:chgData name="Oliver Books" userId="7991137f-4da1-4869-a2a7-1122a540ee33" providerId="ADAL" clId="{5706B499-43F3-7443-BD03-F74ED3BB67B5}" dt="2023-06-01T17:20:56.535" v="188" actId="2696"/>
        <pc:sldMkLst>
          <pc:docMk/>
          <pc:sldMk cId="4263437508" sldId="278"/>
        </pc:sldMkLst>
      </pc:sldChg>
      <pc:sldChg chg="addSp delSp modSp mod">
        <pc:chgData name="Oliver Books" userId="7991137f-4da1-4869-a2a7-1122a540ee33" providerId="ADAL" clId="{5706B499-43F3-7443-BD03-F74ED3BB67B5}" dt="2023-06-01T17:25:57.987" v="373"/>
        <pc:sldMkLst>
          <pc:docMk/>
          <pc:sldMk cId="2886534070" sldId="280"/>
        </pc:sldMkLst>
        <pc:spChg chg="mod">
          <ac:chgData name="Oliver Books" userId="7991137f-4da1-4869-a2a7-1122a540ee33" providerId="ADAL" clId="{5706B499-43F3-7443-BD03-F74ED3BB67B5}" dt="2023-06-01T17:24:43.774" v="371" actId="14100"/>
          <ac:spMkLst>
            <pc:docMk/>
            <pc:sldMk cId="2886534070" sldId="280"/>
            <ac:spMk id="2" creationId="{3D5AC3DC-3568-268C-0D03-2DDCEA58520A}"/>
          </ac:spMkLst>
        </pc:spChg>
        <pc:spChg chg="add mod">
          <ac:chgData name="Oliver Books" userId="7991137f-4da1-4869-a2a7-1122a540ee33" providerId="ADAL" clId="{5706B499-43F3-7443-BD03-F74ED3BB67B5}" dt="2023-06-01T17:25:57.987" v="373"/>
          <ac:spMkLst>
            <pc:docMk/>
            <pc:sldMk cId="2886534070" sldId="280"/>
            <ac:spMk id="3" creationId="{32D67A79-B804-1395-6BDA-4ED51E0B51AC}"/>
          </ac:spMkLst>
        </pc:spChg>
        <pc:spChg chg="del">
          <ac:chgData name="Oliver Books" userId="7991137f-4da1-4869-a2a7-1122a540ee33" providerId="ADAL" clId="{5706B499-43F3-7443-BD03-F74ED3BB67B5}" dt="2023-06-01T17:25:57.691" v="372" actId="478"/>
          <ac:spMkLst>
            <pc:docMk/>
            <pc:sldMk cId="2886534070" sldId="280"/>
            <ac:spMk id="4" creationId="{B171B7DB-1B7E-39BF-EAC5-CB4F8579C64C}"/>
          </ac:spMkLst>
        </pc:spChg>
      </pc:sldChg>
      <pc:sldChg chg="modSp mod">
        <pc:chgData name="Oliver Books" userId="7991137f-4da1-4869-a2a7-1122a540ee33" providerId="ADAL" clId="{5706B499-43F3-7443-BD03-F74ED3BB67B5}" dt="2023-06-01T16:20:30.954" v="3" actId="27636"/>
        <pc:sldMkLst>
          <pc:docMk/>
          <pc:sldMk cId="0" sldId="286"/>
        </pc:sldMkLst>
        <pc:spChg chg="mod">
          <ac:chgData name="Oliver Books" userId="7991137f-4da1-4869-a2a7-1122a540ee33" providerId="ADAL" clId="{5706B499-43F3-7443-BD03-F74ED3BB67B5}" dt="2023-06-01T16:20:30.954" v="3" actId="27636"/>
          <ac:spMkLst>
            <pc:docMk/>
            <pc:sldMk cId="0" sldId="286"/>
            <ac:spMk id="418" creationId="{00000000-0000-0000-0000-000000000000}"/>
          </ac:spMkLst>
        </pc:spChg>
      </pc:sldChg>
      <pc:sldChg chg="add">
        <pc:chgData name="Oliver Books" userId="7991137f-4da1-4869-a2a7-1122a540ee33" providerId="ADAL" clId="{5706B499-43F3-7443-BD03-F74ED3BB67B5}" dt="2023-06-01T21:35:58.577" v="740"/>
        <pc:sldMkLst>
          <pc:docMk/>
          <pc:sldMk cId="4257008790" sldId="450"/>
        </pc:sldMkLst>
      </pc:sldChg>
      <pc:sldChg chg="add">
        <pc:chgData name="Oliver Books" userId="7991137f-4da1-4869-a2a7-1122a540ee33" providerId="ADAL" clId="{5706B499-43F3-7443-BD03-F74ED3BB67B5}" dt="2023-06-02T18:37:45.281" v="881"/>
        <pc:sldMkLst>
          <pc:docMk/>
          <pc:sldMk cId="2942323884" sldId="2761"/>
        </pc:sldMkLst>
      </pc:sldChg>
      <pc:sldChg chg="modSp mod">
        <pc:chgData name="Oliver Books" userId="7991137f-4da1-4869-a2a7-1122a540ee33" providerId="ADAL" clId="{5706B499-43F3-7443-BD03-F74ED3BB67B5}" dt="2023-06-01T16:20:30.913" v="1" actId="27636"/>
        <pc:sldMkLst>
          <pc:docMk/>
          <pc:sldMk cId="0" sldId="2147478059"/>
        </pc:sldMkLst>
        <pc:spChg chg="mod">
          <ac:chgData name="Oliver Books" userId="7991137f-4da1-4869-a2a7-1122a540ee33" providerId="ADAL" clId="{5706B499-43F3-7443-BD03-F74ED3BB67B5}" dt="2023-06-01T16:20:30.913" v="1" actId="27636"/>
          <ac:spMkLst>
            <pc:docMk/>
            <pc:sldMk cId="0" sldId="2147478059"/>
            <ac:spMk id="283" creationId="{00000000-0000-0000-0000-000000000000}"/>
          </ac:spMkLst>
        </pc:spChg>
      </pc:sldChg>
      <pc:sldChg chg="modSp mod">
        <pc:chgData name="Oliver Books" userId="7991137f-4da1-4869-a2a7-1122a540ee33" providerId="ADAL" clId="{5706B499-43F3-7443-BD03-F74ED3BB67B5}" dt="2023-06-01T16:20:30.940" v="2" actId="27636"/>
        <pc:sldMkLst>
          <pc:docMk/>
          <pc:sldMk cId="0" sldId="2147478063"/>
        </pc:sldMkLst>
        <pc:spChg chg="mod">
          <ac:chgData name="Oliver Books" userId="7991137f-4da1-4869-a2a7-1122a540ee33" providerId="ADAL" clId="{5706B499-43F3-7443-BD03-F74ED3BB67B5}" dt="2023-06-01T16:20:30.940" v="2" actId="27636"/>
          <ac:spMkLst>
            <pc:docMk/>
            <pc:sldMk cId="0" sldId="2147478063"/>
            <ac:spMk id="339" creationId="{00000000-0000-0000-0000-000000000000}"/>
          </ac:spMkLst>
        </pc:spChg>
      </pc:sldChg>
      <pc:sldChg chg="addSp delSp modSp new del mod">
        <pc:chgData name="Oliver Books" userId="7991137f-4da1-4869-a2a7-1122a540ee33" providerId="ADAL" clId="{5706B499-43F3-7443-BD03-F74ED3BB67B5}" dt="2023-06-01T17:32:22.775" v="382" actId="2696"/>
        <pc:sldMkLst>
          <pc:docMk/>
          <pc:sldMk cId="1633708205" sldId="2147478069"/>
        </pc:sldMkLst>
        <pc:spChg chg="mod">
          <ac:chgData name="Oliver Books" userId="7991137f-4da1-4869-a2a7-1122a540ee33" providerId="ADAL" clId="{5706B499-43F3-7443-BD03-F74ED3BB67B5}" dt="2023-06-01T16:22:12.968" v="27" actId="20577"/>
          <ac:spMkLst>
            <pc:docMk/>
            <pc:sldMk cId="1633708205" sldId="2147478069"/>
            <ac:spMk id="2" creationId="{B95513AF-EBE5-AFB3-6D06-0E16EAA23ED0}"/>
          </ac:spMkLst>
        </pc:spChg>
        <pc:spChg chg="add del mod">
          <ac:chgData name="Oliver Books" userId="7991137f-4da1-4869-a2a7-1122a540ee33" providerId="ADAL" clId="{5706B499-43F3-7443-BD03-F74ED3BB67B5}" dt="2023-06-01T16:22:16.937" v="28" actId="478"/>
          <ac:spMkLst>
            <pc:docMk/>
            <pc:sldMk cId="1633708205" sldId="2147478069"/>
            <ac:spMk id="3" creationId="{525E305E-0899-05E4-128E-2532F79D9FDC}"/>
          </ac:spMkLst>
        </pc:spChg>
        <pc:picChg chg="add del mod">
          <ac:chgData name="Oliver Books" userId="7991137f-4da1-4869-a2a7-1122a540ee33" providerId="ADAL" clId="{5706B499-43F3-7443-BD03-F74ED3BB67B5}" dt="2023-06-01T16:21:28.071" v="13" actId="478"/>
          <ac:picMkLst>
            <pc:docMk/>
            <pc:sldMk cId="1633708205" sldId="2147478069"/>
            <ac:picMk id="4" creationId="{6750D220-9E1A-63B5-077D-F4C69A3A22BF}"/>
          </ac:picMkLst>
        </pc:picChg>
        <pc:picChg chg="add mod">
          <ac:chgData name="Oliver Books" userId="7991137f-4da1-4869-a2a7-1122a540ee33" providerId="ADAL" clId="{5706B499-43F3-7443-BD03-F74ED3BB67B5}" dt="2023-06-01T16:21:53.979" v="18" actId="1076"/>
          <ac:picMkLst>
            <pc:docMk/>
            <pc:sldMk cId="1633708205" sldId="2147478069"/>
            <ac:picMk id="5" creationId="{799945F0-10ED-C182-CFE2-F50B155F9266}"/>
          </ac:picMkLst>
        </pc:picChg>
        <pc:picChg chg="add mod">
          <ac:chgData name="Oliver Books" userId="7991137f-4da1-4869-a2a7-1122a540ee33" providerId="ADAL" clId="{5706B499-43F3-7443-BD03-F74ED3BB67B5}" dt="2023-06-01T16:22:04.876" v="23" actId="1076"/>
          <ac:picMkLst>
            <pc:docMk/>
            <pc:sldMk cId="1633708205" sldId="2147478069"/>
            <ac:picMk id="6" creationId="{1A1FDA5D-6715-2F93-2BE6-5357D2482E9A}"/>
          </ac:picMkLst>
        </pc:picChg>
        <pc:picChg chg="add del">
          <ac:chgData name="Oliver Books" userId="7991137f-4da1-4869-a2a7-1122a540ee33" providerId="ADAL" clId="{5706B499-43F3-7443-BD03-F74ED3BB67B5}" dt="2023-06-01T16:21:30.345" v="15"/>
          <ac:picMkLst>
            <pc:docMk/>
            <pc:sldMk cId="1633708205" sldId="2147478069"/>
            <ac:picMk id="1026" creationId="{27B2D706-6B71-D7C7-72B8-D33D8CBD71FC}"/>
          </ac:picMkLst>
        </pc:picChg>
      </pc:sldChg>
      <pc:sldChg chg="add del">
        <pc:chgData name="Oliver Books" userId="7991137f-4da1-4869-a2a7-1122a540ee33" providerId="ADAL" clId="{5706B499-43F3-7443-BD03-F74ED3BB67B5}" dt="2023-06-01T16:35:03.516" v="103" actId="2696"/>
        <pc:sldMkLst>
          <pc:docMk/>
          <pc:sldMk cId="1474467073" sldId="2147478070"/>
        </pc:sldMkLst>
      </pc:sldChg>
      <pc:sldChg chg="addSp delSp modSp new mod">
        <pc:chgData name="Oliver Books" userId="7991137f-4da1-4869-a2a7-1122a540ee33" providerId="ADAL" clId="{5706B499-43F3-7443-BD03-F74ED3BB67B5}" dt="2023-06-01T18:42:36.639" v="730" actId="1076"/>
        <pc:sldMkLst>
          <pc:docMk/>
          <pc:sldMk cId="2584400910" sldId="2147478071"/>
        </pc:sldMkLst>
        <pc:spChg chg="add del mod">
          <ac:chgData name="Oliver Books" userId="7991137f-4da1-4869-a2a7-1122a540ee33" providerId="ADAL" clId="{5706B499-43F3-7443-BD03-F74ED3BB67B5}" dt="2023-06-01T18:42:36.639" v="730" actId="1076"/>
          <ac:spMkLst>
            <pc:docMk/>
            <pc:sldMk cId="2584400910" sldId="2147478071"/>
            <ac:spMk id="2" creationId="{59ED7E93-3E32-D9B0-33B1-70043A31816C}"/>
          </ac:spMkLst>
        </pc:spChg>
        <pc:spChg chg="del">
          <ac:chgData name="Oliver Books" userId="7991137f-4da1-4869-a2a7-1122a540ee33" providerId="ADAL" clId="{5706B499-43F3-7443-BD03-F74ED3BB67B5}" dt="2023-06-01T16:27:26.937" v="58"/>
          <ac:spMkLst>
            <pc:docMk/>
            <pc:sldMk cId="2584400910" sldId="2147478071"/>
            <ac:spMk id="3" creationId="{038C233D-FE57-7832-6481-E41842FFA05B}"/>
          </ac:spMkLst>
        </pc:spChg>
        <pc:spChg chg="mod">
          <ac:chgData name="Oliver Books" userId="7991137f-4da1-4869-a2a7-1122a540ee33" providerId="ADAL" clId="{5706B499-43F3-7443-BD03-F74ED3BB67B5}" dt="2023-06-01T18:42:36.639" v="730" actId="1076"/>
          <ac:spMkLst>
            <pc:docMk/>
            <pc:sldMk cId="2584400910" sldId="2147478071"/>
            <ac:spMk id="4" creationId="{D70ECBE6-D2EA-36DE-B937-31E824E866B9}"/>
          </ac:spMkLst>
        </pc:spChg>
        <pc:spChg chg="del mod">
          <ac:chgData name="Oliver Books" userId="7991137f-4da1-4869-a2a7-1122a540ee33" providerId="ADAL" clId="{5706B499-43F3-7443-BD03-F74ED3BB67B5}" dt="2023-06-01T16:34:42.716" v="81" actId="478"/>
          <ac:spMkLst>
            <pc:docMk/>
            <pc:sldMk cId="2584400910" sldId="2147478071"/>
            <ac:spMk id="5" creationId="{10460FC1-0A75-56FB-EB4D-A9D290DE1255}"/>
          </ac:spMkLst>
        </pc:spChg>
        <pc:spChg chg="mod">
          <ac:chgData name="Oliver Books" userId="7991137f-4da1-4869-a2a7-1122a540ee33" providerId="ADAL" clId="{5706B499-43F3-7443-BD03-F74ED3BB67B5}" dt="2023-06-01T16:34:57.047" v="102" actId="20577"/>
          <ac:spMkLst>
            <pc:docMk/>
            <pc:sldMk cId="2584400910" sldId="2147478071"/>
            <ac:spMk id="6" creationId="{93DDE960-3A46-6E90-2D4E-EE36F5170D1C}"/>
          </ac:spMkLst>
        </pc:spChg>
        <pc:spChg chg="add del mod">
          <ac:chgData name="Oliver Books" userId="7991137f-4da1-4869-a2a7-1122a540ee33" providerId="ADAL" clId="{5706B499-43F3-7443-BD03-F74ED3BB67B5}" dt="2023-06-01T16:33:46.892" v="61"/>
          <ac:spMkLst>
            <pc:docMk/>
            <pc:sldMk cId="2584400910" sldId="2147478071"/>
            <ac:spMk id="9" creationId="{A98F940D-D793-ED65-A6D2-D2541CB757F3}"/>
          </ac:spMkLst>
        </pc:spChg>
        <pc:spChg chg="add del mod">
          <ac:chgData name="Oliver Books" userId="7991137f-4da1-4869-a2a7-1122a540ee33" providerId="ADAL" clId="{5706B499-43F3-7443-BD03-F74ED3BB67B5}" dt="2023-06-01T16:33:55.752" v="65"/>
          <ac:spMkLst>
            <pc:docMk/>
            <pc:sldMk cId="2584400910" sldId="2147478071"/>
            <ac:spMk id="11" creationId="{1A8400DF-F312-FD6E-A442-4A873BD304A5}"/>
          </ac:spMkLst>
        </pc:spChg>
        <pc:spChg chg="add del mod">
          <ac:chgData name="Oliver Books" userId="7991137f-4da1-4869-a2a7-1122a540ee33" providerId="ADAL" clId="{5706B499-43F3-7443-BD03-F74ED3BB67B5}" dt="2023-06-01T16:33:57.126" v="67"/>
          <ac:spMkLst>
            <pc:docMk/>
            <pc:sldMk cId="2584400910" sldId="2147478071"/>
            <ac:spMk id="12" creationId="{B3582747-3C6D-034E-8323-DBE015857E85}"/>
          </ac:spMkLst>
        </pc:spChg>
        <pc:spChg chg="add del mod">
          <ac:chgData name="Oliver Books" userId="7991137f-4da1-4869-a2a7-1122a540ee33" providerId="ADAL" clId="{5706B499-43F3-7443-BD03-F74ED3BB67B5}" dt="2023-06-01T16:34:22.159" v="77" actId="478"/>
          <ac:spMkLst>
            <pc:docMk/>
            <pc:sldMk cId="2584400910" sldId="2147478071"/>
            <ac:spMk id="13" creationId="{837E4598-E1BA-8156-B7FA-DD2E6AB2EE14}"/>
          </ac:spMkLst>
        </pc:spChg>
        <pc:picChg chg="add del mod">
          <ac:chgData name="Oliver Books" userId="7991137f-4da1-4869-a2a7-1122a540ee33" providerId="ADAL" clId="{5706B499-43F3-7443-BD03-F74ED3BB67B5}" dt="2023-06-01T16:27:15.322" v="57" actId="21"/>
          <ac:picMkLst>
            <pc:docMk/>
            <pc:sldMk cId="2584400910" sldId="2147478071"/>
            <ac:picMk id="7" creationId="{FD745348-160B-452F-176A-B83BF9F522EF}"/>
          </ac:picMkLst>
        </pc:picChg>
        <pc:picChg chg="add mod">
          <ac:chgData name="Oliver Books" userId="7991137f-4da1-4869-a2a7-1122a540ee33" providerId="ADAL" clId="{5706B499-43F3-7443-BD03-F74ED3BB67B5}" dt="2023-06-01T18:42:36.639" v="730" actId="1076"/>
          <ac:picMkLst>
            <pc:docMk/>
            <pc:sldMk cId="2584400910" sldId="2147478071"/>
            <ac:picMk id="8" creationId="{C752A227-6BB7-9106-4C95-2BCE5ABFBBC3}"/>
          </ac:picMkLst>
        </pc:picChg>
        <pc:picChg chg="add del">
          <ac:chgData name="Oliver Books" userId="7991137f-4da1-4869-a2a7-1122a540ee33" providerId="ADAL" clId="{5706B499-43F3-7443-BD03-F74ED3BB67B5}" dt="2023-06-01T16:33:48.025" v="63"/>
          <ac:picMkLst>
            <pc:docMk/>
            <pc:sldMk cId="2584400910" sldId="2147478071"/>
            <ac:picMk id="10" creationId="{168838E9-35EB-9114-D769-C0E5FC7F086E}"/>
          </ac:picMkLst>
        </pc:picChg>
      </pc:sldChg>
      <pc:sldChg chg="modSp add mod">
        <pc:chgData name="Oliver Books" userId="7991137f-4da1-4869-a2a7-1122a540ee33" providerId="ADAL" clId="{5706B499-43F3-7443-BD03-F74ED3BB67B5}" dt="2023-06-01T18:07:32.320" v="703" actId="20577"/>
        <pc:sldMkLst>
          <pc:docMk/>
          <pc:sldMk cId="1775426167" sldId="2147478072"/>
        </pc:sldMkLst>
        <pc:spChg chg="mod">
          <ac:chgData name="Oliver Books" userId="7991137f-4da1-4869-a2a7-1122a540ee33" providerId="ADAL" clId="{5706B499-43F3-7443-BD03-F74ED3BB67B5}" dt="2023-06-01T18:07:32.320" v="703" actId="20577"/>
          <ac:spMkLst>
            <pc:docMk/>
            <pc:sldMk cId="1775426167" sldId="2147478072"/>
            <ac:spMk id="3" creationId="{5FEDED0B-1DB8-69FE-F32C-0C7E96EBB69D}"/>
          </ac:spMkLst>
        </pc:spChg>
      </pc:sldChg>
      <pc:sldChg chg="addSp delSp modSp add mod ord">
        <pc:chgData name="Oliver Books" userId="7991137f-4da1-4869-a2a7-1122a540ee33" providerId="ADAL" clId="{5706B499-43F3-7443-BD03-F74ED3BB67B5}" dt="2023-06-01T18:00:35.009" v="428" actId="20577"/>
        <pc:sldMkLst>
          <pc:docMk/>
          <pc:sldMk cId="2916753217" sldId="2147478073"/>
        </pc:sldMkLst>
        <pc:spChg chg="mod">
          <ac:chgData name="Oliver Books" userId="7991137f-4da1-4869-a2a7-1122a540ee33" providerId="ADAL" clId="{5706B499-43F3-7443-BD03-F74ED3BB67B5}" dt="2023-06-01T17:28:21.001" v="381" actId="1076"/>
          <ac:spMkLst>
            <pc:docMk/>
            <pc:sldMk cId="2916753217" sldId="2147478073"/>
            <ac:spMk id="2" creationId="{59ED7E93-3E32-D9B0-33B1-70043A31816C}"/>
          </ac:spMkLst>
        </pc:spChg>
        <pc:spChg chg="mod">
          <ac:chgData name="Oliver Books" userId="7991137f-4da1-4869-a2a7-1122a540ee33" providerId="ADAL" clId="{5706B499-43F3-7443-BD03-F74ED3BB67B5}" dt="2023-06-01T17:28:21.001" v="381" actId="1076"/>
          <ac:spMkLst>
            <pc:docMk/>
            <pc:sldMk cId="2916753217" sldId="2147478073"/>
            <ac:spMk id="4" creationId="{D70ECBE6-D2EA-36DE-B937-31E824E866B9}"/>
          </ac:spMkLst>
        </pc:spChg>
        <pc:spChg chg="add del mod">
          <ac:chgData name="Oliver Books" userId="7991137f-4da1-4869-a2a7-1122a540ee33" providerId="ADAL" clId="{5706B499-43F3-7443-BD03-F74ED3BB67B5}" dt="2023-06-01T17:23:35.382" v="301"/>
          <ac:spMkLst>
            <pc:docMk/>
            <pc:sldMk cId="2916753217" sldId="2147478073"/>
            <ac:spMk id="5" creationId="{3EDAE2AD-D2AA-68E8-5C71-32F1396AD75A}"/>
          </ac:spMkLst>
        </pc:spChg>
        <pc:spChg chg="mod">
          <ac:chgData name="Oliver Books" userId="7991137f-4da1-4869-a2a7-1122a540ee33" providerId="ADAL" clId="{5706B499-43F3-7443-BD03-F74ED3BB67B5}" dt="2023-06-01T18:00:35.009" v="428" actId="20577"/>
          <ac:spMkLst>
            <pc:docMk/>
            <pc:sldMk cId="2916753217" sldId="2147478073"/>
            <ac:spMk id="6" creationId="{93DDE960-3A46-6E90-2D4E-EE36F5170D1C}"/>
          </ac:spMkLst>
        </pc:spChg>
        <pc:picChg chg="add del mod">
          <ac:chgData name="Oliver Books" userId="7991137f-4da1-4869-a2a7-1122a540ee33" providerId="ADAL" clId="{5706B499-43F3-7443-BD03-F74ED3BB67B5}" dt="2023-06-01T17:23:35.074" v="300" actId="21"/>
          <ac:picMkLst>
            <pc:docMk/>
            <pc:sldMk cId="2916753217" sldId="2147478073"/>
            <ac:picMk id="3" creationId="{264781A3-360F-C810-DE45-E86B3C73D3EA}"/>
          </ac:picMkLst>
        </pc:picChg>
        <pc:picChg chg="add del mod">
          <ac:chgData name="Oliver Books" userId="7991137f-4da1-4869-a2a7-1122a540ee33" providerId="ADAL" clId="{5706B499-43F3-7443-BD03-F74ED3BB67B5}" dt="2023-06-01T17:28:13.741" v="379" actId="1076"/>
          <ac:picMkLst>
            <pc:docMk/>
            <pc:sldMk cId="2916753217" sldId="2147478073"/>
            <ac:picMk id="7" creationId="{B5DDC38D-0FED-F157-EBA6-3EC557FFB31E}"/>
          </ac:picMkLst>
        </pc:picChg>
        <pc:picChg chg="del mod">
          <ac:chgData name="Oliver Books" userId="7991137f-4da1-4869-a2a7-1122a540ee33" providerId="ADAL" clId="{5706B499-43F3-7443-BD03-F74ED3BB67B5}" dt="2023-06-01T17:23:14.650" v="295" actId="21"/>
          <ac:picMkLst>
            <pc:docMk/>
            <pc:sldMk cId="2916753217" sldId="2147478073"/>
            <ac:picMk id="8" creationId="{C752A227-6BB7-9106-4C95-2BCE5ABFBBC3}"/>
          </ac:picMkLst>
        </pc:picChg>
      </pc:sldChg>
      <pc:sldChg chg="delSp modSp add mod">
        <pc:chgData name="Oliver Books" userId="7991137f-4da1-4869-a2a7-1122a540ee33" providerId="ADAL" clId="{5706B499-43F3-7443-BD03-F74ED3BB67B5}" dt="2023-06-01T18:42:29.196" v="729" actId="1076"/>
        <pc:sldMkLst>
          <pc:docMk/>
          <pc:sldMk cId="958955155" sldId="2147478074"/>
        </pc:sldMkLst>
        <pc:spChg chg="mod">
          <ac:chgData name="Oliver Books" userId="7991137f-4da1-4869-a2a7-1122a540ee33" providerId="ADAL" clId="{5706B499-43F3-7443-BD03-F74ED3BB67B5}" dt="2023-06-01T18:42:29.196" v="729" actId="1076"/>
          <ac:spMkLst>
            <pc:docMk/>
            <pc:sldMk cId="958955155" sldId="2147478074"/>
            <ac:spMk id="2" creationId="{6624FE19-AB31-FAAB-8299-223F6FCE25A0}"/>
          </ac:spMkLst>
        </pc:spChg>
        <pc:spChg chg="mod">
          <ac:chgData name="Oliver Books" userId="7991137f-4da1-4869-a2a7-1122a540ee33" providerId="ADAL" clId="{5706B499-43F3-7443-BD03-F74ED3BB67B5}" dt="2023-06-01T18:42:29.196" v="729" actId="1076"/>
          <ac:spMkLst>
            <pc:docMk/>
            <pc:sldMk cId="958955155" sldId="2147478074"/>
            <ac:spMk id="4" creationId="{7F9698B0-FECE-62CC-9B65-CD8B23F78638}"/>
          </ac:spMkLst>
        </pc:spChg>
        <pc:spChg chg="del">
          <ac:chgData name="Oliver Books" userId="7991137f-4da1-4869-a2a7-1122a540ee33" providerId="ADAL" clId="{5706B499-43F3-7443-BD03-F74ED3BB67B5}" dt="2023-06-01T17:59:18.905" v="422" actId="478"/>
          <ac:spMkLst>
            <pc:docMk/>
            <pc:sldMk cId="958955155" sldId="2147478074"/>
            <ac:spMk id="5" creationId="{92C94D96-8EE7-CF62-0E1F-AA66C597036B}"/>
          </ac:spMkLst>
        </pc:spChg>
        <pc:picChg chg="del">
          <ac:chgData name="Oliver Books" userId="7991137f-4da1-4869-a2a7-1122a540ee33" providerId="ADAL" clId="{5706B499-43F3-7443-BD03-F74ED3BB67B5}" dt="2023-06-01T17:59:17.875" v="421" actId="478"/>
          <ac:picMkLst>
            <pc:docMk/>
            <pc:sldMk cId="958955155" sldId="2147478074"/>
            <ac:picMk id="3" creationId="{D7CBD45F-4885-05DD-FD84-5C1F37A33BEA}"/>
          </ac:picMkLst>
        </pc:picChg>
        <pc:picChg chg="mod">
          <ac:chgData name="Oliver Books" userId="7991137f-4da1-4869-a2a7-1122a540ee33" providerId="ADAL" clId="{5706B499-43F3-7443-BD03-F74ED3BB67B5}" dt="2023-06-01T18:42:29.196" v="729" actId="1076"/>
          <ac:picMkLst>
            <pc:docMk/>
            <pc:sldMk cId="958955155" sldId="2147478074"/>
            <ac:picMk id="17" creationId="{94CF6584-7D11-D64B-DF14-7F8917093F51}"/>
          </ac:picMkLst>
        </pc:picChg>
      </pc:sldChg>
      <pc:sldChg chg="addSp delSp modSp new mod">
        <pc:chgData name="Oliver Books" userId="7991137f-4da1-4869-a2a7-1122a540ee33" providerId="ADAL" clId="{5706B499-43F3-7443-BD03-F74ED3BB67B5}" dt="2023-06-02T13:30:32.789" v="751" actId="14100"/>
        <pc:sldMkLst>
          <pc:docMk/>
          <pc:sldMk cId="424295218" sldId="2147478075"/>
        </pc:sldMkLst>
        <pc:spChg chg="mod">
          <ac:chgData name="Oliver Books" userId="7991137f-4da1-4869-a2a7-1122a540ee33" providerId="ADAL" clId="{5706B499-43F3-7443-BD03-F74ED3BB67B5}" dt="2023-06-01T18:01:48.382" v="455" actId="20577"/>
          <ac:spMkLst>
            <pc:docMk/>
            <pc:sldMk cId="424295218" sldId="2147478075"/>
            <ac:spMk id="2" creationId="{67D3F5EA-7CEF-3C54-9CA9-FD22D055B6DF}"/>
          </ac:spMkLst>
        </pc:spChg>
        <pc:spChg chg="add del mod">
          <ac:chgData name="Oliver Books" userId="7991137f-4da1-4869-a2a7-1122a540ee33" providerId="ADAL" clId="{5706B499-43F3-7443-BD03-F74ED3BB67B5}" dt="2023-06-02T13:30:20.486" v="745" actId="478"/>
          <ac:spMkLst>
            <pc:docMk/>
            <pc:sldMk cId="424295218" sldId="2147478075"/>
            <ac:spMk id="3" creationId="{5B7DF935-088C-F495-717C-314DC2C8A389}"/>
          </ac:spMkLst>
        </pc:spChg>
        <pc:spChg chg="add del">
          <ac:chgData name="Oliver Books" userId="7991137f-4da1-4869-a2a7-1122a540ee33" providerId="ADAL" clId="{5706B499-43F3-7443-BD03-F74ED3BB67B5}" dt="2023-06-02T13:30:26.683" v="747"/>
          <ac:spMkLst>
            <pc:docMk/>
            <pc:sldMk cId="424295218" sldId="2147478075"/>
            <ac:spMk id="4" creationId="{9A94A455-18E8-26E3-5C03-B96035AF8ECB}"/>
          </ac:spMkLst>
        </pc:spChg>
        <pc:picChg chg="add mod">
          <ac:chgData name="Oliver Books" userId="7991137f-4da1-4869-a2a7-1122a540ee33" providerId="ADAL" clId="{5706B499-43F3-7443-BD03-F74ED3BB67B5}" dt="2023-06-02T13:30:32.789" v="751" actId="14100"/>
          <ac:picMkLst>
            <pc:docMk/>
            <pc:sldMk cId="424295218" sldId="2147478075"/>
            <ac:picMk id="5" creationId="{831F110D-541F-3A4C-1E7F-D4F2AA52C701}"/>
          </ac:picMkLst>
        </pc:picChg>
      </pc:sldChg>
      <pc:sldChg chg="addSp modSp add mod">
        <pc:chgData name="Oliver Books" userId="7991137f-4da1-4869-a2a7-1122a540ee33" providerId="ADAL" clId="{5706B499-43F3-7443-BD03-F74ED3BB67B5}" dt="2023-06-02T13:38:53.051" v="876" actId="1076"/>
        <pc:sldMkLst>
          <pc:docMk/>
          <pc:sldMk cId="335309465" sldId="2147478076"/>
        </pc:sldMkLst>
        <pc:spChg chg="mod">
          <ac:chgData name="Oliver Books" userId="7991137f-4da1-4869-a2a7-1122a540ee33" providerId="ADAL" clId="{5706B499-43F3-7443-BD03-F74ED3BB67B5}" dt="2023-06-01T18:04:30.939" v="634" actId="20577"/>
          <ac:spMkLst>
            <pc:docMk/>
            <pc:sldMk cId="335309465" sldId="2147478076"/>
            <ac:spMk id="2" creationId="{67D3F5EA-7CEF-3C54-9CA9-FD22D055B6DF}"/>
          </ac:spMkLst>
        </pc:spChg>
        <pc:spChg chg="mod">
          <ac:chgData name="Oliver Books" userId="7991137f-4da1-4869-a2a7-1122a540ee33" providerId="ADAL" clId="{5706B499-43F3-7443-BD03-F74ED3BB67B5}" dt="2023-06-02T13:38:53.051" v="876" actId="1076"/>
          <ac:spMkLst>
            <pc:docMk/>
            <pc:sldMk cId="335309465" sldId="2147478076"/>
            <ac:spMk id="3" creationId="{5B7DF935-088C-F495-717C-314DC2C8A389}"/>
          </ac:spMkLst>
        </pc:spChg>
        <pc:spChg chg="add mod">
          <ac:chgData name="Oliver Books" userId="7991137f-4da1-4869-a2a7-1122a540ee33" providerId="ADAL" clId="{5706B499-43F3-7443-BD03-F74ED3BB67B5}" dt="2023-06-02T13:36:53.094" v="790" actId="571"/>
          <ac:spMkLst>
            <pc:docMk/>
            <pc:sldMk cId="335309465" sldId="2147478076"/>
            <ac:spMk id="4" creationId="{F1583589-792D-82CB-BB00-CF5300650A34}"/>
          </ac:spMkLst>
        </pc:spChg>
        <pc:spChg chg="add mod">
          <ac:chgData name="Oliver Books" userId="7991137f-4da1-4869-a2a7-1122a540ee33" providerId="ADAL" clId="{5706B499-43F3-7443-BD03-F74ED3BB67B5}" dt="2023-06-02T13:36:54.863" v="792" actId="571"/>
          <ac:spMkLst>
            <pc:docMk/>
            <pc:sldMk cId="335309465" sldId="2147478076"/>
            <ac:spMk id="5" creationId="{00D203CE-1C7E-8E83-3880-DACA9CC9EE3C}"/>
          </ac:spMkLst>
        </pc:spChg>
        <pc:picChg chg="add mod">
          <ac:chgData name="Oliver Books" userId="7991137f-4da1-4869-a2a7-1122a540ee33" providerId="ADAL" clId="{5706B499-43F3-7443-BD03-F74ED3BB67B5}" dt="2023-06-02T13:38:53.051" v="876" actId="1076"/>
          <ac:picMkLst>
            <pc:docMk/>
            <pc:sldMk cId="335309465" sldId="2147478076"/>
            <ac:picMk id="4098" creationId="{2B99F5A3-53A3-81CC-B1D0-2D5BD8F12864}"/>
          </ac:picMkLst>
        </pc:picChg>
        <pc:cxnChg chg="add mod">
          <ac:chgData name="Oliver Books" userId="7991137f-4da1-4869-a2a7-1122a540ee33" providerId="ADAL" clId="{5706B499-43F3-7443-BD03-F74ED3BB67B5}" dt="2023-06-02T13:38:53.051" v="876" actId="1076"/>
          <ac:cxnSpMkLst>
            <pc:docMk/>
            <pc:sldMk cId="335309465" sldId="2147478076"/>
            <ac:cxnSpMk id="7" creationId="{DE1A8258-DD6E-6E77-B769-0E78DA2A43E5}"/>
          </ac:cxnSpMkLst>
        </pc:cxnChg>
      </pc:sldChg>
      <pc:sldChg chg="modSp new del mod">
        <pc:chgData name="Oliver Books" userId="7991137f-4da1-4869-a2a7-1122a540ee33" providerId="ADAL" clId="{5706B499-43F3-7443-BD03-F74ED3BB67B5}" dt="2023-06-01T18:05:48.126" v="642" actId="2696"/>
        <pc:sldMkLst>
          <pc:docMk/>
          <pc:sldMk cId="4093308601" sldId="2147478077"/>
        </pc:sldMkLst>
        <pc:spChg chg="mod">
          <ac:chgData name="Oliver Books" userId="7991137f-4da1-4869-a2a7-1122a540ee33" providerId="ADAL" clId="{5706B499-43F3-7443-BD03-F74ED3BB67B5}" dt="2023-06-01T18:05:44.957" v="641" actId="20577"/>
          <ac:spMkLst>
            <pc:docMk/>
            <pc:sldMk cId="4093308601" sldId="2147478077"/>
            <ac:spMk id="2" creationId="{049EE016-CE4B-E72F-7A4E-F786E4AFCA6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74CBD3-6A2D-4E99-9DD5-ECBA6D705DD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E2D78B9-522E-46AA-86A8-DB133ADA0CCF}">
      <dgm:prSet/>
      <dgm:spPr/>
      <dgm:t>
        <a:bodyPr/>
        <a:lstStyle/>
        <a:p>
          <a:r>
            <a:rPr lang="en-US"/>
            <a:t>Inclusion</a:t>
          </a:r>
        </a:p>
      </dgm:t>
    </dgm:pt>
    <dgm:pt modelId="{E62AE69D-F961-4B0D-AD04-AC9FCF924913}" type="parTrans" cxnId="{098C866E-10EB-48DD-8395-036E82E13F3F}">
      <dgm:prSet/>
      <dgm:spPr/>
      <dgm:t>
        <a:bodyPr/>
        <a:lstStyle/>
        <a:p>
          <a:endParaRPr lang="en-US"/>
        </a:p>
      </dgm:t>
    </dgm:pt>
    <dgm:pt modelId="{9515E606-48E2-4715-9D0F-02CD06231C84}" type="sibTrans" cxnId="{098C866E-10EB-48DD-8395-036E82E13F3F}">
      <dgm:prSet/>
      <dgm:spPr/>
      <dgm:t>
        <a:bodyPr/>
        <a:lstStyle/>
        <a:p>
          <a:endParaRPr lang="en-US"/>
        </a:p>
      </dgm:t>
    </dgm:pt>
    <dgm:pt modelId="{9678F066-4098-4358-9E55-BA910BC86151}">
      <dgm:prSet/>
      <dgm:spPr/>
      <dgm:t>
        <a:bodyPr/>
        <a:lstStyle/>
        <a:p>
          <a:r>
            <a:rPr lang="en-US"/>
            <a:t>Equity</a:t>
          </a:r>
        </a:p>
      </dgm:t>
    </dgm:pt>
    <dgm:pt modelId="{F113B26A-79C0-4845-9FC1-153B57F3D563}" type="parTrans" cxnId="{66531083-9300-4001-BF9B-A29D636C2105}">
      <dgm:prSet/>
      <dgm:spPr/>
      <dgm:t>
        <a:bodyPr/>
        <a:lstStyle/>
        <a:p>
          <a:endParaRPr lang="en-US"/>
        </a:p>
      </dgm:t>
    </dgm:pt>
    <dgm:pt modelId="{A5B16E1E-AFCF-40FD-AAA9-8D534B103EBB}" type="sibTrans" cxnId="{66531083-9300-4001-BF9B-A29D636C2105}">
      <dgm:prSet/>
      <dgm:spPr/>
      <dgm:t>
        <a:bodyPr/>
        <a:lstStyle/>
        <a:p>
          <a:endParaRPr lang="en-US"/>
        </a:p>
      </dgm:t>
    </dgm:pt>
    <dgm:pt modelId="{C19577BF-4BCA-4B16-93F6-45621EC18163}">
      <dgm:prSet/>
      <dgm:spPr/>
      <dgm:t>
        <a:bodyPr/>
        <a:lstStyle/>
        <a:p>
          <a:r>
            <a:rPr lang="en-US"/>
            <a:t>Peer Services</a:t>
          </a:r>
        </a:p>
      </dgm:t>
    </dgm:pt>
    <dgm:pt modelId="{BB37B27B-CFBA-472D-996F-54DCBF273F05}" type="parTrans" cxnId="{E87841BD-93F1-4B15-B4B1-CA22954B24D4}">
      <dgm:prSet/>
      <dgm:spPr/>
      <dgm:t>
        <a:bodyPr/>
        <a:lstStyle/>
        <a:p>
          <a:endParaRPr lang="en-US"/>
        </a:p>
      </dgm:t>
    </dgm:pt>
    <dgm:pt modelId="{EEA06E6A-3008-41ED-A301-800436C4E259}" type="sibTrans" cxnId="{E87841BD-93F1-4B15-B4B1-CA22954B24D4}">
      <dgm:prSet/>
      <dgm:spPr/>
      <dgm:t>
        <a:bodyPr/>
        <a:lstStyle/>
        <a:p>
          <a:endParaRPr lang="en-US"/>
        </a:p>
      </dgm:t>
    </dgm:pt>
    <dgm:pt modelId="{73404661-C1E0-4965-BE09-B83C20827917}">
      <dgm:prSet/>
      <dgm:spPr/>
      <dgm:t>
        <a:bodyPr/>
        <a:lstStyle/>
        <a:p>
          <a:r>
            <a:rPr lang="en-US"/>
            <a:t>Social Determinants</a:t>
          </a:r>
        </a:p>
      </dgm:t>
    </dgm:pt>
    <dgm:pt modelId="{C729188A-F4AD-4B74-9B99-ED8974D49507}" type="parTrans" cxnId="{7444F6AB-DFB7-4D8A-BF55-94A8281F6369}">
      <dgm:prSet/>
      <dgm:spPr/>
      <dgm:t>
        <a:bodyPr/>
        <a:lstStyle/>
        <a:p>
          <a:endParaRPr lang="en-US"/>
        </a:p>
      </dgm:t>
    </dgm:pt>
    <dgm:pt modelId="{492F301C-31DC-4F95-849C-D8D1A770A217}" type="sibTrans" cxnId="{7444F6AB-DFB7-4D8A-BF55-94A8281F6369}">
      <dgm:prSet/>
      <dgm:spPr/>
      <dgm:t>
        <a:bodyPr/>
        <a:lstStyle/>
        <a:p>
          <a:endParaRPr lang="en-US"/>
        </a:p>
      </dgm:t>
    </dgm:pt>
    <dgm:pt modelId="{46094342-7204-41CA-84CB-DF36F79109FB}">
      <dgm:prSet/>
      <dgm:spPr/>
      <dgm:t>
        <a:bodyPr/>
        <a:lstStyle/>
        <a:p>
          <a:r>
            <a:rPr lang="en-US"/>
            <a:t>Wellness</a:t>
          </a:r>
        </a:p>
      </dgm:t>
    </dgm:pt>
    <dgm:pt modelId="{7687B6B6-9E11-4A8F-9995-BF0CF3B1C252}" type="parTrans" cxnId="{CBE6C0BD-9E59-4FE0-A8D4-9A08F21ADBE1}">
      <dgm:prSet/>
      <dgm:spPr/>
      <dgm:t>
        <a:bodyPr/>
        <a:lstStyle/>
        <a:p>
          <a:endParaRPr lang="en-US"/>
        </a:p>
      </dgm:t>
    </dgm:pt>
    <dgm:pt modelId="{05356319-D56A-4738-8E06-754452830BF5}" type="sibTrans" cxnId="{CBE6C0BD-9E59-4FE0-A8D4-9A08F21ADBE1}">
      <dgm:prSet/>
      <dgm:spPr/>
      <dgm:t>
        <a:bodyPr/>
        <a:lstStyle/>
        <a:p>
          <a:endParaRPr lang="en-US"/>
        </a:p>
      </dgm:t>
    </dgm:pt>
    <dgm:pt modelId="{C4D93589-3147-44F1-B036-8770F6DECB8C}" type="pres">
      <dgm:prSet presAssocID="{8D74CBD3-6A2D-4E99-9DD5-ECBA6D705DD7}" presName="linear" presStyleCnt="0">
        <dgm:presLayoutVars>
          <dgm:animLvl val="lvl"/>
          <dgm:resizeHandles val="exact"/>
        </dgm:presLayoutVars>
      </dgm:prSet>
      <dgm:spPr/>
    </dgm:pt>
    <dgm:pt modelId="{595A5DA9-21D7-403C-A620-7CF0D6014878}" type="pres">
      <dgm:prSet presAssocID="{1E2D78B9-522E-46AA-86A8-DB133ADA0CCF}" presName="parentText" presStyleLbl="node1" presStyleIdx="0" presStyleCnt="5">
        <dgm:presLayoutVars>
          <dgm:chMax val="0"/>
          <dgm:bulletEnabled val="1"/>
        </dgm:presLayoutVars>
      </dgm:prSet>
      <dgm:spPr/>
    </dgm:pt>
    <dgm:pt modelId="{8106C9FF-0FC4-4BA8-9978-5EF162ADD0F3}" type="pres">
      <dgm:prSet presAssocID="{9515E606-48E2-4715-9D0F-02CD06231C84}" presName="spacer" presStyleCnt="0"/>
      <dgm:spPr/>
    </dgm:pt>
    <dgm:pt modelId="{B0179529-E3DB-483E-9095-A2B9A3C0B281}" type="pres">
      <dgm:prSet presAssocID="{9678F066-4098-4358-9E55-BA910BC86151}" presName="parentText" presStyleLbl="node1" presStyleIdx="1" presStyleCnt="5">
        <dgm:presLayoutVars>
          <dgm:chMax val="0"/>
          <dgm:bulletEnabled val="1"/>
        </dgm:presLayoutVars>
      </dgm:prSet>
      <dgm:spPr/>
    </dgm:pt>
    <dgm:pt modelId="{84098081-12E2-49DC-B45C-C04BAB2F682B}" type="pres">
      <dgm:prSet presAssocID="{A5B16E1E-AFCF-40FD-AAA9-8D534B103EBB}" presName="spacer" presStyleCnt="0"/>
      <dgm:spPr/>
    </dgm:pt>
    <dgm:pt modelId="{1A63DBE5-BAD8-46CF-BDE5-F72B8030B10D}" type="pres">
      <dgm:prSet presAssocID="{C19577BF-4BCA-4B16-93F6-45621EC18163}" presName="parentText" presStyleLbl="node1" presStyleIdx="2" presStyleCnt="5">
        <dgm:presLayoutVars>
          <dgm:chMax val="0"/>
          <dgm:bulletEnabled val="1"/>
        </dgm:presLayoutVars>
      </dgm:prSet>
      <dgm:spPr/>
    </dgm:pt>
    <dgm:pt modelId="{8C03DA03-E43D-44BB-A82E-71867CE7FC1D}" type="pres">
      <dgm:prSet presAssocID="{EEA06E6A-3008-41ED-A301-800436C4E259}" presName="spacer" presStyleCnt="0"/>
      <dgm:spPr/>
    </dgm:pt>
    <dgm:pt modelId="{51350C56-F5DB-4EF5-ADDD-7CFE338E622E}" type="pres">
      <dgm:prSet presAssocID="{73404661-C1E0-4965-BE09-B83C20827917}" presName="parentText" presStyleLbl="node1" presStyleIdx="3" presStyleCnt="5">
        <dgm:presLayoutVars>
          <dgm:chMax val="0"/>
          <dgm:bulletEnabled val="1"/>
        </dgm:presLayoutVars>
      </dgm:prSet>
      <dgm:spPr/>
    </dgm:pt>
    <dgm:pt modelId="{1F7045A4-AA18-4FD5-AE95-B0D703D2F324}" type="pres">
      <dgm:prSet presAssocID="{492F301C-31DC-4F95-849C-D8D1A770A217}" presName="spacer" presStyleCnt="0"/>
      <dgm:spPr/>
    </dgm:pt>
    <dgm:pt modelId="{CD297B8E-B0D8-42B1-89DB-17D1E1AF7FE7}" type="pres">
      <dgm:prSet presAssocID="{46094342-7204-41CA-84CB-DF36F79109FB}" presName="parentText" presStyleLbl="node1" presStyleIdx="4" presStyleCnt="5">
        <dgm:presLayoutVars>
          <dgm:chMax val="0"/>
          <dgm:bulletEnabled val="1"/>
        </dgm:presLayoutVars>
      </dgm:prSet>
      <dgm:spPr/>
    </dgm:pt>
  </dgm:ptLst>
  <dgm:cxnLst>
    <dgm:cxn modelId="{F552AD11-897D-4E55-B08A-6F2980D4E20C}" type="presOf" srcId="{73404661-C1E0-4965-BE09-B83C20827917}" destId="{51350C56-F5DB-4EF5-ADDD-7CFE338E622E}" srcOrd="0" destOrd="0" presId="urn:microsoft.com/office/officeart/2005/8/layout/vList2"/>
    <dgm:cxn modelId="{4F492829-5BE6-4618-92E0-9CD695D1D4A6}" type="presOf" srcId="{8D74CBD3-6A2D-4E99-9DD5-ECBA6D705DD7}" destId="{C4D93589-3147-44F1-B036-8770F6DECB8C}" srcOrd="0" destOrd="0" presId="urn:microsoft.com/office/officeart/2005/8/layout/vList2"/>
    <dgm:cxn modelId="{57EA985F-996F-4108-84F3-B7EFFED54D47}" type="presOf" srcId="{9678F066-4098-4358-9E55-BA910BC86151}" destId="{B0179529-E3DB-483E-9095-A2B9A3C0B281}" srcOrd="0" destOrd="0" presId="urn:microsoft.com/office/officeart/2005/8/layout/vList2"/>
    <dgm:cxn modelId="{098C866E-10EB-48DD-8395-036E82E13F3F}" srcId="{8D74CBD3-6A2D-4E99-9DD5-ECBA6D705DD7}" destId="{1E2D78B9-522E-46AA-86A8-DB133ADA0CCF}" srcOrd="0" destOrd="0" parTransId="{E62AE69D-F961-4B0D-AD04-AC9FCF924913}" sibTransId="{9515E606-48E2-4715-9D0F-02CD06231C84}"/>
    <dgm:cxn modelId="{F1A9E379-EDF4-4D97-9029-444EDF128345}" type="presOf" srcId="{C19577BF-4BCA-4B16-93F6-45621EC18163}" destId="{1A63DBE5-BAD8-46CF-BDE5-F72B8030B10D}" srcOrd="0" destOrd="0" presId="urn:microsoft.com/office/officeart/2005/8/layout/vList2"/>
    <dgm:cxn modelId="{66531083-9300-4001-BF9B-A29D636C2105}" srcId="{8D74CBD3-6A2D-4E99-9DD5-ECBA6D705DD7}" destId="{9678F066-4098-4358-9E55-BA910BC86151}" srcOrd="1" destOrd="0" parTransId="{F113B26A-79C0-4845-9FC1-153B57F3D563}" sibTransId="{A5B16E1E-AFCF-40FD-AAA9-8D534B103EBB}"/>
    <dgm:cxn modelId="{C649F79C-F1F4-4A95-8856-C88F32883964}" type="presOf" srcId="{46094342-7204-41CA-84CB-DF36F79109FB}" destId="{CD297B8E-B0D8-42B1-89DB-17D1E1AF7FE7}" srcOrd="0" destOrd="0" presId="urn:microsoft.com/office/officeart/2005/8/layout/vList2"/>
    <dgm:cxn modelId="{7444F6AB-DFB7-4D8A-BF55-94A8281F6369}" srcId="{8D74CBD3-6A2D-4E99-9DD5-ECBA6D705DD7}" destId="{73404661-C1E0-4965-BE09-B83C20827917}" srcOrd="3" destOrd="0" parTransId="{C729188A-F4AD-4B74-9B99-ED8974D49507}" sibTransId="{492F301C-31DC-4F95-849C-D8D1A770A217}"/>
    <dgm:cxn modelId="{E87841BD-93F1-4B15-B4B1-CA22954B24D4}" srcId="{8D74CBD3-6A2D-4E99-9DD5-ECBA6D705DD7}" destId="{C19577BF-4BCA-4B16-93F6-45621EC18163}" srcOrd="2" destOrd="0" parTransId="{BB37B27B-CFBA-472D-996F-54DCBF273F05}" sibTransId="{EEA06E6A-3008-41ED-A301-800436C4E259}"/>
    <dgm:cxn modelId="{CBE6C0BD-9E59-4FE0-A8D4-9A08F21ADBE1}" srcId="{8D74CBD3-6A2D-4E99-9DD5-ECBA6D705DD7}" destId="{46094342-7204-41CA-84CB-DF36F79109FB}" srcOrd="4" destOrd="0" parTransId="{7687B6B6-9E11-4A8F-9995-BF0CF3B1C252}" sibTransId="{05356319-D56A-4738-8E06-754452830BF5}"/>
    <dgm:cxn modelId="{FAD4F5D9-8F9E-455E-8156-E22B4B2CC1F6}" type="presOf" srcId="{1E2D78B9-522E-46AA-86A8-DB133ADA0CCF}" destId="{595A5DA9-21D7-403C-A620-7CF0D6014878}" srcOrd="0" destOrd="0" presId="urn:microsoft.com/office/officeart/2005/8/layout/vList2"/>
    <dgm:cxn modelId="{7F83E199-E23F-46D2-8CBD-8286EE2347C4}" type="presParOf" srcId="{C4D93589-3147-44F1-B036-8770F6DECB8C}" destId="{595A5DA9-21D7-403C-A620-7CF0D6014878}" srcOrd="0" destOrd="0" presId="urn:microsoft.com/office/officeart/2005/8/layout/vList2"/>
    <dgm:cxn modelId="{BF83CBA1-E49A-4E10-A7DC-FEB7ABB3ADD7}" type="presParOf" srcId="{C4D93589-3147-44F1-B036-8770F6DECB8C}" destId="{8106C9FF-0FC4-4BA8-9978-5EF162ADD0F3}" srcOrd="1" destOrd="0" presId="urn:microsoft.com/office/officeart/2005/8/layout/vList2"/>
    <dgm:cxn modelId="{2B9235E2-D242-4381-8462-7621A7A1DCC2}" type="presParOf" srcId="{C4D93589-3147-44F1-B036-8770F6DECB8C}" destId="{B0179529-E3DB-483E-9095-A2B9A3C0B281}" srcOrd="2" destOrd="0" presId="urn:microsoft.com/office/officeart/2005/8/layout/vList2"/>
    <dgm:cxn modelId="{5A0A6571-96C0-422D-B2E1-EC4EC98FAA08}" type="presParOf" srcId="{C4D93589-3147-44F1-B036-8770F6DECB8C}" destId="{84098081-12E2-49DC-B45C-C04BAB2F682B}" srcOrd="3" destOrd="0" presId="urn:microsoft.com/office/officeart/2005/8/layout/vList2"/>
    <dgm:cxn modelId="{ADCABF4A-EDAF-4CF9-BA5C-74931AFF16FE}" type="presParOf" srcId="{C4D93589-3147-44F1-B036-8770F6DECB8C}" destId="{1A63DBE5-BAD8-46CF-BDE5-F72B8030B10D}" srcOrd="4" destOrd="0" presId="urn:microsoft.com/office/officeart/2005/8/layout/vList2"/>
    <dgm:cxn modelId="{A0990AC9-8E8B-4540-BEAD-228F9C15E0B6}" type="presParOf" srcId="{C4D93589-3147-44F1-B036-8770F6DECB8C}" destId="{8C03DA03-E43D-44BB-A82E-71867CE7FC1D}" srcOrd="5" destOrd="0" presId="urn:microsoft.com/office/officeart/2005/8/layout/vList2"/>
    <dgm:cxn modelId="{411FE71A-C975-4AD0-B8C3-B6ABC8A92B88}" type="presParOf" srcId="{C4D93589-3147-44F1-B036-8770F6DECB8C}" destId="{51350C56-F5DB-4EF5-ADDD-7CFE338E622E}" srcOrd="6" destOrd="0" presId="urn:microsoft.com/office/officeart/2005/8/layout/vList2"/>
    <dgm:cxn modelId="{5A34E16C-FB1E-43AE-BC1B-D55E35E9E403}" type="presParOf" srcId="{C4D93589-3147-44F1-B036-8770F6DECB8C}" destId="{1F7045A4-AA18-4FD5-AE95-B0D703D2F324}" srcOrd="7" destOrd="0" presId="urn:microsoft.com/office/officeart/2005/8/layout/vList2"/>
    <dgm:cxn modelId="{9C8DD747-8C0B-43E4-9201-74F8C5928299}" type="presParOf" srcId="{C4D93589-3147-44F1-B036-8770F6DECB8C}" destId="{CD297B8E-B0D8-42B1-89DB-17D1E1AF7FE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AAB83F-673F-E040-9978-C0D9B13E0394}" type="doc">
      <dgm:prSet loTypeId="urn:microsoft.com/office/officeart/2009/3/layout/IncreasingArrowsProcess" loCatId="" qsTypeId="urn:microsoft.com/office/officeart/2005/8/quickstyle/simple1" qsCatId="simple" csTypeId="urn:microsoft.com/office/officeart/2005/8/colors/accent1_2" csCatId="accent1" phldr="1"/>
      <dgm:spPr/>
      <dgm:t>
        <a:bodyPr/>
        <a:lstStyle/>
        <a:p>
          <a:endParaRPr lang="en-US"/>
        </a:p>
      </dgm:t>
    </dgm:pt>
    <dgm:pt modelId="{4856DD7B-3ED0-A84F-94CC-43F980A672D8}">
      <dgm:prSet phldrT="[Text]"/>
      <dgm:spPr/>
      <dgm:t>
        <a:bodyPr/>
        <a:lstStyle/>
        <a:p>
          <a:r>
            <a:rPr lang="en-US"/>
            <a:t>Increasing Data needs</a:t>
          </a:r>
        </a:p>
      </dgm:t>
    </dgm:pt>
    <dgm:pt modelId="{349FC4F9-437C-8148-BCBE-BF91F2F9DF68}" type="parTrans" cxnId="{F63C83AD-26E9-E44D-A7CE-D63F48539E6D}">
      <dgm:prSet/>
      <dgm:spPr/>
      <dgm:t>
        <a:bodyPr/>
        <a:lstStyle/>
        <a:p>
          <a:endParaRPr lang="en-US"/>
        </a:p>
      </dgm:t>
    </dgm:pt>
    <dgm:pt modelId="{1FBF2000-78A6-814F-8FA1-32A3961C619F}" type="sibTrans" cxnId="{F63C83AD-26E9-E44D-A7CE-D63F48539E6D}">
      <dgm:prSet/>
      <dgm:spPr/>
      <dgm:t>
        <a:bodyPr/>
        <a:lstStyle/>
        <a:p>
          <a:endParaRPr lang="en-US"/>
        </a:p>
      </dgm:t>
    </dgm:pt>
    <dgm:pt modelId="{829E4471-E414-D746-8F52-E9178EEE25C7}">
      <dgm:prSet phldrT="[Text]"/>
      <dgm:spPr/>
      <dgm:t>
        <a:bodyPr/>
        <a:lstStyle/>
        <a:p>
          <a:r>
            <a:rPr lang="en-US"/>
            <a:t>More required elements</a:t>
          </a:r>
        </a:p>
      </dgm:t>
    </dgm:pt>
    <dgm:pt modelId="{EC8B986A-377A-EC41-A19F-7B7A59A72EED}" type="parTrans" cxnId="{4358B4BA-A07D-414F-B177-06ACC15BD0BD}">
      <dgm:prSet/>
      <dgm:spPr/>
      <dgm:t>
        <a:bodyPr/>
        <a:lstStyle/>
        <a:p>
          <a:endParaRPr lang="en-US"/>
        </a:p>
      </dgm:t>
    </dgm:pt>
    <dgm:pt modelId="{C677A051-1F00-BC4B-81C2-DDB960D3AC40}" type="sibTrans" cxnId="{4358B4BA-A07D-414F-B177-06ACC15BD0BD}">
      <dgm:prSet/>
      <dgm:spPr/>
      <dgm:t>
        <a:bodyPr/>
        <a:lstStyle/>
        <a:p>
          <a:endParaRPr lang="en-US"/>
        </a:p>
      </dgm:t>
    </dgm:pt>
    <dgm:pt modelId="{5ECF06AD-A086-2945-8217-049D8476CC19}">
      <dgm:prSet phldrT="[Text]"/>
      <dgm:spPr/>
      <dgm:t>
        <a:bodyPr/>
        <a:lstStyle/>
        <a:p>
          <a:r>
            <a:rPr lang="en-US"/>
            <a:t>Increasing Mechanisms</a:t>
          </a:r>
        </a:p>
      </dgm:t>
    </dgm:pt>
    <dgm:pt modelId="{C3D7A28D-F3E0-DF45-AF9A-C14A391208A2}" type="parTrans" cxnId="{976E2035-3963-0648-9A64-B2407C1F34A6}">
      <dgm:prSet/>
      <dgm:spPr/>
      <dgm:t>
        <a:bodyPr/>
        <a:lstStyle/>
        <a:p>
          <a:endParaRPr lang="en-US"/>
        </a:p>
      </dgm:t>
    </dgm:pt>
    <dgm:pt modelId="{B26E834E-8696-FD48-80DE-86B258CD3015}" type="sibTrans" cxnId="{976E2035-3963-0648-9A64-B2407C1F34A6}">
      <dgm:prSet/>
      <dgm:spPr/>
      <dgm:t>
        <a:bodyPr/>
        <a:lstStyle/>
        <a:p>
          <a:endParaRPr lang="en-US"/>
        </a:p>
      </dgm:t>
    </dgm:pt>
    <dgm:pt modelId="{E5BB9BAE-31BC-C848-86F4-DE91D1956F1F}">
      <dgm:prSet phldrT="[Text]"/>
      <dgm:spPr/>
      <dgm:t>
        <a:bodyPr/>
        <a:lstStyle/>
        <a:p>
          <a:r>
            <a:rPr lang="en-US"/>
            <a:t>Mobile Applications</a:t>
          </a:r>
        </a:p>
      </dgm:t>
    </dgm:pt>
    <dgm:pt modelId="{5EE93444-546F-1547-B2CE-6170B7E6977D}" type="parTrans" cxnId="{5BDE37AA-3828-2240-842C-3E269C0D6AD9}">
      <dgm:prSet/>
      <dgm:spPr/>
      <dgm:t>
        <a:bodyPr/>
        <a:lstStyle/>
        <a:p>
          <a:endParaRPr lang="en-US"/>
        </a:p>
      </dgm:t>
    </dgm:pt>
    <dgm:pt modelId="{A7DBC635-5161-9545-8F78-3116A23A0702}" type="sibTrans" cxnId="{5BDE37AA-3828-2240-842C-3E269C0D6AD9}">
      <dgm:prSet/>
      <dgm:spPr/>
      <dgm:t>
        <a:bodyPr/>
        <a:lstStyle/>
        <a:p>
          <a:endParaRPr lang="en-US"/>
        </a:p>
      </dgm:t>
    </dgm:pt>
    <dgm:pt modelId="{F38DAEB9-8F1C-3641-9AE6-945AED62B288}">
      <dgm:prSet phldrT="[Text]"/>
      <dgm:spPr/>
      <dgm:t>
        <a:bodyPr/>
        <a:lstStyle/>
        <a:p>
          <a:r>
            <a:rPr lang="en-US"/>
            <a:t>Improvements</a:t>
          </a:r>
        </a:p>
      </dgm:t>
    </dgm:pt>
    <dgm:pt modelId="{191C4347-0F50-804E-BF87-E60578676C86}" type="parTrans" cxnId="{7DA1C2AE-45A5-4E48-B66C-227116E961F9}">
      <dgm:prSet/>
      <dgm:spPr/>
      <dgm:t>
        <a:bodyPr/>
        <a:lstStyle/>
        <a:p>
          <a:endParaRPr lang="en-US"/>
        </a:p>
      </dgm:t>
    </dgm:pt>
    <dgm:pt modelId="{9D0D1A98-7B56-B44E-B3D8-05D6EDA77F26}" type="sibTrans" cxnId="{7DA1C2AE-45A5-4E48-B66C-227116E961F9}">
      <dgm:prSet/>
      <dgm:spPr/>
      <dgm:t>
        <a:bodyPr/>
        <a:lstStyle/>
        <a:p>
          <a:endParaRPr lang="en-US"/>
        </a:p>
      </dgm:t>
    </dgm:pt>
    <dgm:pt modelId="{F1A3BDB2-C6D9-A540-AF19-C9ED8FAE6F40}">
      <dgm:prSet phldrT="[Text]"/>
      <dgm:spPr/>
      <dgm:t>
        <a:bodyPr/>
        <a:lstStyle/>
        <a:p>
          <a:r>
            <a:rPr lang="en-US"/>
            <a:t>Robust Reporting</a:t>
          </a:r>
        </a:p>
      </dgm:t>
    </dgm:pt>
    <dgm:pt modelId="{FAE1A3D7-8D5A-C549-B6C3-410B317FEFC4}" type="parTrans" cxnId="{2985D52A-8E04-8744-9DE8-B5BD78FE3BFD}">
      <dgm:prSet/>
      <dgm:spPr/>
      <dgm:t>
        <a:bodyPr/>
        <a:lstStyle/>
        <a:p>
          <a:endParaRPr lang="en-US"/>
        </a:p>
      </dgm:t>
    </dgm:pt>
    <dgm:pt modelId="{F145D615-EEBF-0B4F-AA5D-DC89A027940D}" type="sibTrans" cxnId="{2985D52A-8E04-8744-9DE8-B5BD78FE3BFD}">
      <dgm:prSet/>
      <dgm:spPr/>
      <dgm:t>
        <a:bodyPr/>
        <a:lstStyle/>
        <a:p>
          <a:endParaRPr lang="en-US"/>
        </a:p>
      </dgm:t>
    </dgm:pt>
    <dgm:pt modelId="{BB215FFC-0FFC-B844-B6AB-1533E5324E22}">
      <dgm:prSet phldrT="[Text]"/>
      <dgm:spPr/>
      <dgm:t>
        <a:bodyPr/>
        <a:lstStyle/>
        <a:p>
          <a:r>
            <a:rPr lang="en-US"/>
            <a:t>Additional Tools</a:t>
          </a:r>
        </a:p>
      </dgm:t>
    </dgm:pt>
    <dgm:pt modelId="{450BA61C-2902-B641-8229-268791F64671}" type="parTrans" cxnId="{4D22C222-BC22-B149-A3C6-E217C87F159F}">
      <dgm:prSet/>
      <dgm:spPr/>
      <dgm:t>
        <a:bodyPr/>
        <a:lstStyle/>
        <a:p>
          <a:endParaRPr lang="en-US"/>
        </a:p>
      </dgm:t>
    </dgm:pt>
    <dgm:pt modelId="{177F31BB-A2A5-834C-BBC1-7938641D0367}" type="sibTrans" cxnId="{4D22C222-BC22-B149-A3C6-E217C87F159F}">
      <dgm:prSet/>
      <dgm:spPr/>
      <dgm:t>
        <a:bodyPr/>
        <a:lstStyle/>
        <a:p>
          <a:endParaRPr lang="en-US"/>
        </a:p>
      </dgm:t>
    </dgm:pt>
    <dgm:pt modelId="{CD1F7EA6-FAEE-BF47-9649-316C21238DFA}">
      <dgm:prSet phldrT="[Text]"/>
      <dgm:spPr/>
      <dgm:t>
        <a:bodyPr/>
        <a:lstStyle/>
        <a:p>
          <a:r>
            <a:rPr lang="en-US"/>
            <a:t>Variations in Programs</a:t>
          </a:r>
        </a:p>
      </dgm:t>
    </dgm:pt>
    <dgm:pt modelId="{E9B5D7C4-34B8-2B48-8EB2-83EE4A31114D}" type="parTrans" cxnId="{5823816C-9A8C-5049-AA0B-F8C71144646D}">
      <dgm:prSet/>
      <dgm:spPr/>
      <dgm:t>
        <a:bodyPr/>
        <a:lstStyle/>
        <a:p>
          <a:endParaRPr lang="en-US"/>
        </a:p>
      </dgm:t>
    </dgm:pt>
    <dgm:pt modelId="{881FBA90-93A5-9F49-9350-8884439A0306}" type="sibTrans" cxnId="{5823816C-9A8C-5049-AA0B-F8C71144646D}">
      <dgm:prSet/>
      <dgm:spPr/>
      <dgm:t>
        <a:bodyPr/>
        <a:lstStyle/>
        <a:p>
          <a:endParaRPr lang="en-US"/>
        </a:p>
      </dgm:t>
    </dgm:pt>
    <dgm:pt modelId="{67925546-9CEE-CB41-9251-D93213C75953}">
      <dgm:prSet phldrT="[Text]"/>
      <dgm:spPr/>
      <dgm:t>
        <a:bodyPr/>
        <a:lstStyle/>
        <a:p>
          <a:r>
            <a:rPr lang="en-US"/>
            <a:t>Participant Portals</a:t>
          </a:r>
        </a:p>
      </dgm:t>
    </dgm:pt>
    <dgm:pt modelId="{8D440517-C92E-0548-AB70-6DC47E450918}" type="parTrans" cxnId="{3CB6EFE0-44F8-3F49-AB70-2277BA2FAF06}">
      <dgm:prSet/>
      <dgm:spPr/>
      <dgm:t>
        <a:bodyPr/>
        <a:lstStyle/>
        <a:p>
          <a:endParaRPr lang="en-US"/>
        </a:p>
      </dgm:t>
    </dgm:pt>
    <dgm:pt modelId="{A80019DF-0AE9-7443-A4C5-18DB8D493C34}" type="sibTrans" cxnId="{3CB6EFE0-44F8-3F49-AB70-2277BA2FAF06}">
      <dgm:prSet/>
      <dgm:spPr/>
      <dgm:t>
        <a:bodyPr/>
        <a:lstStyle/>
        <a:p>
          <a:endParaRPr lang="en-US"/>
        </a:p>
      </dgm:t>
    </dgm:pt>
    <dgm:pt modelId="{8A451124-7560-6F4D-90B7-9356BA4DB794}">
      <dgm:prSet phldrT="[Text]"/>
      <dgm:spPr/>
      <dgm:t>
        <a:bodyPr/>
        <a:lstStyle/>
        <a:p>
          <a:r>
            <a:rPr lang="en-US"/>
            <a:t>Customizations</a:t>
          </a:r>
        </a:p>
      </dgm:t>
    </dgm:pt>
    <dgm:pt modelId="{82A947C1-3E9B-904A-961D-2C3922297D66}" type="parTrans" cxnId="{EA2967B5-BDD6-F842-83F7-CA5C6CA3C509}">
      <dgm:prSet/>
      <dgm:spPr/>
      <dgm:t>
        <a:bodyPr/>
        <a:lstStyle/>
        <a:p>
          <a:endParaRPr lang="en-US"/>
        </a:p>
      </dgm:t>
    </dgm:pt>
    <dgm:pt modelId="{41FEF37D-01FA-EA49-84D3-72D237D52FBC}" type="sibTrans" cxnId="{EA2967B5-BDD6-F842-83F7-CA5C6CA3C509}">
      <dgm:prSet/>
      <dgm:spPr/>
      <dgm:t>
        <a:bodyPr/>
        <a:lstStyle/>
        <a:p>
          <a:endParaRPr lang="en-US"/>
        </a:p>
      </dgm:t>
    </dgm:pt>
    <dgm:pt modelId="{102AC5D6-6EF5-E74C-A97E-076712A33292}">
      <dgm:prSet phldrT="[Text]"/>
      <dgm:spPr/>
      <dgm:t>
        <a:bodyPr/>
        <a:lstStyle/>
        <a:p>
          <a:r>
            <a:rPr lang="en-US"/>
            <a:t>Flexibility</a:t>
          </a:r>
        </a:p>
      </dgm:t>
    </dgm:pt>
    <dgm:pt modelId="{A1793CA9-8D94-034A-8533-78F3608B7E19}" type="parTrans" cxnId="{AA16314F-709E-3B47-B768-6EA798871D52}">
      <dgm:prSet/>
      <dgm:spPr/>
      <dgm:t>
        <a:bodyPr/>
        <a:lstStyle/>
        <a:p>
          <a:endParaRPr lang="en-US"/>
        </a:p>
      </dgm:t>
    </dgm:pt>
    <dgm:pt modelId="{E7715F16-5F12-F346-AA3B-DC6ADE601776}" type="sibTrans" cxnId="{AA16314F-709E-3B47-B768-6EA798871D52}">
      <dgm:prSet/>
      <dgm:spPr/>
      <dgm:t>
        <a:bodyPr/>
        <a:lstStyle/>
        <a:p>
          <a:endParaRPr lang="en-US"/>
        </a:p>
      </dgm:t>
    </dgm:pt>
    <dgm:pt modelId="{71059951-5413-6C44-876E-5D176E02CABD}">
      <dgm:prSet phldrT="[Text]"/>
      <dgm:spPr/>
      <dgm:t>
        <a:bodyPr/>
        <a:lstStyle/>
        <a:p>
          <a:r>
            <a:rPr lang="en-US"/>
            <a:t>National Data Sets</a:t>
          </a:r>
        </a:p>
      </dgm:t>
    </dgm:pt>
    <dgm:pt modelId="{927012EE-80C7-994A-9603-8812A25FA1E2}" type="parTrans" cxnId="{E8B14BC3-993C-2E4F-B901-1530BA989C30}">
      <dgm:prSet/>
      <dgm:spPr/>
      <dgm:t>
        <a:bodyPr/>
        <a:lstStyle/>
        <a:p>
          <a:endParaRPr lang="en-US"/>
        </a:p>
      </dgm:t>
    </dgm:pt>
    <dgm:pt modelId="{3BDF69E7-0806-294D-A1DA-0A22DBD9597C}" type="sibTrans" cxnId="{E8B14BC3-993C-2E4F-B901-1530BA989C30}">
      <dgm:prSet/>
      <dgm:spPr/>
      <dgm:t>
        <a:bodyPr/>
        <a:lstStyle/>
        <a:p>
          <a:endParaRPr lang="en-US"/>
        </a:p>
      </dgm:t>
    </dgm:pt>
    <dgm:pt modelId="{0DA8021D-4ADB-0046-A90D-1067889F6819}">
      <dgm:prSet phldrT="[Text]"/>
      <dgm:spPr/>
      <dgm:t>
        <a:bodyPr/>
        <a:lstStyle/>
        <a:p>
          <a:r>
            <a:rPr lang="en-US"/>
            <a:t>Research Projects</a:t>
          </a:r>
        </a:p>
      </dgm:t>
    </dgm:pt>
    <dgm:pt modelId="{D95D4E44-9E81-E049-92D8-5EDB9D694885}" type="parTrans" cxnId="{55356962-AC03-DF46-84E0-12F48B38FCE7}">
      <dgm:prSet/>
      <dgm:spPr/>
      <dgm:t>
        <a:bodyPr/>
        <a:lstStyle/>
        <a:p>
          <a:endParaRPr lang="en-US"/>
        </a:p>
      </dgm:t>
    </dgm:pt>
    <dgm:pt modelId="{EE0885FF-B32A-D743-8FD0-77447913E772}" type="sibTrans" cxnId="{55356962-AC03-DF46-84E0-12F48B38FCE7}">
      <dgm:prSet/>
      <dgm:spPr/>
      <dgm:t>
        <a:bodyPr/>
        <a:lstStyle/>
        <a:p>
          <a:endParaRPr lang="en-US"/>
        </a:p>
      </dgm:t>
    </dgm:pt>
    <dgm:pt modelId="{233C9D3C-B706-1B49-9A0C-918347029981}">
      <dgm:prSet phldrT="[Text]"/>
      <dgm:spPr/>
      <dgm:t>
        <a:bodyPr/>
        <a:lstStyle/>
        <a:p>
          <a:r>
            <a:rPr lang="en-US"/>
            <a:t>Informed Systems</a:t>
          </a:r>
        </a:p>
      </dgm:t>
    </dgm:pt>
    <dgm:pt modelId="{7F91D120-1FD8-0D43-9617-7451721B2061}" type="parTrans" cxnId="{658DE8D0-1FE3-294C-9D37-A55EF63BCF91}">
      <dgm:prSet/>
      <dgm:spPr/>
      <dgm:t>
        <a:bodyPr/>
        <a:lstStyle/>
        <a:p>
          <a:endParaRPr lang="en-US"/>
        </a:p>
      </dgm:t>
    </dgm:pt>
    <dgm:pt modelId="{58DC0068-1919-0D43-B0E8-DA0D0A879C3C}" type="sibTrans" cxnId="{658DE8D0-1FE3-294C-9D37-A55EF63BCF91}">
      <dgm:prSet/>
      <dgm:spPr/>
      <dgm:t>
        <a:bodyPr/>
        <a:lstStyle/>
        <a:p>
          <a:endParaRPr lang="en-US"/>
        </a:p>
      </dgm:t>
    </dgm:pt>
    <dgm:pt modelId="{FFD2FB30-F945-3141-A364-A07925E41A67}" type="pres">
      <dgm:prSet presAssocID="{CEAAB83F-673F-E040-9978-C0D9B13E0394}" presName="Name0" presStyleCnt="0">
        <dgm:presLayoutVars>
          <dgm:chMax val="5"/>
          <dgm:chPref val="5"/>
          <dgm:dir/>
          <dgm:animLvl val="lvl"/>
        </dgm:presLayoutVars>
      </dgm:prSet>
      <dgm:spPr/>
    </dgm:pt>
    <dgm:pt modelId="{95AD1E7C-CE97-1241-9599-970951CF37AC}" type="pres">
      <dgm:prSet presAssocID="{4856DD7B-3ED0-A84F-94CC-43F980A672D8}" presName="parentText1" presStyleLbl="node1" presStyleIdx="0" presStyleCnt="3">
        <dgm:presLayoutVars>
          <dgm:chMax/>
          <dgm:chPref val="3"/>
          <dgm:bulletEnabled val="1"/>
        </dgm:presLayoutVars>
      </dgm:prSet>
      <dgm:spPr/>
    </dgm:pt>
    <dgm:pt modelId="{3A7FBDB8-12A2-844C-823D-F9D5343739EF}" type="pres">
      <dgm:prSet presAssocID="{4856DD7B-3ED0-A84F-94CC-43F980A672D8}" presName="childText1" presStyleLbl="solidAlignAcc1" presStyleIdx="0" presStyleCnt="3">
        <dgm:presLayoutVars>
          <dgm:chMax val="0"/>
          <dgm:chPref val="0"/>
          <dgm:bulletEnabled val="1"/>
        </dgm:presLayoutVars>
      </dgm:prSet>
      <dgm:spPr/>
    </dgm:pt>
    <dgm:pt modelId="{DCD88388-CBDF-4D4E-A968-95110FED2BD5}" type="pres">
      <dgm:prSet presAssocID="{5ECF06AD-A086-2945-8217-049D8476CC19}" presName="parentText2" presStyleLbl="node1" presStyleIdx="1" presStyleCnt="3">
        <dgm:presLayoutVars>
          <dgm:chMax/>
          <dgm:chPref val="3"/>
          <dgm:bulletEnabled val="1"/>
        </dgm:presLayoutVars>
      </dgm:prSet>
      <dgm:spPr/>
    </dgm:pt>
    <dgm:pt modelId="{3F24CAB4-92E9-AA49-9629-E7FD3B37A3C7}" type="pres">
      <dgm:prSet presAssocID="{5ECF06AD-A086-2945-8217-049D8476CC19}" presName="childText2" presStyleLbl="solidAlignAcc1" presStyleIdx="1" presStyleCnt="3">
        <dgm:presLayoutVars>
          <dgm:chMax val="0"/>
          <dgm:chPref val="0"/>
          <dgm:bulletEnabled val="1"/>
        </dgm:presLayoutVars>
      </dgm:prSet>
      <dgm:spPr/>
    </dgm:pt>
    <dgm:pt modelId="{63E25D1D-7B75-4F4F-8C66-D404C5A12D29}" type="pres">
      <dgm:prSet presAssocID="{F38DAEB9-8F1C-3641-9AE6-945AED62B288}" presName="parentText3" presStyleLbl="node1" presStyleIdx="2" presStyleCnt="3">
        <dgm:presLayoutVars>
          <dgm:chMax/>
          <dgm:chPref val="3"/>
          <dgm:bulletEnabled val="1"/>
        </dgm:presLayoutVars>
      </dgm:prSet>
      <dgm:spPr/>
    </dgm:pt>
    <dgm:pt modelId="{DD34E90E-449A-694A-B83C-E5C7625D032C}" type="pres">
      <dgm:prSet presAssocID="{F38DAEB9-8F1C-3641-9AE6-945AED62B288}" presName="childText3" presStyleLbl="solidAlignAcc1" presStyleIdx="2" presStyleCnt="3">
        <dgm:presLayoutVars>
          <dgm:chMax val="0"/>
          <dgm:chPref val="0"/>
          <dgm:bulletEnabled val="1"/>
        </dgm:presLayoutVars>
      </dgm:prSet>
      <dgm:spPr/>
    </dgm:pt>
  </dgm:ptLst>
  <dgm:cxnLst>
    <dgm:cxn modelId="{B2255215-1FA0-514F-9A78-5A701FD28AF1}" type="presOf" srcId="{E5BB9BAE-31BC-C848-86F4-DE91D1956F1F}" destId="{3F24CAB4-92E9-AA49-9629-E7FD3B37A3C7}" srcOrd="0" destOrd="0" presId="urn:microsoft.com/office/officeart/2009/3/layout/IncreasingArrowsProcess"/>
    <dgm:cxn modelId="{DF737E19-073E-3F4C-856D-FD8EEC05AB7D}" type="presOf" srcId="{F1A3BDB2-C6D9-A540-AF19-C9ED8FAE6F40}" destId="{DD34E90E-449A-694A-B83C-E5C7625D032C}" srcOrd="0" destOrd="0" presId="urn:microsoft.com/office/officeart/2009/3/layout/IncreasingArrowsProcess"/>
    <dgm:cxn modelId="{4D22C222-BC22-B149-A3C6-E217C87F159F}" srcId="{4856DD7B-3ED0-A84F-94CC-43F980A672D8}" destId="{BB215FFC-0FFC-B844-B6AB-1533E5324E22}" srcOrd="1" destOrd="0" parTransId="{450BA61C-2902-B641-8229-268791F64671}" sibTransId="{177F31BB-A2A5-834C-BBC1-7938641D0367}"/>
    <dgm:cxn modelId="{2985D52A-8E04-8744-9DE8-B5BD78FE3BFD}" srcId="{F38DAEB9-8F1C-3641-9AE6-945AED62B288}" destId="{F1A3BDB2-C6D9-A540-AF19-C9ED8FAE6F40}" srcOrd="0" destOrd="0" parTransId="{FAE1A3D7-8D5A-C549-B6C3-410B317FEFC4}" sibTransId="{F145D615-EEBF-0B4F-AA5D-DC89A027940D}"/>
    <dgm:cxn modelId="{1715432B-E233-7B49-BC6A-FB997CA8223C}" type="presOf" srcId="{5ECF06AD-A086-2945-8217-049D8476CC19}" destId="{DCD88388-CBDF-4D4E-A968-95110FED2BD5}" srcOrd="0" destOrd="0" presId="urn:microsoft.com/office/officeart/2009/3/layout/IncreasingArrowsProcess"/>
    <dgm:cxn modelId="{CCA92134-6481-7341-BCA6-30FE51A3BC18}" type="presOf" srcId="{CEAAB83F-673F-E040-9978-C0D9B13E0394}" destId="{FFD2FB30-F945-3141-A364-A07925E41A67}" srcOrd="0" destOrd="0" presId="urn:microsoft.com/office/officeart/2009/3/layout/IncreasingArrowsProcess"/>
    <dgm:cxn modelId="{976E2035-3963-0648-9A64-B2407C1F34A6}" srcId="{CEAAB83F-673F-E040-9978-C0D9B13E0394}" destId="{5ECF06AD-A086-2945-8217-049D8476CC19}" srcOrd="1" destOrd="0" parTransId="{C3D7A28D-F3E0-DF45-AF9A-C14A391208A2}" sibTransId="{B26E834E-8696-FD48-80DE-86B258CD3015}"/>
    <dgm:cxn modelId="{AA16314F-709E-3B47-B768-6EA798871D52}" srcId="{5ECF06AD-A086-2945-8217-049D8476CC19}" destId="{102AC5D6-6EF5-E74C-A97E-076712A33292}" srcOrd="3" destOrd="0" parTransId="{A1793CA9-8D94-034A-8533-78F3608B7E19}" sibTransId="{E7715F16-5F12-F346-AA3B-DC6ADE601776}"/>
    <dgm:cxn modelId="{C31E095A-F42F-CF4A-9241-D93159B3AB14}" type="presOf" srcId="{67925546-9CEE-CB41-9251-D93213C75953}" destId="{3F24CAB4-92E9-AA49-9629-E7FD3B37A3C7}" srcOrd="0" destOrd="1" presId="urn:microsoft.com/office/officeart/2009/3/layout/IncreasingArrowsProcess"/>
    <dgm:cxn modelId="{55356962-AC03-DF46-84E0-12F48B38FCE7}" srcId="{F38DAEB9-8F1C-3641-9AE6-945AED62B288}" destId="{0DA8021D-4ADB-0046-A90D-1067889F6819}" srcOrd="2" destOrd="0" parTransId="{D95D4E44-9E81-E049-92D8-5EDB9D694885}" sibTransId="{EE0885FF-B32A-D743-8FD0-77447913E772}"/>
    <dgm:cxn modelId="{5823816C-9A8C-5049-AA0B-F8C71144646D}" srcId="{4856DD7B-3ED0-A84F-94CC-43F980A672D8}" destId="{CD1F7EA6-FAEE-BF47-9649-316C21238DFA}" srcOrd="2" destOrd="0" parTransId="{E9B5D7C4-34B8-2B48-8EB2-83EE4A31114D}" sibTransId="{881FBA90-93A5-9F49-9350-8884439A0306}"/>
    <dgm:cxn modelId="{AE9E207C-79BC-8A41-91C4-40BEACC18DE6}" type="presOf" srcId="{0DA8021D-4ADB-0046-A90D-1067889F6819}" destId="{DD34E90E-449A-694A-B83C-E5C7625D032C}" srcOrd="0" destOrd="2" presId="urn:microsoft.com/office/officeart/2009/3/layout/IncreasingArrowsProcess"/>
    <dgm:cxn modelId="{E5D3A27E-2BA1-E349-88FD-9C41E9C372E9}" type="presOf" srcId="{F38DAEB9-8F1C-3641-9AE6-945AED62B288}" destId="{63E25D1D-7B75-4F4F-8C66-D404C5A12D29}" srcOrd="0" destOrd="0" presId="urn:microsoft.com/office/officeart/2009/3/layout/IncreasingArrowsProcess"/>
    <dgm:cxn modelId="{01ABAF86-FFFD-6E4B-975E-2649229787F3}" type="presOf" srcId="{4856DD7B-3ED0-A84F-94CC-43F980A672D8}" destId="{95AD1E7C-CE97-1241-9599-970951CF37AC}" srcOrd="0" destOrd="0" presId="urn:microsoft.com/office/officeart/2009/3/layout/IncreasingArrowsProcess"/>
    <dgm:cxn modelId="{7415CA91-2DD7-8849-A5B9-C420E540E2B5}" type="presOf" srcId="{8A451124-7560-6F4D-90B7-9356BA4DB794}" destId="{3F24CAB4-92E9-AA49-9629-E7FD3B37A3C7}" srcOrd="0" destOrd="2" presId="urn:microsoft.com/office/officeart/2009/3/layout/IncreasingArrowsProcess"/>
    <dgm:cxn modelId="{371F6E9E-A5F9-9E48-9C09-1557D51CE713}" type="presOf" srcId="{233C9D3C-B706-1B49-9A0C-918347029981}" destId="{DD34E90E-449A-694A-B83C-E5C7625D032C}" srcOrd="0" destOrd="3" presId="urn:microsoft.com/office/officeart/2009/3/layout/IncreasingArrowsProcess"/>
    <dgm:cxn modelId="{8ADE56A1-C90E-6544-8CBF-F9D075E3A400}" type="presOf" srcId="{102AC5D6-6EF5-E74C-A97E-076712A33292}" destId="{3F24CAB4-92E9-AA49-9629-E7FD3B37A3C7}" srcOrd="0" destOrd="3" presId="urn:microsoft.com/office/officeart/2009/3/layout/IncreasingArrowsProcess"/>
    <dgm:cxn modelId="{5BDE37AA-3828-2240-842C-3E269C0D6AD9}" srcId="{5ECF06AD-A086-2945-8217-049D8476CC19}" destId="{E5BB9BAE-31BC-C848-86F4-DE91D1956F1F}" srcOrd="0" destOrd="0" parTransId="{5EE93444-546F-1547-B2CE-6170B7E6977D}" sibTransId="{A7DBC635-5161-9545-8F78-3116A23A0702}"/>
    <dgm:cxn modelId="{AF7A73AD-60B3-C44D-B93A-4B3372FCB3EB}" type="presOf" srcId="{BB215FFC-0FFC-B844-B6AB-1533E5324E22}" destId="{3A7FBDB8-12A2-844C-823D-F9D5343739EF}" srcOrd="0" destOrd="1" presId="urn:microsoft.com/office/officeart/2009/3/layout/IncreasingArrowsProcess"/>
    <dgm:cxn modelId="{F63C83AD-26E9-E44D-A7CE-D63F48539E6D}" srcId="{CEAAB83F-673F-E040-9978-C0D9B13E0394}" destId="{4856DD7B-3ED0-A84F-94CC-43F980A672D8}" srcOrd="0" destOrd="0" parTransId="{349FC4F9-437C-8148-BCBE-BF91F2F9DF68}" sibTransId="{1FBF2000-78A6-814F-8FA1-32A3961C619F}"/>
    <dgm:cxn modelId="{7DA1C2AE-45A5-4E48-B66C-227116E961F9}" srcId="{CEAAB83F-673F-E040-9978-C0D9B13E0394}" destId="{F38DAEB9-8F1C-3641-9AE6-945AED62B288}" srcOrd="2" destOrd="0" parTransId="{191C4347-0F50-804E-BF87-E60578676C86}" sibTransId="{9D0D1A98-7B56-B44E-B3D8-05D6EDA77F26}"/>
    <dgm:cxn modelId="{EA2967B5-BDD6-F842-83F7-CA5C6CA3C509}" srcId="{5ECF06AD-A086-2945-8217-049D8476CC19}" destId="{8A451124-7560-6F4D-90B7-9356BA4DB794}" srcOrd="2" destOrd="0" parTransId="{82A947C1-3E9B-904A-961D-2C3922297D66}" sibTransId="{41FEF37D-01FA-EA49-84D3-72D237D52FBC}"/>
    <dgm:cxn modelId="{4358B4BA-A07D-414F-B177-06ACC15BD0BD}" srcId="{4856DD7B-3ED0-A84F-94CC-43F980A672D8}" destId="{829E4471-E414-D746-8F52-E9178EEE25C7}" srcOrd="0" destOrd="0" parTransId="{EC8B986A-377A-EC41-A19F-7B7A59A72EED}" sibTransId="{C677A051-1F00-BC4B-81C2-DDB960D3AC40}"/>
    <dgm:cxn modelId="{E8B14BC3-993C-2E4F-B901-1530BA989C30}" srcId="{F38DAEB9-8F1C-3641-9AE6-945AED62B288}" destId="{71059951-5413-6C44-876E-5D176E02CABD}" srcOrd="1" destOrd="0" parTransId="{927012EE-80C7-994A-9603-8812A25FA1E2}" sibTransId="{3BDF69E7-0806-294D-A1DA-0A22DBD9597C}"/>
    <dgm:cxn modelId="{658DE8D0-1FE3-294C-9D37-A55EF63BCF91}" srcId="{F38DAEB9-8F1C-3641-9AE6-945AED62B288}" destId="{233C9D3C-B706-1B49-9A0C-918347029981}" srcOrd="3" destOrd="0" parTransId="{7F91D120-1FD8-0D43-9617-7451721B2061}" sibTransId="{58DC0068-1919-0D43-B0E8-DA0D0A879C3C}"/>
    <dgm:cxn modelId="{C5BF08DB-7F24-D447-9296-1F638CACB009}" type="presOf" srcId="{71059951-5413-6C44-876E-5D176E02CABD}" destId="{DD34E90E-449A-694A-B83C-E5C7625D032C}" srcOrd="0" destOrd="1" presId="urn:microsoft.com/office/officeart/2009/3/layout/IncreasingArrowsProcess"/>
    <dgm:cxn modelId="{3CB6EFE0-44F8-3F49-AB70-2277BA2FAF06}" srcId="{5ECF06AD-A086-2945-8217-049D8476CC19}" destId="{67925546-9CEE-CB41-9251-D93213C75953}" srcOrd="1" destOrd="0" parTransId="{8D440517-C92E-0548-AB70-6DC47E450918}" sibTransId="{A80019DF-0AE9-7443-A4C5-18DB8D493C34}"/>
    <dgm:cxn modelId="{F4C535E4-CD6D-B245-AC9E-698213E573A1}" type="presOf" srcId="{CD1F7EA6-FAEE-BF47-9649-316C21238DFA}" destId="{3A7FBDB8-12A2-844C-823D-F9D5343739EF}" srcOrd="0" destOrd="2" presId="urn:microsoft.com/office/officeart/2009/3/layout/IncreasingArrowsProcess"/>
    <dgm:cxn modelId="{89E99CED-0FF1-9A41-86AE-440537A3AEC5}" type="presOf" srcId="{829E4471-E414-D746-8F52-E9178EEE25C7}" destId="{3A7FBDB8-12A2-844C-823D-F9D5343739EF}" srcOrd="0" destOrd="0" presId="urn:microsoft.com/office/officeart/2009/3/layout/IncreasingArrowsProcess"/>
    <dgm:cxn modelId="{0DBDF4E6-7B8D-084D-BD79-62392AC63CFF}" type="presParOf" srcId="{FFD2FB30-F945-3141-A364-A07925E41A67}" destId="{95AD1E7C-CE97-1241-9599-970951CF37AC}" srcOrd="0" destOrd="0" presId="urn:microsoft.com/office/officeart/2009/3/layout/IncreasingArrowsProcess"/>
    <dgm:cxn modelId="{6BC09B1D-1E43-D448-B314-6CEB59DAE744}" type="presParOf" srcId="{FFD2FB30-F945-3141-A364-A07925E41A67}" destId="{3A7FBDB8-12A2-844C-823D-F9D5343739EF}" srcOrd="1" destOrd="0" presId="urn:microsoft.com/office/officeart/2009/3/layout/IncreasingArrowsProcess"/>
    <dgm:cxn modelId="{5A4090F4-8D1D-AE44-A573-023D019352A1}" type="presParOf" srcId="{FFD2FB30-F945-3141-A364-A07925E41A67}" destId="{DCD88388-CBDF-4D4E-A968-95110FED2BD5}" srcOrd="2" destOrd="0" presId="urn:microsoft.com/office/officeart/2009/3/layout/IncreasingArrowsProcess"/>
    <dgm:cxn modelId="{63B38BEC-F0BB-2F45-B840-96B87E67D992}" type="presParOf" srcId="{FFD2FB30-F945-3141-A364-A07925E41A67}" destId="{3F24CAB4-92E9-AA49-9629-E7FD3B37A3C7}" srcOrd="3" destOrd="0" presId="urn:microsoft.com/office/officeart/2009/3/layout/IncreasingArrowsProcess"/>
    <dgm:cxn modelId="{FCF45CF0-4CFA-A948-92F7-5408F6728A76}" type="presParOf" srcId="{FFD2FB30-F945-3141-A364-A07925E41A67}" destId="{63E25D1D-7B75-4F4F-8C66-D404C5A12D29}" srcOrd="4" destOrd="0" presId="urn:microsoft.com/office/officeart/2009/3/layout/IncreasingArrowsProcess"/>
    <dgm:cxn modelId="{0BBA1DF5-9B08-0546-8DB0-6EE0E37476BB}" type="presParOf" srcId="{FFD2FB30-F945-3141-A364-A07925E41A67}" destId="{DD34E90E-449A-694A-B83C-E5C7625D032C}"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06954C-7F45-8743-9CB2-802A91BCB8B3}" type="doc">
      <dgm:prSet loTypeId="urn:microsoft.com/office/officeart/2005/8/layout/venn3" loCatId="" qsTypeId="urn:microsoft.com/office/officeart/2005/8/quickstyle/3d3" qsCatId="3D" csTypeId="urn:microsoft.com/office/officeart/2005/8/colors/accent1_2" csCatId="accent1" phldr="1"/>
      <dgm:spPr/>
      <dgm:t>
        <a:bodyPr/>
        <a:lstStyle/>
        <a:p>
          <a:endParaRPr lang="en-US"/>
        </a:p>
      </dgm:t>
    </dgm:pt>
    <dgm:pt modelId="{3877F422-DF71-934B-9C6C-B39FE47586C4}">
      <dgm:prSet phldrT="[Text]" custT="1"/>
      <dgm:spPr/>
      <dgm:t>
        <a:bodyPr/>
        <a:lstStyle/>
        <a:p>
          <a:r>
            <a:rPr lang="en-US" sz="1000"/>
            <a:t>Streamlined Capture</a:t>
          </a:r>
        </a:p>
      </dgm:t>
    </dgm:pt>
    <dgm:pt modelId="{D16EAB92-91B0-EE40-95B7-318742542624}" type="parTrans" cxnId="{B2CB2453-8D71-EF4F-82A7-0979D6D2E69B}">
      <dgm:prSet/>
      <dgm:spPr/>
      <dgm:t>
        <a:bodyPr/>
        <a:lstStyle/>
        <a:p>
          <a:endParaRPr lang="en-US" sz="1000"/>
        </a:p>
      </dgm:t>
    </dgm:pt>
    <dgm:pt modelId="{1001210D-0671-234B-B838-A75317B91187}" type="sibTrans" cxnId="{B2CB2453-8D71-EF4F-82A7-0979D6D2E69B}">
      <dgm:prSet/>
      <dgm:spPr/>
      <dgm:t>
        <a:bodyPr/>
        <a:lstStyle/>
        <a:p>
          <a:endParaRPr lang="en-US" sz="1000"/>
        </a:p>
      </dgm:t>
    </dgm:pt>
    <dgm:pt modelId="{FC998329-D9FB-374B-9021-D653F038F2C7}">
      <dgm:prSet phldrT="[Text]" custT="1"/>
      <dgm:spPr/>
      <dgm:t>
        <a:bodyPr/>
        <a:lstStyle/>
        <a:p>
          <a:r>
            <a:rPr lang="en-US" sz="1000"/>
            <a:t>Assessment Creation</a:t>
          </a:r>
        </a:p>
      </dgm:t>
    </dgm:pt>
    <dgm:pt modelId="{4CFA7783-1A23-5144-978D-0CA4B9581E9E}" type="parTrans" cxnId="{5B7B1F9B-F8BC-F545-90FE-FF9320A6D3FF}">
      <dgm:prSet/>
      <dgm:spPr/>
      <dgm:t>
        <a:bodyPr/>
        <a:lstStyle/>
        <a:p>
          <a:endParaRPr lang="en-US" sz="1000"/>
        </a:p>
      </dgm:t>
    </dgm:pt>
    <dgm:pt modelId="{F0BC83D6-4606-7442-911F-09D6A3DACE1D}" type="sibTrans" cxnId="{5B7B1F9B-F8BC-F545-90FE-FF9320A6D3FF}">
      <dgm:prSet/>
      <dgm:spPr/>
      <dgm:t>
        <a:bodyPr/>
        <a:lstStyle/>
        <a:p>
          <a:endParaRPr lang="en-US" sz="1000"/>
        </a:p>
      </dgm:t>
    </dgm:pt>
    <dgm:pt modelId="{9E5E6530-99CF-764A-B634-09C2F782B219}">
      <dgm:prSet phldrT="[Text]" custT="1"/>
      <dgm:spPr/>
      <dgm:t>
        <a:bodyPr/>
        <a:lstStyle/>
        <a:p>
          <a:r>
            <a:rPr lang="en-US" sz="1000"/>
            <a:t>Record Type Requirements</a:t>
          </a:r>
        </a:p>
      </dgm:t>
    </dgm:pt>
    <dgm:pt modelId="{9A47681C-7333-E848-AB3A-4ACCB4020174}" type="parTrans" cxnId="{E666205E-1C41-AA45-B651-1C8A1697EB41}">
      <dgm:prSet/>
      <dgm:spPr/>
      <dgm:t>
        <a:bodyPr/>
        <a:lstStyle/>
        <a:p>
          <a:endParaRPr lang="en-US" sz="1000"/>
        </a:p>
      </dgm:t>
    </dgm:pt>
    <dgm:pt modelId="{7BA9DEA9-D9B0-8C4F-A49A-8CA0416FB476}" type="sibTrans" cxnId="{E666205E-1C41-AA45-B651-1C8A1697EB41}">
      <dgm:prSet/>
      <dgm:spPr/>
      <dgm:t>
        <a:bodyPr/>
        <a:lstStyle/>
        <a:p>
          <a:endParaRPr lang="en-US" sz="1000"/>
        </a:p>
      </dgm:t>
    </dgm:pt>
    <dgm:pt modelId="{BB4C0171-E22D-C44A-85B3-0506EE7C1AF0}" type="pres">
      <dgm:prSet presAssocID="{4A06954C-7F45-8743-9CB2-802A91BCB8B3}" presName="Name0" presStyleCnt="0">
        <dgm:presLayoutVars>
          <dgm:dir/>
          <dgm:resizeHandles val="exact"/>
        </dgm:presLayoutVars>
      </dgm:prSet>
      <dgm:spPr/>
    </dgm:pt>
    <dgm:pt modelId="{B5F3700A-7B27-D64C-88CC-3A7E849FA5FF}" type="pres">
      <dgm:prSet presAssocID="{3877F422-DF71-934B-9C6C-B39FE47586C4}" presName="Name5" presStyleLbl="vennNode1" presStyleIdx="0" presStyleCnt="3">
        <dgm:presLayoutVars>
          <dgm:bulletEnabled val="1"/>
        </dgm:presLayoutVars>
      </dgm:prSet>
      <dgm:spPr/>
    </dgm:pt>
    <dgm:pt modelId="{0D236C9D-B522-4049-8895-F5E3F11799D5}" type="pres">
      <dgm:prSet presAssocID="{1001210D-0671-234B-B838-A75317B91187}" presName="space" presStyleCnt="0"/>
      <dgm:spPr/>
    </dgm:pt>
    <dgm:pt modelId="{52D57F0F-5EF2-084C-AB29-A033694A8D6F}" type="pres">
      <dgm:prSet presAssocID="{9E5E6530-99CF-764A-B634-09C2F782B219}" presName="Name5" presStyleLbl="vennNode1" presStyleIdx="1" presStyleCnt="3">
        <dgm:presLayoutVars>
          <dgm:bulletEnabled val="1"/>
        </dgm:presLayoutVars>
      </dgm:prSet>
      <dgm:spPr/>
    </dgm:pt>
    <dgm:pt modelId="{FC49FEA1-A274-E04B-9A70-0823A81DB43B}" type="pres">
      <dgm:prSet presAssocID="{7BA9DEA9-D9B0-8C4F-A49A-8CA0416FB476}" presName="space" presStyleCnt="0"/>
      <dgm:spPr/>
    </dgm:pt>
    <dgm:pt modelId="{2299C47C-E159-E249-A13C-B0C1CD84138A}" type="pres">
      <dgm:prSet presAssocID="{FC998329-D9FB-374B-9021-D653F038F2C7}" presName="Name5" presStyleLbl="vennNode1" presStyleIdx="2" presStyleCnt="3">
        <dgm:presLayoutVars>
          <dgm:bulletEnabled val="1"/>
        </dgm:presLayoutVars>
      </dgm:prSet>
      <dgm:spPr/>
    </dgm:pt>
  </dgm:ptLst>
  <dgm:cxnLst>
    <dgm:cxn modelId="{74F1FA35-5BEE-2147-A581-555DBECE367D}" type="presOf" srcId="{4A06954C-7F45-8743-9CB2-802A91BCB8B3}" destId="{BB4C0171-E22D-C44A-85B3-0506EE7C1AF0}" srcOrd="0" destOrd="0" presId="urn:microsoft.com/office/officeart/2005/8/layout/venn3"/>
    <dgm:cxn modelId="{B2CB2453-8D71-EF4F-82A7-0979D6D2E69B}" srcId="{4A06954C-7F45-8743-9CB2-802A91BCB8B3}" destId="{3877F422-DF71-934B-9C6C-B39FE47586C4}" srcOrd="0" destOrd="0" parTransId="{D16EAB92-91B0-EE40-95B7-318742542624}" sibTransId="{1001210D-0671-234B-B838-A75317B91187}"/>
    <dgm:cxn modelId="{E666205E-1C41-AA45-B651-1C8A1697EB41}" srcId="{4A06954C-7F45-8743-9CB2-802A91BCB8B3}" destId="{9E5E6530-99CF-764A-B634-09C2F782B219}" srcOrd="1" destOrd="0" parTransId="{9A47681C-7333-E848-AB3A-4ACCB4020174}" sibTransId="{7BA9DEA9-D9B0-8C4F-A49A-8CA0416FB476}"/>
    <dgm:cxn modelId="{5B7B1F9B-F8BC-F545-90FE-FF9320A6D3FF}" srcId="{4A06954C-7F45-8743-9CB2-802A91BCB8B3}" destId="{FC998329-D9FB-374B-9021-D653F038F2C7}" srcOrd="2" destOrd="0" parTransId="{4CFA7783-1A23-5144-978D-0CA4B9581E9E}" sibTransId="{F0BC83D6-4606-7442-911F-09D6A3DACE1D}"/>
    <dgm:cxn modelId="{6B6D8E9E-C06A-954F-9848-82BC4B01A86B}" type="presOf" srcId="{3877F422-DF71-934B-9C6C-B39FE47586C4}" destId="{B5F3700A-7B27-D64C-88CC-3A7E849FA5FF}" srcOrd="0" destOrd="0" presId="urn:microsoft.com/office/officeart/2005/8/layout/venn3"/>
    <dgm:cxn modelId="{93FD41CF-EFD1-9E4A-80DD-10908430D929}" type="presOf" srcId="{FC998329-D9FB-374B-9021-D653F038F2C7}" destId="{2299C47C-E159-E249-A13C-B0C1CD84138A}" srcOrd="0" destOrd="0" presId="urn:microsoft.com/office/officeart/2005/8/layout/venn3"/>
    <dgm:cxn modelId="{18C72ED7-23F6-574A-A123-089C0F027DC5}" type="presOf" srcId="{9E5E6530-99CF-764A-B634-09C2F782B219}" destId="{52D57F0F-5EF2-084C-AB29-A033694A8D6F}" srcOrd="0" destOrd="0" presId="urn:microsoft.com/office/officeart/2005/8/layout/venn3"/>
    <dgm:cxn modelId="{A5401AAB-4181-9143-8DF7-DB2C373795C9}" type="presParOf" srcId="{BB4C0171-E22D-C44A-85B3-0506EE7C1AF0}" destId="{B5F3700A-7B27-D64C-88CC-3A7E849FA5FF}" srcOrd="0" destOrd="0" presId="urn:microsoft.com/office/officeart/2005/8/layout/venn3"/>
    <dgm:cxn modelId="{778047AE-FEEF-B944-A2F9-2F4F7904F3B7}" type="presParOf" srcId="{BB4C0171-E22D-C44A-85B3-0506EE7C1AF0}" destId="{0D236C9D-B522-4049-8895-F5E3F11799D5}" srcOrd="1" destOrd="0" presId="urn:microsoft.com/office/officeart/2005/8/layout/venn3"/>
    <dgm:cxn modelId="{CD289931-E793-8749-86D0-91F6E4F0CCA7}" type="presParOf" srcId="{BB4C0171-E22D-C44A-85B3-0506EE7C1AF0}" destId="{52D57F0F-5EF2-084C-AB29-A033694A8D6F}" srcOrd="2" destOrd="0" presId="urn:microsoft.com/office/officeart/2005/8/layout/venn3"/>
    <dgm:cxn modelId="{EB94272E-F641-9448-B7D2-8830D5ACA206}" type="presParOf" srcId="{BB4C0171-E22D-C44A-85B3-0506EE7C1AF0}" destId="{FC49FEA1-A274-E04B-9A70-0823A81DB43B}" srcOrd="3" destOrd="0" presId="urn:microsoft.com/office/officeart/2005/8/layout/venn3"/>
    <dgm:cxn modelId="{6AA7D2ED-DB48-8243-849D-3CA19F1D6BF1}" type="presParOf" srcId="{BB4C0171-E22D-C44A-85B3-0506EE7C1AF0}" destId="{2299C47C-E159-E249-A13C-B0C1CD84138A}" srcOrd="4"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06954C-7F45-8743-9CB2-802A91BCB8B3}" type="doc">
      <dgm:prSet loTypeId="urn:microsoft.com/office/officeart/2005/8/layout/venn3" loCatId="" qsTypeId="urn:microsoft.com/office/officeart/2005/8/quickstyle/3d3" qsCatId="3D" csTypeId="urn:microsoft.com/office/officeart/2005/8/colors/accent1_2" csCatId="accent1" phldr="1"/>
      <dgm:spPr/>
      <dgm:t>
        <a:bodyPr/>
        <a:lstStyle/>
        <a:p>
          <a:endParaRPr lang="en-US"/>
        </a:p>
      </dgm:t>
    </dgm:pt>
    <dgm:pt modelId="{3877F422-DF71-934B-9C6C-B39FE47586C4}">
      <dgm:prSet phldrT="[Text]" custT="1"/>
      <dgm:spPr/>
      <dgm:t>
        <a:bodyPr/>
        <a:lstStyle/>
        <a:p>
          <a:r>
            <a:rPr lang="en-US" sz="1000"/>
            <a:t>Scheduling</a:t>
          </a:r>
        </a:p>
      </dgm:t>
    </dgm:pt>
    <dgm:pt modelId="{D16EAB92-91B0-EE40-95B7-318742542624}" type="parTrans" cxnId="{B2CB2453-8D71-EF4F-82A7-0979D6D2E69B}">
      <dgm:prSet/>
      <dgm:spPr/>
      <dgm:t>
        <a:bodyPr/>
        <a:lstStyle/>
        <a:p>
          <a:endParaRPr lang="en-US" sz="1000"/>
        </a:p>
      </dgm:t>
    </dgm:pt>
    <dgm:pt modelId="{1001210D-0671-234B-B838-A75317B91187}" type="sibTrans" cxnId="{B2CB2453-8D71-EF4F-82A7-0979D6D2E69B}">
      <dgm:prSet/>
      <dgm:spPr/>
      <dgm:t>
        <a:bodyPr/>
        <a:lstStyle/>
        <a:p>
          <a:endParaRPr lang="en-US" sz="1000"/>
        </a:p>
      </dgm:t>
    </dgm:pt>
    <dgm:pt modelId="{FC998329-D9FB-374B-9021-D653F038F2C7}">
      <dgm:prSet phldrT="[Text]" custT="1"/>
      <dgm:spPr/>
      <dgm:t>
        <a:bodyPr/>
        <a:lstStyle/>
        <a:p>
          <a:r>
            <a:rPr lang="en-US" sz="1000"/>
            <a:t>Responsive</a:t>
          </a:r>
        </a:p>
      </dgm:t>
    </dgm:pt>
    <dgm:pt modelId="{4CFA7783-1A23-5144-978D-0CA4B9581E9E}" type="parTrans" cxnId="{5B7B1F9B-F8BC-F545-90FE-FF9320A6D3FF}">
      <dgm:prSet/>
      <dgm:spPr/>
      <dgm:t>
        <a:bodyPr/>
        <a:lstStyle/>
        <a:p>
          <a:endParaRPr lang="en-US" sz="1000"/>
        </a:p>
      </dgm:t>
    </dgm:pt>
    <dgm:pt modelId="{F0BC83D6-4606-7442-911F-09D6A3DACE1D}" type="sibTrans" cxnId="{5B7B1F9B-F8BC-F545-90FE-FF9320A6D3FF}">
      <dgm:prSet/>
      <dgm:spPr/>
      <dgm:t>
        <a:bodyPr/>
        <a:lstStyle/>
        <a:p>
          <a:endParaRPr lang="en-US" sz="1000"/>
        </a:p>
      </dgm:t>
    </dgm:pt>
    <dgm:pt modelId="{9E5E6530-99CF-764A-B634-09C2F782B219}">
      <dgm:prSet phldrT="[Text]" custT="1"/>
      <dgm:spPr/>
      <dgm:t>
        <a:bodyPr/>
        <a:lstStyle/>
        <a:p>
          <a:r>
            <a:rPr lang="en-US" sz="1000"/>
            <a:t>Quick Views</a:t>
          </a:r>
        </a:p>
      </dgm:t>
    </dgm:pt>
    <dgm:pt modelId="{9A47681C-7333-E848-AB3A-4ACCB4020174}" type="parTrans" cxnId="{E666205E-1C41-AA45-B651-1C8A1697EB41}">
      <dgm:prSet/>
      <dgm:spPr/>
      <dgm:t>
        <a:bodyPr/>
        <a:lstStyle/>
        <a:p>
          <a:endParaRPr lang="en-US" sz="1000"/>
        </a:p>
      </dgm:t>
    </dgm:pt>
    <dgm:pt modelId="{7BA9DEA9-D9B0-8C4F-A49A-8CA0416FB476}" type="sibTrans" cxnId="{E666205E-1C41-AA45-B651-1C8A1697EB41}">
      <dgm:prSet/>
      <dgm:spPr/>
      <dgm:t>
        <a:bodyPr/>
        <a:lstStyle/>
        <a:p>
          <a:endParaRPr lang="en-US" sz="1000"/>
        </a:p>
      </dgm:t>
    </dgm:pt>
    <dgm:pt modelId="{BB4C0171-E22D-C44A-85B3-0506EE7C1AF0}" type="pres">
      <dgm:prSet presAssocID="{4A06954C-7F45-8743-9CB2-802A91BCB8B3}" presName="Name0" presStyleCnt="0">
        <dgm:presLayoutVars>
          <dgm:dir/>
          <dgm:resizeHandles val="exact"/>
        </dgm:presLayoutVars>
      </dgm:prSet>
      <dgm:spPr/>
    </dgm:pt>
    <dgm:pt modelId="{B5F3700A-7B27-D64C-88CC-3A7E849FA5FF}" type="pres">
      <dgm:prSet presAssocID="{3877F422-DF71-934B-9C6C-B39FE47586C4}" presName="Name5" presStyleLbl="vennNode1" presStyleIdx="0" presStyleCnt="3">
        <dgm:presLayoutVars>
          <dgm:bulletEnabled val="1"/>
        </dgm:presLayoutVars>
      </dgm:prSet>
      <dgm:spPr/>
    </dgm:pt>
    <dgm:pt modelId="{0D236C9D-B522-4049-8895-F5E3F11799D5}" type="pres">
      <dgm:prSet presAssocID="{1001210D-0671-234B-B838-A75317B91187}" presName="space" presStyleCnt="0"/>
      <dgm:spPr/>
    </dgm:pt>
    <dgm:pt modelId="{52D57F0F-5EF2-084C-AB29-A033694A8D6F}" type="pres">
      <dgm:prSet presAssocID="{9E5E6530-99CF-764A-B634-09C2F782B219}" presName="Name5" presStyleLbl="vennNode1" presStyleIdx="1" presStyleCnt="3">
        <dgm:presLayoutVars>
          <dgm:bulletEnabled val="1"/>
        </dgm:presLayoutVars>
      </dgm:prSet>
      <dgm:spPr/>
    </dgm:pt>
    <dgm:pt modelId="{FC49FEA1-A274-E04B-9A70-0823A81DB43B}" type="pres">
      <dgm:prSet presAssocID="{7BA9DEA9-D9B0-8C4F-A49A-8CA0416FB476}" presName="space" presStyleCnt="0"/>
      <dgm:spPr/>
    </dgm:pt>
    <dgm:pt modelId="{2299C47C-E159-E249-A13C-B0C1CD84138A}" type="pres">
      <dgm:prSet presAssocID="{FC998329-D9FB-374B-9021-D653F038F2C7}" presName="Name5" presStyleLbl="vennNode1" presStyleIdx="2" presStyleCnt="3">
        <dgm:presLayoutVars>
          <dgm:bulletEnabled val="1"/>
        </dgm:presLayoutVars>
      </dgm:prSet>
      <dgm:spPr/>
    </dgm:pt>
  </dgm:ptLst>
  <dgm:cxnLst>
    <dgm:cxn modelId="{74F1FA35-5BEE-2147-A581-555DBECE367D}" type="presOf" srcId="{4A06954C-7F45-8743-9CB2-802A91BCB8B3}" destId="{BB4C0171-E22D-C44A-85B3-0506EE7C1AF0}" srcOrd="0" destOrd="0" presId="urn:microsoft.com/office/officeart/2005/8/layout/venn3"/>
    <dgm:cxn modelId="{B2CB2453-8D71-EF4F-82A7-0979D6D2E69B}" srcId="{4A06954C-7F45-8743-9CB2-802A91BCB8B3}" destId="{3877F422-DF71-934B-9C6C-B39FE47586C4}" srcOrd="0" destOrd="0" parTransId="{D16EAB92-91B0-EE40-95B7-318742542624}" sibTransId="{1001210D-0671-234B-B838-A75317B91187}"/>
    <dgm:cxn modelId="{E666205E-1C41-AA45-B651-1C8A1697EB41}" srcId="{4A06954C-7F45-8743-9CB2-802A91BCB8B3}" destId="{9E5E6530-99CF-764A-B634-09C2F782B219}" srcOrd="1" destOrd="0" parTransId="{9A47681C-7333-E848-AB3A-4ACCB4020174}" sibTransId="{7BA9DEA9-D9B0-8C4F-A49A-8CA0416FB476}"/>
    <dgm:cxn modelId="{5B7B1F9B-F8BC-F545-90FE-FF9320A6D3FF}" srcId="{4A06954C-7F45-8743-9CB2-802A91BCB8B3}" destId="{FC998329-D9FB-374B-9021-D653F038F2C7}" srcOrd="2" destOrd="0" parTransId="{4CFA7783-1A23-5144-978D-0CA4B9581E9E}" sibTransId="{F0BC83D6-4606-7442-911F-09D6A3DACE1D}"/>
    <dgm:cxn modelId="{6B6D8E9E-C06A-954F-9848-82BC4B01A86B}" type="presOf" srcId="{3877F422-DF71-934B-9C6C-B39FE47586C4}" destId="{B5F3700A-7B27-D64C-88CC-3A7E849FA5FF}" srcOrd="0" destOrd="0" presId="urn:microsoft.com/office/officeart/2005/8/layout/venn3"/>
    <dgm:cxn modelId="{93FD41CF-EFD1-9E4A-80DD-10908430D929}" type="presOf" srcId="{FC998329-D9FB-374B-9021-D653F038F2C7}" destId="{2299C47C-E159-E249-A13C-B0C1CD84138A}" srcOrd="0" destOrd="0" presId="urn:microsoft.com/office/officeart/2005/8/layout/venn3"/>
    <dgm:cxn modelId="{18C72ED7-23F6-574A-A123-089C0F027DC5}" type="presOf" srcId="{9E5E6530-99CF-764A-B634-09C2F782B219}" destId="{52D57F0F-5EF2-084C-AB29-A033694A8D6F}" srcOrd="0" destOrd="0" presId="urn:microsoft.com/office/officeart/2005/8/layout/venn3"/>
    <dgm:cxn modelId="{A5401AAB-4181-9143-8DF7-DB2C373795C9}" type="presParOf" srcId="{BB4C0171-E22D-C44A-85B3-0506EE7C1AF0}" destId="{B5F3700A-7B27-D64C-88CC-3A7E849FA5FF}" srcOrd="0" destOrd="0" presId="urn:microsoft.com/office/officeart/2005/8/layout/venn3"/>
    <dgm:cxn modelId="{778047AE-FEEF-B944-A2F9-2F4F7904F3B7}" type="presParOf" srcId="{BB4C0171-E22D-C44A-85B3-0506EE7C1AF0}" destId="{0D236C9D-B522-4049-8895-F5E3F11799D5}" srcOrd="1" destOrd="0" presId="urn:microsoft.com/office/officeart/2005/8/layout/venn3"/>
    <dgm:cxn modelId="{CD289931-E793-8749-86D0-91F6E4F0CCA7}" type="presParOf" srcId="{BB4C0171-E22D-C44A-85B3-0506EE7C1AF0}" destId="{52D57F0F-5EF2-084C-AB29-A033694A8D6F}" srcOrd="2" destOrd="0" presId="urn:microsoft.com/office/officeart/2005/8/layout/venn3"/>
    <dgm:cxn modelId="{EB94272E-F641-9448-B7D2-8830D5ACA206}" type="presParOf" srcId="{BB4C0171-E22D-C44A-85B3-0506EE7C1AF0}" destId="{FC49FEA1-A274-E04B-9A70-0823A81DB43B}" srcOrd="3" destOrd="0" presId="urn:microsoft.com/office/officeart/2005/8/layout/venn3"/>
    <dgm:cxn modelId="{6AA7D2ED-DB48-8243-849D-3CA19F1D6BF1}" type="presParOf" srcId="{BB4C0171-E22D-C44A-85B3-0506EE7C1AF0}" destId="{2299C47C-E159-E249-A13C-B0C1CD84138A}" srcOrd="4" destOrd="0" presId="urn:microsoft.com/office/officeart/2005/8/layout/ven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06954C-7F45-8743-9CB2-802A91BCB8B3}" type="doc">
      <dgm:prSet loTypeId="urn:microsoft.com/office/officeart/2005/8/layout/venn3" loCatId="" qsTypeId="urn:microsoft.com/office/officeart/2005/8/quickstyle/3d3" qsCatId="3D" csTypeId="urn:microsoft.com/office/officeart/2005/8/colors/accent1_2" csCatId="accent1" phldr="1"/>
      <dgm:spPr/>
      <dgm:t>
        <a:bodyPr/>
        <a:lstStyle/>
        <a:p>
          <a:endParaRPr lang="en-US"/>
        </a:p>
      </dgm:t>
    </dgm:pt>
    <dgm:pt modelId="{3877F422-DF71-934B-9C6C-B39FE47586C4}">
      <dgm:prSet phldrT="[Text]" custT="1"/>
      <dgm:spPr/>
      <dgm:t>
        <a:bodyPr/>
        <a:lstStyle/>
        <a:p>
          <a:r>
            <a:rPr lang="en-US" sz="1000"/>
            <a:t>Standardization</a:t>
          </a:r>
        </a:p>
      </dgm:t>
    </dgm:pt>
    <dgm:pt modelId="{D16EAB92-91B0-EE40-95B7-318742542624}" type="parTrans" cxnId="{B2CB2453-8D71-EF4F-82A7-0979D6D2E69B}">
      <dgm:prSet/>
      <dgm:spPr/>
      <dgm:t>
        <a:bodyPr/>
        <a:lstStyle/>
        <a:p>
          <a:endParaRPr lang="en-US" sz="1000"/>
        </a:p>
      </dgm:t>
    </dgm:pt>
    <dgm:pt modelId="{1001210D-0671-234B-B838-A75317B91187}" type="sibTrans" cxnId="{B2CB2453-8D71-EF4F-82A7-0979D6D2E69B}">
      <dgm:prSet/>
      <dgm:spPr/>
      <dgm:t>
        <a:bodyPr/>
        <a:lstStyle/>
        <a:p>
          <a:endParaRPr lang="en-US" sz="1000"/>
        </a:p>
      </dgm:t>
    </dgm:pt>
    <dgm:pt modelId="{FC998329-D9FB-374B-9021-D653F038F2C7}">
      <dgm:prSet phldrT="[Text]" custT="1"/>
      <dgm:spPr/>
      <dgm:t>
        <a:bodyPr/>
        <a:lstStyle/>
        <a:p>
          <a:r>
            <a:rPr lang="en-US" sz="1000"/>
            <a:t>Top-Down Deployments</a:t>
          </a:r>
        </a:p>
      </dgm:t>
    </dgm:pt>
    <dgm:pt modelId="{4CFA7783-1A23-5144-978D-0CA4B9581E9E}" type="parTrans" cxnId="{5B7B1F9B-F8BC-F545-90FE-FF9320A6D3FF}">
      <dgm:prSet/>
      <dgm:spPr/>
      <dgm:t>
        <a:bodyPr/>
        <a:lstStyle/>
        <a:p>
          <a:endParaRPr lang="en-US" sz="1000"/>
        </a:p>
      </dgm:t>
    </dgm:pt>
    <dgm:pt modelId="{F0BC83D6-4606-7442-911F-09D6A3DACE1D}" type="sibTrans" cxnId="{5B7B1F9B-F8BC-F545-90FE-FF9320A6D3FF}">
      <dgm:prSet/>
      <dgm:spPr/>
      <dgm:t>
        <a:bodyPr/>
        <a:lstStyle/>
        <a:p>
          <a:endParaRPr lang="en-US" sz="1000"/>
        </a:p>
      </dgm:t>
    </dgm:pt>
    <dgm:pt modelId="{9E5E6530-99CF-764A-B634-09C2F782B219}">
      <dgm:prSet phldrT="[Text]" custT="1"/>
      <dgm:spPr/>
      <dgm:t>
        <a:bodyPr/>
        <a:lstStyle/>
        <a:p>
          <a:r>
            <a:rPr lang="en-US" sz="1000"/>
            <a:t>Flexibility</a:t>
          </a:r>
        </a:p>
      </dgm:t>
    </dgm:pt>
    <dgm:pt modelId="{9A47681C-7333-E848-AB3A-4ACCB4020174}" type="parTrans" cxnId="{E666205E-1C41-AA45-B651-1C8A1697EB41}">
      <dgm:prSet/>
      <dgm:spPr/>
      <dgm:t>
        <a:bodyPr/>
        <a:lstStyle/>
        <a:p>
          <a:endParaRPr lang="en-US" sz="1000"/>
        </a:p>
      </dgm:t>
    </dgm:pt>
    <dgm:pt modelId="{7BA9DEA9-D9B0-8C4F-A49A-8CA0416FB476}" type="sibTrans" cxnId="{E666205E-1C41-AA45-B651-1C8A1697EB41}">
      <dgm:prSet/>
      <dgm:spPr/>
      <dgm:t>
        <a:bodyPr/>
        <a:lstStyle/>
        <a:p>
          <a:endParaRPr lang="en-US" sz="1000"/>
        </a:p>
      </dgm:t>
    </dgm:pt>
    <dgm:pt modelId="{BB4C0171-E22D-C44A-85B3-0506EE7C1AF0}" type="pres">
      <dgm:prSet presAssocID="{4A06954C-7F45-8743-9CB2-802A91BCB8B3}" presName="Name0" presStyleCnt="0">
        <dgm:presLayoutVars>
          <dgm:dir/>
          <dgm:resizeHandles val="exact"/>
        </dgm:presLayoutVars>
      </dgm:prSet>
      <dgm:spPr/>
    </dgm:pt>
    <dgm:pt modelId="{B5F3700A-7B27-D64C-88CC-3A7E849FA5FF}" type="pres">
      <dgm:prSet presAssocID="{3877F422-DF71-934B-9C6C-B39FE47586C4}" presName="Name5" presStyleLbl="vennNode1" presStyleIdx="0" presStyleCnt="3">
        <dgm:presLayoutVars>
          <dgm:bulletEnabled val="1"/>
        </dgm:presLayoutVars>
      </dgm:prSet>
      <dgm:spPr/>
    </dgm:pt>
    <dgm:pt modelId="{0D236C9D-B522-4049-8895-F5E3F11799D5}" type="pres">
      <dgm:prSet presAssocID="{1001210D-0671-234B-B838-A75317B91187}" presName="space" presStyleCnt="0"/>
      <dgm:spPr/>
    </dgm:pt>
    <dgm:pt modelId="{52D57F0F-5EF2-084C-AB29-A033694A8D6F}" type="pres">
      <dgm:prSet presAssocID="{9E5E6530-99CF-764A-B634-09C2F782B219}" presName="Name5" presStyleLbl="vennNode1" presStyleIdx="1" presStyleCnt="3">
        <dgm:presLayoutVars>
          <dgm:bulletEnabled val="1"/>
        </dgm:presLayoutVars>
      </dgm:prSet>
      <dgm:spPr/>
    </dgm:pt>
    <dgm:pt modelId="{FC49FEA1-A274-E04B-9A70-0823A81DB43B}" type="pres">
      <dgm:prSet presAssocID="{7BA9DEA9-D9B0-8C4F-A49A-8CA0416FB476}" presName="space" presStyleCnt="0"/>
      <dgm:spPr/>
    </dgm:pt>
    <dgm:pt modelId="{2299C47C-E159-E249-A13C-B0C1CD84138A}" type="pres">
      <dgm:prSet presAssocID="{FC998329-D9FB-374B-9021-D653F038F2C7}" presName="Name5" presStyleLbl="vennNode1" presStyleIdx="2" presStyleCnt="3">
        <dgm:presLayoutVars>
          <dgm:bulletEnabled val="1"/>
        </dgm:presLayoutVars>
      </dgm:prSet>
      <dgm:spPr/>
    </dgm:pt>
  </dgm:ptLst>
  <dgm:cxnLst>
    <dgm:cxn modelId="{74F1FA35-5BEE-2147-A581-555DBECE367D}" type="presOf" srcId="{4A06954C-7F45-8743-9CB2-802A91BCB8B3}" destId="{BB4C0171-E22D-C44A-85B3-0506EE7C1AF0}" srcOrd="0" destOrd="0" presId="urn:microsoft.com/office/officeart/2005/8/layout/venn3"/>
    <dgm:cxn modelId="{B2CB2453-8D71-EF4F-82A7-0979D6D2E69B}" srcId="{4A06954C-7F45-8743-9CB2-802A91BCB8B3}" destId="{3877F422-DF71-934B-9C6C-B39FE47586C4}" srcOrd="0" destOrd="0" parTransId="{D16EAB92-91B0-EE40-95B7-318742542624}" sibTransId="{1001210D-0671-234B-B838-A75317B91187}"/>
    <dgm:cxn modelId="{E666205E-1C41-AA45-B651-1C8A1697EB41}" srcId="{4A06954C-7F45-8743-9CB2-802A91BCB8B3}" destId="{9E5E6530-99CF-764A-B634-09C2F782B219}" srcOrd="1" destOrd="0" parTransId="{9A47681C-7333-E848-AB3A-4ACCB4020174}" sibTransId="{7BA9DEA9-D9B0-8C4F-A49A-8CA0416FB476}"/>
    <dgm:cxn modelId="{5B7B1F9B-F8BC-F545-90FE-FF9320A6D3FF}" srcId="{4A06954C-7F45-8743-9CB2-802A91BCB8B3}" destId="{FC998329-D9FB-374B-9021-D653F038F2C7}" srcOrd="2" destOrd="0" parTransId="{4CFA7783-1A23-5144-978D-0CA4B9581E9E}" sibTransId="{F0BC83D6-4606-7442-911F-09D6A3DACE1D}"/>
    <dgm:cxn modelId="{6B6D8E9E-C06A-954F-9848-82BC4B01A86B}" type="presOf" srcId="{3877F422-DF71-934B-9C6C-B39FE47586C4}" destId="{B5F3700A-7B27-D64C-88CC-3A7E849FA5FF}" srcOrd="0" destOrd="0" presId="urn:microsoft.com/office/officeart/2005/8/layout/venn3"/>
    <dgm:cxn modelId="{93FD41CF-EFD1-9E4A-80DD-10908430D929}" type="presOf" srcId="{FC998329-D9FB-374B-9021-D653F038F2C7}" destId="{2299C47C-E159-E249-A13C-B0C1CD84138A}" srcOrd="0" destOrd="0" presId="urn:microsoft.com/office/officeart/2005/8/layout/venn3"/>
    <dgm:cxn modelId="{18C72ED7-23F6-574A-A123-089C0F027DC5}" type="presOf" srcId="{9E5E6530-99CF-764A-B634-09C2F782B219}" destId="{52D57F0F-5EF2-084C-AB29-A033694A8D6F}" srcOrd="0" destOrd="0" presId="urn:microsoft.com/office/officeart/2005/8/layout/venn3"/>
    <dgm:cxn modelId="{A5401AAB-4181-9143-8DF7-DB2C373795C9}" type="presParOf" srcId="{BB4C0171-E22D-C44A-85B3-0506EE7C1AF0}" destId="{B5F3700A-7B27-D64C-88CC-3A7E849FA5FF}" srcOrd="0" destOrd="0" presId="urn:microsoft.com/office/officeart/2005/8/layout/venn3"/>
    <dgm:cxn modelId="{778047AE-FEEF-B944-A2F9-2F4F7904F3B7}" type="presParOf" srcId="{BB4C0171-E22D-C44A-85B3-0506EE7C1AF0}" destId="{0D236C9D-B522-4049-8895-F5E3F11799D5}" srcOrd="1" destOrd="0" presId="urn:microsoft.com/office/officeart/2005/8/layout/venn3"/>
    <dgm:cxn modelId="{CD289931-E793-8749-86D0-91F6E4F0CCA7}" type="presParOf" srcId="{BB4C0171-E22D-C44A-85B3-0506EE7C1AF0}" destId="{52D57F0F-5EF2-084C-AB29-A033694A8D6F}" srcOrd="2" destOrd="0" presId="urn:microsoft.com/office/officeart/2005/8/layout/venn3"/>
    <dgm:cxn modelId="{EB94272E-F641-9448-B7D2-8830D5ACA206}" type="presParOf" srcId="{BB4C0171-E22D-C44A-85B3-0506EE7C1AF0}" destId="{FC49FEA1-A274-E04B-9A70-0823A81DB43B}" srcOrd="3" destOrd="0" presId="urn:microsoft.com/office/officeart/2005/8/layout/venn3"/>
    <dgm:cxn modelId="{6AA7D2ED-DB48-8243-849D-3CA19F1D6BF1}" type="presParOf" srcId="{BB4C0171-E22D-C44A-85B3-0506EE7C1AF0}" destId="{2299C47C-E159-E249-A13C-B0C1CD84138A}" srcOrd="4" destOrd="0" presId="urn:microsoft.com/office/officeart/2005/8/layout/ven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A5DA9-21D7-403C-A620-7CF0D6014878}">
      <dsp:nvSpPr>
        <dsp:cNvPr id="0" name=""/>
        <dsp:cNvSpPr/>
      </dsp:nvSpPr>
      <dsp:spPr>
        <a:xfrm>
          <a:off x="0" y="57721"/>
          <a:ext cx="6263640" cy="98338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Inclusion</a:t>
          </a:r>
        </a:p>
      </dsp:txBody>
      <dsp:txXfrm>
        <a:off x="48005" y="105726"/>
        <a:ext cx="6167630" cy="887374"/>
      </dsp:txXfrm>
    </dsp:sp>
    <dsp:sp modelId="{B0179529-E3DB-483E-9095-A2B9A3C0B281}">
      <dsp:nvSpPr>
        <dsp:cNvPr id="0" name=""/>
        <dsp:cNvSpPr/>
      </dsp:nvSpPr>
      <dsp:spPr>
        <a:xfrm>
          <a:off x="0" y="1159186"/>
          <a:ext cx="6263640" cy="983384"/>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Equity</a:t>
          </a:r>
        </a:p>
      </dsp:txBody>
      <dsp:txXfrm>
        <a:off x="48005" y="1207191"/>
        <a:ext cx="6167630" cy="887374"/>
      </dsp:txXfrm>
    </dsp:sp>
    <dsp:sp modelId="{1A63DBE5-BAD8-46CF-BDE5-F72B8030B10D}">
      <dsp:nvSpPr>
        <dsp:cNvPr id="0" name=""/>
        <dsp:cNvSpPr/>
      </dsp:nvSpPr>
      <dsp:spPr>
        <a:xfrm>
          <a:off x="0" y="2260651"/>
          <a:ext cx="6263640" cy="983384"/>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Peer Services</a:t>
          </a:r>
        </a:p>
      </dsp:txBody>
      <dsp:txXfrm>
        <a:off x="48005" y="2308656"/>
        <a:ext cx="6167630" cy="887374"/>
      </dsp:txXfrm>
    </dsp:sp>
    <dsp:sp modelId="{51350C56-F5DB-4EF5-ADDD-7CFE338E622E}">
      <dsp:nvSpPr>
        <dsp:cNvPr id="0" name=""/>
        <dsp:cNvSpPr/>
      </dsp:nvSpPr>
      <dsp:spPr>
        <a:xfrm>
          <a:off x="0" y="3362116"/>
          <a:ext cx="6263640" cy="983384"/>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Social Determinants</a:t>
          </a:r>
        </a:p>
      </dsp:txBody>
      <dsp:txXfrm>
        <a:off x="48005" y="3410121"/>
        <a:ext cx="6167630" cy="887374"/>
      </dsp:txXfrm>
    </dsp:sp>
    <dsp:sp modelId="{CD297B8E-B0D8-42B1-89DB-17D1E1AF7FE7}">
      <dsp:nvSpPr>
        <dsp:cNvPr id="0" name=""/>
        <dsp:cNvSpPr/>
      </dsp:nvSpPr>
      <dsp:spPr>
        <a:xfrm>
          <a:off x="0" y="4463581"/>
          <a:ext cx="6263640" cy="983384"/>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Wellness</a:t>
          </a:r>
        </a:p>
      </dsp:txBody>
      <dsp:txXfrm>
        <a:off x="48005" y="4511586"/>
        <a:ext cx="6167630" cy="887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D1E7C-CE97-1241-9599-970951CF37AC}">
      <dsp:nvSpPr>
        <dsp:cNvPr id="0" name=""/>
        <dsp:cNvSpPr/>
      </dsp:nvSpPr>
      <dsp:spPr>
        <a:xfrm>
          <a:off x="0" y="462785"/>
          <a:ext cx="6989041" cy="101787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254000" bIns="161587" numCol="1" spcCol="1270" anchor="ctr" anchorCtr="0">
          <a:noAutofit/>
        </a:bodyPr>
        <a:lstStyle/>
        <a:p>
          <a:pPr marL="0" lvl="0" indent="0" algn="l" defTabSz="844550">
            <a:lnSpc>
              <a:spcPct val="90000"/>
            </a:lnSpc>
            <a:spcBef>
              <a:spcPct val="0"/>
            </a:spcBef>
            <a:spcAft>
              <a:spcPct val="35000"/>
            </a:spcAft>
            <a:buNone/>
          </a:pPr>
          <a:r>
            <a:rPr lang="en-US" sz="1900" kern="1200"/>
            <a:t>Increasing Data needs</a:t>
          </a:r>
        </a:p>
      </dsp:txBody>
      <dsp:txXfrm>
        <a:off x="0" y="717253"/>
        <a:ext cx="6734574" cy="508935"/>
      </dsp:txXfrm>
    </dsp:sp>
    <dsp:sp modelId="{3A7FBDB8-12A2-844C-823D-F9D5343739EF}">
      <dsp:nvSpPr>
        <dsp:cNvPr id="0" name=""/>
        <dsp:cNvSpPr/>
      </dsp:nvSpPr>
      <dsp:spPr>
        <a:xfrm>
          <a:off x="0" y="1247711"/>
          <a:ext cx="2152624" cy="196079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More required elements</a:t>
          </a:r>
        </a:p>
        <a:p>
          <a:pPr marL="0" lvl="0" indent="0" algn="l" defTabSz="844550">
            <a:lnSpc>
              <a:spcPct val="90000"/>
            </a:lnSpc>
            <a:spcBef>
              <a:spcPct val="0"/>
            </a:spcBef>
            <a:spcAft>
              <a:spcPct val="35000"/>
            </a:spcAft>
            <a:buNone/>
          </a:pPr>
          <a:r>
            <a:rPr lang="en-US" sz="1900" kern="1200"/>
            <a:t>Additional Tools</a:t>
          </a:r>
        </a:p>
        <a:p>
          <a:pPr marL="0" lvl="0" indent="0" algn="l" defTabSz="844550">
            <a:lnSpc>
              <a:spcPct val="90000"/>
            </a:lnSpc>
            <a:spcBef>
              <a:spcPct val="0"/>
            </a:spcBef>
            <a:spcAft>
              <a:spcPct val="35000"/>
            </a:spcAft>
            <a:buNone/>
          </a:pPr>
          <a:r>
            <a:rPr lang="en-US" sz="1900" kern="1200"/>
            <a:t>Variations in Programs</a:t>
          </a:r>
        </a:p>
      </dsp:txBody>
      <dsp:txXfrm>
        <a:off x="0" y="1247711"/>
        <a:ext cx="2152624" cy="1960793"/>
      </dsp:txXfrm>
    </dsp:sp>
    <dsp:sp modelId="{DCD88388-CBDF-4D4E-A968-95110FED2BD5}">
      <dsp:nvSpPr>
        <dsp:cNvPr id="0" name=""/>
        <dsp:cNvSpPr/>
      </dsp:nvSpPr>
      <dsp:spPr>
        <a:xfrm>
          <a:off x="2152624" y="802076"/>
          <a:ext cx="4836416" cy="101787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254000" bIns="161587" numCol="1" spcCol="1270" anchor="ctr" anchorCtr="0">
          <a:noAutofit/>
        </a:bodyPr>
        <a:lstStyle/>
        <a:p>
          <a:pPr marL="0" lvl="0" indent="0" algn="l" defTabSz="844550">
            <a:lnSpc>
              <a:spcPct val="90000"/>
            </a:lnSpc>
            <a:spcBef>
              <a:spcPct val="0"/>
            </a:spcBef>
            <a:spcAft>
              <a:spcPct val="35000"/>
            </a:spcAft>
            <a:buNone/>
          </a:pPr>
          <a:r>
            <a:rPr lang="en-US" sz="1900" kern="1200"/>
            <a:t>Increasing Mechanisms</a:t>
          </a:r>
        </a:p>
      </dsp:txBody>
      <dsp:txXfrm>
        <a:off x="2152624" y="1056544"/>
        <a:ext cx="4581949" cy="508935"/>
      </dsp:txXfrm>
    </dsp:sp>
    <dsp:sp modelId="{3F24CAB4-92E9-AA49-9629-E7FD3B37A3C7}">
      <dsp:nvSpPr>
        <dsp:cNvPr id="0" name=""/>
        <dsp:cNvSpPr/>
      </dsp:nvSpPr>
      <dsp:spPr>
        <a:xfrm>
          <a:off x="2152624" y="1587001"/>
          <a:ext cx="2152624" cy="196079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Mobile Applications</a:t>
          </a:r>
        </a:p>
        <a:p>
          <a:pPr marL="0" lvl="0" indent="0" algn="l" defTabSz="844550">
            <a:lnSpc>
              <a:spcPct val="90000"/>
            </a:lnSpc>
            <a:spcBef>
              <a:spcPct val="0"/>
            </a:spcBef>
            <a:spcAft>
              <a:spcPct val="35000"/>
            </a:spcAft>
            <a:buNone/>
          </a:pPr>
          <a:r>
            <a:rPr lang="en-US" sz="1900" kern="1200"/>
            <a:t>Participant Portals</a:t>
          </a:r>
        </a:p>
        <a:p>
          <a:pPr marL="0" lvl="0" indent="0" algn="l" defTabSz="844550">
            <a:lnSpc>
              <a:spcPct val="90000"/>
            </a:lnSpc>
            <a:spcBef>
              <a:spcPct val="0"/>
            </a:spcBef>
            <a:spcAft>
              <a:spcPct val="35000"/>
            </a:spcAft>
            <a:buNone/>
          </a:pPr>
          <a:r>
            <a:rPr lang="en-US" sz="1900" kern="1200"/>
            <a:t>Customizations</a:t>
          </a:r>
        </a:p>
        <a:p>
          <a:pPr marL="0" lvl="0" indent="0" algn="l" defTabSz="844550">
            <a:lnSpc>
              <a:spcPct val="90000"/>
            </a:lnSpc>
            <a:spcBef>
              <a:spcPct val="0"/>
            </a:spcBef>
            <a:spcAft>
              <a:spcPct val="35000"/>
            </a:spcAft>
            <a:buNone/>
          </a:pPr>
          <a:r>
            <a:rPr lang="en-US" sz="1900" kern="1200"/>
            <a:t>Flexibility</a:t>
          </a:r>
        </a:p>
      </dsp:txBody>
      <dsp:txXfrm>
        <a:off x="2152624" y="1587001"/>
        <a:ext cx="2152624" cy="1960793"/>
      </dsp:txXfrm>
    </dsp:sp>
    <dsp:sp modelId="{63E25D1D-7B75-4F4F-8C66-D404C5A12D29}">
      <dsp:nvSpPr>
        <dsp:cNvPr id="0" name=""/>
        <dsp:cNvSpPr/>
      </dsp:nvSpPr>
      <dsp:spPr>
        <a:xfrm>
          <a:off x="4305249" y="1141366"/>
          <a:ext cx="2683791" cy="101787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254000" bIns="161587" numCol="1" spcCol="1270" anchor="ctr" anchorCtr="0">
          <a:noAutofit/>
        </a:bodyPr>
        <a:lstStyle/>
        <a:p>
          <a:pPr marL="0" lvl="0" indent="0" algn="l" defTabSz="844550">
            <a:lnSpc>
              <a:spcPct val="90000"/>
            </a:lnSpc>
            <a:spcBef>
              <a:spcPct val="0"/>
            </a:spcBef>
            <a:spcAft>
              <a:spcPct val="35000"/>
            </a:spcAft>
            <a:buNone/>
          </a:pPr>
          <a:r>
            <a:rPr lang="en-US" sz="1900" kern="1200"/>
            <a:t>Improvements</a:t>
          </a:r>
        </a:p>
      </dsp:txBody>
      <dsp:txXfrm>
        <a:off x="4305249" y="1395834"/>
        <a:ext cx="2429324" cy="508935"/>
      </dsp:txXfrm>
    </dsp:sp>
    <dsp:sp modelId="{DD34E90E-449A-694A-B83C-E5C7625D032C}">
      <dsp:nvSpPr>
        <dsp:cNvPr id="0" name=""/>
        <dsp:cNvSpPr/>
      </dsp:nvSpPr>
      <dsp:spPr>
        <a:xfrm>
          <a:off x="4305249" y="1926291"/>
          <a:ext cx="2152624" cy="193209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Robust Reporting</a:t>
          </a:r>
        </a:p>
        <a:p>
          <a:pPr marL="0" lvl="0" indent="0" algn="l" defTabSz="844550">
            <a:lnSpc>
              <a:spcPct val="90000"/>
            </a:lnSpc>
            <a:spcBef>
              <a:spcPct val="0"/>
            </a:spcBef>
            <a:spcAft>
              <a:spcPct val="35000"/>
            </a:spcAft>
            <a:buNone/>
          </a:pPr>
          <a:r>
            <a:rPr lang="en-US" sz="1900" kern="1200"/>
            <a:t>National Data Sets</a:t>
          </a:r>
        </a:p>
        <a:p>
          <a:pPr marL="0" lvl="0" indent="0" algn="l" defTabSz="844550">
            <a:lnSpc>
              <a:spcPct val="90000"/>
            </a:lnSpc>
            <a:spcBef>
              <a:spcPct val="0"/>
            </a:spcBef>
            <a:spcAft>
              <a:spcPct val="35000"/>
            </a:spcAft>
            <a:buNone/>
          </a:pPr>
          <a:r>
            <a:rPr lang="en-US" sz="1900" kern="1200"/>
            <a:t>Research Projects</a:t>
          </a:r>
        </a:p>
        <a:p>
          <a:pPr marL="0" lvl="0" indent="0" algn="l" defTabSz="844550">
            <a:lnSpc>
              <a:spcPct val="90000"/>
            </a:lnSpc>
            <a:spcBef>
              <a:spcPct val="0"/>
            </a:spcBef>
            <a:spcAft>
              <a:spcPct val="35000"/>
            </a:spcAft>
            <a:buNone/>
          </a:pPr>
          <a:r>
            <a:rPr lang="en-US" sz="1900" kern="1200"/>
            <a:t>Informed Systems</a:t>
          </a:r>
        </a:p>
      </dsp:txBody>
      <dsp:txXfrm>
        <a:off x="4305249" y="1926291"/>
        <a:ext cx="2152624" cy="19320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3700A-7B27-D64C-88CC-3A7E849FA5FF}">
      <dsp:nvSpPr>
        <dsp:cNvPr id="0" name=""/>
        <dsp:cNvSpPr/>
      </dsp:nvSpPr>
      <dsp:spPr>
        <a:xfrm>
          <a:off x="1616" y="402500"/>
          <a:ext cx="1413151" cy="141315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7770" tIns="12700" rIns="77770" bIns="12700" numCol="1" spcCol="1270" anchor="ctr" anchorCtr="0">
          <a:noAutofit/>
        </a:bodyPr>
        <a:lstStyle/>
        <a:p>
          <a:pPr marL="0" lvl="0" indent="0" algn="ctr" defTabSz="444500">
            <a:lnSpc>
              <a:spcPct val="90000"/>
            </a:lnSpc>
            <a:spcBef>
              <a:spcPct val="0"/>
            </a:spcBef>
            <a:spcAft>
              <a:spcPct val="35000"/>
            </a:spcAft>
            <a:buNone/>
          </a:pPr>
          <a:r>
            <a:rPr lang="en-US" sz="1000" kern="1200"/>
            <a:t>Streamlined Capture</a:t>
          </a:r>
        </a:p>
      </dsp:txBody>
      <dsp:txXfrm>
        <a:off x="208567" y="609451"/>
        <a:ext cx="999249" cy="999249"/>
      </dsp:txXfrm>
    </dsp:sp>
    <dsp:sp modelId="{52D57F0F-5EF2-084C-AB29-A033694A8D6F}">
      <dsp:nvSpPr>
        <dsp:cNvPr id="0" name=""/>
        <dsp:cNvSpPr/>
      </dsp:nvSpPr>
      <dsp:spPr>
        <a:xfrm>
          <a:off x="1132136" y="402500"/>
          <a:ext cx="1413151" cy="141315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7770" tIns="12700" rIns="77770" bIns="12700" numCol="1" spcCol="1270" anchor="ctr" anchorCtr="0">
          <a:noAutofit/>
        </a:bodyPr>
        <a:lstStyle/>
        <a:p>
          <a:pPr marL="0" lvl="0" indent="0" algn="ctr" defTabSz="444500">
            <a:lnSpc>
              <a:spcPct val="90000"/>
            </a:lnSpc>
            <a:spcBef>
              <a:spcPct val="0"/>
            </a:spcBef>
            <a:spcAft>
              <a:spcPct val="35000"/>
            </a:spcAft>
            <a:buNone/>
          </a:pPr>
          <a:r>
            <a:rPr lang="en-US" sz="1000" kern="1200"/>
            <a:t>Record Type Requirements</a:t>
          </a:r>
        </a:p>
      </dsp:txBody>
      <dsp:txXfrm>
        <a:off x="1339087" y="609451"/>
        <a:ext cx="999249" cy="999249"/>
      </dsp:txXfrm>
    </dsp:sp>
    <dsp:sp modelId="{2299C47C-E159-E249-A13C-B0C1CD84138A}">
      <dsp:nvSpPr>
        <dsp:cNvPr id="0" name=""/>
        <dsp:cNvSpPr/>
      </dsp:nvSpPr>
      <dsp:spPr>
        <a:xfrm>
          <a:off x="2262657" y="402500"/>
          <a:ext cx="1413151" cy="141315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7770" tIns="12700" rIns="77770" bIns="12700" numCol="1" spcCol="1270" anchor="ctr" anchorCtr="0">
          <a:noAutofit/>
        </a:bodyPr>
        <a:lstStyle/>
        <a:p>
          <a:pPr marL="0" lvl="0" indent="0" algn="ctr" defTabSz="444500">
            <a:lnSpc>
              <a:spcPct val="90000"/>
            </a:lnSpc>
            <a:spcBef>
              <a:spcPct val="0"/>
            </a:spcBef>
            <a:spcAft>
              <a:spcPct val="35000"/>
            </a:spcAft>
            <a:buNone/>
          </a:pPr>
          <a:r>
            <a:rPr lang="en-US" sz="1000" kern="1200"/>
            <a:t>Assessment Creation</a:t>
          </a:r>
        </a:p>
      </dsp:txBody>
      <dsp:txXfrm>
        <a:off x="2469608" y="609451"/>
        <a:ext cx="999249" cy="999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3700A-7B27-D64C-88CC-3A7E849FA5FF}">
      <dsp:nvSpPr>
        <dsp:cNvPr id="0" name=""/>
        <dsp:cNvSpPr/>
      </dsp:nvSpPr>
      <dsp:spPr>
        <a:xfrm>
          <a:off x="1616" y="402500"/>
          <a:ext cx="1413151" cy="141315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7770" tIns="12700" rIns="77770" bIns="12700" numCol="1" spcCol="1270" anchor="ctr" anchorCtr="0">
          <a:noAutofit/>
        </a:bodyPr>
        <a:lstStyle/>
        <a:p>
          <a:pPr marL="0" lvl="0" indent="0" algn="ctr" defTabSz="444500">
            <a:lnSpc>
              <a:spcPct val="90000"/>
            </a:lnSpc>
            <a:spcBef>
              <a:spcPct val="0"/>
            </a:spcBef>
            <a:spcAft>
              <a:spcPct val="35000"/>
            </a:spcAft>
            <a:buNone/>
          </a:pPr>
          <a:r>
            <a:rPr lang="en-US" sz="1000" kern="1200"/>
            <a:t>Scheduling</a:t>
          </a:r>
        </a:p>
      </dsp:txBody>
      <dsp:txXfrm>
        <a:off x="208567" y="609451"/>
        <a:ext cx="999249" cy="999249"/>
      </dsp:txXfrm>
    </dsp:sp>
    <dsp:sp modelId="{52D57F0F-5EF2-084C-AB29-A033694A8D6F}">
      <dsp:nvSpPr>
        <dsp:cNvPr id="0" name=""/>
        <dsp:cNvSpPr/>
      </dsp:nvSpPr>
      <dsp:spPr>
        <a:xfrm>
          <a:off x="1132136" y="402500"/>
          <a:ext cx="1413151" cy="141315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7770" tIns="12700" rIns="77770" bIns="12700" numCol="1" spcCol="1270" anchor="ctr" anchorCtr="0">
          <a:noAutofit/>
        </a:bodyPr>
        <a:lstStyle/>
        <a:p>
          <a:pPr marL="0" lvl="0" indent="0" algn="ctr" defTabSz="444500">
            <a:lnSpc>
              <a:spcPct val="90000"/>
            </a:lnSpc>
            <a:spcBef>
              <a:spcPct val="0"/>
            </a:spcBef>
            <a:spcAft>
              <a:spcPct val="35000"/>
            </a:spcAft>
            <a:buNone/>
          </a:pPr>
          <a:r>
            <a:rPr lang="en-US" sz="1000" kern="1200"/>
            <a:t>Quick Views</a:t>
          </a:r>
        </a:p>
      </dsp:txBody>
      <dsp:txXfrm>
        <a:off x="1339087" y="609451"/>
        <a:ext cx="999249" cy="999249"/>
      </dsp:txXfrm>
    </dsp:sp>
    <dsp:sp modelId="{2299C47C-E159-E249-A13C-B0C1CD84138A}">
      <dsp:nvSpPr>
        <dsp:cNvPr id="0" name=""/>
        <dsp:cNvSpPr/>
      </dsp:nvSpPr>
      <dsp:spPr>
        <a:xfrm>
          <a:off x="2262657" y="402500"/>
          <a:ext cx="1413151" cy="141315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7770" tIns="12700" rIns="77770" bIns="12700" numCol="1" spcCol="1270" anchor="ctr" anchorCtr="0">
          <a:noAutofit/>
        </a:bodyPr>
        <a:lstStyle/>
        <a:p>
          <a:pPr marL="0" lvl="0" indent="0" algn="ctr" defTabSz="444500">
            <a:lnSpc>
              <a:spcPct val="90000"/>
            </a:lnSpc>
            <a:spcBef>
              <a:spcPct val="0"/>
            </a:spcBef>
            <a:spcAft>
              <a:spcPct val="35000"/>
            </a:spcAft>
            <a:buNone/>
          </a:pPr>
          <a:r>
            <a:rPr lang="en-US" sz="1000" kern="1200"/>
            <a:t>Responsive</a:t>
          </a:r>
        </a:p>
      </dsp:txBody>
      <dsp:txXfrm>
        <a:off x="2469608" y="609451"/>
        <a:ext cx="999249" cy="9992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3700A-7B27-D64C-88CC-3A7E849FA5FF}">
      <dsp:nvSpPr>
        <dsp:cNvPr id="0" name=""/>
        <dsp:cNvSpPr/>
      </dsp:nvSpPr>
      <dsp:spPr>
        <a:xfrm>
          <a:off x="1616" y="402500"/>
          <a:ext cx="1413151" cy="141315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7770" tIns="12700" rIns="77770" bIns="12700" numCol="1" spcCol="1270" anchor="ctr" anchorCtr="0">
          <a:noAutofit/>
        </a:bodyPr>
        <a:lstStyle/>
        <a:p>
          <a:pPr marL="0" lvl="0" indent="0" algn="ctr" defTabSz="444500">
            <a:lnSpc>
              <a:spcPct val="90000"/>
            </a:lnSpc>
            <a:spcBef>
              <a:spcPct val="0"/>
            </a:spcBef>
            <a:spcAft>
              <a:spcPct val="35000"/>
            </a:spcAft>
            <a:buNone/>
          </a:pPr>
          <a:r>
            <a:rPr lang="en-US" sz="1000" kern="1200"/>
            <a:t>Standardization</a:t>
          </a:r>
        </a:p>
      </dsp:txBody>
      <dsp:txXfrm>
        <a:off x="208567" y="609451"/>
        <a:ext cx="999249" cy="999249"/>
      </dsp:txXfrm>
    </dsp:sp>
    <dsp:sp modelId="{52D57F0F-5EF2-084C-AB29-A033694A8D6F}">
      <dsp:nvSpPr>
        <dsp:cNvPr id="0" name=""/>
        <dsp:cNvSpPr/>
      </dsp:nvSpPr>
      <dsp:spPr>
        <a:xfrm>
          <a:off x="1132136" y="402500"/>
          <a:ext cx="1413151" cy="141315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7770" tIns="12700" rIns="77770" bIns="12700" numCol="1" spcCol="1270" anchor="ctr" anchorCtr="0">
          <a:noAutofit/>
        </a:bodyPr>
        <a:lstStyle/>
        <a:p>
          <a:pPr marL="0" lvl="0" indent="0" algn="ctr" defTabSz="444500">
            <a:lnSpc>
              <a:spcPct val="90000"/>
            </a:lnSpc>
            <a:spcBef>
              <a:spcPct val="0"/>
            </a:spcBef>
            <a:spcAft>
              <a:spcPct val="35000"/>
            </a:spcAft>
            <a:buNone/>
          </a:pPr>
          <a:r>
            <a:rPr lang="en-US" sz="1000" kern="1200"/>
            <a:t>Flexibility</a:t>
          </a:r>
        </a:p>
      </dsp:txBody>
      <dsp:txXfrm>
        <a:off x="1339087" y="609451"/>
        <a:ext cx="999249" cy="999249"/>
      </dsp:txXfrm>
    </dsp:sp>
    <dsp:sp modelId="{2299C47C-E159-E249-A13C-B0C1CD84138A}">
      <dsp:nvSpPr>
        <dsp:cNvPr id="0" name=""/>
        <dsp:cNvSpPr/>
      </dsp:nvSpPr>
      <dsp:spPr>
        <a:xfrm>
          <a:off x="2262657" y="402500"/>
          <a:ext cx="1413151" cy="141315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7770" tIns="12700" rIns="77770" bIns="12700" numCol="1" spcCol="1270" anchor="ctr" anchorCtr="0">
          <a:noAutofit/>
        </a:bodyPr>
        <a:lstStyle/>
        <a:p>
          <a:pPr marL="0" lvl="0" indent="0" algn="ctr" defTabSz="444500">
            <a:lnSpc>
              <a:spcPct val="90000"/>
            </a:lnSpc>
            <a:spcBef>
              <a:spcPct val="0"/>
            </a:spcBef>
            <a:spcAft>
              <a:spcPct val="35000"/>
            </a:spcAft>
            <a:buNone/>
          </a:pPr>
          <a:r>
            <a:rPr lang="en-US" sz="1000" kern="1200"/>
            <a:t>Top-Down Deployments</a:t>
          </a:r>
        </a:p>
      </dsp:txBody>
      <dsp:txXfrm>
        <a:off x="2469608" y="609451"/>
        <a:ext cx="999249" cy="9992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DF930-D2D2-B645-BD9E-540C004D2634}" type="datetimeFigureOut">
              <a:rPr lang="en-US" smtClean="0"/>
              <a:t>6/6/23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E64D-B80E-A846-9A12-A14A6F091A2B}" type="slidenum">
              <a:rPr lang="en-US" smtClean="0"/>
              <a:t>‹#›</a:t>
            </a:fld>
            <a:endParaRPr lang="en-US"/>
          </a:p>
        </p:txBody>
      </p:sp>
    </p:spTree>
    <p:extLst>
      <p:ext uri="{BB962C8B-B14F-4D97-AF65-F5344CB8AC3E}">
        <p14:creationId xmlns:p14="http://schemas.microsoft.com/office/powerpoint/2010/main" val="227152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3706813" cy="2085975"/>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sz="1600" dirty="0">
              <a:cs typeface="Calibri"/>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A5E187-1915-4853-94FA-8DCC906FAB56}"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231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e005182ed4_2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g1e005182ed4_2_9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Health equity research suggested a consistent relationship between race, poverty, geography, substance use disorders and their related mortality rates (NYC Health, 2021)</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800">
                <a:latin typeface="Calibri"/>
                <a:ea typeface="Calibri"/>
                <a:cs typeface="Calibri"/>
                <a:sym typeface="Calibri"/>
              </a:rPr>
              <a:t>Overdose mortality data illustrate an increase in racial, economic, age, and place-based disparities in overdose deaths, with the largest increases occurring among older New Yorkers, Black New Yorkers,</a:t>
            </a:r>
            <a:endParaRPr sz="1800">
              <a:latin typeface="Calibri"/>
              <a:ea typeface="Calibri"/>
              <a:cs typeface="Calibri"/>
              <a:sym typeface="Calibri"/>
            </a:endParaRPr>
          </a:p>
          <a:p>
            <a:pPr marL="228600" lvl="0" indent="-228600" algn="l" rtl="0">
              <a:lnSpc>
                <a:spcPct val="100000"/>
              </a:lnSpc>
              <a:spcBef>
                <a:spcPts val="1000"/>
              </a:spcBef>
              <a:spcAft>
                <a:spcPts val="0"/>
              </a:spcAft>
              <a:buClr>
                <a:srgbClr val="000000"/>
              </a:buClr>
              <a:buSzPts val="1800"/>
              <a:buFont typeface="Arial"/>
              <a:buChar char="●"/>
            </a:pPr>
            <a:r>
              <a:rPr lang="en-US" sz="1800">
                <a:latin typeface="Calibri"/>
                <a:ea typeface="Calibri"/>
                <a:cs typeface="Calibri"/>
                <a:sym typeface="Calibri"/>
              </a:rPr>
              <a:t>The intersection of race, poverty, &amp; geography is one of the greatest contributing factors to racial, economic, health, and community-based disparities impacting Blacks (NYC Health, 2021). </a:t>
            </a:r>
            <a:endParaRPr/>
          </a:p>
          <a:p>
            <a:pPr marL="228600" lvl="0" indent="-228600" algn="l" rtl="0">
              <a:lnSpc>
                <a:spcPct val="100000"/>
              </a:lnSpc>
              <a:spcBef>
                <a:spcPts val="0"/>
              </a:spcBef>
              <a:spcAft>
                <a:spcPts val="0"/>
              </a:spcAft>
              <a:buClr>
                <a:srgbClr val="000000"/>
              </a:buClr>
              <a:buSzPts val="1800"/>
              <a:buFont typeface="Arial"/>
              <a:buChar char="●"/>
            </a:pPr>
            <a:r>
              <a:rPr lang="en-US" sz="1800">
                <a:latin typeface="Calibri"/>
                <a:ea typeface="Calibri"/>
                <a:cs typeface="Calibri"/>
                <a:sym typeface="Calibri"/>
              </a:rPr>
              <a:t>Compared to Whites in New York City,  Blacks were historically more likely to be: racially segregated in communities at or below 100% of the Federal poverty line, educationally segregated, impacted by chronic diseases, unemployed and justice involved-These factors are also referred to as structural racism (NYC Health, 2021; Bureau of Justice Statistics, 2019). </a:t>
            </a:r>
            <a:endParaRPr>
              <a:solidFill>
                <a:srgbClr val="181717"/>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e005182ed4_2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 name="Google Shape;155;g1e005182ed4_2_1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Structural racism is also at the intersection of race, poverty, addiction and </a:t>
            </a:r>
            <a:r>
              <a:rPr lang="en-US" b="1"/>
              <a:t>drug enforcement policies </a:t>
            </a:r>
            <a:endParaRPr b="1"/>
          </a:p>
          <a:p>
            <a:pPr marL="0" lvl="0" indent="0" algn="l" rtl="0">
              <a:lnSpc>
                <a:spcPct val="100000"/>
              </a:lnSpc>
              <a:spcBef>
                <a:spcPts val="1200"/>
              </a:spcBef>
              <a:spcAft>
                <a:spcPts val="0"/>
              </a:spcAft>
              <a:buSzPts val="1400"/>
              <a:buNone/>
            </a:pPr>
            <a:r>
              <a:rPr lang="en-US" sz="1800">
                <a:latin typeface="Calibri"/>
                <a:ea typeface="Calibri"/>
                <a:cs typeface="Calibri"/>
                <a:sym typeface="Calibri"/>
              </a:rPr>
              <a:t>indicate</a:t>
            </a:r>
            <a:endParaRPr/>
          </a:p>
          <a:p>
            <a:pPr marL="457200" lvl="0" indent="-342900" algn="l" rtl="0">
              <a:lnSpc>
                <a:spcPct val="115000"/>
              </a:lnSpc>
              <a:spcBef>
                <a:spcPts val="1200"/>
              </a:spcBef>
              <a:spcAft>
                <a:spcPts val="0"/>
              </a:spcAft>
              <a:buClr>
                <a:srgbClr val="000000"/>
              </a:buClr>
              <a:buSzPts val="1800"/>
              <a:buFont typeface="Arial"/>
              <a:buChar char="●"/>
            </a:pPr>
            <a:r>
              <a:rPr lang="en-US" sz="1800">
                <a:latin typeface="Calibri"/>
                <a:ea typeface="Calibri"/>
                <a:cs typeface="Calibri"/>
                <a:sym typeface="Calibri"/>
              </a:rPr>
              <a:t>The intersect between race, poverty, addiction and drug enforcement policies appears punitive for Blacks and to have </a:t>
            </a:r>
            <a:r>
              <a:rPr lang="en-US" b="1"/>
              <a:t>contributed to their negative recovery capital </a:t>
            </a:r>
            <a:r>
              <a:rPr lang="en-US" sz="1800">
                <a:latin typeface="Calibri"/>
                <a:ea typeface="Calibri"/>
                <a:cs typeface="Calibri"/>
                <a:sym typeface="Calibri"/>
              </a:rPr>
              <a:t>(Lim, 2018).</a:t>
            </a:r>
            <a:endParaRPr sz="1800">
              <a:latin typeface="Calibri"/>
              <a:ea typeface="Calibri"/>
              <a:cs typeface="Calibri"/>
              <a:sym typeface="Calibri"/>
            </a:endParaRPr>
          </a:p>
          <a:p>
            <a:pPr marL="0" lvl="0" indent="0" algn="l" rtl="0">
              <a:lnSpc>
                <a:spcPct val="115000"/>
              </a:lnSpc>
              <a:spcBef>
                <a:spcPts val="1200"/>
              </a:spcBef>
              <a:spcAft>
                <a:spcPts val="0"/>
              </a:spcAft>
              <a:buSzPts val="1400"/>
              <a:buNone/>
            </a:pPr>
            <a:endParaRPr sz="18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e005182ed4_2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g1e005182ed4_2_1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a:latin typeface="Calibri"/>
                <a:ea typeface="Calibri"/>
                <a:cs typeface="Calibri"/>
                <a:sym typeface="Calibri"/>
              </a:rPr>
              <a:t>Bi-products of negative recovery capital are: homelessness, unemployment, chronic diseases, and poverty</a:t>
            </a:r>
            <a:endParaRPr sz="18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800">
                <a:latin typeface="Calibri"/>
                <a:ea typeface="Calibri"/>
                <a:cs typeface="Calibri"/>
                <a:sym typeface="Calibri"/>
              </a:rPr>
              <a:t>The most prominent inequity in overdose mortality rates in New York City continues to be by geography, reflecting a highly segregated city. As in prior years, these geographic patterns reflect inequities in income, wealth, employment, education, criminal legal system involvement, and housing. All of these factors have been linked to an increased risk of overdose death and are the result of structural racism and disinvestment in communities.</a:t>
            </a:r>
            <a:endParaRPr sz="18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49f744554a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49f744554a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2021, there were 2,668 overdose deaths in NYC, compared to 2,103 in 2020 and the rate per 100,000 increased from 31.6 to 39.4</a:t>
            </a:r>
            <a:endParaRPr/>
          </a:p>
          <a:p>
            <a:pPr marL="0" lvl="0" indent="0" algn="l" rtl="0">
              <a:lnSpc>
                <a:spcPct val="100000"/>
              </a:lnSpc>
              <a:spcBef>
                <a:spcPts val="0"/>
              </a:spcBef>
              <a:spcAft>
                <a:spcPts val="0"/>
              </a:spcAft>
              <a:buSzPts val="1400"/>
              <a:buNone/>
            </a:pPr>
            <a:endParaRPr/>
          </a:p>
        </p:txBody>
      </p:sp>
      <p:sp>
        <p:nvSpPr>
          <p:cNvPr id="170" name="Google Shape;170;g249f744554a_0_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4a10426e7e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4a10426e7e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2021, there were 2,668 overdose deaths in NYC, compared to 2,103 in 2020 and the rate per 100,000 increased from 31.6 to 39.4</a:t>
            </a:r>
            <a:endParaRPr/>
          </a:p>
          <a:p>
            <a:pPr marL="0" lvl="0" indent="0" algn="l" rtl="0">
              <a:lnSpc>
                <a:spcPct val="100000"/>
              </a:lnSpc>
              <a:spcBef>
                <a:spcPts val="0"/>
              </a:spcBef>
              <a:spcAft>
                <a:spcPts val="0"/>
              </a:spcAft>
              <a:buSzPts val="1400"/>
              <a:buNone/>
            </a:pPr>
            <a:endParaRPr/>
          </a:p>
        </p:txBody>
      </p:sp>
      <p:sp>
        <p:nvSpPr>
          <p:cNvPr id="179" name="Google Shape;179;g24a10426e7e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4a10426e7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24a10426e7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2021, there were 2,668 overdose deaths in NYC, compared to 2,103 in 2020 and the rate per 100,000 increased from 31.6 to 39.4</a:t>
            </a:r>
            <a:endParaRPr/>
          </a:p>
          <a:p>
            <a:pPr marL="0" lvl="0" indent="0" algn="l" rtl="0">
              <a:lnSpc>
                <a:spcPct val="100000"/>
              </a:lnSpc>
              <a:spcBef>
                <a:spcPts val="0"/>
              </a:spcBef>
              <a:spcAft>
                <a:spcPts val="0"/>
              </a:spcAft>
              <a:buSzPts val="1400"/>
              <a:buNone/>
            </a:pPr>
            <a:endParaRPr/>
          </a:p>
        </p:txBody>
      </p:sp>
      <p:sp>
        <p:nvSpPr>
          <p:cNvPr id="188" name="Google Shape;188;g24a10426e7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e005182ed4_2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 name="Google Shape;196;g1e005182ed4_2_1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Although participants were able to attain recovery capital, they also felt that 30 years of racialized drug enforcement policies still have ramifications for the Black family.  They articulated that the lack of political representation and advocacy from the 80’s and 90’s still leaves them feeling unstable financially, politically voiceless, psychologically wounded, and marginalized by structural racism.</a:t>
            </a:r>
            <a:endParaRPr/>
          </a:p>
          <a:p>
            <a:pPr marL="0" lvl="0" indent="0" algn="l" rtl="0">
              <a:lnSpc>
                <a:spcPct val="100000"/>
              </a:lnSpc>
              <a:spcBef>
                <a:spcPts val="0"/>
              </a:spcBef>
              <a:spcAft>
                <a:spcPts val="0"/>
              </a:spcAft>
              <a:buSzPts val="1400"/>
              <a:buNone/>
            </a:pPr>
            <a:endParaRPr sz="18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800">
                <a:latin typeface="Calibri"/>
                <a:ea typeface="Calibri"/>
                <a:cs typeface="Calibri"/>
                <a:sym typeface="Calibri"/>
              </a:rPr>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4a10426e7e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24a10426e7e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2021, there were 2,668 overdose deaths in NYC, compared to 2,103 in 2020 and the rate per 100,000 increased from 31.6 to 39.4</a:t>
            </a:r>
            <a:endParaRPr/>
          </a:p>
          <a:p>
            <a:pPr marL="0" lvl="0" indent="0" algn="l" rtl="0">
              <a:lnSpc>
                <a:spcPct val="100000"/>
              </a:lnSpc>
              <a:spcBef>
                <a:spcPts val="0"/>
              </a:spcBef>
              <a:spcAft>
                <a:spcPts val="0"/>
              </a:spcAft>
              <a:buSzPts val="1400"/>
              <a:buNone/>
            </a:pPr>
            <a:endParaRPr/>
          </a:p>
        </p:txBody>
      </p:sp>
      <p:sp>
        <p:nvSpPr>
          <p:cNvPr id="228" name="Google Shape;228;g24a10426e7e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4a60fba3b5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24a60fba3b5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2021, there were 2,668 overdose deaths in NYC, compared to 2,103 in 2020 and the rate per 100,000 increased from 31.6 to 39.4</a:t>
            </a:r>
            <a:endParaRPr/>
          </a:p>
          <a:p>
            <a:pPr marL="0" lvl="0" indent="0" algn="l" rtl="0">
              <a:lnSpc>
                <a:spcPct val="100000"/>
              </a:lnSpc>
              <a:spcBef>
                <a:spcPts val="0"/>
              </a:spcBef>
              <a:spcAft>
                <a:spcPts val="0"/>
              </a:spcAft>
              <a:buSzPts val="1400"/>
              <a:buNone/>
            </a:pPr>
            <a:endParaRPr/>
          </a:p>
        </p:txBody>
      </p:sp>
      <p:sp>
        <p:nvSpPr>
          <p:cNvPr id="239" name="Google Shape;239;g24a60fba3b5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4a60fba3b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24a60fba3b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2021, there were 2,668 overdose deaths in NYC, compared to 2,103 in 2020 and the rate per 100,000 increased from 31.6 to 39.4</a:t>
            </a:r>
            <a:endParaRPr/>
          </a:p>
          <a:p>
            <a:pPr marL="0" lvl="0" indent="0" algn="l" rtl="0">
              <a:lnSpc>
                <a:spcPct val="100000"/>
              </a:lnSpc>
              <a:spcBef>
                <a:spcPts val="0"/>
              </a:spcBef>
              <a:spcAft>
                <a:spcPts val="0"/>
              </a:spcAft>
              <a:buSzPts val="1400"/>
              <a:buNone/>
            </a:pPr>
            <a:endParaRPr/>
          </a:p>
        </p:txBody>
      </p:sp>
      <p:sp>
        <p:nvSpPr>
          <p:cNvPr id="253" name="Google Shape;253;g24a60fba3b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814388"/>
            <a:ext cx="3708400" cy="20859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We know that recovery housing is an intervention that is considered a recovery support service. </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t>It is specifically designed to address the recovering person’s need for a safe and healthy living environment while also providing the necessary recovery and peer supports.</a:t>
            </a:r>
          </a:p>
          <a:p>
            <a:pPr marL="0" indent="0">
              <a:buFont typeface="Arial" panose="020B0604020202020204" pitchFamily="34" charset="0"/>
              <a:buNone/>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 SAMHSA’s Best Practices &amp; Suggested Guidelines for Recovery Housing have recently been revised and updated and are currently under review.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1450" indent="-171450">
              <a:buFont typeface="Arial" panose="020B0604020202020204" pitchFamily="34" charset="0"/>
              <a:buChar char="•"/>
            </a:pPr>
            <a:r>
              <a:rPr lang="en-US" b="1" dirty="0"/>
              <a:t>Now, all of SAMHSA’s treatment and recovery grants support the use of recovery housing as well as the State Block Grants.</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t>We support and promote the certification of recovery housing through the National Association of Recovery Residences (NARR) through their state affiliates and or state certification.</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t>This is to ensure that recovery housing facilities adhere to and promote the use of evidence-based practices. </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t>A shout out to Ohio Recovery Housing. As a NARR affiliate, ORH creates and maintains standards of excellence for recovery housing in Ohio providing opportunities for peer reviews that regularly document an ongoing commitment to ORH quality recovery housing standards.  </a:t>
            </a:r>
          </a:p>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D3EDF8-6E23-4A63-A7C9-F6C229CDB8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357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49f744554a_0_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249f744554a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a60fba3b5_0_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g24a60fba3b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4a10426e7e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g24a10426e7e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49f744554a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249f744554a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4a10426e7e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24a10426e7e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4a3548a300_3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24a3548a300_3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4a10426e7e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24a10426e7e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4a10426e7e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24a10426e7e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49f744554a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g249f744554a_0_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80473" lvl="0" indent="-180473" algn="l" rtl="0">
              <a:lnSpc>
                <a:spcPct val="90000"/>
              </a:lnSpc>
              <a:spcBef>
                <a:spcPts val="0"/>
              </a:spcBef>
              <a:spcAft>
                <a:spcPts val="0"/>
              </a:spcAft>
              <a:buSzPts val="1800"/>
              <a:buFont typeface="Calibri"/>
              <a:buChar char="•"/>
            </a:pPr>
            <a:r>
              <a:rPr lang="en-US" sz="1800">
                <a:latin typeface="Calibri"/>
                <a:ea typeface="Calibri"/>
                <a:cs typeface="Calibri"/>
                <a:sym typeface="Calibri"/>
              </a:rPr>
              <a:t>Recovery after addiction is often measured by the attainment of recovery capital</a:t>
            </a:r>
            <a:endParaRPr/>
          </a:p>
          <a:p>
            <a:pPr marL="180473" lvl="0" indent="-180473" algn="l" rtl="0">
              <a:lnSpc>
                <a:spcPct val="90000"/>
              </a:lnSpc>
              <a:spcBef>
                <a:spcPts val="1000"/>
              </a:spcBef>
              <a:spcAft>
                <a:spcPts val="0"/>
              </a:spcAft>
              <a:buSzPts val="1800"/>
              <a:buFont typeface="Calibri"/>
              <a:buChar char="•"/>
            </a:pPr>
            <a:r>
              <a:rPr lang="en-US" sz="1800">
                <a:latin typeface="Calibri"/>
                <a:ea typeface="Calibri"/>
                <a:cs typeface="Calibri"/>
                <a:sym typeface="Calibri"/>
              </a:rPr>
              <a:t>human, cultural, social and physical capital were crucial components of sustained recovery.</a:t>
            </a:r>
            <a:endParaRPr/>
          </a:p>
          <a:p>
            <a:pPr marL="180473" lvl="0" indent="-180473" algn="l" rtl="0">
              <a:lnSpc>
                <a:spcPct val="90000"/>
              </a:lnSpc>
              <a:spcBef>
                <a:spcPts val="1000"/>
              </a:spcBef>
              <a:spcAft>
                <a:spcPts val="0"/>
              </a:spcAft>
              <a:buSzPts val="1800"/>
              <a:buFont typeface="Calibri"/>
              <a:buChar char="•"/>
            </a:pPr>
            <a:r>
              <a:rPr lang="en-US" sz="1800">
                <a:latin typeface="Calibri"/>
                <a:ea typeface="Calibri"/>
                <a:cs typeface="Calibri"/>
                <a:sym typeface="Calibri"/>
              </a:rPr>
              <a:t>access to improving their physical health (human), pro-social norms (cultural), healthy relationships (social), and housing (physical) could positively contribute to an individual’s integration and reintegration into self, family, community, and society during recovery</a:t>
            </a:r>
            <a:endParaRPr/>
          </a:p>
          <a:p>
            <a:pPr marL="180473" lvl="0" indent="-180473" algn="l" rtl="0">
              <a:lnSpc>
                <a:spcPct val="90000"/>
              </a:lnSpc>
              <a:spcBef>
                <a:spcPts val="1000"/>
              </a:spcBef>
              <a:spcAft>
                <a:spcPts val="0"/>
              </a:spcAft>
              <a:buSzPts val="1800"/>
              <a:buFont typeface="Calibri"/>
              <a:buChar char="•"/>
            </a:pPr>
            <a:r>
              <a:rPr lang="en-US" sz="1800">
                <a:latin typeface="Calibri"/>
                <a:ea typeface="Calibri"/>
                <a:cs typeface="Calibri"/>
                <a:sym typeface="Calibri"/>
              </a:rPr>
              <a:t>Negative recovery capital referred to relapse (human), engagement with norms of substance use (cultural), isolation (social), homelessness and incarceration (physical) (Laudet &amp; White, 2008). The attainment of negative RC in the form of incarceration appeared to most frequently intersect with race, poverty, geography and drug enforcement policies for Blacks (Alexander &amp; West, 2010; Bureau of Justice Statistics, 1988)</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3706813" cy="2085975"/>
          </a:xfrm>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575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a3548a300_3_3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g24a3548a300_3_3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a10426e7e_0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4a10426e7e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4a3548a300_3_40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Questions Generally guiding toward assessment of happiness and fulfillment</a:t>
            </a:r>
            <a:endParaRPr/>
          </a:p>
          <a:p>
            <a:pPr marL="0" lvl="0" indent="0" algn="l" rtl="0">
              <a:lnSpc>
                <a:spcPct val="100000"/>
              </a:lnSpc>
              <a:spcBef>
                <a:spcPts val="0"/>
              </a:spcBef>
              <a:spcAft>
                <a:spcPts val="0"/>
              </a:spcAft>
              <a:buSzPts val="1400"/>
              <a:buNone/>
            </a:pPr>
            <a:r>
              <a:rPr lang="en-US"/>
              <a:t>What do you do AFTER these questions are answered?</a:t>
            </a:r>
            <a:endParaRPr/>
          </a:p>
        </p:txBody>
      </p:sp>
      <p:sp>
        <p:nvSpPr>
          <p:cNvPr id="401" name="Google Shape;401;g24a3548a300_3_4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4a3548a300_3_4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More detailed assessment. </a:t>
            </a:r>
            <a:endParaRPr/>
          </a:p>
          <a:p>
            <a:pPr marL="0" lvl="0" indent="0" algn="l" rtl="0">
              <a:lnSpc>
                <a:spcPct val="100000"/>
              </a:lnSpc>
              <a:spcBef>
                <a:spcPts val="0"/>
              </a:spcBef>
              <a:spcAft>
                <a:spcPts val="0"/>
              </a:spcAft>
              <a:buSzPts val="1400"/>
              <a:buNone/>
            </a:pPr>
            <a:r>
              <a:rPr lang="en-US"/>
              <a:t>What happens of they do not agree with any of the statements “free from worries”,  “cope Well everyday”, “have access to support” </a:t>
            </a:r>
            <a:r>
              <a:rPr lang="en-US">
                <a:solidFill>
                  <a:schemeClr val="dk1"/>
                </a:solidFill>
              </a:rPr>
              <a:t>What do you do then?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more importantly notice that sobriety the focus of recovery.  “I am CURRENTLY COMPLETELY SOBER”.  This tool is not congruent with current definitions of recovery or aligned with multiple pathways to recovery</a:t>
            </a:r>
            <a:endParaRPr/>
          </a:p>
          <a:p>
            <a:pPr marL="0" lvl="0" indent="0" algn="l" rtl="0">
              <a:lnSpc>
                <a:spcPct val="100000"/>
              </a:lnSpc>
              <a:spcBef>
                <a:spcPts val="0"/>
              </a:spcBef>
              <a:spcAft>
                <a:spcPts val="0"/>
              </a:spcAft>
              <a:buSzPts val="1400"/>
              <a:buNone/>
            </a:pPr>
            <a:endParaRPr/>
          </a:p>
        </p:txBody>
      </p:sp>
      <p:sp>
        <p:nvSpPr>
          <p:cNvPr id="408" name="Google Shape;408;g24a3548a300_3_4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4a3548a300_3_4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MRCAT 5-point Likert vs</a:t>
            </a:r>
            <a:r>
              <a:rPr lang="en-US">
                <a:solidFill>
                  <a:schemeClr val="dk1"/>
                </a:solidFill>
              </a:rPr>
              <a:t> . Responses include Strongly Disagree; Disagree; Neither Disagree nor Agree; Agree; Strongly Agree).</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BARC-10 6 Pt LIKERT: 1=Strongly Disagree, 2=Disagree, 3=Somewhat Disagree, 4=Somewhat Agree, 5=Agree, 6=Strongly Agree</a:t>
            </a:r>
            <a:endParaRPr/>
          </a:p>
          <a:p>
            <a:pPr marL="0" lvl="0" indent="0" algn="l" rtl="0">
              <a:lnSpc>
                <a:spcPct val="100000"/>
              </a:lnSpc>
              <a:spcBef>
                <a:spcPts val="0"/>
              </a:spcBef>
              <a:spcAft>
                <a:spcPts val="0"/>
              </a:spcAft>
              <a:buSzPts val="1400"/>
              <a:buNone/>
            </a:pPr>
            <a:r>
              <a:rPr lang="en-US"/>
              <a:t>ARC check with what you agree with…no rating scale to indicate level of agreement</a:t>
            </a:r>
            <a:endParaRPr/>
          </a:p>
        </p:txBody>
      </p:sp>
      <p:sp>
        <p:nvSpPr>
          <p:cNvPr id="416" name="Google Shape;416;g24a3548a300_3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4a3548a300_3_4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23384" lvl="0" indent="0" algn="l" rtl="0">
              <a:lnSpc>
                <a:spcPct val="115000"/>
              </a:lnSpc>
              <a:spcBef>
                <a:spcPts val="1265"/>
              </a:spcBef>
              <a:spcAft>
                <a:spcPts val="0"/>
              </a:spcAft>
              <a:buClr>
                <a:schemeClr val="dk1"/>
              </a:buClr>
              <a:buSzPts val="1100"/>
              <a:buFont typeface="Arial"/>
              <a:buNone/>
            </a:pPr>
            <a:r>
              <a:rPr lang="en-US" b="1">
                <a:solidFill>
                  <a:srgbClr val="181717"/>
                </a:solidFill>
              </a:rPr>
              <a:t>SUD counselors, CCAR, CPRA, CASAC, SAPIS, LMSW, LCSW, CPP, CPS, and MHP may use the Mixed Method Recovery Capital Assessment Tool (MRCAT) to assess RC and to explore the perspectives and experiences of clients with the goal of understanding if, and how, their attainment of recovery capital has been impacted.</a:t>
            </a:r>
            <a:endParaRPr b="1">
              <a:solidFill>
                <a:schemeClr val="dk1"/>
              </a:solidFill>
            </a:endParaRPr>
          </a:p>
          <a:p>
            <a:pPr marL="0" lvl="0" indent="0" algn="l" rtl="0">
              <a:lnSpc>
                <a:spcPct val="115000"/>
              </a:lnSpc>
              <a:spcBef>
                <a:spcPts val="0"/>
              </a:spcBef>
              <a:spcAft>
                <a:spcPts val="0"/>
              </a:spcAft>
              <a:buSzPts val="1400"/>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After completion of the quantitative section, any items with a score of 4, 5, or 3 should be followed-up with an in-depth questionnaire to gain a deeper understanding of their initial responses. Findings from the follow-up questions can be used to design a recovery plan</a:t>
            </a:r>
            <a:endParaRPr b="1">
              <a:solidFill>
                <a:schemeClr val="dk1"/>
              </a:solidFill>
            </a:endParaRPr>
          </a:p>
          <a:p>
            <a:pPr marL="0" lvl="0" indent="0" algn="l" rtl="0">
              <a:lnSpc>
                <a:spcPct val="100000"/>
              </a:lnSpc>
              <a:spcBef>
                <a:spcPts val="0"/>
              </a:spcBef>
              <a:spcAft>
                <a:spcPts val="0"/>
              </a:spcAft>
              <a:buSzPts val="1400"/>
              <a:buNone/>
            </a:pPr>
            <a:endParaRPr/>
          </a:p>
        </p:txBody>
      </p:sp>
      <p:sp>
        <p:nvSpPr>
          <p:cNvPr id="424" name="Google Shape;424;g24a3548a300_3_4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4a10426e7e_0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g24a10426e7e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4a10426e7e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g24a10426e7e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e005182ed4_2_1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g1e005182ed4_2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e005182ed4_2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1" name="Google Shape;461;g1e005182ed4_2_20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80473" lvl="0" indent="-180473" algn="l" rtl="0">
              <a:lnSpc>
                <a:spcPct val="115000"/>
              </a:lnSpc>
              <a:spcBef>
                <a:spcPts val="0"/>
              </a:spcBef>
              <a:spcAft>
                <a:spcPts val="0"/>
              </a:spcAft>
              <a:buSzPts val="1800"/>
              <a:buFont typeface="Calibri"/>
              <a:buChar char="•"/>
            </a:pPr>
            <a:r>
              <a:rPr lang="en-US" sz="1800">
                <a:latin typeface="Calibri"/>
                <a:ea typeface="Calibri"/>
                <a:cs typeface="Calibri"/>
                <a:sym typeface="Calibri"/>
              </a:rPr>
              <a:t>Commitment to reducing harms associated with racialized drug enforcement policies and the residual effects of the attainment of negative recovery capital is a prerequisite to improved and equitable outcomes for Blacks in recovery and for Blacks who are still using drugs. </a:t>
            </a:r>
            <a:endParaRPr/>
          </a:p>
          <a:p>
            <a:pPr marL="180473" lvl="0" indent="-180473" algn="l" rtl="0">
              <a:lnSpc>
                <a:spcPct val="115000"/>
              </a:lnSpc>
              <a:spcBef>
                <a:spcPts val="1200"/>
              </a:spcBef>
              <a:spcAft>
                <a:spcPts val="0"/>
              </a:spcAft>
              <a:buSzPts val="1800"/>
              <a:buFont typeface="Calibri"/>
              <a:buChar char="•"/>
            </a:pPr>
            <a:r>
              <a:rPr lang="en-US" sz="1800">
                <a:latin typeface="Calibri"/>
                <a:ea typeface="Calibri"/>
                <a:cs typeface="Calibri"/>
                <a:sym typeface="Calibri"/>
              </a:rPr>
              <a:t>The purpose of this study was to frame how racially equitable applications of drug enforcement policies can contribute to the attainment of negative recovery capital for Blacks.</a:t>
            </a:r>
            <a:endParaRPr/>
          </a:p>
          <a:p>
            <a:pPr marL="180473" lvl="0" indent="-180473" algn="l" rtl="0">
              <a:lnSpc>
                <a:spcPct val="100000"/>
              </a:lnSpc>
              <a:spcBef>
                <a:spcPts val="1200"/>
              </a:spcBef>
              <a:spcAft>
                <a:spcPts val="0"/>
              </a:spcAft>
              <a:buSzPts val="1800"/>
              <a:buFont typeface="Calibri"/>
              <a:buChar char="•"/>
            </a:pPr>
            <a:r>
              <a:rPr lang="en-US" sz="1800">
                <a:latin typeface="Calibri"/>
                <a:ea typeface="Calibri"/>
                <a:cs typeface="Calibri"/>
                <a:sym typeface="Calibri"/>
              </a:rPr>
              <a:t>Changing structural racism, which preserves White privilege, and contributes to the attainment of negative recovery capital for Blacks requires long-term, focused efforts and institutional policy changes. </a:t>
            </a:r>
            <a:endParaRPr/>
          </a:p>
          <a:p>
            <a:pPr marL="180473" lvl="0" indent="-66171" algn="l" rtl="0">
              <a:lnSpc>
                <a:spcPct val="100000"/>
              </a:lnSpc>
              <a:spcBef>
                <a:spcPts val="0"/>
              </a:spcBef>
              <a:spcAft>
                <a:spcPts val="0"/>
              </a:spcAft>
              <a:buSzPts val="1800"/>
              <a:buFont typeface="Calibri"/>
              <a:buNone/>
            </a:pPr>
            <a:endParaRPr sz="1800">
              <a:latin typeface="Calibri"/>
              <a:ea typeface="Calibri"/>
              <a:cs typeface="Calibri"/>
              <a:sym typeface="Calibri"/>
            </a:endParaRPr>
          </a:p>
          <a:p>
            <a:pPr marL="180473" lvl="0" indent="-180473" algn="l" rtl="0">
              <a:lnSpc>
                <a:spcPct val="100000"/>
              </a:lnSpc>
              <a:spcBef>
                <a:spcPts val="0"/>
              </a:spcBef>
              <a:spcAft>
                <a:spcPts val="0"/>
              </a:spcAft>
              <a:buSzPts val="1800"/>
              <a:buFont typeface="Calibri"/>
              <a:buChar char="•"/>
            </a:pPr>
            <a:r>
              <a:rPr lang="en-US" sz="1800">
                <a:latin typeface="Calibri"/>
                <a:ea typeface="Calibri"/>
                <a:cs typeface="Calibri"/>
                <a:sym typeface="Calibri"/>
              </a:rPr>
              <a:t>The goals of these changes are to deconstruct policies which uphold systems of White supremacy and marginalize Blacks.  Racial attitudes, social teachings, intentional and unintentional bias and microaggressions must be corrected if we are to create parity among White and Black participants in treatment, prevention, recovery and harm reduction.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e005182ed4_2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 name="Google Shape;98;g1e005182ed4_2_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sz="1800">
                <a:solidFill>
                  <a:srgbClr val="262626"/>
                </a:solidFill>
                <a:latin typeface="Calibri"/>
                <a:ea typeface="Calibri"/>
                <a:cs typeface="Calibri"/>
                <a:sym typeface="Calibri"/>
              </a:rPr>
              <a:t>Felecia Pullen LMSW Ph.D</a:t>
            </a:r>
            <a:endParaRPr/>
          </a:p>
          <a:p>
            <a:pPr marL="0" lvl="0" indent="0" algn="l" rtl="0">
              <a:lnSpc>
                <a:spcPct val="90000"/>
              </a:lnSpc>
              <a:spcBef>
                <a:spcPts val="1000"/>
              </a:spcBef>
              <a:spcAft>
                <a:spcPts val="0"/>
              </a:spcAft>
              <a:buSzPts val="1400"/>
              <a:buNone/>
            </a:pPr>
            <a:r>
              <a:rPr lang="en-US" sz="1800">
                <a:solidFill>
                  <a:srgbClr val="262626"/>
                </a:solidFill>
                <a:latin typeface="Calibri"/>
                <a:ea typeface="Calibri"/>
                <a:cs typeface="Calibri"/>
                <a:sym typeface="Calibri"/>
              </a:rPr>
              <a:t>Fordham University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e005182ed4_2_2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g1e005182ed4_2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0008-A3B6-2840-899D-A0D1D311E3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70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0008-A3B6-2840-899D-A0D1D311E3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27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0008-A3B6-2840-899D-A0D1D311E3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265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0008-A3B6-2840-899D-A0D1D311E3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217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0008-A3B6-2840-899D-A0D1D311E3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898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0008-A3B6-2840-899D-A0D1D311E3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158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0008-A3B6-2840-899D-A0D1D311E3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91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2021, there were 2,668 overdose deaths in NYC, compared to 2,103 in 2020 and the rate per 100,000 increased from 31.6 to 39.4</a:t>
            </a:r>
            <a:endParaRPr/>
          </a:p>
          <a:p>
            <a:pPr marL="0" lvl="0" indent="0" algn="l" rtl="0">
              <a:lnSpc>
                <a:spcPct val="100000"/>
              </a:lnSpc>
              <a:spcBef>
                <a:spcPts val="0"/>
              </a:spcBef>
              <a:spcAft>
                <a:spcPts val="0"/>
              </a:spcAft>
              <a:buSzPts val="1400"/>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49f744554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249f744554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2021, there were 2,668 overdose deaths in NYC, compared to 2,103 in 2020 and the rate per 100,000 increased from 31.6 to 39.4</a:t>
            </a:r>
            <a:endParaRPr/>
          </a:p>
          <a:p>
            <a:pPr marL="0" lvl="0" indent="0" algn="l" rtl="0">
              <a:lnSpc>
                <a:spcPct val="100000"/>
              </a:lnSpc>
              <a:spcBef>
                <a:spcPts val="0"/>
              </a:spcBef>
              <a:spcAft>
                <a:spcPts val="0"/>
              </a:spcAft>
              <a:buSzPts val="1400"/>
              <a:buNone/>
            </a:pPr>
            <a:endParaRPr/>
          </a:p>
        </p:txBody>
      </p:sp>
      <p:sp>
        <p:nvSpPr>
          <p:cNvPr id="113" name="Google Shape;113;g249f744554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e005182ed4_2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 name="Google Shape;127;g1e005182ed4_2_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a:latin typeface="Calibri"/>
                <a:ea typeface="Calibri"/>
                <a:cs typeface="Calibri"/>
                <a:sym typeface="Calibri"/>
              </a:rPr>
              <a:t>Rates of overdoses death increased across all racial/ethnic groups from 2020 to</a:t>
            </a:r>
            <a:endParaRPr sz="1800">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a:latin typeface="Calibri"/>
                <a:ea typeface="Calibri"/>
                <a:cs typeface="Calibri"/>
                <a:sym typeface="Calibri"/>
              </a:rPr>
              <a:t>2021. The highest rate in 2021 and largest increase from 2020 was among Black males 55-64, who are our community’s patriarchs!</a:t>
            </a:r>
            <a:endParaRPr sz="1800">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a:latin typeface="Calibri"/>
                <a:ea typeface="Calibri"/>
                <a:cs typeface="Calibri"/>
                <a:sym typeface="Calibri"/>
              </a:rPr>
              <a:t> </a:t>
            </a:r>
            <a:r>
              <a:rPr lang="en-US" sz="1800" b="1">
                <a:latin typeface="Calibri"/>
                <a:ea typeface="Calibri"/>
                <a:cs typeface="Calibri"/>
                <a:sym typeface="Calibri"/>
              </a:rPr>
              <a:t>Black New Yorkers had the highest rate of overdose death, and the largest absolute increase in rate from 2020 to 2021 (39.8 vs.</a:t>
            </a:r>
            <a:endParaRPr sz="1800" b="1">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b="1">
                <a:latin typeface="Calibri"/>
                <a:ea typeface="Calibri"/>
                <a:cs typeface="Calibri"/>
                <a:sym typeface="Calibri"/>
              </a:rPr>
              <a:t>53.5 per 100,000 residents). In 2021, the rate of overdose death among male New Yorkers (62.1 per 100,000</a:t>
            </a:r>
            <a:endParaRPr sz="1800" b="1">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b="1">
                <a:latin typeface="Calibri"/>
                <a:ea typeface="Calibri"/>
                <a:cs typeface="Calibri"/>
                <a:sym typeface="Calibri"/>
              </a:rPr>
              <a:t>males) was over three times as high as the rate among female New Yorkers (18.9</a:t>
            </a:r>
            <a:endParaRPr sz="1800" b="1">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b="1">
                <a:latin typeface="Calibri"/>
                <a:ea typeface="Calibri"/>
                <a:cs typeface="Calibri"/>
                <a:sym typeface="Calibri"/>
              </a:rPr>
              <a:t>per 100,000 females). In 2021, New Yorkers ages 55 to 64 years had the highest rate of overdose death</a:t>
            </a:r>
            <a:endParaRPr sz="1800" b="1">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b="1">
                <a:latin typeface="Calibri"/>
                <a:ea typeface="Calibri"/>
                <a:cs typeface="Calibri"/>
                <a:sym typeface="Calibri"/>
              </a:rPr>
              <a:t>(81.4 per 100,000 residents) and the largest absolute increase from 2020 (an</a:t>
            </a:r>
            <a:endParaRPr sz="1800" b="1">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b="1">
                <a:latin typeface="Calibri"/>
                <a:ea typeface="Calibri"/>
                <a:cs typeface="Calibri"/>
                <a:sym typeface="Calibri"/>
              </a:rPr>
              <a:t>increase of 27.9 per 100,000) compared with other age groups.</a:t>
            </a:r>
            <a:endParaRPr sz="1800" b="1">
              <a:latin typeface="Calibri"/>
              <a:ea typeface="Calibri"/>
              <a:cs typeface="Calibri"/>
              <a:sym typeface="Calibri"/>
            </a:endParaRPr>
          </a:p>
          <a:p>
            <a:pPr marL="0" lvl="0" indent="0" algn="l" rtl="0">
              <a:lnSpc>
                <a:spcPct val="115000"/>
              </a:lnSpc>
              <a:spcBef>
                <a:spcPts val="0"/>
              </a:spcBef>
              <a:spcAft>
                <a:spcPts val="0"/>
              </a:spcAft>
              <a:buSzPts val="1100"/>
              <a:buNone/>
            </a:pPr>
            <a:endParaRPr sz="1800" b="1">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800" b="1">
              <a:latin typeface="Calibri"/>
              <a:ea typeface="Calibri"/>
              <a:cs typeface="Calibri"/>
              <a:sym typeface="Calibri"/>
            </a:endParaRPr>
          </a:p>
          <a:p>
            <a:pPr marL="0" lvl="0" indent="0" algn="l" rtl="0">
              <a:lnSpc>
                <a:spcPct val="115000"/>
              </a:lnSpc>
              <a:spcBef>
                <a:spcPts val="0"/>
              </a:spcBef>
              <a:spcAft>
                <a:spcPts val="0"/>
              </a:spcAft>
              <a:buSzPts val="1400"/>
              <a:buNone/>
            </a:pPr>
            <a:endParaRPr sz="1800" b="1">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e005182ed4_2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1e005182ed4_2_7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a:latin typeface="Calibri"/>
                <a:ea typeface="Calibri"/>
                <a:cs typeface="Calibri"/>
                <a:sym typeface="Calibri"/>
              </a:rPr>
              <a:t>Community indicators further contributed to rates of overdose deaths. The neighborhoods with the highest rates of overdose death were those with the highest rates of poverty</a:t>
            </a:r>
            <a:endParaRPr sz="18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a:latin typeface="Calibri"/>
              <a:ea typeface="Calibri"/>
              <a:cs typeface="Calibri"/>
              <a:sym typeface="Calibri"/>
            </a:endParaRPr>
          </a:p>
          <a:p>
            <a:pPr marL="0" marR="0" lvl="0" indent="0" algn="l" rtl="0">
              <a:lnSpc>
                <a:spcPct val="100000"/>
              </a:lnSpc>
              <a:spcBef>
                <a:spcPts val="0"/>
              </a:spcBef>
              <a:spcAft>
                <a:spcPts val="0"/>
              </a:spcAft>
              <a:buSzPts val="1400"/>
              <a:buNone/>
            </a:pPr>
            <a:endParaRPr sz="1800">
              <a:latin typeface="Calibri"/>
              <a:ea typeface="Calibri"/>
              <a:cs typeface="Calibri"/>
              <a:sym typeface="Calibri"/>
            </a:endParaRPr>
          </a:p>
          <a:p>
            <a:pPr marL="0" marR="0" lvl="0" indent="0" algn="l" rtl="0">
              <a:lnSpc>
                <a:spcPct val="100000"/>
              </a:lnSpc>
              <a:spcBef>
                <a:spcPts val="0"/>
              </a:spcBef>
              <a:spcAft>
                <a:spcPts val="0"/>
              </a:spcAft>
              <a:buSzPts val="1100"/>
              <a:buNone/>
            </a:pPr>
            <a:endParaRPr sz="1800">
              <a:latin typeface="Calibri"/>
              <a:ea typeface="Calibri"/>
              <a:cs typeface="Calibri"/>
              <a:sym typeface="Calibri"/>
            </a:endParaRPr>
          </a:p>
          <a:p>
            <a:pPr marL="0" marR="0" lvl="0" indent="0" algn="l" rtl="0">
              <a:lnSpc>
                <a:spcPct val="100000"/>
              </a:lnSpc>
              <a:spcBef>
                <a:spcPts val="0"/>
              </a:spcBef>
              <a:spcAft>
                <a:spcPts val="0"/>
              </a:spcAft>
              <a:buSzPts val="1100"/>
              <a:buNone/>
            </a:pPr>
            <a:endParaRPr sz="18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a:latin typeface="Calibri"/>
              <a:ea typeface="Calibri"/>
              <a:cs typeface="Calibri"/>
              <a:sym typeface="Calibri"/>
            </a:endParaRPr>
          </a:p>
          <a:p>
            <a:pPr marL="0" marR="0" lvl="0" indent="0" algn="l" rtl="0">
              <a:lnSpc>
                <a:spcPct val="100000"/>
              </a:lnSpc>
              <a:spcBef>
                <a:spcPts val="0"/>
              </a:spcBef>
              <a:spcAft>
                <a:spcPts val="0"/>
              </a:spcAft>
              <a:buSzPts val="1400"/>
              <a:buNone/>
            </a:pPr>
            <a:endParaRPr sz="18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4a3548a300_3_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From 2020 to 2021, rates of overdose death increased the most among residents of the Bronx (from 50.3 to</a:t>
            </a: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70.6 per 100,000) which is 42.47 square miles;  followed by residents of Brooklyn (from 21.4 to 28.8 per 100,000) which is 69.5 square miles, Manhattan (from 26.3 to</a:t>
            </a: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32.8 per 100,000) 22.8 square miles (</a:t>
            </a:r>
            <a:r>
              <a:rPr lang="en-US" sz="1800" b="1">
                <a:solidFill>
                  <a:schemeClr val="dk1"/>
                </a:solidFill>
                <a:latin typeface="Calibri"/>
                <a:ea typeface="Calibri"/>
                <a:cs typeface="Calibri"/>
                <a:sym typeface="Calibri"/>
              </a:rPr>
              <a:t>CONCENTRATION IN OD deaths are in HARLEM 3 square miles</a:t>
            </a:r>
            <a:r>
              <a:rPr lang="en-US" sz="1800">
                <a:solidFill>
                  <a:schemeClr val="dk1"/>
                </a:solidFill>
                <a:latin typeface="Calibri"/>
                <a:ea typeface="Calibri"/>
                <a:cs typeface="Calibri"/>
                <a:sym typeface="Calibri"/>
              </a:rPr>
              <a:t>) , Staten Island (from 37.7 to 39.3 per 100,000), and Queens (from 20.6 to 21.4 per 100,000).</a:t>
            </a:r>
            <a:endParaRPr/>
          </a:p>
        </p:txBody>
      </p:sp>
      <p:sp>
        <p:nvSpPr>
          <p:cNvPr id="141" name="Google Shape;141;g24a3548a300_3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5902288"/>
            <a:ext cx="12192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3175000" y="452179"/>
            <a:ext cx="58420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7056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50419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C3D0-EDC2-3728-4A2F-F7AFE09C9E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BC6F3B-C732-79DB-393C-07C10E50E5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85F55E-1D0C-224F-FD2E-EF53479B1BE6}"/>
              </a:ext>
            </a:extLst>
          </p:cNvPr>
          <p:cNvSpPr>
            <a:spLocks noGrp="1"/>
          </p:cNvSpPr>
          <p:nvPr>
            <p:ph type="dt" sz="half" idx="10"/>
          </p:nvPr>
        </p:nvSpPr>
        <p:spPr/>
        <p:txBody>
          <a:bodyPr/>
          <a:lstStyle/>
          <a:p>
            <a:fld id="{DFA2DCF9-E991-5440-8344-C0D7859D16CA}" type="datetimeFigureOut">
              <a:rPr lang="en-US" smtClean="0"/>
              <a:t>6/6/23</a:t>
            </a:fld>
            <a:endParaRPr lang="en-US"/>
          </a:p>
        </p:txBody>
      </p:sp>
      <p:sp>
        <p:nvSpPr>
          <p:cNvPr id="5" name="Footer Placeholder 4">
            <a:extLst>
              <a:ext uri="{FF2B5EF4-FFF2-40B4-BE49-F238E27FC236}">
                <a16:creationId xmlns:a16="http://schemas.microsoft.com/office/drawing/2014/main" id="{90B164C2-4BE9-2BFC-9B58-4B05141F4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28074-2888-248D-21D2-2F4A2A12537A}"/>
              </a:ext>
            </a:extLst>
          </p:cNvPr>
          <p:cNvSpPr>
            <a:spLocks noGrp="1"/>
          </p:cNvSpPr>
          <p:nvPr>
            <p:ph type="sldNum" sz="quarter" idx="12"/>
          </p:nvPr>
        </p:nvSpPr>
        <p:spPr/>
        <p:txBody>
          <a:bodyPr/>
          <a:lstStyle/>
          <a:p>
            <a:fld id="{8A5E037B-D2D3-6949-BACB-2BA600C29992}" type="slidenum">
              <a:rPr lang="en-US" smtClean="0"/>
              <a:t>‹#›</a:t>
            </a:fld>
            <a:endParaRPr lang="en-US"/>
          </a:p>
        </p:txBody>
      </p:sp>
    </p:spTree>
    <p:extLst>
      <p:ext uri="{BB962C8B-B14F-4D97-AF65-F5344CB8AC3E}">
        <p14:creationId xmlns:p14="http://schemas.microsoft.com/office/powerpoint/2010/main" val="1323883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2FBD98-2D0F-2A99-22ED-B3AE39496E2B}"/>
              </a:ext>
            </a:extLst>
          </p:cNvPr>
          <p:cNvSpPr/>
          <p:nvPr userDrawn="1"/>
        </p:nvSpPr>
        <p:spPr>
          <a:xfrm>
            <a:off x="0" y="0"/>
            <a:ext cx="2498782"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1C8158-70BE-3738-CDDF-CADC73A78EAC}"/>
              </a:ext>
            </a:extLst>
          </p:cNvPr>
          <p:cNvSpPr>
            <a:spLocks noGrp="1"/>
          </p:cNvSpPr>
          <p:nvPr>
            <p:ph type="ctrTitle"/>
          </p:nvPr>
        </p:nvSpPr>
        <p:spPr>
          <a:xfrm>
            <a:off x="2783595" y="1880965"/>
            <a:ext cx="9144000" cy="1556579"/>
          </a:xfrm>
        </p:spPr>
        <p:txBody>
          <a:bodyPr anchor="ctr"/>
          <a:lstStyle>
            <a:lvl1pPr algn="l">
              <a:defRPr sz="6000">
                <a:latin typeface="Mobil"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EA3AF842-95DC-0875-206B-54A13EF37CB9}"/>
              </a:ext>
            </a:extLst>
          </p:cNvPr>
          <p:cNvSpPr>
            <a:spLocks noGrp="1"/>
          </p:cNvSpPr>
          <p:nvPr>
            <p:ph type="subTitle" idx="1"/>
          </p:nvPr>
        </p:nvSpPr>
        <p:spPr>
          <a:xfrm>
            <a:off x="2783595" y="3770299"/>
            <a:ext cx="9144000" cy="1655762"/>
          </a:xfrm>
        </p:spPr>
        <p:txBody>
          <a:bodyPr anchor="ctr"/>
          <a:lstStyle>
            <a:lvl1pPr marL="0" indent="0" algn="l">
              <a:buNone/>
              <a:defRPr sz="2400">
                <a:latin typeface="Mobil"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Graphic 13">
            <a:extLst>
              <a:ext uri="{FF2B5EF4-FFF2-40B4-BE49-F238E27FC236}">
                <a16:creationId xmlns:a16="http://schemas.microsoft.com/office/drawing/2014/main" id="{4C3C6351-4A5D-2A14-236C-2445CE287531}"/>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2510184" cy="1880965"/>
          </a:xfrm>
          <a:prstGeom prst="rect">
            <a:avLst/>
          </a:prstGeom>
        </p:spPr>
      </p:pic>
    </p:spTree>
    <p:extLst>
      <p:ext uri="{BB962C8B-B14F-4D97-AF65-F5344CB8AC3E}">
        <p14:creationId xmlns:p14="http://schemas.microsoft.com/office/powerpoint/2010/main" val="102263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2347-6A56-C8D9-453D-38BCFA608542}"/>
              </a:ext>
            </a:extLst>
          </p:cNvPr>
          <p:cNvSpPr>
            <a:spLocks noGrp="1"/>
          </p:cNvSpPr>
          <p:nvPr>
            <p:ph type="title"/>
          </p:nvPr>
        </p:nvSpPr>
        <p:spPr>
          <a:xfrm>
            <a:off x="838199" y="365125"/>
            <a:ext cx="10515599" cy="1325563"/>
          </a:xfrm>
        </p:spPr>
        <p:txBody>
          <a:bodyPr/>
          <a:lstStyle>
            <a:lvl1pPr>
              <a:defRPr b="0">
                <a:solidFill>
                  <a:schemeClr val="tx1"/>
                </a:solidFill>
                <a:latin typeface="Mobil"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14D4F03F-A409-80DE-6A2D-3A25D2A42F0D}"/>
              </a:ext>
            </a:extLst>
          </p:cNvPr>
          <p:cNvSpPr>
            <a:spLocks noGrp="1"/>
          </p:cNvSpPr>
          <p:nvPr>
            <p:ph idx="1"/>
          </p:nvPr>
        </p:nvSpPr>
        <p:spPr/>
        <p:txBody>
          <a:bodyPr/>
          <a:lstStyle>
            <a:lvl1pPr>
              <a:defRPr b="0" i="0">
                <a:solidFill>
                  <a:schemeClr val="tx1"/>
                </a:solidFill>
                <a:latin typeface="Gotham Book" pitchFamily="2" charset="0"/>
                <a:cs typeface="Gotham Book" pitchFamily="2" charset="0"/>
              </a:defRPr>
            </a:lvl1pPr>
            <a:lvl2pPr>
              <a:defRPr b="0" i="0">
                <a:solidFill>
                  <a:schemeClr val="tx1"/>
                </a:solidFill>
                <a:latin typeface="Gotham Light" pitchFamily="2" charset="0"/>
                <a:cs typeface="Gotham Light" pitchFamily="2" charset="0"/>
              </a:defRPr>
            </a:lvl2pPr>
            <a:lvl3pPr>
              <a:defRPr b="0" i="0">
                <a:solidFill>
                  <a:schemeClr val="tx1"/>
                </a:solidFill>
                <a:latin typeface="Gotham Thin" pitchFamily="2" charset="0"/>
                <a:cs typeface="Gotham Thin" pitchFamily="2" charset="0"/>
              </a:defRPr>
            </a:lvl3pPr>
            <a:lvl4pPr>
              <a:defRPr b="0" i="0">
                <a:solidFill>
                  <a:schemeClr val="tx1"/>
                </a:solidFill>
                <a:latin typeface="Gotham Thin" pitchFamily="2" charset="0"/>
                <a:cs typeface="Gotham Thin" pitchFamily="2" charset="0"/>
              </a:defRPr>
            </a:lvl4pPr>
            <a:lvl5pPr>
              <a:defRPr b="0" i="0">
                <a:solidFill>
                  <a:schemeClr val="tx1"/>
                </a:solidFill>
                <a:latin typeface="Gotham Thin" pitchFamily="2" charset="0"/>
                <a:cs typeface="Gotham Thin"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EBCE7FAE-C53F-DED3-2F78-8BB44DEAEF5E}"/>
              </a:ext>
            </a:extLst>
          </p:cNvPr>
          <p:cNvCxnSpPr>
            <a:cxnSpLocks/>
          </p:cNvCxnSpPr>
          <p:nvPr userDrawn="1"/>
        </p:nvCxnSpPr>
        <p:spPr>
          <a:xfrm>
            <a:off x="838200" y="1690688"/>
            <a:ext cx="105156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069050BF-47EB-7FA5-774D-ED08FD585E65}"/>
              </a:ext>
            </a:extLst>
          </p:cNvPr>
          <p:cNvSpPr>
            <a:spLocks noGrp="1"/>
          </p:cNvSpPr>
          <p:nvPr>
            <p:ph type="ftr" sz="quarter" idx="11"/>
          </p:nvPr>
        </p:nvSpPr>
        <p:spPr>
          <a:xfrm>
            <a:off x="4038600" y="6356350"/>
            <a:ext cx="4114800" cy="365125"/>
          </a:xfrm>
        </p:spPr>
        <p:txBody>
          <a:bodyPr/>
          <a:lstStyle>
            <a:lvl1pPr>
              <a:defRPr b="0" i="0">
                <a:solidFill>
                  <a:schemeClr val="tx2"/>
                </a:solidFill>
                <a:latin typeface="Gotham Light" pitchFamily="2" charset="0"/>
                <a:cs typeface="Gotham Light" pitchFamily="2" charset="0"/>
              </a:defRPr>
            </a:lvl1pPr>
          </a:lstStyle>
          <a:p>
            <a:r>
              <a:rPr lang="en-US" dirty="0"/>
              <a:t>Faces and Voices – Hill Day Panel</a:t>
            </a:r>
          </a:p>
        </p:txBody>
      </p:sp>
      <p:sp>
        <p:nvSpPr>
          <p:cNvPr id="17" name="Slide Number Placeholder 5">
            <a:extLst>
              <a:ext uri="{FF2B5EF4-FFF2-40B4-BE49-F238E27FC236}">
                <a16:creationId xmlns:a16="http://schemas.microsoft.com/office/drawing/2014/main" id="{28DC166F-2328-7ADF-2238-E6290596DAF3}"/>
              </a:ext>
            </a:extLst>
          </p:cNvPr>
          <p:cNvSpPr>
            <a:spLocks noGrp="1"/>
          </p:cNvSpPr>
          <p:nvPr>
            <p:ph type="sldNum" sz="quarter" idx="12"/>
          </p:nvPr>
        </p:nvSpPr>
        <p:spPr>
          <a:xfrm>
            <a:off x="8610600" y="6356350"/>
            <a:ext cx="2743200" cy="365125"/>
          </a:xfrm>
        </p:spPr>
        <p:txBody>
          <a:bodyPr/>
          <a:lstStyle>
            <a:lvl1pPr>
              <a:defRPr b="0" i="0">
                <a:solidFill>
                  <a:schemeClr val="tx2"/>
                </a:solidFill>
                <a:latin typeface="Gotham Light" pitchFamily="2" charset="0"/>
                <a:cs typeface="Gotham Light" pitchFamily="2" charset="0"/>
              </a:defRPr>
            </a:lvl1pPr>
          </a:lstStyle>
          <a:p>
            <a:fld id="{6357E7C0-BDF3-1440-B211-3C497CCDCD18}" type="slidenum">
              <a:rPr lang="en-US" smtClean="0"/>
              <a:pPr/>
              <a:t>‹#›</a:t>
            </a:fld>
            <a:endParaRPr lang="en-US"/>
          </a:p>
        </p:txBody>
      </p:sp>
      <p:pic>
        <p:nvPicPr>
          <p:cNvPr id="20" name="Graphic 19">
            <a:extLst>
              <a:ext uri="{FF2B5EF4-FFF2-40B4-BE49-F238E27FC236}">
                <a16:creationId xmlns:a16="http://schemas.microsoft.com/office/drawing/2014/main" id="{98692E81-C20A-4D74-EBFE-E926550D0C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378892"/>
            <a:ext cx="3200400" cy="320040"/>
          </a:xfrm>
          <a:prstGeom prst="rect">
            <a:avLst/>
          </a:prstGeom>
        </p:spPr>
      </p:pic>
      <p:sp>
        <p:nvSpPr>
          <p:cNvPr id="26" name="Text Placeholder 25">
            <a:extLst>
              <a:ext uri="{FF2B5EF4-FFF2-40B4-BE49-F238E27FC236}">
                <a16:creationId xmlns:a16="http://schemas.microsoft.com/office/drawing/2014/main" id="{FD0CFC34-315C-572A-ADA1-997FCD90EC6F}"/>
              </a:ext>
            </a:extLst>
          </p:cNvPr>
          <p:cNvSpPr>
            <a:spLocks noGrp="1"/>
          </p:cNvSpPr>
          <p:nvPr>
            <p:ph type="body" sz="quarter" idx="13" hasCustomPrompt="1"/>
          </p:nvPr>
        </p:nvSpPr>
        <p:spPr>
          <a:xfrm>
            <a:off x="9113838" y="365124"/>
            <a:ext cx="3078162" cy="365125"/>
          </a:xfrm>
          <a:solidFill>
            <a:schemeClr val="accent3"/>
          </a:solidFill>
        </p:spPr>
        <p:txBody>
          <a:bodyPr anchor="ctr">
            <a:noAutofit/>
          </a:bodyPr>
          <a:lstStyle>
            <a:lvl1pPr marL="0" indent="0" algn="r">
              <a:buNone/>
              <a:defRPr sz="2000">
                <a:latin typeface="Mobil" pitchFamily="2" charset="77"/>
              </a:defRPr>
            </a:lvl1pPr>
          </a:lstStyle>
          <a:p>
            <a:pPr lvl="0"/>
            <a:r>
              <a:rPr lang="en-US" dirty="0"/>
              <a:t>Section name</a:t>
            </a:r>
          </a:p>
        </p:txBody>
      </p:sp>
    </p:spTree>
    <p:extLst>
      <p:ext uri="{BB962C8B-B14F-4D97-AF65-F5344CB8AC3E}">
        <p14:creationId xmlns:p14="http://schemas.microsoft.com/office/powerpoint/2010/main" val="2141827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34C0-9064-0643-98D7-F40E6E084B4C}"/>
              </a:ext>
            </a:extLst>
          </p:cNvPr>
          <p:cNvSpPr>
            <a:spLocks noGrp="1"/>
          </p:cNvSpPr>
          <p:nvPr>
            <p:ph type="title"/>
          </p:nvPr>
        </p:nvSpPr>
        <p:spPr>
          <a:xfrm>
            <a:off x="1249391" y="3608882"/>
            <a:ext cx="10493115" cy="1500187"/>
          </a:xfrm>
        </p:spPr>
        <p:txBody>
          <a:bodyPr anchor="ctr"/>
          <a:lstStyle>
            <a:lvl1pPr algn="r">
              <a:defRPr sz="6000">
                <a:latin typeface="Mobil" pitchFamily="2" charset="77"/>
              </a:defRPr>
            </a:lvl1pPr>
          </a:lstStyle>
          <a:p>
            <a:r>
              <a:rPr lang="en-US" dirty="0"/>
              <a:t>Click to edit Master title style</a:t>
            </a:r>
          </a:p>
        </p:txBody>
      </p:sp>
      <p:sp>
        <p:nvSpPr>
          <p:cNvPr id="12" name="Rectangle 11">
            <a:extLst>
              <a:ext uri="{FF2B5EF4-FFF2-40B4-BE49-F238E27FC236}">
                <a16:creationId xmlns:a16="http://schemas.microsoft.com/office/drawing/2014/main" id="{708C862C-0C4E-EDB9-844A-824553BB1BB5}"/>
              </a:ext>
            </a:extLst>
          </p:cNvPr>
          <p:cNvSpPr/>
          <p:nvPr userDrawn="1"/>
        </p:nvSpPr>
        <p:spPr>
          <a:xfrm>
            <a:off x="0" y="0"/>
            <a:ext cx="12192000" cy="187242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7ADB72B0-798E-4175-38DF-58FB96FFF3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2498782" cy="1872421"/>
          </a:xfrm>
          <a:prstGeom prst="rect">
            <a:avLst/>
          </a:prstGeom>
        </p:spPr>
      </p:pic>
    </p:spTree>
    <p:extLst>
      <p:ext uri="{BB962C8B-B14F-4D97-AF65-F5344CB8AC3E}">
        <p14:creationId xmlns:p14="http://schemas.microsoft.com/office/powerpoint/2010/main" val="1597070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FFB9B-3ED6-D402-D055-56DACF23CD04}"/>
              </a:ext>
            </a:extLst>
          </p:cNvPr>
          <p:cNvSpPr>
            <a:spLocks noGrp="1"/>
          </p:cNvSpPr>
          <p:nvPr>
            <p:ph sz="half" idx="1"/>
          </p:nvPr>
        </p:nvSpPr>
        <p:spPr>
          <a:xfrm>
            <a:off x="838200" y="1825625"/>
            <a:ext cx="5181600" cy="4351338"/>
          </a:xfrm>
        </p:spPr>
        <p:txBody>
          <a:bodyPr/>
          <a:lstStyle>
            <a:lvl1pPr>
              <a:defRPr b="0" i="0">
                <a:latin typeface="Gotham Book" pitchFamily="2" charset="0"/>
                <a:cs typeface="Gotham Book" pitchFamily="2" charset="0"/>
              </a:defRPr>
            </a:lvl1pPr>
            <a:lvl2pPr>
              <a:defRPr b="0" i="0">
                <a:latin typeface="Gotham Light" pitchFamily="2" charset="0"/>
                <a:cs typeface="Gotham Light" pitchFamily="2" charset="0"/>
              </a:defRPr>
            </a:lvl2pPr>
            <a:lvl3pPr>
              <a:defRPr b="0" i="0">
                <a:latin typeface="Gotham Thin" pitchFamily="2" charset="0"/>
                <a:cs typeface="Gotham Thin" pitchFamily="2" charset="0"/>
              </a:defRPr>
            </a:lvl3pPr>
            <a:lvl4pPr>
              <a:defRPr b="0" i="0">
                <a:latin typeface="Gotham Thin" pitchFamily="2" charset="0"/>
                <a:cs typeface="Gotham Thin" pitchFamily="2" charset="0"/>
              </a:defRPr>
            </a:lvl4pPr>
            <a:lvl5pPr>
              <a:defRPr b="0" i="0">
                <a:latin typeface="Gotham Thin" pitchFamily="2" charset="0"/>
                <a:cs typeface="Gotham Thin"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E6F6E9E-3A64-D553-C886-3B9FA76B0277}"/>
              </a:ext>
            </a:extLst>
          </p:cNvPr>
          <p:cNvSpPr>
            <a:spLocks noGrp="1"/>
          </p:cNvSpPr>
          <p:nvPr>
            <p:ph sz="half" idx="2"/>
          </p:nvPr>
        </p:nvSpPr>
        <p:spPr>
          <a:xfrm>
            <a:off x="6172200" y="1825625"/>
            <a:ext cx="5181600" cy="4351338"/>
          </a:xfrm>
        </p:spPr>
        <p:txBody>
          <a:bodyPr/>
          <a:lstStyle>
            <a:lvl1pPr marL="228600" indent="-228600" algn="l" defTabSz="914400" rtl="0" eaLnBrk="1" latinLnBrk="0" hangingPunct="1">
              <a:lnSpc>
                <a:spcPct val="90000"/>
              </a:lnSpc>
              <a:buFont typeface="Arial" panose="020B0604020202020204" pitchFamily="34" charset="0"/>
              <a:buChar char="•"/>
              <a:defRPr lang="en-US" sz="2800" b="0" i="0" kern="1200" dirty="0" smtClean="0">
                <a:solidFill>
                  <a:schemeClr val="tx1"/>
                </a:solidFill>
                <a:latin typeface="Gotham Book" pitchFamily="2" charset="0"/>
                <a:ea typeface="+mn-ea"/>
                <a:cs typeface="Gotham Book" pitchFamily="2" charset="0"/>
              </a:defRPr>
            </a:lvl1pPr>
            <a:lvl2pPr marL="685800" indent="-228600" algn="l" defTabSz="914400" rtl="0" eaLnBrk="1" latinLnBrk="0" hangingPunct="1">
              <a:lnSpc>
                <a:spcPct val="90000"/>
              </a:lnSpc>
              <a:buFont typeface="Arial" panose="020B0604020202020204" pitchFamily="34" charset="0"/>
              <a:buChar char="•"/>
              <a:defRPr lang="en-US" sz="2400" b="0" i="0" kern="1200" dirty="0" smtClean="0">
                <a:solidFill>
                  <a:schemeClr val="tx1"/>
                </a:solidFill>
                <a:latin typeface="Gotham Light" pitchFamily="2" charset="0"/>
                <a:ea typeface="+mn-ea"/>
                <a:cs typeface="Gotham Light" pitchFamily="2" charset="0"/>
              </a:defRPr>
            </a:lvl2pPr>
            <a:lvl3pPr marL="1143000" indent="-228600" algn="l" defTabSz="914400" rtl="0" eaLnBrk="1" latinLnBrk="0" hangingPunct="1">
              <a:lnSpc>
                <a:spcPct val="90000"/>
              </a:lnSpc>
              <a:buFont typeface="Arial" panose="020B0604020202020204" pitchFamily="34" charset="0"/>
              <a:buChar char="•"/>
              <a:defRPr lang="en-US" sz="2000" b="0" i="0" kern="1200" dirty="0" smtClean="0">
                <a:solidFill>
                  <a:schemeClr val="tx1"/>
                </a:solidFill>
                <a:latin typeface="Gotham Thin" pitchFamily="2" charset="0"/>
                <a:ea typeface="+mn-ea"/>
                <a:cs typeface="Gotham Thin" pitchFamily="2" charset="0"/>
              </a:defRPr>
            </a:lvl3pPr>
            <a:lvl4pPr marL="1600200" indent="-228600" algn="l" defTabSz="914400" rtl="0" eaLnBrk="1" latinLnBrk="0" hangingPunct="1">
              <a:lnSpc>
                <a:spcPct val="90000"/>
              </a:lnSpc>
              <a:buFont typeface="Arial" panose="020B0604020202020204" pitchFamily="34" charset="0"/>
              <a:buChar char="•"/>
              <a:defRPr lang="en-US" sz="2000" b="0" i="0" kern="1200" dirty="0" smtClean="0">
                <a:solidFill>
                  <a:schemeClr val="tx1"/>
                </a:solidFill>
                <a:latin typeface="Gotham Thin" pitchFamily="2" charset="0"/>
                <a:ea typeface="+mn-ea"/>
                <a:cs typeface="Gotham Thin" pitchFamily="2" charset="0"/>
              </a:defRPr>
            </a:lvl4pPr>
            <a:lvl5pPr marL="2057400" indent="-228600" algn="l" defTabSz="914400" rtl="0" eaLnBrk="1" latinLnBrk="0" hangingPunct="1">
              <a:lnSpc>
                <a:spcPct val="90000"/>
              </a:lnSpc>
              <a:buFont typeface="Arial" panose="020B0604020202020204" pitchFamily="34" charset="0"/>
              <a:buChar char="•"/>
              <a:defRPr lang="en-US" sz="2000" b="0" i="0" kern="1200" dirty="0">
                <a:solidFill>
                  <a:schemeClr val="tx1"/>
                </a:solidFill>
                <a:latin typeface="Gotham Thin" pitchFamily="2" charset="0"/>
                <a:ea typeface="+mn-ea"/>
                <a:cs typeface="Gotham Thin" pitchFamily="2" charset="0"/>
              </a:defRPr>
            </a:lvl5pPr>
          </a:lstStyle>
          <a:p>
            <a:pPr lvl="0"/>
            <a:r>
              <a:rPr lang="en-US" dirty="0"/>
              <a:t>Click to edit Master text styles</a:t>
            </a:r>
          </a:p>
          <a:p>
            <a:pPr marL="685800" lvl="1" indent="-228600" algn="l" defTabSz="914400" rtl="0" eaLnBrk="1" latinLnBrk="0" hangingPunct="1">
              <a:lnSpc>
                <a:spcPct val="90000"/>
              </a:lnSpc>
              <a:spcBef>
                <a:spcPts val="500"/>
              </a:spcBef>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4E58143A-E66A-E827-070F-A035A5361DD2}"/>
              </a:ext>
            </a:extLst>
          </p:cNvPr>
          <p:cNvCxnSpPr>
            <a:cxnSpLocks/>
          </p:cNvCxnSpPr>
          <p:nvPr userDrawn="1"/>
        </p:nvCxnSpPr>
        <p:spPr>
          <a:xfrm>
            <a:off x="838200" y="1690688"/>
            <a:ext cx="105156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84774A8F-B6D4-901A-68B0-D3462616245C}"/>
              </a:ext>
            </a:extLst>
          </p:cNvPr>
          <p:cNvSpPr>
            <a:spLocks noGrp="1"/>
          </p:cNvSpPr>
          <p:nvPr>
            <p:ph type="ftr" sz="quarter" idx="11"/>
          </p:nvPr>
        </p:nvSpPr>
        <p:spPr>
          <a:xfrm>
            <a:off x="4038600" y="6356350"/>
            <a:ext cx="4114800" cy="365125"/>
          </a:xfrm>
        </p:spPr>
        <p:txBody>
          <a:bodyPr/>
          <a:lstStyle>
            <a:lvl1pPr>
              <a:defRPr b="0" i="0">
                <a:solidFill>
                  <a:schemeClr val="tx2"/>
                </a:solidFill>
                <a:latin typeface="Gotham Light" pitchFamily="2" charset="0"/>
                <a:cs typeface="Gotham Light" pitchFamily="2" charset="0"/>
              </a:defRPr>
            </a:lvl1pPr>
          </a:lstStyle>
          <a:p>
            <a:r>
              <a:rPr lang="en-US"/>
              <a:t>Narrative Report - Highlights</a:t>
            </a:r>
            <a:endParaRPr lang="en-US" dirty="0"/>
          </a:p>
        </p:txBody>
      </p:sp>
      <p:sp>
        <p:nvSpPr>
          <p:cNvPr id="15" name="Slide Number Placeholder 5">
            <a:extLst>
              <a:ext uri="{FF2B5EF4-FFF2-40B4-BE49-F238E27FC236}">
                <a16:creationId xmlns:a16="http://schemas.microsoft.com/office/drawing/2014/main" id="{60377222-FE44-5F6E-5A9B-451697451403}"/>
              </a:ext>
            </a:extLst>
          </p:cNvPr>
          <p:cNvSpPr>
            <a:spLocks noGrp="1"/>
          </p:cNvSpPr>
          <p:nvPr>
            <p:ph type="sldNum" sz="quarter" idx="12"/>
          </p:nvPr>
        </p:nvSpPr>
        <p:spPr>
          <a:xfrm>
            <a:off x="8610600" y="6356350"/>
            <a:ext cx="2743200" cy="365125"/>
          </a:xfrm>
        </p:spPr>
        <p:txBody>
          <a:bodyPr/>
          <a:lstStyle>
            <a:lvl1pPr>
              <a:defRPr b="0" i="0">
                <a:solidFill>
                  <a:schemeClr val="tx2"/>
                </a:solidFill>
                <a:latin typeface="Gotham Light" pitchFamily="2" charset="0"/>
                <a:cs typeface="Gotham Light" pitchFamily="2" charset="0"/>
              </a:defRPr>
            </a:lvl1pPr>
          </a:lstStyle>
          <a:p>
            <a:fld id="{6357E7C0-BDF3-1440-B211-3C497CCDCD18}" type="slidenum">
              <a:rPr lang="en-US" smtClean="0"/>
              <a:pPr/>
              <a:t>‹#›</a:t>
            </a:fld>
            <a:endParaRPr lang="en-US"/>
          </a:p>
        </p:txBody>
      </p:sp>
      <p:pic>
        <p:nvPicPr>
          <p:cNvPr id="16" name="Graphic 15">
            <a:extLst>
              <a:ext uri="{FF2B5EF4-FFF2-40B4-BE49-F238E27FC236}">
                <a16:creationId xmlns:a16="http://schemas.microsoft.com/office/drawing/2014/main" id="{12EE25D1-8997-34B6-94ED-75C64BF8E3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378892"/>
            <a:ext cx="3200400" cy="320040"/>
          </a:xfrm>
          <a:prstGeom prst="rect">
            <a:avLst/>
          </a:prstGeom>
        </p:spPr>
      </p:pic>
      <p:sp>
        <p:nvSpPr>
          <p:cNvPr id="17" name="Title 1">
            <a:extLst>
              <a:ext uri="{FF2B5EF4-FFF2-40B4-BE49-F238E27FC236}">
                <a16:creationId xmlns:a16="http://schemas.microsoft.com/office/drawing/2014/main" id="{643375DF-FC0D-FF2B-C961-A131AE66644F}"/>
              </a:ext>
            </a:extLst>
          </p:cNvPr>
          <p:cNvSpPr>
            <a:spLocks noGrp="1"/>
          </p:cNvSpPr>
          <p:nvPr>
            <p:ph type="title"/>
          </p:nvPr>
        </p:nvSpPr>
        <p:spPr>
          <a:xfrm>
            <a:off x="838199" y="365125"/>
            <a:ext cx="10515599" cy="1325563"/>
          </a:xfrm>
        </p:spPr>
        <p:txBody>
          <a:bodyPr/>
          <a:lstStyle>
            <a:lvl1pPr>
              <a:defRPr b="0">
                <a:solidFill>
                  <a:schemeClr val="tx1"/>
                </a:solidFill>
                <a:latin typeface="Mobil" pitchFamily="2" charset="77"/>
              </a:defRPr>
            </a:lvl1pPr>
          </a:lstStyle>
          <a:p>
            <a:r>
              <a:rPr lang="en-US" dirty="0"/>
              <a:t>Click to edit Master title style</a:t>
            </a:r>
          </a:p>
        </p:txBody>
      </p:sp>
      <p:sp>
        <p:nvSpPr>
          <p:cNvPr id="9" name="Text Placeholder 25">
            <a:extLst>
              <a:ext uri="{FF2B5EF4-FFF2-40B4-BE49-F238E27FC236}">
                <a16:creationId xmlns:a16="http://schemas.microsoft.com/office/drawing/2014/main" id="{A11F3D93-B4DB-0A3D-7EE5-7ADC5723D858}"/>
              </a:ext>
            </a:extLst>
          </p:cNvPr>
          <p:cNvSpPr>
            <a:spLocks noGrp="1"/>
          </p:cNvSpPr>
          <p:nvPr>
            <p:ph type="body" sz="quarter" idx="13" hasCustomPrompt="1"/>
          </p:nvPr>
        </p:nvSpPr>
        <p:spPr>
          <a:xfrm>
            <a:off x="9113838" y="365124"/>
            <a:ext cx="3078162" cy="365125"/>
          </a:xfrm>
          <a:solidFill>
            <a:schemeClr val="accent3"/>
          </a:solidFill>
        </p:spPr>
        <p:txBody>
          <a:bodyPr anchor="ctr">
            <a:noAutofit/>
          </a:bodyPr>
          <a:lstStyle>
            <a:lvl1pPr marL="0" indent="0" algn="r">
              <a:buNone/>
              <a:defRPr sz="2000">
                <a:latin typeface="Mobil" pitchFamily="2" charset="77"/>
              </a:defRPr>
            </a:lvl1pPr>
          </a:lstStyle>
          <a:p>
            <a:pPr lvl="0"/>
            <a:r>
              <a:rPr lang="en-US" dirty="0"/>
              <a:t>Section name</a:t>
            </a:r>
          </a:p>
        </p:txBody>
      </p:sp>
    </p:spTree>
    <p:extLst>
      <p:ext uri="{BB962C8B-B14F-4D97-AF65-F5344CB8AC3E}">
        <p14:creationId xmlns:p14="http://schemas.microsoft.com/office/powerpoint/2010/main" val="4156197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6A8665-880A-3AC3-DA99-5EE511124EFF}"/>
              </a:ext>
            </a:extLst>
          </p:cNvPr>
          <p:cNvSpPr>
            <a:spLocks noGrp="1"/>
          </p:cNvSpPr>
          <p:nvPr>
            <p:ph type="body" idx="1"/>
          </p:nvPr>
        </p:nvSpPr>
        <p:spPr>
          <a:xfrm>
            <a:off x="839788" y="1681163"/>
            <a:ext cx="5157787" cy="823912"/>
          </a:xfrm>
        </p:spPr>
        <p:txBody>
          <a:bodyPr anchor="b"/>
          <a:lstStyle>
            <a:lvl1pPr marL="0" indent="0">
              <a:buNone/>
              <a:defRPr sz="2400" b="0">
                <a:solidFill>
                  <a:schemeClr val="tx1"/>
                </a:solidFill>
                <a:latin typeface="Mobil"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C172DC-1EDC-082D-39C6-98F3243775C2}"/>
              </a:ext>
            </a:extLst>
          </p:cNvPr>
          <p:cNvSpPr>
            <a:spLocks noGrp="1"/>
          </p:cNvSpPr>
          <p:nvPr>
            <p:ph sz="half" idx="2"/>
          </p:nvPr>
        </p:nvSpPr>
        <p:spPr>
          <a:xfrm>
            <a:off x="839788" y="2505075"/>
            <a:ext cx="5157787" cy="3684588"/>
          </a:xfrm>
        </p:spPr>
        <p:txBody>
          <a:bodyPr/>
          <a:lstStyle>
            <a:lvl1pPr>
              <a:defRPr b="0" i="0">
                <a:solidFill>
                  <a:schemeClr val="tx1"/>
                </a:solidFill>
                <a:latin typeface="Gotham Book" pitchFamily="2" charset="0"/>
                <a:cs typeface="Gotham Book" pitchFamily="2" charset="0"/>
              </a:defRPr>
            </a:lvl1pPr>
            <a:lvl2pPr>
              <a:defRPr b="0" i="0">
                <a:solidFill>
                  <a:schemeClr val="tx1"/>
                </a:solidFill>
                <a:latin typeface="Gotham Light" pitchFamily="2" charset="0"/>
                <a:cs typeface="Gotham Light" pitchFamily="2" charset="0"/>
              </a:defRPr>
            </a:lvl2pPr>
            <a:lvl3pPr>
              <a:defRPr b="0" i="0">
                <a:solidFill>
                  <a:schemeClr val="tx1"/>
                </a:solidFill>
                <a:latin typeface="Gotham Thin" pitchFamily="2" charset="0"/>
                <a:cs typeface="Gotham Thin" pitchFamily="2" charset="0"/>
              </a:defRPr>
            </a:lvl3pPr>
            <a:lvl4pPr>
              <a:defRPr b="0" i="0">
                <a:solidFill>
                  <a:schemeClr val="tx1"/>
                </a:solidFill>
                <a:latin typeface="Gotham Thin" pitchFamily="2" charset="0"/>
                <a:cs typeface="Gotham Thin" pitchFamily="2" charset="0"/>
              </a:defRPr>
            </a:lvl4pPr>
            <a:lvl5pPr>
              <a:defRPr b="0" i="0">
                <a:solidFill>
                  <a:schemeClr val="tx1"/>
                </a:solidFill>
                <a:latin typeface="Gotham Thin" pitchFamily="2" charset="0"/>
                <a:cs typeface="Gotham Thin"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01F0A3F-6E0F-3E43-885B-068502FAE265}"/>
              </a:ext>
            </a:extLst>
          </p:cNvPr>
          <p:cNvSpPr>
            <a:spLocks noGrp="1"/>
          </p:cNvSpPr>
          <p:nvPr>
            <p:ph type="body" sz="quarter" idx="3"/>
          </p:nvPr>
        </p:nvSpPr>
        <p:spPr>
          <a:xfrm>
            <a:off x="6172200" y="1681163"/>
            <a:ext cx="5183188" cy="823912"/>
          </a:xfrm>
        </p:spPr>
        <p:txBody>
          <a:bodyPr anchor="b"/>
          <a:lstStyle>
            <a:lvl1pPr marL="0" indent="0">
              <a:buNone/>
              <a:defRPr sz="2400" b="0">
                <a:solidFill>
                  <a:schemeClr val="tx1"/>
                </a:solidFill>
                <a:latin typeface="Mobil"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1FE275A-3442-118F-BCE5-D7A794EC46EA}"/>
              </a:ext>
            </a:extLst>
          </p:cNvPr>
          <p:cNvSpPr>
            <a:spLocks noGrp="1"/>
          </p:cNvSpPr>
          <p:nvPr>
            <p:ph sz="quarter" idx="4"/>
          </p:nvPr>
        </p:nvSpPr>
        <p:spPr>
          <a:xfrm>
            <a:off x="6172200" y="2505075"/>
            <a:ext cx="5183188" cy="3684588"/>
          </a:xfrm>
        </p:spPr>
        <p:txBody>
          <a:bodyPr/>
          <a:lstStyle>
            <a:lvl1pPr>
              <a:defRPr b="0" i="0">
                <a:solidFill>
                  <a:schemeClr val="tx1"/>
                </a:solidFill>
                <a:latin typeface="Gotham Book" pitchFamily="2" charset="0"/>
                <a:cs typeface="Gotham Book" pitchFamily="2" charset="0"/>
              </a:defRPr>
            </a:lvl1pPr>
            <a:lvl2pPr>
              <a:defRPr b="0" i="0">
                <a:solidFill>
                  <a:schemeClr val="tx1"/>
                </a:solidFill>
                <a:latin typeface="Gotham Light" pitchFamily="2" charset="0"/>
                <a:cs typeface="Gotham Light" pitchFamily="2" charset="0"/>
              </a:defRPr>
            </a:lvl2pPr>
            <a:lvl3pPr>
              <a:defRPr b="0" i="0">
                <a:solidFill>
                  <a:schemeClr val="tx1"/>
                </a:solidFill>
                <a:latin typeface="Gotham Thin" pitchFamily="2" charset="0"/>
                <a:cs typeface="Gotham Thin" pitchFamily="2" charset="0"/>
              </a:defRPr>
            </a:lvl3pPr>
            <a:lvl4pPr>
              <a:defRPr b="0" i="0">
                <a:solidFill>
                  <a:schemeClr val="tx1"/>
                </a:solidFill>
                <a:latin typeface="Gotham Thin" pitchFamily="2" charset="0"/>
                <a:cs typeface="Gotham Thin" pitchFamily="2" charset="0"/>
              </a:defRPr>
            </a:lvl4pPr>
            <a:lvl5pPr>
              <a:defRPr b="0" i="0">
                <a:solidFill>
                  <a:schemeClr val="tx1"/>
                </a:solidFill>
                <a:latin typeface="Gotham Thin" pitchFamily="2" charset="0"/>
                <a:cs typeface="Gotham Thin"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95872D7E-043C-0D8C-D4F4-15DCF788B1B2}"/>
              </a:ext>
            </a:extLst>
          </p:cNvPr>
          <p:cNvCxnSpPr>
            <a:cxnSpLocks/>
          </p:cNvCxnSpPr>
          <p:nvPr userDrawn="1"/>
        </p:nvCxnSpPr>
        <p:spPr>
          <a:xfrm>
            <a:off x="838200" y="1690688"/>
            <a:ext cx="105156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EDCB1B9-5879-A658-F55F-8D09E82A1D68}"/>
              </a:ext>
            </a:extLst>
          </p:cNvPr>
          <p:cNvSpPr>
            <a:spLocks noGrp="1"/>
          </p:cNvSpPr>
          <p:nvPr>
            <p:ph type="ftr" sz="quarter" idx="11"/>
          </p:nvPr>
        </p:nvSpPr>
        <p:spPr>
          <a:xfrm>
            <a:off x="4038600" y="6356350"/>
            <a:ext cx="4114800" cy="365125"/>
          </a:xfrm>
        </p:spPr>
        <p:txBody>
          <a:bodyPr/>
          <a:lstStyle>
            <a:lvl1pPr>
              <a:defRPr b="0" i="0">
                <a:solidFill>
                  <a:schemeClr val="tx2"/>
                </a:solidFill>
                <a:latin typeface="Gotham Light" pitchFamily="2" charset="0"/>
                <a:cs typeface="Gotham Light" pitchFamily="2" charset="0"/>
              </a:defRPr>
            </a:lvl1pPr>
          </a:lstStyle>
          <a:p>
            <a:r>
              <a:rPr lang="en-US"/>
              <a:t>Narrative Report - Highlights</a:t>
            </a:r>
            <a:endParaRPr lang="en-US" dirty="0"/>
          </a:p>
        </p:txBody>
      </p:sp>
      <p:sp>
        <p:nvSpPr>
          <p:cNvPr id="15" name="Slide Number Placeholder 5">
            <a:extLst>
              <a:ext uri="{FF2B5EF4-FFF2-40B4-BE49-F238E27FC236}">
                <a16:creationId xmlns:a16="http://schemas.microsoft.com/office/drawing/2014/main" id="{F262A014-354C-2D9F-BE11-F54A0B1CCD50}"/>
              </a:ext>
            </a:extLst>
          </p:cNvPr>
          <p:cNvSpPr>
            <a:spLocks noGrp="1"/>
          </p:cNvSpPr>
          <p:nvPr>
            <p:ph type="sldNum" sz="quarter" idx="12"/>
          </p:nvPr>
        </p:nvSpPr>
        <p:spPr>
          <a:xfrm>
            <a:off x="8610600" y="6356350"/>
            <a:ext cx="2743200" cy="365125"/>
          </a:xfrm>
        </p:spPr>
        <p:txBody>
          <a:bodyPr/>
          <a:lstStyle>
            <a:lvl1pPr>
              <a:defRPr b="0" i="0">
                <a:solidFill>
                  <a:schemeClr val="tx2"/>
                </a:solidFill>
                <a:latin typeface="Gotham Light" pitchFamily="2" charset="0"/>
                <a:cs typeface="Gotham Light" pitchFamily="2" charset="0"/>
              </a:defRPr>
            </a:lvl1pPr>
          </a:lstStyle>
          <a:p>
            <a:fld id="{6357E7C0-BDF3-1440-B211-3C497CCDCD18}" type="slidenum">
              <a:rPr lang="en-US" smtClean="0"/>
              <a:pPr/>
              <a:t>‹#›</a:t>
            </a:fld>
            <a:endParaRPr lang="en-US"/>
          </a:p>
        </p:txBody>
      </p:sp>
      <p:pic>
        <p:nvPicPr>
          <p:cNvPr id="16" name="Graphic 15">
            <a:extLst>
              <a:ext uri="{FF2B5EF4-FFF2-40B4-BE49-F238E27FC236}">
                <a16:creationId xmlns:a16="http://schemas.microsoft.com/office/drawing/2014/main" id="{CA1BD0EB-71FF-7122-2A08-0A003502F8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378892"/>
            <a:ext cx="3200400" cy="320040"/>
          </a:xfrm>
          <a:prstGeom prst="rect">
            <a:avLst/>
          </a:prstGeom>
        </p:spPr>
      </p:pic>
      <p:sp>
        <p:nvSpPr>
          <p:cNvPr id="17" name="Title 1">
            <a:extLst>
              <a:ext uri="{FF2B5EF4-FFF2-40B4-BE49-F238E27FC236}">
                <a16:creationId xmlns:a16="http://schemas.microsoft.com/office/drawing/2014/main" id="{7064AD0E-2309-F108-1C2E-68136532B39E}"/>
              </a:ext>
            </a:extLst>
          </p:cNvPr>
          <p:cNvSpPr>
            <a:spLocks noGrp="1"/>
          </p:cNvSpPr>
          <p:nvPr>
            <p:ph type="title"/>
          </p:nvPr>
        </p:nvSpPr>
        <p:spPr>
          <a:xfrm>
            <a:off x="838199" y="365125"/>
            <a:ext cx="10515599" cy="1325563"/>
          </a:xfrm>
        </p:spPr>
        <p:txBody>
          <a:bodyPr/>
          <a:lstStyle>
            <a:lvl1pPr>
              <a:defRPr b="0">
                <a:solidFill>
                  <a:schemeClr val="tx1"/>
                </a:solidFill>
                <a:latin typeface="Mobil" pitchFamily="2" charset="77"/>
              </a:defRPr>
            </a:lvl1pPr>
          </a:lstStyle>
          <a:p>
            <a:r>
              <a:rPr lang="en-US" dirty="0"/>
              <a:t>Click to edit Master title style</a:t>
            </a:r>
          </a:p>
        </p:txBody>
      </p:sp>
      <p:sp>
        <p:nvSpPr>
          <p:cNvPr id="11" name="Text Placeholder 25">
            <a:extLst>
              <a:ext uri="{FF2B5EF4-FFF2-40B4-BE49-F238E27FC236}">
                <a16:creationId xmlns:a16="http://schemas.microsoft.com/office/drawing/2014/main" id="{B5BE65C9-4B62-05F9-E43D-762C25413BA6}"/>
              </a:ext>
            </a:extLst>
          </p:cNvPr>
          <p:cNvSpPr>
            <a:spLocks noGrp="1"/>
          </p:cNvSpPr>
          <p:nvPr>
            <p:ph type="body" sz="quarter" idx="13" hasCustomPrompt="1"/>
          </p:nvPr>
        </p:nvSpPr>
        <p:spPr>
          <a:xfrm>
            <a:off x="9113838" y="365124"/>
            <a:ext cx="3078162" cy="365125"/>
          </a:xfrm>
          <a:solidFill>
            <a:schemeClr val="accent3"/>
          </a:solidFill>
        </p:spPr>
        <p:txBody>
          <a:bodyPr anchor="ctr">
            <a:noAutofit/>
          </a:bodyPr>
          <a:lstStyle>
            <a:lvl1pPr marL="0" indent="0" algn="r">
              <a:buNone/>
              <a:defRPr sz="2000">
                <a:latin typeface="Mobil" pitchFamily="2" charset="77"/>
              </a:defRPr>
            </a:lvl1pPr>
          </a:lstStyle>
          <a:p>
            <a:pPr lvl="0"/>
            <a:r>
              <a:rPr lang="en-US" dirty="0"/>
              <a:t>Section name</a:t>
            </a:r>
          </a:p>
        </p:txBody>
      </p:sp>
    </p:spTree>
    <p:extLst>
      <p:ext uri="{BB962C8B-B14F-4D97-AF65-F5344CB8AC3E}">
        <p14:creationId xmlns:p14="http://schemas.microsoft.com/office/powerpoint/2010/main" val="131091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971A67E-9CCF-FE5A-1590-F39E189E47BE}"/>
              </a:ext>
            </a:extLst>
          </p:cNvPr>
          <p:cNvCxnSpPr>
            <a:cxnSpLocks/>
          </p:cNvCxnSpPr>
          <p:nvPr userDrawn="1"/>
        </p:nvCxnSpPr>
        <p:spPr>
          <a:xfrm>
            <a:off x="838200" y="1690688"/>
            <a:ext cx="105156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ACBEA3E9-A160-0036-B2BC-8CFE22A93BF9}"/>
              </a:ext>
            </a:extLst>
          </p:cNvPr>
          <p:cNvSpPr>
            <a:spLocks noGrp="1"/>
          </p:cNvSpPr>
          <p:nvPr>
            <p:ph type="ftr" sz="quarter" idx="11"/>
          </p:nvPr>
        </p:nvSpPr>
        <p:spPr>
          <a:xfrm>
            <a:off x="4038600" y="6356350"/>
            <a:ext cx="4114800" cy="365125"/>
          </a:xfrm>
        </p:spPr>
        <p:txBody>
          <a:bodyPr/>
          <a:lstStyle>
            <a:lvl1pPr>
              <a:defRPr b="0" i="0">
                <a:solidFill>
                  <a:schemeClr val="tx2"/>
                </a:solidFill>
                <a:latin typeface="Gotham Light" pitchFamily="2" charset="0"/>
                <a:cs typeface="Gotham Light" pitchFamily="2" charset="0"/>
              </a:defRPr>
            </a:lvl1pPr>
          </a:lstStyle>
          <a:p>
            <a:r>
              <a:rPr lang="en-US"/>
              <a:t>Narrative Report - Highlights</a:t>
            </a:r>
            <a:endParaRPr lang="en-US" dirty="0"/>
          </a:p>
        </p:txBody>
      </p:sp>
      <p:sp>
        <p:nvSpPr>
          <p:cNvPr id="11" name="Slide Number Placeholder 5">
            <a:extLst>
              <a:ext uri="{FF2B5EF4-FFF2-40B4-BE49-F238E27FC236}">
                <a16:creationId xmlns:a16="http://schemas.microsoft.com/office/drawing/2014/main" id="{153E865C-C4D9-4A82-3D6F-138A5DEB2FA4}"/>
              </a:ext>
            </a:extLst>
          </p:cNvPr>
          <p:cNvSpPr>
            <a:spLocks noGrp="1"/>
          </p:cNvSpPr>
          <p:nvPr>
            <p:ph type="sldNum" sz="quarter" idx="12"/>
          </p:nvPr>
        </p:nvSpPr>
        <p:spPr>
          <a:xfrm>
            <a:off x="8610600" y="6356350"/>
            <a:ext cx="2743200" cy="365125"/>
          </a:xfrm>
        </p:spPr>
        <p:txBody>
          <a:bodyPr/>
          <a:lstStyle>
            <a:lvl1pPr>
              <a:defRPr b="0" i="0">
                <a:solidFill>
                  <a:schemeClr val="tx2"/>
                </a:solidFill>
                <a:latin typeface="Gotham Light" pitchFamily="2" charset="0"/>
                <a:cs typeface="Gotham Light" pitchFamily="2" charset="0"/>
              </a:defRPr>
            </a:lvl1pPr>
          </a:lstStyle>
          <a:p>
            <a:fld id="{6357E7C0-BDF3-1440-B211-3C497CCDCD18}" type="slidenum">
              <a:rPr lang="en-US" smtClean="0"/>
              <a:pPr/>
              <a:t>‹#›</a:t>
            </a:fld>
            <a:endParaRPr lang="en-US"/>
          </a:p>
        </p:txBody>
      </p:sp>
      <p:pic>
        <p:nvPicPr>
          <p:cNvPr id="12" name="Graphic 11">
            <a:extLst>
              <a:ext uri="{FF2B5EF4-FFF2-40B4-BE49-F238E27FC236}">
                <a16:creationId xmlns:a16="http://schemas.microsoft.com/office/drawing/2014/main" id="{233DF4EC-0529-3C49-CE0E-94A26924DE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378892"/>
            <a:ext cx="3200400" cy="320040"/>
          </a:xfrm>
          <a:prstGeom prst="rect">
            <a:avLst/>
          </a:prstGeom>
        </p:spPr>
      </p:pic>
      <p:sp>
        <p:nvSpPr>
          <p:cNvPr id="9" name="Title 1">
            <a:extLst>
              <a:ext uri="{FF2B5EF4-FFF2-40B4-BE49-F238E27FC236}">
                <a16:creationId xmlns:a16="http://schemas.microsoft.com/office/drawing/2014/main" id="{B123A09C-0A6A-D2CD-5897-8C245B9FCE2E}"/>
              </a:ext>
            </a:extLst>
          </p:cNvPr>
          <p:cNvSpPr>
            <a:spLocks noGrp="1"/>
          </p:cNvSpPr>
          <p:nvPr>
            <p:ph type="title"/>
          </p:nvPr>
        </p:nvSpPr>
        <p:spPr>
          <a:xfrm>
            <a:off x="838199" y="365125"/>
            <a:ext cx="10515599" cy="1325563"/>
          </a:xfrm>
        </p:spPr>
        <p:txBody>
          <a:bodyPr/>
          <a:lstStyle>
            <a:lvl1pPr>
              <a:defRPr b="0">
                <a:solidFill>
                  <a:schemeClr val="tx1"/>
                </a:solidFill>
                <a:latin typeface="Mobil" pitchFamily="2" charset="77"/>
              </a:defRPr>
            </a:lvl1pPr>
          </a:lstStyle>
          <a:p>
            <a:r>
              <a:rPr lang="en-US" dirty="0"/>
              <a:t>Click to edit Master title style</a:t>
            </a:r>
          </a:p>
        </p:txBody>
      </p:sp>
      <p:sp>
        <p:nvSpPr>
          <p:cNvPr id="13" name="Text Placeholder 25">
            <a:extLst>
              <a:ext uri="{FF2B5EF4-FFF2-40B4-BE49-F238E27FC236}">
                <a16:creationId xmlns:a16="http://schemas.microsoft.com/office/drawing/2014/main" id="{9531EA83-B047-978C-A853-5A3017C57734}"/>
              </a:ext>
            </a:extLst>
          </p:cNvPr>
          <p:cNvSpPr>
            <a:spLocks noGrp="1"/>
          </p:cNvSpPr>
          <p:nvPr>
            <p:ph type="body" sz="quarter" idx="13" hasCustomPrompt="1"/>
          </p:nvPr>
        </p:nvSpPr>
        <p:spPr>
          <a:xfrm>
            <a:off x="9113838" y="365124"/>
            <a:ext cx="3078162" cy="365125"/>
          </a:xfrm>
          <a:solidFill>
            <a:schemeClr val="accent3"/>
          </a:solidFill>
        </p:spPr>
        <p:txBody>
          <a:bodyPr anchor="ctr">
            <a:noAutofit/>
          </a:bodyPr>
          <a:lstStyle>
            <a:lvl1pPr marL="0" indent="0" algn="r">
              <a:buNone/>
              <a:defRPr sz="2000">
                <a:latin typeface="Mobil" pitchFamily="2" charset="77"/>
              </a:defRPr>
            </a:lvl1pPr>
          </a:lstStyle>
          <a:p>
            <a:pPr lvl="0"/>
            <a:r>
              <a:rPr lang="en-US" dirty="0"/>
              <a:t>Section name</a:t>
            </a:r>
          </a:p>
        </p:txBody>
      </p:sp>
    </p:spTree>
    <p:extLst>
      <p:ext uri="{BB962C8B-B14F-4D97-AF65-F5344CB8AC3E}">
        <p14:creationId xmlns:p14="http://schemas.microsoft.com/office/powerpoint/2010/main" val="817230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D47F2AF8-630B-B4CC-BC82-99CB1AE4D3D6}"/>
              </a:ext>
            </a:extLst>
          </p:cNvPr>
          <p:cNvSpPr>
            <a:spLocks noGrp="1"/>
          </p:cNvSpPr>
          <p:nvPr>
            <p:ph type="ftr" sz="quarter" idx="11"/>
          </p:nvPr>
        </p:nvSpPr>
        <p:spPr>
          <a:xfrm>
            <a:off x="4038600" y="6356350"/>
            <a:ext cx="4114800" cy="365125"/>
          </a:xfrm>
        </p:spPr>
        <p:txBody>
          <a:bodyPr/>
          <a:lstStyle>
            <a:lvl1pPr>
              <a:defRPr b="0" i="0">
                <a:solidFill>
                  <a:schemeClr val="tx2"/>
                </a:solidFill>
                <a:latin typeface="Gotham Light" pitchFamily="2" charset="0"/>
                <a:cs typeface="Gotham Light" pitchFamily="2" charset="0"/>
              </a:defRPr>
            </a:lvl1pPr>
          </a:lstStyle>
          <a:p>
            <a:r>
              <a:rPr lang="en-US"/>
              <a:t>Narrative Report - Highlights</a:t>
            </a:r>
            <a:endParaRPr lang="en-US" dirty="0"/>
          </a:p>
        </p:txBody>
      </p:sp>
      <p:sp>
        <p:nvSpPr>
          <p:cNvPr id="7" name="Slide Number Placeholder 5">
            <a:extLst>
              <a:ext uri="{FF2B5EF4-FFF2-40B4-BE49-F238E27FC236}">
                <a16:creationId xmlns:a16="http://schemas.microsoft.com/office/drawing/2014/main" id="{8D5DFA25-487E-8F90-521A-1985BFE48103}"/>
              </a:ext>
            </a:extLst>
          </p:cNvPr>
          <p:cNvSpPr>
            <a:spLocks noGrp="1"/>
          </p:cNvSpPr>
          <p:nvPr>
            <p:ph type="sldNum" sz="quarter" idx="12"/>
          </p:nvPr>
        </p:nvSpPr>
        <p:spPr>
          <a:xfrm>
            <a:off x="8610600" y="6356350"/>
            <a:ext cx="2743200" cy="365125"/>
          </a:xfrm>
        </p:spPr>
        <p:txBody>
          <a:bodyPr/>
          <a:lstStyle>
            <a:lvl1pPr>
              <a:defRPr b="0" i="0">
                <a:solidFill>
                  <a:schemeClr val="tx2"/>
                </a:solidFill>
                <a:latin typeface="Gotham Light" pitchFamily="2" charset="0"/>
                <a:cs typeface="Gotham Light" pitchFamily="2" charset="0"/>
              </a:defRPr>
            </a:lvl1pPr>
          </a:lstStyle>
          <a:p>
            <a:fld id="{6357E7C0-BDF3-1440-B211-3C497CCDCD18}" type="slidenum">
              <a:rPr lang="en-US" smtClean="0"/>
              <a:pPr/>
              <a:t>‹#›</a:t>
            </a:fld>
            <a:endParaRPr lang="en-US"/>
          </a:p>
        </p:txBody>
      </p:sp>
      <p:pic>
        <p:nvPicPr>
          <p:cNvPr id="8" name="Graphic 7">
            <a:extLst>
              <a:ext uri="{FF2B5EF4-FFF2-40B4-BE49-F238E27FC236}">
                <a16:creationId xmlns:a16="http://schemas.microsoft.com/office/drawing/2014/main" id="{DB063C61-9578-D39D-ABBE-01940DAC26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378892"/>
            <a:ext cx="3200400" cy="320040"/>
          </a:xfrm>
          <a:prstGeom prst="rect">
            <a:avLst/>
          </a:prstGeom>
        </p:spPr>
      </p:pic>
    </p:spTree>
    <p:extLst>
      <p:ext uri="{BB962C8B-B14F-4D97-AF65-F5344CB8AC3E}">
        <p14:creationId xmlns:p14="http://schemas.microsoft.com/office/powerpoint/2010/main" val="379471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DE02-0FCF-14B5-B8A0-1D11784C05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753E85-A31F-EE4D-51A6-9410902E12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F3E959-926F-36C1-2449-414C230E4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0065FF70-BAF3-49C9-BC8A-0A62149F5C6D}"/>
              </a:ext>
            </a:extLst>
          </p:cNvPr>
          <p:cNvSpPr>
            <a:spLocks noGrp="1"/>
          </p:cNvSpPr>
          <p:nvPr>
            <p:ph type="ftr" sz="quarter" idx="11"/>
          </p:nvPr>
        </p:nvSpPr>
        <p:spPr>
          <a:xfrm>
            <a:off x="4038600" y="6356350"/>
            <a:ext cx="4114800" cy="365125"/>
          </a:xfrm>
        </p:spPr>
        <p:txBody>
          <a:bodyPr/>
          <a:lstStyle>
            <a:lvl1pPr>
              <a:defRPr b="0" i="0">
                <a:solidFill>
                  <a:schemeClr val="tx2"/>
                </a:solidFill>
                <a:latin typeface="Gotham Light" pitchFamily="2" charset="0"/>
                <a:cs typeface="Gotham Light" pitchFamily="2" charset="0"/>
              </a:defRPr>
            </a:lvl1pPr>
          </a:lstStyle>
          <a:p>
            <a:r>
              <a:rPr lang="en-US"/>
              <a:t>Narrative Report - Highlights</a:t>
            </a:r>
            <a:endParaRPr lang="en-US" dirty="0"/>
          </a:p>
        </p:txBody>
      </p:sp>
      <p:sp>
        <p:nvSpPr>
          <p:cNvPr id="10" name="Slide Number Placeholder 5">
            <a:extLst>
              <a:ext uri="{FF2B5EF4-FFF2-40B4-BE49-F238E27FC236}">
                <a16:creationId xmlns:a16="http://schemas.microsoft.com/office/drawing/2014/main" id="{01812918-2548-ED34-2113-5CA401B346AE}"/>
              </a:ext>
            </a:extLst>
          </p:cNvPr>
          <p:cNvSpPr>
            <a:spLocks noGrp="1"/>
          </p:cNvSpPr>
          <p:nvPr>
            <p:ph type="sldNum" sz="quarter" idx="12"/>
          </p:nvPr>
        </p:nvSpPr>
        <p:spPr>
          <a:xfrm>
            <a:off x="8610600" y="6356350"/>
            <a:ext cx="2743200" cy="365125"/>
          </a:xfrm>
        </p:spPr>
        <p:txBody>
          <a:bodyPr/>
          <a:lstStyle>
            <a:lvl1pPr>
              <a:defRPr b="0" i="0">
                <a:solidFill>
                  <a:schemeClr val="tx2"/>
                </a:solidFill>
                <a:latin typeface="Gotham Light" pitchFamily="2" charset="0"/>
                <a:cs typeface="Gotham Light" pitchFamily="2" charset="0"/>
              </a:defRPr>
            </a:lvl1pPr>
          </a:lstStyle>
          <a:p>
            <a:fld id="{6357E7C0-BDF3-1440-B211-3C497CCDCD18}" type="slidenum">
              <a:rPr lang="en-US" smtClean="0"/>
              <a:pPr/>
              <a:t>‹#›</a:t>
            </a:fld>
            <a:endParaRPr lang="en-US"/>
          </a:p>
        </p:txBody>
      </p:sp>
      <p:pic>
        <p:nvPicPr>
          <p:cNvPr id="11" name="Graphic 10">
            <a:extLst>
              <a:ext uri="{FF2B5EF4-FFF2-40B4-BE49-F238E27FC236}">
                <a16:creationId xmlns:a16="http://schemas.microsoft.com/office/drawing/2014/main" id="{AA649F27-7048-1D48-E71C-088002C7FC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378892"/>
            <a:ext cx="3200400" cy="320040"/>
          </a:xfrm>
          <a:prstGeom prst="rect">
            <a:avLst/>
          </a:prstGeom>
        </p:spPr>
      </p:pic>
    </p:spTree>
    <p:extLst>
      <p:ext uri="{BB962C8B-B14F-4D97-AF65-F5344CB8AC3E}">
        <p14:creationId xmlns:p14="http://schemas.microsoft.com/office/powerpoint/2010/main" val="241367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HR 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14D15A-DCA8-F568-65F9-C8A55E339915}"/>
              </a:ext>
            </a:extLst>
          </p:cNvPr>
          <p:cNvGrpSpPr/>
          <p:nvPr userDrawn="1"/>
        </p:nvGrpSpPr>
        <p:grpSpPr>
          <a:xfrm>
            <a:off x="0" y="0"/>
            <a:ext cx="12192000" cy="6858000"/>
            <a:chOff x="0" y="0"/>
            <a:chExt cx="12192000" cy="685800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Rectangle&#10;&#10;Description automatically generated">
              <a:extLst>
                <a:ext uri="{FF2B5EF4-FFF2-40B4-BE49-F238E27FC236}">
                  <a16:creationId xmlns:a16="http://schemas.microsoft.com/office/drawing/2014/main" id="{BF21CC52-7025-3493-253D-2B5D1689E98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5902288"/>
              <a:ext cx="12192000" cy="955711"/>
            </a:xfrm>
            <a:prstGeom prst="rect">
              <a:avLst/>
            </a:prstGeom>
          </p:spPr>
        </p:pic>
      </p:grpSp>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7" name="Picture 6" descr="Graphical user interface, text, application&#10;&#10;Description automatically generated">
            <a:extLst>
              <a:ext uri="{FF2B5EF4-FFF2-40B4-BE49-F238E27FC236}">
                <a16:creationId xmlns:a16="http://schemas.microsoft.com/office/drawing/2014/main" id="{5D54EF14-8289-0747-83BA-8D236CDAF942}"/>
              </a:ext>
            </a:extLst>
          </p:cNvPr>
          <p:cNvPicPr>
            <a:picLocks noChangeAspect="1"/>
          </p:cNvPicPr>
          <p:nvPr userDrawn="1"/>
        </p:nvPicPr>
        <p:blipFill>
          <a:blip r:embed="rId4"/>
          <a:stretch>
            <a:fillRect/>
          </a:stretch>
        </p:blipFill>
        <p:spPr>
          <a:xfrm>
            <a:off x="3112457" y="509597"/>
            <a:ext cx="5967086" cy="2057146"/>
          </a:xfrm>
          <a:prstGeom prst="rect">
            <a:avLst/>
          </a:prstGeom>
        </p:spPr>
      </p:pic>
      <p:sp>
        <p:nvSpPr>
          <p:cNvPr id="13" name="Date Placeholder 3">
            <a:extLst>
              <a:ext uri="{FF2B5EF4-FFF2-40B4-BE49-F238E27FC236}">
                <a16:creationId xmlns:a16="http://schemas.microsoft.com/office/drawing/2014/main" id="{87212172-DB0E-628D-9797-3E2376ADD25E}"/>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768506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6451-C330-4000-9D9D-595C022AC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B11ED9-15E1-95EF-0F35-374B4D4CD8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391259-099F-EB1F-572C-DF29FF3DE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3D00399A-BF93-2A2E-956C-52352ED42F29}"/>
              </a:ext>
            </a:extLst>
          </p:cNvPr>
          <p:cNvSpPr>
            <a:spLocks noGrp="1"/>
          </p:cNvSpPr>
          <p:nvPr>
            <p:ph type="ftr" sz="quarter" idx="11"/>
          </p:nvPr>
        </p:nvSpPr>
        <p:spPr>
          <a:xfrm>
            <a:off x="4038600" y="6356350"/>
            <a:ext cx="4114800" cy="365125"/>
          </a:xfrm>
        </p:spPr>
        <p:txBody>
          <a:bodyPr/>
          <a:lstStyle>
            <a:lvl1pPr>
              <a:defRPr b="0" i="0">
                <a:solidFill>
                  <a:schemeClr val="tx2"/>
                </a:solidFill>
                <a:latin typeface="Gotham Light" pitchFamily="2" charset="0"/>
                <a:cs typeface="Gotham Light" pitchFamily="2" charset="0"/>
              </a:defRPr>
            </a:lvl1pPr>
          </a:lstStyle>
          <a:p>
            <a:r>
              <a:rPr lang="en-US"/>
              <a:t>Narrative Report - Highlights</a:t>
            </a:r>
            <a:endParaRPr lang="en-US" dirty="0"/>
          </a:p>
        </p:txBody>
      </p:sp>
      <p:sp>
        <p:nvSpPr>
          <p:cNvPr id="10" name="Slide Number Placeholder 5">
            <a:extLst>
              <a:ext uri="{FF2B5EF4-FFF2-40B4-BE49-F238E27FC236}">
                <a16:creationId xmlns:a16="http://schemas.microsoft.com/office/drawing/2014/main" id="{F1816A52-D03A-CB1D-2BD0-09E90F30C8B8}"/>
              </a:ext>
            </a:extLst>
          </p:cNvPr>
          <p:cNvSpPr>
            <a:spLocks noGrp="1"/>
          </p:cNvSpPr>
          <p:nvPr>
            <p:ph type="sldNum" sz="quarter" idx="12"/>
          </p:nvPr>
        </p:nvSpPr>
        <p:spPr>
          <a:xfrm>
            <a:off x="8610600" y="6356350"/>
            <a:ext cx="2743200" cy="365125"/>
          </a:xfrm>
        </p:spPr>
        <p:txBody>
          <a:bodyPr/>
          <a:lstStyle>
            <a:lvl1pPr>
              <a:defRPr b="0" i="0">
                <a:solidFill>
                  <a:schemeClr val="tx2"/>
                </a:solidFill>
                <a:latin typeface="Gotham Light" pitchFamily="2" charset="0"/>
                <a:cs typeface="Gotham Light" pitchFamily="2" charset="0"/>
              </a:defRPr>
            </a:lvl1pPr>
          </a:lstStyle>
          <a:p>
            <a:fld id="{6357E7C0-BDF3-1440-B211-3C497CCDCD18}" type="slidenum">
              <a:rPr lang="en-US" smtClean="0"/>
              <a:pPr/>
              <a:t>‹#›</a:t>
            </a:fld>
            <a:endParaRPr lang="en-US"/>
          </a:p>
        </p:txBody>
      </p:sp>
      <p:pic>
        <p:nvPicPr>
          <p:cNvPr id="11" name="Graphic 10">
            <a:extLst>
              <a:ext uri="{FF2B5EF4-FFF2-40B4-BE49-F238E27FC236}">
                <a16:creationId xmlns:a16="http://schemas.microsoft.com/office/drawing/2014/main" id="{EE828DE3-7BE2-6C30-0C5C-06CCE20688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378892"/>
            <a:ext cx="3200400" cy="320040"/>
          </a:xfrm>
          <a:prstGeom prst="rect">
            <a:avLst/>
          </a:prstGeom>
        </p:spPr>
      </p:pic>
    </p:spTree>
    <p:extLst>
      <p:ext uri="{BB962C8B-B14F-4D97-AF65-F5344CB8AC3E}">
        <p14:creationId xmlns:p14="http://schemas.microsoft.com/office/powerpoint/2010/main" val="1412166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EA749E5-51C6-18CC-3581-D2E975A45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52D7A9AF-719C-69DE-32DB-9BB92175014E}"/>
              </a:ext>
            </a:extLst>
          </p:cNvPr>
          <p:cNvCxnSpPr>
            <a:cxnSpLocks/>
          </p:cNvCxnSpPr>
          <p:nvPr userDrawn="1"/>
        </p:nvCxnSpPr>
        <p:spPr>
          <a:xfrm>
            <a:off x="838200" y="1690688"/>
            <a:ext cx="105156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C3BFA29-7A84-E01C-71CB-E885A408C191}"/>
              </a:ext>
            </a:extLst>
          </p:cNvPr>
          <p:cNvSpPr>
            <a:spLocks noGrp="1"/>
          </p:cNvSpPr>
          <p:nvPr>
            <p:ph type="ftr" sz="quarter" idx="11"/>
          </p:nvPr>
        </p:nvSpPr>
        <p:spPr>
          <a:xfrm>
            <a:off x="4038600" y="6356350"/>
            <a:ext cx="4114800" cy="365125"/>
          </a:xfrm>
        </p:spPr>
        <p:txBody>
          <a:bodyPr/>
          <a:lstStyle>
            <a:lvl1pPr>
              <a:defRPr b="0" i="0">
                <a:solidFill>
                  <a:schemeClr val="tx2"/>
                </a:solidFill>
                <a:latin typeface="Gotham Light" pitchFamily="2" charset="0"/>
                <a:cs typeface="Gotham Light" pitchFamily="2" charset="0"/>
              </a:defRPr>
            </a:lvl1pPr>
          </a:lstStyle>
          <a:p>
            <a:r>
              <a:rPr lang="en-US"/>
              <a:t>Narrative Report - Highlights</a:t>
            </a:r>
            <a:endParaRPr lang="en-US" dirty="0"/>
          </a:p>
        </p:txBody>
      </p:sp>
      <p:sp>
        <p:nvSpPr>
          <p:cNvPr id="12" name="Slide Number Placeholder 5">
            <a:extLst>
              <a:ext uri="{FF2B5EF4-FFF2-40B4-BE49-F238E27FC236}">
                <a16:creationId xmlns:a16="http://schemas.microsoft.com/office/drawing/2014/main" id="{7DE1442A-731C-AE3E-6646-D59C4949469F}"/>
              </a:ext>
            </a:extLst>
          </p:cNvPr>
          <p:cNvSpPr>
            <a:spLocks noGrp="1"/>
          </p:cNvSpPr>
          <p:nvPr>
            <p:ph type="sldNum" sz="quarter" idx="12"/>
          </p:nvPr>
        </p:nvSpPr>
        <p:spPr>
          <a:xfrm>
            <a:off x="8610600" y="6356350"/>
            <a:ext cx="2743200" cy="365125"/>
          </a:xfrm>
        </p:spPr>
        <p:txBody>
          <a:bodyPr/>
          <a:lstStyle>
            <a:lvl1pPr>
              <a:defRPr b="0" i="0">
                <a:solidFill>
                  <a:schemeClr val="tx2"/>
                </a:solidFill>
                <a:latin typeface="Gotham Light" pitchFamily="2" charset="0"/>
                <a:cs typeface="Gotham Light" pitchFamily="2" charset="0"/>
              </a:defRPr>
            </a:lvl1pPr>
          </a:lstStyle>
          <a:p>
            <a:fld id="{6357E7C0-BDF3-1440-B211-3C497CCDCD18}" type="slidenum">
              <a:rPr lang="en-US" smtClean="0"/>
              <a:pPr/>
              <a:t>‹#›</a:t>
            </a:fld>
            <a:endParaRPr lang="en-US"/>
          </a:p>
        </p:txBody>
      </p:sp>
      <p:pic>
        <p:nvPicPr>
          <p:cNvPr id="13" name="Graphic 12">
            <a:extLst>
              <a:ext uri="{FF2B5EF4-FFF2-40B4-BE49-F238E27FC236}">
                <a16:creationId xmlns:a16="http://schemas.microsoft.com/office/drawing/2014/main" id="{C4DEE0A5-C2E2-2E6E-0C6D-F98EE8540F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378892"/>
            <a:ext cx="3200400" cy="320040"/>
          </a:xfrm>
          <a:prstGeom prst="rect">
            <a:avLst/>
          </a:prstGeom>
        </p:spPr>
      </p:pic>
      <p:sp>
        <p:nvSpPr>
          <p:cNvPr id="8" name="Title 1">
            <a:extLst>
              <a:ext uri="{FF2B5EF4-FFF2-40B4-BE49-F238E27FC236}">
                <a16:creationId xmlns:a16="http://schemas.microsoft.com/office/drawing/2014/main" id="{61DA3115-4CDC-03FA-4BFF-EA48BC5033C1}"/>
              </a:ext>
            </a:extLst>
          </p:cNvPr>
          <p:cNvSpPr>
            <a:spLocks noGrp="1"/>
          </p:cNvSpPr>
          <p:nvPr>
            <p:ph type="title"/>
          </p:nvPr>
        </p:nvSpPr>
        <p:spPr>
          <a:xfrm>
            <a:off x="838199" y="365125"/>
            <a:ext cx="10515599" cy="1325563"/>
          </a:xfrm>
        </p:spPr>
        <p:txBody>
          <a:bodyPr/>
          <a:lstStyle>
            <a:lvl1pPr>
              <a:defRPr b="0">
                <a:solidFill>
                  <a:schemeClr val="tx1"/>
                </a:solidFill>
                <a:latin typeface="Mobil" pitchFamily="2" charset="77"/>
              </a:defRPr>
            </a:lvl1pPr>
          </a:lstStyle>
          <a:p>
            <a:r>
              <a:rPr lang="en-US" dirty="0"/>
              <a:t>Click to edit Master title style</a:t>
            </a:r>
          </a:p>
        </p:txBody>
      </p:sp>
      <p:sp>
        <p:nvSpPr>
          <p:cNvPr id="10" name="Text Placeholder 25">
            <a:extLst>
              <a:ext uri="{FF2B5EF4-FFF2-40B4-BE49-F238E27FC236}">
                <a16:creationId xmlns:a16="http://schemas.microsoft.com/office/drawing/2014/main" id="{4FFA50E4-A2D6-F9DF-8547-735C03DE394B}"/>
              </a:ext>
            </a:extLst>
          </p:cNvPr>
          <p:cNvSpPr>
            <a:spLocks noGrp="1"/>
          </p:cNvSpPr>
          <p:nvPr>
            <p:ph type="body" sz="quarter" idx="13" hasCustomPrompt="1"/>
          </p:nvPr>
        </p:nvSpPr>
        <p:spPr>
          <a:xfrm>
            <a:off x="9113838" y="365124"/>
            <a:ext cx="3078162" cy="365125"/>
          </a:xfrm>
          <a:solidFill>
            <a:schemeClr val="accent3"/>
          </a:solidFill>
        </p:spPr>
        <p:txBody>
          <a:bodyPr anchor="ctr">
            <a:noAutofit/>
          </a:bodyPr>
          <a:lstStyle>
            <a:lvl1pPr marL="0" indent="0" algn="r">
              <a:buNone/>
              <a:defRPr sz="2000">
                <a:latin typeface="Mobil" pitchFamily="2" charset="77"/>
              </a:defRPr>
            </a:lvl1pPr>
          </a:lstStyle>
          <a:p>
            <a:pPr lvl="0"/>
            <a:r>
              <a:rPr lang="en-US" dirty="0"/>
              <a:t>Section name</a:t>
            </a:r>
          </a:p>
        </p:txBody>
      </p:sp>
    </p:spTree>
    <p:extLst>
      <p:ext uri="{BB962C8B-B14F-4D97-AF65-F5344CB8AC3E}">
        <p14:creationId xmlns:p14="http://schemas.microsoft.com/office/powerpoint/2010/main" val="1292484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D32430-279D-97AC-2F86-C5D6E3DC9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D6734B-21E4-65FC-9BC1-0DAF26592A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46418CE2-3BC1-EE09-E688-47EE150A31DD}"/>
              </a:ext>
            </a:extLst>
          </p:cNvPr>
          <p:cNvSpPr>
            <a:spLocks noGrp="1"/>
          </p:cNvSpPr>
          <p:nvPr>
            <p:ph type="ftr" sz="quarter" idx="11"/>
          </p:nvPr>
        </p:nvSpPr>
        <p:spPr>
          <a:xfrm>
            <a:off x="4038600" y="6356350"/>
            <a:ext cx="4114800" cy="365125"/>
          </a:xfrm>
        </p:spPr>
        <p:txBody>
          <a:bodyPr/>
          <a:lstStyle>
            <a:lvl1pPr>
              <a:defRPr b="0" i="0">
                <a:solidFill>
                  <a:schemeClr val="tx2"/>
                </a:solidFill>
                <a:latin typeface="Gotham Light" pitchFamily="2" charset="0"/>
                <a:cs typeface="Gotham Light" pitchFamily="2" charset="0"/>
              </a:defRPr>
            </a:lvl1pPr>
          </a:lstStyle>
          <a:p>
            <a:r>
              <a:rPr lang="en-US"/>
              <a:t>Narrative Report - Highlights</a:t>
            </a:r>
            <a:endParaRPr lang="en-US" dirty="0"/>
          </a:p>
        </p:txBody>
      </p:sp>
      <p:sp>
        <p:nvSpPr>
          <p:cNvPr id="9" name="Slide Number Placeholder 5">
            <a:extLst>
              <a:ext uri="{FF2B5EF4-FFF2-40B4-BE49-F238E27FC236}">
                <a16:creationId xmlns:a16="http://schemas.microsoft.com/office/drawing/2014/main" id="{E004A853-FF50-FFF0-28E9-C360A77A3CD4}"/>
              </a:ext>
            </a:extLst>
          </p:cNvPr>
          <p:cNvSpPr>
            <a:spLocks noGrp="1"/>
          </p:cNvSpPr>
          <p:nvPr>
            <p:ph type="sldNum" sz="quarter" idx="12"/>
          </p:nvPr>
        </p:nvSpPr>
        <p:spPr>
          <a:xfrm>
            <a:off x="8610600" y="6356350"/>
            <a:ext cx="2743200" cy="365125"/>
          </a:xfrm>
        </p:spPr>
        <p:txBody>
          <a:bodyPr/>
          <a:lstStyle>
            <a:lvl1pPr>
              <a:defRPr b="0" i="0">
                <a:solidFill>
                  <a:schemeClr val="tx2"/>
                </a:solidFill>
                <a:latin typeface="Gotham Light" pitchFamily="2" charset="0"/>
                <a:cs typeface="Gotham Light" pitchFamily="2" charset="0"/>
              </a:defRPr>
            </a:lvl1pPr>
          </a:lstStyle>
          <a:p>
            <a:fld id="{6357E7C0-BDF3-1440-B211-3C497CCDCD18}" type="slidenum">
              <a:rPr lang="en-US" smtClean="0"/>
              <a:pPr/>
              <a:t>‹#›</a:t>
            </a:fld>
            <a:endParaRPr lang="en-US"/>
          </a:p>
        </p:txBody>
      </p:sp>
      <p:pic>
        <p:nvPicPr>
          <p:cNvPr id="10" name="Graphic 9">
            <a:extLst>
              <a:ext uri="{FF2B5EF4-FFF2-40B4-BE49-F238E27FC236}">
                <a16:creationId xmlns:a16="http://schemas.microsoft.com/office/drawing/2014/main" id="{B1C29529-3497-9E8D-FD97-609B9D5009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378892"/>
            <a:ext cx="3200400" cy="320040"/>
          </a:xfrm>
          <a:prstGeom prst="rect">
            <a:avLst/>
          </a:prstGeom>
        </p:spPr>
      </p:pic>
    </p:spTree>
    <p:extLst>
      <p:ext uri="{BB962C8B-B14F-4D97-AF65-F5344CB8AC3E}">
        <p14:creationId xmlns:p14="http://schemas.microsoft.com/office/powerpoint/2010/main" val="3856201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D18714-786D-8A6B-EBA7-7198489090C0}"/>
              </a:ext>
            </a:extLst>
          </p:cNvPr>
          <p:cNvSpPr txBox="1"/>
          <p:nvPr userDrawn="1"/>
        </p:nvSpPr>
        <p:spPr>
          <a:xfrm>
            <a:off x="3161804" y="4874714"/>
            <a:ext cx="5868390" cy="1077218"/>
          </a:xfrm>
          <a:prstGeom prst="rect">
            <a:avLst/>
          </a:prstGeom>
          <a:noFill/>
        </p:spPr>
        <p:txBody>
          <a:bodyPr wrap="square" rtlCol="0">
            <a:spAutoFit/>
          </a:bodyPr>
          <a:lstStyle/>
          <a:p>
            <a:pPr algn="ctr"/>
            <a:r>
              <a:rPr lang="en-US" sz="3200" dirty="0">
                <a:solidFill>
                  <a:schemeClr val="bg1"/>
                </a:solidFill>
                <a:latin typeface="Mobil" pitchFamily="2" charset="77"/>
              </a:rPr>
              <a:t>@</a:t>
            </a:r>
            <a:r>
              <a:rPr lang="en-US" sz="3200" dirty="0" err="1">
                <a:solidFill>
                  <a:schemeClr val="bg1"/>
                </a:solidFill>
                <a:latin typeface="Mobil" pitchFamily="2" charset="77"/>
              </a:rPr>
              <a:t>ActionForOD</a:t>
            </a:r>
            <a:endParaRPr lang="en-US" sz="3200" dirty="0">
              <a:solidFill>
                <a:schemeClr val="bg1"/>
              </a:solidFill>
              <a:latin typeface="Mobil" pitchFamily="2" charset="77"/>
            </a:endParaRPr>
          </a:p>
          <a:p>
            <a:pPr algn="ctr"/>
            <a:r>
              <a:rPr lang="en-US" sz="3200" dirty="0" err="1">
                <a:solidFill>
                  <a:schemeClr val="bg1"/>
                </a:solidFill>
                <a:latin typeface="Mobil" pitchFamily="2" charset="77"/>
              </a:rPr>
              <a:t>www.ActionForOverdose.org</a:t>
            </a:r>
            <a:endParaRPr lang="en-US" sz="3200" dirty="0">
              <a:solidFill>
                <a:schemeClr val="bg1"/>
              </a:solidFill>
              <a:latin typeface="Mobil" pitchFamily="2" charset="77"/>
            </a:endParaRPr>
          </a:p>
        </p:txBody>
      </p:sp>
      <p:grpSp>
        <p:nvGrpSpPr>
          <p:cNvPr id="9" name="Group 8">
            <a:extLst>
              <a:ext uri="{FF2B5EF4-FFF2-40B4-BE49-F238E27FC236}">
                <a16:creationId xmlns:a16="http://schemas.microsoft.com/office/drawing/2014/main" id="{09F7F8B8-C404-BD76-3EC3-9FD51742679C}"/>
              </a:ext>
            </a:extLst>
          </p:cNvPr>
          <p:cNvGrpSpPr/>
          <p:nvPr userDrawn="1"/>
        </p:nvGrpSpPr>
        <p:grpSpPr>
          <a:xfrm>
            <a:off x="4223683" y="1139743"/>
            <a:ext cx="3744632" cy="3195190"/>
            <a:chOff x="4298701" y="1139743"/>
            <a:chExt cx="3744632" cy="3195190"/>
          </a:xfrm>
        </p:grpSpPr>
        <p:sp>
          <p:nvSpPr>
            <p:cNvPr id="4" name="TextBox 3">
              <a:extLst>
                <a:ext uri="{FF2B5EF4-FFF2-40B4-BE49-F238E27FC236}">
                  <a16:creationId xmlns:a16="http://schemas.microsoft.com/office/drawing/2014/main" id="{431000E3-ADA2-562D-3C48-35767D6AA424}"/>
                </a:ext>
              </a:extLst>
            </p:cNvPr>
            <p:cNvSpPr txBox="1"/>
            <p:nvPr userDrawn="1"/>
          </p:nvSpPr>
          <p:spPr>
            <a:xfrm>
              <a:off x="4373720" y="1444677"/>
              <a:ext cx="3594595" cy="2585323"/>
            </a:xfrm>
            <a:prstGeom prst="rect">
              <a:avLst/>
            </a:prstGeom>
            <a:noFill/>
          </p:spPr>
          <p:txBody>
            <a:bodyPr wrap="square" rtlCol="0">
              <a:spAutoFit/>
            </a:bodyPr>
            <a:lstStyle/>
            <a:p>
              <a:pPr algn="l"/>
              <a:r>
                <a:rPr lang="en-US" sz="5400" dirty="0">
                  <a:solidFill>
                    <a:schemeClr val="bg1"/>
                  </a:solidFill>
                  <a:latin typeface="Mobil" pitchFamily="2" charset="77"/>
                </a:rPr>
                <a:t>Overdose</a:t>
              </a:r>
            </a:p>
            <a:p>
              <a:pPr algn="l"/>
              <a:r>
                <a:rPr lang="en-US" sz="5400" dirty="0">
                  <a:solidFill>
                    <a:schemeClr val="bg1"/>
                  </a:solidFill>
                  <a:latin typeface="Mobil" pitchFamily="2" charset="77"/>
                </a:rPr>
                <a:t>Prevention</a:t>
              </a:r>
            </a:p>
            <a:p>
              <a:pPr algn="l"/>
              <a:r>
                <a:rPr lang="en-US" sz="5400" dirty="0">
                  <a:solidFill>
                    <a:schemeClr val="bg1"/>
                  </a:solidFill>
                  <a:latin typeface="Mobil" pitchFamily="2" charset="77"/>
                </a:rPr>
                <a:t>Initiative</a:t>
              </a:r>
            </a:p>
          </p:txBody>
        </p:sp>
        <p:sp>
          <p:nvSpPr>
            <p:cNvPr id="8" name="Rectangle 7">
              <a:extLst>
                <a:ext uri="{FF2B5EF4-FFF2-40B4-BE49-F238E27FC236}">
                  <a16:creationId xmlns:a16="http://schemas.microsoft.com/office/drawing/2014/main" id="{EA8AA7DA-6D88-5B2A-C359-8DFBA3329CC3}"/>
                </a:ext>
              </a:extLst>
            </p:cNvPr>
            <p:cNvSpPr/>
            <p:nvPr userDrawn="1"/>
          </p:nvSpPr>
          <p:spPr>
            <a:xfrm>
              <a:off x="4298701" y="1139743"/>
              <a:ext cx="3744632" cy="3195190"/>
            </a:xfrm>
            <a:prstGeom prst="rect">
              <a:avLst/>
            </a:prstGeom>
            <a:noFill/>
            <a:ln w="3810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2146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5654316"/>
            <a:ext cx="12192000" cy="1071727"/>
          </a:xfrm>
          <a:prstGeom prst="rect">
            <a:avLst/>
          </a:prstGeom>
          <a:solidFill>
            <a:srgbClr val="A4A7AA">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414792" y="33"/>
            <a:ext cx="11777208" cy="5500679"/>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0" y="33"/>
            <a:ext cx="414792" cy="5500679"/>
          </a:xfrm>
          <a:prstGeom prst="rect">
            <a:avLst/>
          </a:prstGeom>
          <a:solidFill>
            <a:srgbClr val="CF3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2434903" y="2607580"/>
            <a:ext cx="9757105" cy="2600047"/>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userDrawn="1">
            <p:ph type="ctrTitle"/>
          </p:nvPr>
        </p:nvSpPr>
        <p:spPr>
          <a:xfrm>
            <a:off x="1710941" y="157889"/>
            <a:ext cx="10235443" cy="552283"/>
          </a:xfrm>
          <a:prstGeom prst="rect">
            <a:avLst/>
          </a:prstGeom>
        </p:spPr>
        <p:txBody>
          <a:bodyPr>
            <a:normAutofit/>
          </a:bodyPr>
          <a:lstStyle>
            <a:lvl1pPr algn="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3295AC9F-E362-4AF5-88B1-9D5E086D0177}"/>
              </a:ext>
            </a:extLst>
          </p:cNvPr>
          <p:cNvSpPr>
            <a:spLocks noGrp="1"/>
          </p:cNvSpPr>
          <p:nvPr>
            <p:ph type="body" sz="quarter" idx="10" hasCustomPrompt="1"/>
          </p:nvPr>
        </p:nvSpPr>
        <p:spPr>
          <a:xfrm>
            <a:off x="414168" y="5769643"/>
            <a:ext cx="3788833" cy="825500"/>
          </a:xfrm>
        </p:spPr>
        <p:txBody>
          <a:bodyPr anchor="ctr">
            <a:normAutofit/>
          </a:bodyPr>
          <a:lstStyle>
            <a:lvl1pPr marL="0" indent="0">
              <a:buNone/>
              <a:defRPr sz="1800"/>
            </a:lvl1pPr>
          </a:lstStyle>
          <a:p>
            <a:pPr lvl="0"/>
            <a:r>
              <a:rPr lang="en-US" dirty="0"/>
              <a:t>Location of Presentation Date</a:t>
            </a:r>
          </a:p>
        </p:txBody>
      </p:sp>
      <p:sp>
        <p:nvSpPr>
          <p:cNvPr id="17" name="Subtitle 2">
            <a:extLst>
              <a:ext uri="{FF2B5EF4-FFF2-40B4-BE49-F238E27FC236}">
                <a16:creationId xmlns:a16="http://schemas.microsoft.com/office/drawing/2014/main" id="{EC75B8A7-8EEA-4F38-A82A-DBDE34A739E9}"/>
              </a:ext>
            </a:extLst>
          </p:cNvPr>
          <p:cNvSpPr>
            <a:spLocks noGrp="1"/>
          </p:cNvSpPr>
          <p:nvPr>
            <p:ph type="subTitle" idx="1"/>
          </p:nvPr>
        </p:nvSpPr>
        <p:spPr>
          <a:xfrm>
            <a:off x="2434895" y="2607580"/>
            <a:ext cx="9511485" cy="2600047"/>
          </a:xfrm>
        </p:spPr>
        <p:txBody>
          <a:bodyPr anchor="ctr">
            <a:normAutofit/>
          </a:bodyPr>
          <a:lstStyle>
            <a:lvl1pPr marL="0" indent="0" algn="r">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grpSp>
        <p:nvGrpSpPr>
          <p:cNvPr id="14" name="Group 13"/>
          <p:cNvGrpSpPr/>
          <p:nvPr userDrawn="1"/>
        </p:nvGrpSpPr>
        <p:grpSpPr>
          <a:xfrm>
            <a:off x="8923663" y="5725163"/>
            <a:ext cx="3022718" cy="915633"/>
            <a:chOff x="5991773" y="5731961"/>
            <a:chExt cx="2968012" cy="915633"/>
          </a:xfrm>
        </p:grpSpPr>
        <p:pic>
          <p:nvPicPr>
            <p:cNvPr id="12" name="Picture 11" descr="12652_SAMHSA_LogoRedesign_FINA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86600" y="5891367"/>
              <a:ext cx="1873185" cy="666470"/>
            </a:xfrm>
            <a:prstGeom prst="rect">
              <a:avLst/>
            </a:prstGeom>
          </p:spPr>
        </p:pic>
        <p:pic>
          <p:nvPicPr>
            <p:cNvPr id="13" name="Picture 12" descr="HHS-Logo-camera-ready.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91773" y="5731961"/>
              <a:ext cx="963363" cy="915633"/>
            </a:xfrm>
            <a:prstGeom prst="rect">
              <a:avLst/>
            </a:prstGeom>
          </p:spPr>
        </p:pic>
      </p:grpSp>
    </p:spTree>
    <p:extLst>
      <p:ext uri="{BB962C8B-B14F-4D97-AF65-F5344CB8AC3E}">
        <p14:creationId xmlns:p14="http://schemas.microsoft.com/office/powerpoint/2010/main" val="208433978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2692"/>
            <a:ext cx="10972800" cy="4863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pic>
        <p:nvPicPr>
          <p:cNvPr id="2" name="Picture 1" descr="12652_SAMHSA_LogoRedesign_FINAL.png">
            <a:extLst>
              <a:ext uri="{FF2B5EF4-FFF2-40B4-BE49-F238E27FC236}">
                <a16:creationId xmlns:a16="http://schemas.microsoft.com/office/drawing/2014/main" id="{E1520935-F956-7154-D81F-D94647D023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61854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Slide Number Placeholder 12">
            <a:extLst>
              <a:ext uri="{FF2B5EF4-FFF2-40B4-BE49-F238E27FC236}">
                <a16:creationId xmlns:a16="http://schemas.microsoft.com/office/drawing/2014/main" id="{9C25D06C-5CC4-414F-B64F-A967EB8BC58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131B094D-1F11-4308-9A4E-9FF5E5E086F0}"/>
              </a:ext>
            </a:extLst>
          </p:cNvPr>
          <p:cNvSpPr>
            <a:spLocks noGrp="1"/>
          </p:cNvSpPr>
          <p:nvPr>
            <p:ph type="title"/>
          </p:nvPr>
        </p:nvSpPr>
        <p:spPr>
          <a:xfrm>
            <a:off x="963084" y="4425240"/>
            <a:ext cx="10363200" cy="972967"/>
          </a:xfrm>
        </p:spPr>
        <p:txBody>
          <a:bodyPr/>
          <a:lstStyle>
            <a:lvl1pPr>
              <a:defRPr>
                <a:solidFill>
                  <a:schemeClr val="tx1"/>
                </a:solidFill>
              </a:defRPr>
            </a:lvl1pPr>
          </a:lstStyle>
          <a:p>
            <a:r>
              <a:rPr lang="en-US" dirty="0"/>
              <a:t>Click to edit Master title style</a:t>
            </a:r>
          </a:p>
        </p:txBody>
      </p:sp>
      <p:pic>
        <p:nvPicPr>
          <p:cNvPr id="2" name="Picture 1" descr="12652_SAMHSA_LogoRedesign_FINAL.png">
            <a:extLst>
              <a:ext uri="{FF2B5EF4-FFF2-40B4-BE49-F238E27FC236}">
                <a16:creationId xmlns:a16="http://schemas.microsoft.com/office/drawing/2014/main" id="{4EB7F07E-50FB-C56A-1AF7-2F7D74D4F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806412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692"/>
            <a:ext cx="5384800" cy="48634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62692"/>
            <a:ext cx="5384800" cy="48634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3A87C2D1-50D6-4300-B47B-7C1BC33BBC7B}"/>
              </a:ext>
            </a:extLst>
          </p:cNvPr>
          <p:cNvSpPr>
            <a:spLocks noGrp="1"/>
          </p:cNvSpPr>
          <p:nvPr>
            <p:ph type="title"/>
          </p:nvPr>
        </p:nvSpPr>
        <p:spPr/>
        <p:txBody>
          <a:bodyPr/>
          <a:lstStyle/>
          <a:p>
            <a:r>
              <a:rPr lang="en-US"/>
              <a:t>Click to edit Master title style</a:t>
            </a:r>
          </a:p>
        </p:txBody>
      </p:sp>
      <p:pic>
        <p:nvPicPr>
          <p:cNvPr id="2" name="Picture 1" descr="12652_SAMHSA_LogoRedesign_FINAL.png">
            <a:extLst>
              <a:ext uri="{FF2B5EF4-FFF2-40B4-BE49-F238E27FC236}">
                <a16:creationId xmlns:a16="http://schemas.microsoft.com/office/drawing/2014/main" id="{8636C776-B50A-238D-6061-2BD88D1C1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586046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6288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970843"/>
            <a:ext cx="5386917" cy="41553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580" y="126288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80" y="1970843"/>
            <a:ext cx="5389033" cy="41553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15">
            <a:extLst>
              <a:ext uri="{FF2B5EF4-FFF2-40B4-BE49-F238E27FC236}">
                <a16:creationId xmlns:a16="http://schemas.microsoft.com/office/drawing/2014/main" id="{3EB952FD-FA34-4FAC-AD3E-52F5D8CA5B0B}"/>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pic>
        <p:nvPicPr>
          <p:cNvPr id="2" name="Picture 1" descr="12652_SAMHSA_LogoRedesign_FINAL.png">
            <a:extLst>
              <a:ext uri="{FF2B5EF4-FFF2-40B4-BE49-F238E27FC236}">
                <a16:creationId xmlns:a16="http://schemas.microsoft.com/office/drawing/2014/main" id="{A66C6141-739D-14D9-87C4-0CB7AB70E7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082933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5A6BCC9-8AF3-4028-BDF8-D4FFB58A42B3}"/>
              </a:ext>
            </a:extLst>
          </p:cNvPr>
          <p:cNvSpPr>
            <a:spLocks noGrp="1"/>
          </p:cNvSpPr>
          <p:nvPr>
            <p:ph type="pic" sz="quarter" idx="10"/>
          </p:nvPr>
        </p:nvSpPr>
        <p:spPr>
          <a:xfrm>
            <a:off x="24" y="767952"/>
            <a:ext cx="12191999" cy="5358215"/>
          </a:xfrm>
        </p:spPr>
        <p:txBody>
          <a:bodyPr/>
          <a:lstStyle>
            <a:lvl1pPr>
              <a:defRPr/>
            </a:lvl1pPr>
          </a:lstStyle>
          <a:p>
            <a:endParaRPr lang="en-US" dirty="0"/>
          </a:p>
        </p:txBody>
      </p:sp>
      <p:sp>
        <p:nvSpPr>
          <p:cNvPr id="16" name="Slide Number Placeholder 15">
            <a:extLst>
              <a:ext uri="{FF2B5EF4-FFF2-40B4-BE49-F238E27FC236}">
                <a16:creationId xmlns:a16="http://schemas.microsoft.com/office/drawing/2014/main" id="{BD372029-2B7F-4130-AA67-E3A2F31228C1}"/>
              </a:ext>
            </a:extLst>
          </p:cNvPr>
          <p:cNvSpPr>
            <a:spLocks noGrp="1"/>
          </p:cNvSpPr>
          <p:nvPr>
            <p:ph type="sldNum" sz="quarter" idx="11"/>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A7004BCD-CA72-4E23-A58E-023F89FC5352}"/>
              </a:ext>
            </a:extLst>
          </p:cNvPr>
          <p:cNvSpPr>
            <a:spLocks noGrp="1"/>
          </p:cNvSpPr>
          <p:nvPr>
            <p:ph type="title"/>
          </p:nvPr>
        </p:nvSpPr>
        <p:spPr/>
        <p:txBody>
          <a:bodyPr/>
          <a:lstStyle/>
          <a:p>
            <a:r>
              <a:rPr lang="en-US"/>
              <a:t>Click to edit Master title style</a:t>
            </a:r>
          </a:p>
        </p:txBody>
      </p:sp>
      <p:pic>
        <p:nvPicPr>
          <p:cNvPr id="2" name="Picture 1" descr="12652_SAMHSA_LogoRedesign_FINAL.png">
            <a:extLst>
              <a:ext uri="{FF2B5EF4-FFF2-40B4-BE49-F238E27FC236}">
                <a16:creationId xmlns:a16="http://schemas.microsoft.com/office/drawing/2014/main" id="{CD3E0900-5EB2-0AC4-0086-C3EDC96E3B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597649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C3BC-A33E-28B6-6743-9ACEFEDA83E2}"/>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8" name="Date Placeholder 3">
            <a:extLst>
              <a:ext uri="{FF2B5EF4-FFF2-40B4-BE49-F238E27FC236}">
                <a16:creationId xmlns:a16="http://schemas.microsoft.com/office/drawing/2014/main" id="{C10A91B4-FAE4-5043-63DE-CF5DF8939F1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334795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373ACC5-6994-4CCF-B016-26E3D6DF374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3" name="Title 12">
            <a:extLst>
              <a:ext uri="{FF2B5EF4-FFF2-40B4-BE49-F238E27FC236}">
                <a16:creationId xmlns:a16="http://schemas.microsoft.com/office/drawing/2014/main" id="{30FC439E-EC0C-416F-AFD3-E2FED651C586}"/>
              </a:ext>
            </a:extLst>
          </p:cNvPr>
          <p:cNvSpPr>
            <a:spLocks noGrp="1"/>
          </p:cNvSpPr>
          <p:nvPr>
            <p:ph type="title"/>
          </p:nvPr>
        </p:nvSpPr>
        <p:spPr/>
        <p:txBody>
          <a:bodyPr/>
          <a:lstStyle/>
          <a:p>
            <a:r>
              <a:rPr lang="en-US"/>
              <a:t>Click to edit Master title style</a:t>
            </a:r>
          </a:p>
        </p:txBody>
      </p:sp>
      <p:pic>
        <p:nvPicPr>
          <p:cNvPr id="2" name="Picture 1" descr="12652_SAMHSA_LogoRedesign_FINAL.png">
            <a:extLst>
              <a:ext uri="{FF2B5EF4-FFF2-40B4-BE49-F238E27FC236}">
                <a16:creationId xmlns:a16="http://schemas.microsoft.com/office/drawing/2014/main" id="{A3E90257-DA8B-D72D-0256-A9CAA71528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679810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731840"/>
            <a:ext cx="6815667" cy="5394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Slide Number Placeholder 12">
            <a:extLst>
              <a:ext uri="{FF2B5EF4-FFF2-40B4-BE49-F238E27FC236}">
                <a16:creationId xmlns:a16="http://schemas.microsoft.com/office/drawing/2014/main" id="{2837435A-0FF2-45C8-BAA9-9C75CFB14CD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ext Placeholder 16">
            <a:extLst>
              <a:ext uri="{FF2B5EF4-FFF2-40B4-BE49-F238E27FC236}">
                <a16:creationId xmlns:a16="http://schemas.microsoft.com/office/drawing/2014/main" id="{9BE4C20E-0421-4C19-AFD4-9AFD0F521A68}"/>
              </a:ext>
            </a:extLst>
          </p:cNvPr>
          <p:cNvSpPr>
            <a:spLocks noGrp="1"/>
          </p:cNvSpPr>
          <p:nvPr>
            <p:ph type="body" sz="quarter" idx="11"/>
          </p:nvPr>
        </p:nvSpPr>
        <p:spPr>
          <a:xfrm>
            <a:off x="609599" y="731836"/>
            <a:ext cx="4011084" cy="703264"/>
          </a:xfrm>
        </p:spPr>
        <p:txBody>
          <a:bodyPr anchor="ctr">
            <a:normAutofit/>
          </a:bodyPr>
          <a:lstStyle>
            <a:lvl1pPr marL="0" indent="0">
              <a:buNone/>
              <a:defRPr sz="2000" b="1"/>
            </a:lvl1pPr>
          </a:lstStyle>
          <a:p>
            <a:pPr lvl="0"/>
            <a:endParaRPr lang="en-US" dirty="0"/>
          </a:p>
        </p:txBody>
      </p:sp>
      <p:sp>
        <p:nvSpPr>
          <p:cNvPr id="18" name="Title 17">
            <a:extLst>
              <a:ext uri="{FF2B5EF4-FFF2-40B4-BE49-F238E27FC236}">
                <a16:creationId xmlns:a16="http://schemas.microsoft.com/office/drawing/2014/main" id="{D6C90FEF-E2AF-482E-AD92-627AFBAA3AFC}"/>
              </a:ext>
            </a:extLst>
          </p:cNvPr>
          <p:cNvSpPr>
            <a:spLocks noGrp="1"/>
          </p:cNvSpPr>
          <p:nvPr>
            <p:ph type="title"/>
          </p:nvPr>
        </p:nvSpPr>
        <p:spPr/>
        <p:txBody>
          <a:bodyPr/>
          <a:lstStyle/>
          <a:p>
            <a:r>
              <a:rPr lang="en-US"/>
              <a:t>Click to edit Master title style</a:t>
            </a:r>
          </a:p>
        </p:txBody>
      </p:sp>
      <p:pic>
        <p:nvPicPr>
          <p:cNvPr id="2" name="Picture 1" descr="12652_SAMHSA_LogoRedesign_FINAL.png">
            <a:extLst>
              <a:ext uri="{FF2B5EF4-FFF2-40B4-BE49-F238E27FC236}">
                <a16:creationId xmlns:a16="http://schemas.microsoft.com/office/drawing/2014/main" id="{BD26C646-CB17-9D81-2A4E-18EBC89CCF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345900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767961"/>
            <a:ext cx="7315200" cy="39596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69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Slide Number Placeholder 12">
            <a:extLst>
              <a:ext uri="{FF2B5EF4-FFF2-40B4-BE49-F238E27FC236}">
                <a16:creationId xmlns:a16="http://schemas.microsoft.com/office/drawing/2014/main" id="{2DCA2A82-5757-4589-A8F1-756A5B05A08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91BB1EF4-1C2D-4723-B7CA-A37E34C607F2}"/>
              </a:ext>
            </a:extLst>
          </p:cNvPr>
          <p:cNvSpPr>
            <a:spLocks noGrp="1"/>
          </p:cNvSpPr>
          <p:nvPr>
            <p:ph type="title"/>
          </p:nvPr>
        </p:nvSpPr>
        <p:spPr/>
        <p:txBody>
          <a:bodyPr/>
          <a:lstStyle/>
          <a:p>
            <a:r>
              <a:rPr lang="en-US"/>
              <a:t>Click to edit Master title style</a:t>
            </a:r>
          </a:p>
        </p:txBody>
      </p:sp>
      <p:sp>
        <p:nvSpPr>
          <p:cNvPr id="7" name="Text Placeholder 16">
            <a:extLst>
              <a:ext uri="{FF2B5EF4-FFF2-40B4-BE49-F238E27FC236}">
                <a16:creationId xmlns:a16="http://schemas.microsoft.com/office/drawing/2014/main" id="{1891C077-91FC-4346-AA9E-C95AFD8AE9DC}"/>
              </a:ext>
            </a:extLst>
          </p:cNvPr>
          <p:cNvSpPr>
            <a:spLocks noGrp="1"/>
          </p:cNvSpPr>
          <p:nvPr>
            <p:ph type="body" sz="quarter" idx="11"/>
          </p:nvPr>
        </p:nvSpPr>
        <p:spPr>
          <a:xfrm>
            <a:off x="2389717" y="4727575"/>
            <a:ext cx="7315200" cy="639764"/>
          </a:xfrm>
        </p:spPr>
        <p:txBody>
          <a:bodyPr anchor="ctr">
            <a:normAutofit/>
          </a:bodyPr>
          <a:lstStyle>
            <a:lvl1pPr marL="0" indent="0">
              <a:buNone/>
              <a:defRPr sz="2000" b="1"/>
            </a:lvl1pPr>
          </a:lstStyle>
          <a:p>
            <a:pPr lvl="0"/>
            <a:endParaRPr lang="en-US" dirty="0"/>
          </a:p>
        </p:txBody>
      </p:sp>
      <p:pic>
        <p:nvPicPr>
          <p:cNvPr id="2" name="Picture 1" descr="12652_SAMHSA_LogoRedesign_FINAL.png">
            <a:extLst>
              <a:ext uri="{FF2B5EF4-FFF2-40B4-BE49-F238E27FC236}">
                <a16:creationId xmlns:a16="http://schemas.microsoft.com/office/drawing/2014/main" id="{CC3C7744-0649-A4F2-73BB-F4BC80916B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695072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262692"/>
            <a:ext cx="10972800" cy="48634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C7371E86-DC47-4E56-B42C-F7C6629C74A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7CF833B0-75C1-4D45-98F9-211F79DE9D14}"/>
              </a:ext>
            </a:extLst>
          </p:cNvPr>
          <p:cNvSpPr>
            <a:spLocks noGrp="1"/>
          </p:cNvSpPr>
          <p:nvPr>
            <p:ph type="title"/>
          </p:nvPr>
        </p:nvSpPr>
        <p:spPr/>
        <p:txBody>
          <a:bodyPr/>
          <a:lstStyle/>
          <a:p>
            <a:r>
              <a:rPr lang="en-US"/>
              <a:t>Click to edit Master title style</a:t>
            </a:r>
          </a:p>
        </p:txBody>
      </p:sp>
      <p:pic>
        <p:nvPicPr>
          <p:cNvPr id="2" name="Picture 1" descr="12652_SAMHSA_LogoRedesign_FINAL.png">
            <a:extLst>
              <a:ext uri="{FF2B5EF4-FFF2-40B4-BE49-F238E27FC236}">
                <a16:creationId xmlns:a16="http://schemas.microsoft.com/office/drawing/2014/main" id="{00431224-BAD2-266F-5942-A6DE69A03C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206547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ext Placeholder 2">
            <a:extLst>
              <a:ext uri="{FF2B5EF4-FFF2-40B4-BE49-F238E27FC236}">
                <a16:creationId xmlns:a16="http://schemas.microsoft.com/office/drawing/2014/main" id="{4C95A494-F140-4FCC-B3E7-9D84457415E7}"/>
              </a:ext>
            </a:extLst>
          </p:cNvPr>
          <p:cNvSpPr>
            <a:spLocks noGrp="1"/>
          </p:cNvSpPr>
          <p:nvPr>
            <p:ph type="body" orient="vert" idx="13"/>
          </p:nvPr>
        </p:nvSpPr>
        <p:spPr>
          <a:xfrm>
            <a:off x="609600" y="1262692"/>
            <a:ext cx="8026400" cy="48634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a:extLst>
              <a:ext uri="{FF2B5EF4-FFF2-40B4-BE49-F238E27FC236}">
                <a16:creationId xmlns:a16="http://schemas.microsoft.com/office/drawing/2014/main" id="{871CABD9-2B2A-4BA2-9DB4-296F1FBE0A1F}"/>
              </a:ext>
            </a:extLst>
          </p:cNvPr>
          <p:cNvSpPr>
            <a:spLocks noGrp="1"/>
          </p:cNvSpPr>
          <p:nvPr>
            <p:ph type="sldNum" sz="quarter" idx="14"/>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197D3B14-2836-4373-815E-B723FCD890BB}"/>
              </a:ext>
            </a:extLst>
          </p:cNvPr>
          <p:cNvSpPr>
            <a:spLocks noGrp="1"/>
          </p:cNvSpPr>
          <p:nvPr>
            <p:ph type="title"/>
          </p:nvPr>
        </p:nvSpPr>
        <p:spPr/>
        <p:txBody>
          <a:bodyPr/>
          <a:lstStyle/>
          <a:p>
            <a:r>
              <a:rPr lang="en-US"/>
              <a:t>Click to edit Master title style</a:t>
            </a:r>
          </a:p>
        </p:txBody>
      </p:sp>
      <p:sp>
        <p:nvSpPr>
          <p:cNvPr id="19" name="Text Placeholder 18">
            <a:extLst>
              <a:ext uri="{FF2B5EF4-FFF2-40B4-BE49-F238E27FC236}">
                <a16:creationId xmlns:a16="http://schemas.microsoft.com/office/drawing/2014/main" id="{D30EC90A-617D-436B-9C30-8145B7FFEF16}"/>
              </a:ext>
            </a:extLst>
          </p:cNvPr>
          <p:cNvSpPr>
            <a:spLocks noGrp="1"/>
          </p:cNvSpPr>
          <p:nvPr>
            <p:ph type="body" sz="quarter" idx="15"/>
          </p:nvPr>
        </p:nvSpPr>
        <p:spPr>
          <a:xfrm rot="5400000">
            <a:off x="7779169" y="2322834"/>
            <a:ext cx="4863479" cy="2743196"/>
          </a:xfrm>
        </p:spPr>
        <p:txBody>
          <a:bodyPr/>
          <a:lstStyle>
            <a:lvl1pPr marL="0" indent="0">
              <a:buNone/>
              <a:defRPr/>
            </a:lvl1pPr>
          </a:lstStyle>
          <a:p>
            <a:pPr lvl="0"/>
            <a:endParaRPr lang="en-US" dirty="0"/>
          </a:p>
        </p:txBody>
      </p:sp>
      <p:pic>
        <p:nvPicPr>
          <p:cNvPr id="2" name="Picture 1" descr="12652_SAMHSA_LogoRedesign_FINAL.png">
            <a:extLst>
              <a:ext uri="{FF2B5EF4-FFF2-40B4-BE49-F238E27FC236}">
                <a16:creationId xmlns:a16="http://schemas.microsoft.com/office/drawing/2014/main" id="{4CB0C22D-00D1-010F-EECF-A3F8AF2E55D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2170148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8F7EC-8EE8-4B66-800B-C5AA9FC4139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6" name="Title 5">
            <a:extLst>
              <a:ext uri="{FF2B5EF4-FFF2-40B4-BE49-F238E27FC236}">
                <a16:creationId xmlns:a16="http://schemas.microsoft.com/office/drawing/2014/main" id="{A3A27E57-9852-43E2-9EA6-11925D42D174}"/>
              </a:ext>
            </a:extLst>
          </p:cNvPr>
          <p:cNvSpPr>
            <a:spLocks noGrp="1"/>
          </p:cNvSpPr>
          <p:nvPr>
            <p:ph type="title" hasCustomPrompt="1"/>
          </p:nvPr>
        </p:nvSpPr>
        <p:spPr/>
        <p:txBody>
          <a:bodyPr/>
          <a:lstStyle>
            <a:lvl1pPr>
              <a:defRPr/>
            </a:lvl1pPr>
          </a:lstStyle>
          <a:p>
            <a:r>
              <a:rPr lang="en-US" dirty="0"/>
              <a:t>Thank You</a:t>
            </a:r>
          </a:p>
        </p:txBody>
      </p:sp>
      <p:sp>
        <p:nvSpPr>
          <p:cNvPr id="9" name="Content Placeholder 2">
            <a:extLst>
              <a:ext uri="{FF2B5EF4-FFF2-40B4-BE49-F238E27FC236}">
                <a16:creationId xmlns:a16="http://schemas.microsoft.com/office/drawing/2014/main" id="{9BAA8C3C-5033-4A07-909A-E1D011252F59}"/>
              </a:ext>
            </a:extLst>
          </p:cNvPr>
          <p:cNvSpPr txBox="1">
            <a:spLocks/>
          </p:cNvSpPr>
          <p:nvPr userDrawn="1"/>
        </p:nvSpPr>
        <p:spPr bwMode="auto">
          <a:xfrm>
            <a:off x="609624" y="1262704"/>
            <a:ext cx="10972799" cy="488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endParaRPr lang="en-US" sz="2600" dirty="0"/>
          </a:p>
          <a:p>
            <a:pPr marL="228600" indent="3175" algn="ctr">
              <a:lnSpc>
                <a:spcPct val="120000"/>
              </a:lnSpc>
              <a:spcBef>
                <a:spcPts val="0"/>
              </a:spcBef>
            </a:pPr>
            <a:r>
              <a:rPr lang="en-US" sz="1800" dirty="0">
                <a:latin typeface="Arial" panose="020B0604020202020204" pitchFamily="34" charset="0"/>
                <a:cs typeface="Arial" panose="020B0604020202020204" pitchFamily="34" charset="0"/>
              </a:rPr>
              <a:t>SAMHSA’s mission is to lead public health and service delivery efforts that promote mental health, prevent substance misuse, and provide treatments and supports to foster recovery</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while ensuring equitable access and better outcomes.</a:t>
            </a:r>
          </a:p>
          <a:p>
            <a:r>
              <a:rPr lang="en-US" sz="2600" dirty="0"/>
              <a:t>                  </a:t>
            </a:r>
          </a:p>
          <a:p>
            <a:pPr algn="ctr">
              <a:spcBef>
                <a:spcPts val="0"/>
              </a:spcBef>
            </a:pPr>
            <a:endParaRPr lang="en-US" sz="2800" dirty="0"/>
          </a:p>
          <a:p>
            <a:pPr>
              <a:spcBef>
                <a:spcPts val="0"/>
              </a:spcBef>
            </a:pPr>
            <a:endParaRPr lang="en-US" sz="2000" dirty="0"/>
          </a:p>
          <a:p>
            <a:pPr>
              <a:spcBef>
                <a:spcPts val="0"/>
              </a:spcBef>
            </a:pPr>
            <a:endParaRPr lang="en-US" sz="2000" dirty="0"/>
          </a:p>
          <a:p>
            <a:pPr algn="ctr">
              <a:spcBef>
                <a:spcPts val="2400"/>
              </a:spcBef>
            </a:pPr>
            <a:r>
              <a:rPr lang="en-US" sz="4000" dirty="0"/>
              <a:t>www.samhsa.gov</a:t>
            </a:r>
          </a:p>
          <a:p>
            <a:pPr algn="ctr">
              <a:spcBef>
                <a:spcPts val="3000"/>
              </a:spcBef>
            </a:pPr>
            <a:r>
              <a:rPr lang="en-US" sz="2400" dirty="0"/>
              <a:t>1-877-SAMHSA-7 (1-877-726-4727) ● 1-800-487-4889 (TDD)</a:t>
            </a:r>
          </a:p>
          <a:p>
            <a:pPr marL="0" indent="0" eaLnBrk="1" hangingPunct="1">
              <a:spcBef>
                <a:spcPct val="0"/>
              </a:spcBef>
            </a:pPr>
            <a:endParaRPr lang="en-US" altLang="en-US" sz="2800" b="1" dirty="0"/>
          </a:p>
        </p:txBody>
      </p:sp>
      <p:sp>
        <p:nvSpPr>
          <p:cNvPr id="16" name="Text Placeholder 15">
            <a:extLst>
              <a:ext uri="{FF2B5EF4-FFF2-40B4-BE49-F238E27FC236}">
                <a16:creationId xmlns:a16="http://schemas.microsoft.com/office/drawing/2014/main" id="{766F0145-0415-4C3D-A4FB-B7443F7D3764}"/>
              </a:ext>
            </a:extLst>
          </p:cNvPr>
          <p:cNvSpPr>
            <a:spLocks noGrp="1"/>
          </p:cNvSpPr>
          <p:nvPr>
            <p:ph type="body" sz="quarter" idx="11"/>
          </p:nvPr>
        </p:nvSpPr>
        <p:spPr>
          <a:xfrm>
            <a:off x="609604" y="2752736"/>
            <a:ext cx="10972797" cy="1428751"/>
          </a:xfrm>
        </p:spPr>
        <p:txBody>
          <a:bodyPr/>
          <a:lstStyle>
            <a:lvl1pPr marL="0" indent="0" algn="ctr">
              <a:buNone/>
              <a:defRPr sz="2000">
                <a:solidFill>
                  <a:schemeClr val="tx1"/>
                </a:solidFill>
              </a:defRPr>
            </a:lvl1pPr>
            <a:lvl2pPr marL="457200" indent="0">
              <a:buNone/>
              <a:defRPr/>
            </a:lvl2pPr>
          </a:lstStyle>
          <a:p>
            <a:pPr lvl="0"/>
            <a:endParaRPr lang="en-US" dirty="0"/>
          </a:p>
        </p:txBody>
      </p:sp>
    </p:spTree>
    <p:extLst>
      <p:ext uri="{BB962C8B-B14F-4D97-AF65-F5344CB8AC3E}">
        <p14:creationId xmlns:p14="http://schemas.microsoft.com/office/powerpoint/2010/main" val="10522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5E43-5E08-4571-8A3D-76A8780BECE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F4A29-E200-4C1C-94BB-8C84BF89937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1" name="Text Placeholder 10">
            <a:extLst>
              <a:ext uri="{FF2B5EF4-FFF2-40B4-BE49-F238E27FC236}">
                <a16:creationId xmlns:a16="http://schemas.microsoft.com/office/drawing/2014/main" id="{0A2D9EF6-3FB5-4253-AB02-030F950A6163}"/>
              </a:ext>
            </a:extLst>
          </p:cNvPr>
          <p:cNvSpPr>
            <a:spLocks noGrp="1"/>
          </p:cNvSpPr>
          <p:nvPr>
            <p:ph type="body" sz="quarter" idx="11"/>
          </p:nvPr>
        </p:nvSpPr>
        <p:spPr>
          <a:xfrm>
            <a:off x="423341" y="1319567"/>
            <a:ext cx="11159059" cy="1219200"/>
          </a:xfrm>
        </p:spPr>
        <p:txBody>
          <a:bodyPr>
            <a:normAutofit/>
          </a:bodyPr>
          <a:lstStyle>
            <a:lvl1pPr marL="0" indent="0" algn="ctr">
              <a:buNone/>
              <a:defRPr sz="3467"/>
            </a:lvl1pPr>
          </a:lstStyle>
          <a:p>
            <a:pPr lvl="0"/>
            <a:r>
              <a:rPr lang="en-US" dirty="0"/>
              <a:t>Click to edit Master text styles</a:t>
            </a:r>
          </a:p>
        </p:txBody>
      </p:sp>
      <p:sp>
        <p:nvSpPr>
          <p:cNvPr id="14" name="Text Placeholder 10">
            <a:extLst>
              <a:ext uri="{FF2B5EF4-FFF2-40B4-BE49-F238E27FC236}">
                <a16:creationId xmlns:a16="http://schemas.microsoft.com/office/drawing/2014/main" id="{4601820A-F0CB-4338-9234-13466F164E3C}"/>
              </a:ext>
            </a:extLst>
          </p:cNvPr>
          <p:cNvSpPr>
            <a:spLocks noGrp="1"/>
          </p:cNvSpPr>
          <p:nvPr>
            <p:ph type="body" sz="quarter" idx="12"/>
          </p:nvPr>
        </p:nvSpPr>
        <p:spPr>
          <a:xfrm>
            <a:off x="423341" y="2573265"/>
            <a:ext cx="11159059" cy="1219200"/>
          </a:xfrm>
        </p:spPr>
        <p:txBody>
          <a:bodyPr/>
          <a:lstStyle>
            <a:lvl1pPr marL="0" indent="0" algn="ctr">
              <a:buNone/>
              <a:defRPr sz="2667"/>
            </a:lvl1pPr>
          </a:lstStyle>
          <a:p>
            <a:pPr lvl="0"/>
            <a:r>
              <a:rPr lang="en-US" dirty="0"/>
              <a:t>Click to edit Master text styles</a:t>
            </a:r>
          </a:p>
        </p:txBody>
      </p:sp>
      <p:sp>
        <p:nvSpPr>
          <p:cNvPr id="15" name="Text Placeholder 10">
            <a:extLst>
              <a:ext uri="{FF2B5EF4-FFF2-40B4-BE49-F238E27FC236}">
                <a16:creationId xmlns:a16="http://schemas.microsoft.com/office/drawing/2014/main" id="{D2A5F6E9-C3CD-4B07-B65C-67B35CEA178C}"/>
              </a:ext>
            </a:extLst>
          </p:cNvPr>
          <p:cNvSpPr>
            <a:spLocks noGrp="1"/>
          </p:cNvSpPr>
          <p:nvPr>
            <p:ph type="body" sz="quarter" idx="13"/>
          </p:nvPr>
        </p:nvSpPr>
        <p:spPr>
          <a:xfrm>
            <a:off x="423341" y="3941645"/>
            <a:ext cx="11159059" cy="1219200"/>
          </a:xfrm>
        </p:spPr>
        <p:txBody>
          <a:bodyPr>
            <a:normAutofit/>
          </a:bodyPr>
          <a:lstStyle>
            <a:lvl1pPr marL="0" indent="0" algn="ctr">
              <a:buNone/>
              <a:defRPr sz="5333"/>
            </a:lvl1pPr>
          </a:lstStyle>
          <a:p>
            <a:pPr lvl="0"/>
            <a:r>
              <a:rPr lang="en-US" dirty="0"/>
              <a:t>Click to edit Master text styles</a:t>
            </a:r>
          </a:p>
        </p:txBody>
      </p:sp>
      <p:sp>
        <p:nvSpPr>
          <p:cNvPr id="16" name="Text Placeholder 10">
            <a:extLst>
              <a:ext uri="{FF2B5EF4-FFF2-40B4-BE49-F238E27FC236}">
                <a16:creationId xmlns:a16="http://schemas.microsoft.com/office/drawing/2014/main" id="{6C57AB5E-55EB-40AF-A1AE-21C38ECEEDE7}"/>
              </a:ext>
            </a:extLst>
          </p:cNvPr>
          <p:cNvSpPr>
            <a:spLocks noGrp="1"/>
          </p:cNvSpPr>
          <p:nvPr>
            <p:ph type="body" sz="quarter" idx="14"/>
          </p:nvPr>
        </p:nvSpPr>
        <p:spPr>
          <a:xfrm>
            <a:off x="423341" y="5555690"/>
            <a:ext cx="11159059" cy="704092"/>
          </a:xfrm>
        </p:spPr>
        <p:txBody>
          <a:bodyPr>
            <a:normAutofit/>
          </a:bodyPr>
          <a:lstStyle>
            <a:lvl1pPr marL="0" indent="0" algn="ctr">
              <a:buNone/>
              <a:defRPr sz="3200"/>
            </a:lvl1pPr>
          </a:lstStyle>
          <a:p>
            <a:pPr lvl="0"/>
            <a:r>
              <a:rPr lang="en-US" dirty="0"/>
              <a:t>Click to edit Master text styles</a:t>
            </a:r>
          </a:p>
        </p:txBody>
      </p:sp>
    </p:spTree>
    <p:extLst>
      <p:ext uri="{BB962C8B-B14F-4D97-AF65-F5344CB8AC3E}">
        <p14:creationId xmlns:p14="http://schemas.microsoft.com/office/powerpoint/2010/main" val="1327576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5653963"/>
            <a:ext cx="12192000" cy="1071727"/>
          </a:xfrm>
          <a:prstGeom prst="rect">
            <a:avLst/>
          </a:prstGeom>
          <a:solidFill>
            <a:srgbClr val="A4A7AA">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p:cNvSpPr/>
          <p:nvPr userDrawn="1"/>
        </p:nvSpPr>
        <p:spPr>
          <a:xfrm>
            <a:off x="414792" y="2"/>
            <a:ext cx="11777208" cy="5500679"/>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2"/>
            <a:ext cx="414792" cy="5500679"/>
          </a:xfrm>
          <a:prstGeom prst="rect">
            <a:avLst/>
          </a:prstGeom>
          <a:solidFill>
            <a:srgbClr val="CF3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2434894" y="2607565"/>
            <a:ext cx="9757105" cy="2600047"/>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userDrawn="1">
            <p:ph type="ctrTitle"/>
          </p:nvPr>
        </p:nvSpPr>
        <p:spPr>
          <a:xfrm>
            <a:off x="1710939" y="227361"/>
            <a:ext cx="10235443" cy="552283"/>
          </a:xfrm>
          <a:prstGeom prst="rect">
            <a:avLst/>
          </a:prstGeom>
        </p:spPr>
        <p:txBody>
          <a:bodyPr>
            <a:normAutofit/>
          </a:bodyPr>
          <a:lstStyle>
            <a:lvl1pPr algn="r">
              <a:defRPr sz="4800" b="1">
                <a:solidFill>
                  <a:schemeClr val="bg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3295AC9F-E362-4AF5-88B1-9D5E086D0177}"/>
              </a:ext>
            </a:extLst>
          </p:cNvPr>
          <p:cNvSpPr>
            <a:spLocks noGrp="1"/>
          </p:cNvSpPr>
          <p:nvPr>
            <p:ph type="body" sz="quarter" idx="10" hasCustomPrompt="1"/>
          </p:nvPr>
        </p:nvSpPr>
        <p:spPr>
          <a:xfrm>
            <a:off x="414142" y="5769643"/>
            <a:ext cx="3788833" cy="825500"/>
          </a:xfrm>
        </p:spPr>
        <p:txBody>
          <a:bodyPr anchor="ctr">
            <a:normAutofit/>
          </a:bodyPr>
          <a:lstStyle>
            <a:lvl1pPr marL="0" indent="0">
              <a:buNone/>
              <a:defRPr sz="2400"/>
            </a:lvl1pPr>
          </a:lstStyle>
          <a:p>
            <a:pPr lvl="0"/>
            <a:r>
              <a:rPr lang="en-US" dirty="0"/>
              <a:t>Location of Presentation Date</a:t>
            </a:r>
          </a:p>
        </p:txBody>
      </p:sp>
      <p:sp>
        <p:nvSpPr>
          <p:cNvPr id="17" name="Subtitle 2">
            <a:extLst>
              <a:ext uri="{FF2B5EF4-FFF2-40B4-BE49-F238E27FC236}">
                <a16:creationId xmlns:a16="http://schemas.microsoft.com/office/drawing/2014/main" id="{EC75B8A7-8EEA-4F38-A82A-DBDE34A739E9}"/>
              </a:ext>
            </a:extLst>
          </p:cNvPr>
          <p:cNvSpPr>
            <a:spLocks noGrp="1"/>
          </p:cNvSpPr>
          <p:nvPr>
            <p:ph type="subTitle" idx="1"/>
          </p:nvPr>
        </p:nvSpPr>
        <p:spPr>
          <a:xfrm>
            <a:off x="2434895" y="2607563"/>
            <a:ext cx="9511485" cy="2600047"/>
          </a:xfrm>
        </p:spPr>
        <p:txBody>
          <a:bodyPr anchor="ctr">
            <a:normAutofit/>
          </a:bodyPr>
          <a:lstStyle>
            <a:lvl1pPr marL="0" indent="0" algn="r">
              <a:buNone/>
              <a:defRPr sz="2933">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grpSp>
        <p:nvGrpSpPr>
          <p:cNvPr id="15" name="Group 14"/>
          <p:cNvGrpSpPr/>
          <p:nvPr userDrawn="1"/>
        </p:nvGrpSpPr>
        <p:grpSpPr>
          <a:xfrm>
            <a:off x="8940800" y="5726379"/>
            <a:ext cx="3005579" cy="927223"/>
            <a:chOff x="5991773" y="5731961"/>
            <a:chExt cx="2968012" cy="915633"/>
          </a:xfrm>
        </p:grpSpPr>
        <p:pic>
          <p:nvPicPr>
            <p:cNvPr id="16" name="Picture 15"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600" y="5891367"/>
              <a:ext cx="1873185" cy="666470"/>
            </a:xfrm>
            <a:prstGeom prst="rect">
              <a:avLst/>
            </a:prstGeom>
          </p:spPr>
        </p:pic>
        <p:pic>
          <p:nvPicPr>
            <p:cNvPr id="18" name="Picture 17" descr="HHS-Logo-camera-ready.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91773" y="5731961"/>
              <a:ext cx="963363" cy="915633"/>
            </a:xfrm>
            <a:prstGeom prst="rect">
              <a:avLst/>
            </a:prstGeom>
          </p:spPr>
        </p:pic>
      </p:grpSp>
    </p:spTree>
    <p:extLst>
      <p:ext uri="{BB962C8B-B14F-4D97-AF65-F5344CB8AC3E}">
        <p14:creationId xmlns:p14="http://schemas.microsoft.com/office/powerpoint/2010/main" val="16269618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2687"/>
            <a:ext cx="10972800" cy="4863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dirty="0"/>
              <a:t>Click to edit Master title style</a:t>
            </a:r>
          </a:p>
        </p:txBody>
      </p:sp>
      <p:pic>
        <p:nvPicPr>
          <p:cNvPr id="7" name="Picture 6"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21471795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2687"/>
            <a:ext cx="10972800" cy="4863479"/>
          </a:xfrm>
        </p:spPr>
        <p:txBody>
          <a:bodyPr/>
          <a:lstStyle>
            <a:lvl1pPr marL="0" indent="0">
              <a:buNone/>
              <a:defRPr b="1"/>
            </a:lvl1pPr>
          </a:lstStyle>
          <a:p>
            <a:pPr lvl="0"/>
            <a:r>
              <a:rPr lang="en-US"/>
              <a:t>Click to edit Master text styles</a:t>
            </a:r>
          </a:p>
        </p:txBody>
      </p:sp>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pic>
        <p:nvPicPr>
          <p:cNvPr id="7" name="Picture 6"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
        <p:nvSpPr>
          <p:cNvPr id="6" name="Content Placeholder 2">
            <a:extLst>
              <a:ext uri="{FF2B5EF4-FFF2-40B4-BE49-F238E27FC236}">
                <a16:creationId xmlns:a16="http://schemas.microsoft.com/office/drawing/2014/main" id="{4815BC6E-E8DF-4A75-A61F-4474E095C65A}"/>
              </a:ext>
            </a:extLst>
          </p:cNvPr>
          <p:cNvSpPr>
            <a:spLocks noGrp="1"/>
          </p:cNvSpPr>
          <p:nvPr>
            <p:ph idx="11"/>
          </p:nvPr>
        </p:nvSpPr>
        <p:spPr>
          <a:xfrm>
            <a:off x="609600" y="1977391"/>
            <a:ext cx="10972800" cy="4148776"/>
          </a:xfrm>
        </p:spPr>
        <p:txBody>
          <a:bodyPr/>
          <a:lstStyle>
            <a:lvl1pPr>
              <a:defRPr sz="3733"/>
            </a:lvl1pPr>
            <a:lvl2pPr>
              <a:defRPr sz="3333"/>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97784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peaker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8D3C93-1161-77CC-5634-4A63214C5DAA}"/>
              </a:ext>
            </a:extLst>
          </p:cNvPr>
          <p:cNvSpPr>
            <a:spLocks noGrp="1"/>
          </p:cNvSpPr>
          <p:nvPr>
            <p:ph type="body" sz="quarter" idx="11" hasCustomPrompt="1"/>
          </p:nvPr>
        </p:nvSpPr>
        <p:spPr>
          <a:xfrm>
            <a:off x="4070349" y="1868488"/>
            <a:ext cx="7283449" cy="461474"/>
          </a:xfrm>
        </p:spPr>
        <p:txBody>
          <a:bodyPr/>
          <a:lstStyle>
            <a:lvl1pPr marL="0" indent="0">
              <a:buNone/>
              <a:defRPr/>
            </a:lvl1pPr>
            <a:lvl2pPr marL="9525" indent="0">
              <a:buNone/>
              <a:tabLst/>
              <a:defRPr/>
            </a:lvl2pPr>
            <a:lvl3pPr marL="914400" indent="0">
              <a:buNone/>
              <a:defRPr/>
            </a:lvl3pPr>
          </a:lstStyle>
          <a:p>
            <a:pPr lvl="0"/>
            <a:r>
              <a:rPr lang="en-US" dirty="0"/>
              <a:t>Name</a:t>
            </a:r>
          </a:p>
        </p:txBody>
      </p:sp>
      <p:sp>
        <p:nvSpPr>
          <p:cNvPr id="9" name="Picture Placeholder 8">
            <a:extLst>
              <a:ext uri="{FF2B5EF4-FFF2-40B4-BE49-F238E27FC236}">
                <a16:creationId xmlns:a16="http://schemas.microsoft.com/office/drawing/2014/main" id="{ED22680E-BDF7-2C71-ED0B-88C92BC566A1}"/>
              </a:ext>
            </a:extLst>
          </p:cNvPr>
          <p:cNvSpPr>
            <a:spLocks noGrp="1"/>
          </p:cNvSpPr>
          <p:nvPr>
            <p:ph type="pic" sz="quarter" idx="12"/>
          </p:nvPr>
        </p:nvSpPr>
        <p:spPr>
          <a:xfrm>
            <a:off x="838200" y="2329962"/>
            <a:ext cx="2801815" cy="2802360"/>
          </a:xfrm>
          <a:ln w="76200">
            <a:solidFill>
              <a:schemeClr val="tx1"/>
            </a:solidFill>
          </a:ln>
        </p:spPr>
        <p:txBody>
          <a:bodyPr anchor="ctr"/>
          <a:lstStyle>
            <a:lvl1pPr marL="0" indent="0" algn="ctr">
              <a:buNone/>
              <a:defRPr/>
            </a:lvl1pPr>
          </a:lstStyle>
          <a:p>
            <a:endParaRPr lang="en-US" dirty="0"/>
          </a:p>
        </p:txBody>
      </p:sp>
      <p:sp>
        <p:nvSpPr>
          <p:cNvPr id="10" name="Text Placeholder 6">
            <a:extLst>
              <a:ext uri="{FF2B5EF4-FFF2-40B4-BE49-F238E27FC236}">
                <a16:creationId xmlns:a16="http://schemas.microsoft.com/office/drawing/2014/main" id="{FC0F13E9-3D0E-26A6-CA3F-470184A1B205}"/>
              </a:ext>
            </a:extLst>
          </p:cNvPr>
          <p:cNvSpPr>
            <a:spLocks noGrp="1"/>
          </p:cNvSpPr>
          <p:nvPr>
            <p:ph type="body" sz="quarter" idx="13" hasCustomPrompt="1"/>
          </p:nvPr>
        </p:nvSpPr>
        <p:spPr>
          <a:xfrm>
            <a:off x="4070349" y="2347915"/>
            <a:ext cx="7283449" cy="365126"/>
          </a:xfrm>
        </p:spPr>
        <p:txBody>
          <a:bodyPr>
            <a:normAutofit/>
          </a:bodyPr>
          <a:lstStyle>
            <a:lvl1pPr marL="0" indent="0">
              <a:buNone/>
              <a:defRPr sz="1800" b="0"/>
            </a:lvl1pPr>
            <a:lvl2pPr marL="9525" indent="0">
              <a:buNone/>
              <a:tabLst/>
              <a:defRPr/>
            </a:lvl2pPr>
            <a:lvl3pPr marL="914400" indent="0">
              <a:buNone/>
              <a:defRPr/>
            </a:lvl3pPr>
          </a:lstStyle>
          <a:p>
            <a:pPr lvl="0"/>
            <a:r>
              <a:rPr lang="en-US" dirty="0"/>
              <a:t>Title &amp; Organization</a:t>
            </a:r>
          </a:p>
        </p:txBody>
      </p:sp>
      <p:sp>
        <p:nvSpPr>
          <p:cNvPr id="11" name="Text Placeholder 6">
            <a:extLst>
              <a:ext uri="{FF2B5EF4-FFF2-40B4-BE49-F238E27FC236}">
                <a16:creationId xmlns:a16="http://schemas.microsoft.com/office/drawing/2014/main" id="{47DB111A-52EB-E249-6224-8B88C06D89E2}"/>
              </a:ext>
            </a:extLst>
          </p:cNvPr>
          <p:cNvSpPr>
            <a:spLocks noGrp="1"/>
          </p:cNvSpPr>
          <p:nvPr>
            <p:ph type="body" sz="quarter" idx="14" hasCustomPrompt="1"/>
          </p:nvPr>
        </p:nvSpPr>
        <p:spPr>
          <a:xfrm>
            <a:off x="4070350" y="2887090"/>
            <a:ext cx="7283450" cy="2796160"/>
          </a:xfrm>
        </p:spPr>
        <p:txBody>
          <a:bodyPr>
            <a:normAutofit/>
          </a:bodyPr>
          <a:lstStyle>
            <a:lvl1pPr marL="0" indent="0">
              <a:buNone/>
              <a:defRPr sz="1800" b="0"/>
            </a:lvl1pPr>
            <a:lvl2pPr marL="9525" indent="0">
              <a:buNone/>
              <a:tabLst/>
              <a:defRPr/>
            </a:lvl2pPr>
            <a:lvl3pPr marL="914400" indent="0">
              <a:buNone/>
              <a:defRPr/>
            </a:lvl3pPr>
          </a:lstStyle>
          <a:p>
            <a:pPr lvl="0"/>
            <a:r>
              <a:rPr lang="en-US" dirty="0"/>
              <a:t>Body</a:t>
            </a:r>
          </a:p>
        </p:txBody>
      </p:sp>
      <p:sp>
        <p:nvSpPr>
          <p:cNvPr id="12" name="Title 1">
            <a:extLst>
              <a:ext uri="{FF2B5EF4-FFF2-40B4-BE49-F238E27FC236}">
                <a16:creationId xmlns:a16="http://schemas.microsoft.com/office/drawing/2014/main" id="{24C451BA-EED8-3680-A4CB-22973AD0AB1E}"/>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14" name="Date Placeholder 3">
            <a:extLst>
              <a:ext uri="{FF2B5EF4-FFF2-40B4-BE49-F238E27FC236}">
                <a16:creationId xmlns:a16="http://schemas.microsoft.com/office/drawing/2014/main" id="{E6CA1E51-A434-DFDF-CE3A-054A26EB03DE}"/>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67518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3" name="Slide Number Placeholder 12">
            <a:extLst>
              <a:ext uri="{FF2B5EF4-FFF2-40B4-BE49-F238E27FC236}">
                <a16:creationId xmlns:a16="http://schemas.microsoft.com/office/drawing/2014/main" id="{9C25D06C-5CC4-414F-B64F-A967EB8BC58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131B094D-1F11-4308-9A4E-9FF5E5E086F0}"/>
              </a:ext>
            </a:extLst>
          </p:cNvPr>
          <p:cNvSpPr>
            <a:spLocks noGrp="1"/>
          </p:cNvSpPr>
          <p:nvPr>
            <p:ph type="title"/>
          </p:nvPr>
        </p:nvSpPr>
        <p:spPr>
          <a:xfrm>
            <a:off x="963084" y="4424658"/>
            <a:ext cx="10363200" cy="972967"/>
          </a:xfrm>
        </p:spPr>
        <p:txBody>
          <a:bodyPr/>
          <a:lstStyle>
            <a:lvl1pPr>
              <a:defRPr>
                <a:solidFill>
                  <a:schemeClr val="tx1"/>
                </a:solidFill>
              </a:defRPr>
            </a:lvl1pPr>
          </a:lstStyle>
          <a:p>
            <a:r>
              <a:rPr lang="en-US"/>
              <a:t>Click to edit Master title style</a:t>
            </a:r>
            <a:endParaRPr lang="en-US" dirty="0"/>
          </a:p>
        </p:txBody>
      </p:sp>
      <p:pic>
        <p:nvPicPr>
          <p:cNvPr id="6" name="Picture 5"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5203806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687"/>
            <a:ext cx="5384800" cy="486347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62687"/>
            <a:ext cx="5384800" cy="486347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3A87C2D1-50D6-4300-B47B-7C1BC33BBC7B}"/>
              </a:ext>
            </a:extLst>
          </p:cNvPr>
          <p:cNvSpPr>
            <a:spLocks noGrp="1"/>
          </p:cNvSpPr>
          <p:nvPr>
            <p:ph type="title"/>
          </p:nvPr>
        </p:nvSpPr>
        <p:spPr/>
        <p:txBody>
          <a:bodyPr/>
          <a:lstStyle/>
          <a:p>
            <a:r>
              <a:rPr lang="en-US"/>
              <a:t>Click to edit Master title style</a:t>
            </a:r>
          </a:p>
        </p:txBody>
      </p:sp>
      <p:pic>
        <p:nvPicPr>
          <p:cNvPr id="7" name="Picture 6"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6440420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62685"/>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1970843"/>
            <a:ext cx="5386917" cy="415532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2" y="1262685"/>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1970843"/>
            <a:ext cx="5389033" cy="415532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15">
            <a:extLst>
              <a:ext uri="{FF2B5EF4-FFF2-40B4-BE49-F238E27FC236}">
                <a16:creationId xmlns:a16="http://schemas.microsoft.com/office/drawing/2014/main" id="{3EB952FD-FA34-4FAC-AD3E-52F5D8CA5B0B}"/>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pic>
        <p:nvPicPr>
          <p:cNvPr id="9" name="Picture 8"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8494663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5A6BCC9-8AF3-4028-BDF8-D4FFB58A42B3}"/>
              </a:ext>
            </a:extLst>
          </p:cNvPr>
          <p:cNvSpPr>
            <a:spLocks noGrp="1"/>
          </p:cNvSpPr>
          <p:nvPr>
            <p:ph type="pic" sz="quarter" idx="10"/>
          </p:nvPr>
        </p:nvSpPr>
        <p:spPr>
          <a:xfrm>
            <a:off x="-1" y="767950"/>
            <a:ext cx="12191999" cy="5358215"/>
          </a:xfrm>
        </p:spPr>
        <p:txBody>
          <a:bodyPr/>
          <a:lstStyle>
            <a:lvl1pPr>
              <a:defRPr/>
            </a:lvl1pPr>
          </a:lstStyle>
          <a:p>
            <a:r>
              <a:rPr lang="en-US"/>
              <a:t>Click icon to add picture</a:t>
            </a:r>
            <a:endParaRPr lang="en-US" dirty="0"/>
          </a:p>
        </p:txBody>
      </p:sp>
      <p:sp>
        <p:nvSpPr>
          <p:cNvPr id="16" name="Slide Number Placeholder 15">
            <a:extLst>
              <a:ext uri="{FF2B5EF4-FFF2-40B4-BE49-F238E27FC236}">
                <a16:creationId xmlns:a16="http://schemas.microsoft.com/office/drawing/2014/main" id="{BD372029-2B7F-4130-AA67-E3A2F31228C1}"/>
              </a:ext>
            </a:extLst>
          </p:cNvPr>
          <p:cNvSpPr>
            <a:spLocks noGrp="1"/>
          </p:cNvSpPr>
          <p:nvPr>
            <p:ph type="sldNum" sz="quarter" idx="11"/>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A7004BCD-CA72-4E23-A58E-023F89FC5352}"/>
              </a:ext>
            </a:extLst>
          </p:cNvPr>
          <p:cNvSpPr>
            <a:spLocks noGrp="1"/>
          </p:cNvSpPr>
          <p:nvPr>
            <p:ph type="title"/>
          </p:nvPr>
        </p:nvSpPr>
        <p:spPr/>
        <p:txBody>
          <a:bodyPr/>
          <a:lstStyle/>
          <a:p>
            <a:r>
              <a:rPr lang="en-US"/>
              <a:t>Click to edit Master title style</a:t>
            </a:r>
          </a:p>
        </p:txBody>
      </p:sp>
      <p:pic>
        <p:nvPicPr>
          <p:cNvPr id="6" name="Picture 5"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81313367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373ACC5-6994-4CCF-B016-26E3D6DF374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3" name="Title 12">
            <a:extLst>
              <a:ext uri="{FF2B5EF4-FFF2-40B4-BE49-F238E27FC236}">
                <a16:creationId xmlns:a16="http://schemas.microsoft.com/office/drawing/2014/main" id="{30FC439E-EC0C-416F-AFD3-E2FED651C586}"/>
              </a:ext>
            </a:extLst>
          </p:cNvPr>
          <p:cNvSpPr>
            <a:spLocks noGrp="1"/>
          </p:cNvSpPr>
          <p:nvPr>
            <p:ph type="title"/>
          </p:nvPr>
        </p:nvSpPr>
        <p:spPr/>
        <p:txBody>
          <a:bodyPr/>
          <a:lstStyle/>
          <a:p>
            <a:r>
              <a:rPr lang="en-US" dirty="0"/>
              <a:t>Click to edit Master title style</a:t>
            </a:r>
          </a:p>
        </p:txBody>
      </p:sp>
      <p:pic>
        <p:nvPicPr>
          <p:cNvPr id="5" name="Picture 4"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42941745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731839"/>
            <a:ext cx="6815667" cy="539432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2837435A-0FF2-45C8-BAA9-9C75CFB14CD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ext Placeholder 16">
            <a:extLst>
              <a:ext uri="{FF2B5EF4-FFF2-40B4-BE49-F238E27FC236}">
                <a16:creationId xmlns:a16="http://schemas.microsoft.com/office/drawing/2014/main" id="{9BE4C20E-0421-4C19-AFD4-9AFD0F521A68}"/>
              </a:ext>
            </a:extLst>
          </p:cNvPr>
          <p:cNvSpPr>
            <a:spLocks noGrp="1"/>
          </p:cNvSpPr>
          <p:nvPr>
            <p:ph type="body" sz="quarter" idx="11"/>
          </p:nvPr>
        </p:nvSpPr>
        <p:spPr>
          <a:xfrm>
            <a:off x="609603" y="731836"/>
            <a:ext cx="4011084" cy="703264"/>
          </a:xfrm>
        </p:spPr>
        <p:txBody>
          <a:bodyPr anchor="ctr">
            <a:normAutofit/>
          </a:bodyPr>
          <a:lstStyle>
            <a:lvl1pPr marL="0" indent="0">
              <a:buNone/>
              <a:defRPr sz="2667" b="1"/>
            </a:lvl1pPr>
          </a:lstStyle>
          <a:p>
            <a:pPr lvl="0"/>
            <a:r>
              <a:rPr lang="en-US"/>
              <a:t>Click to edit Master text styles</a:t>
            </a:r>
          </a:p>
        </p:txBody>
      </p:sp>
      <p:sp>
        <p:nvSpPr>
          <p:cNvPr id="18" name="Title 17">
            <a:extLst>
              <a:ext uri="{FF2B5EF4-FFF2-40B4-BE49-F238E27FC236}">
                <a16:creationId xmlns:a16="http://schemas.microsoft.com/office/drawing/2014/main" id="{D6C90FEF-E2AF-482E-AD92-627AFBAA3AFC}"/>
              </a:ext>
            </a:extLst>
          </p:cNvPr>
          <p:cNvSpPr>
            <a:spLocks noGrp="1"/>
          </p:cNvSpPr>
          <p:nvPr>
            <p:ph type="title"/>
          </p:nvPr>
        </p:nvSpPr>
        <p:spPr/>
        <p:txBody>
          <a:bodyPr/>
          <a:lstStyle/>
          <a:p>
            <a:r>
              <a:rPr lang="en-US"/>
              <a:t>Click to edit Master title style</a:t>
            </a:r>
          </a:p>
        </p:txBody>
      </p:sp>
      <p:pic>
        <p:nvPicPr>
          <p:cNvPr id="8" name="Picture 7"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6833900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767949"/>
            <a:ext cx="7315200" cy="395962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2DCA2A82-5757-4589-A8F1-756A5B05A08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91BB1EF4-1C2D-4723-B7CA-A37E34C607F2}"/>
              </a:ext>
            </a:extLst>
          </p:cNvPr>
          <p:cNvSpPr>
            <a:spLocks noGrp="1"/>
          </p:cNvSpPr>
          <p:nvPr>
            <p:ph type="title"/>
          </p:nvPr>
        </p:nvSpPr>
        <p:spPr/>
        <p:txBody>
          <a:bodyPr/>
          <a:lstStyle/>
          <a:p>
            <a:r>
              <a:rPr lang="en-US"/>
              <a:t>Click to edit Master title style</a:t>
            </a:r>
          </a:p>
        </p:txBody>
      </p:sp>
      <p:sp>
        <p:nvSpPr>
          <p:cNvPr id="7" name="Text Placeholder 16">
            <a:extLst>
              <a:ext uri="{FF2B5EF4-FFF2-40B4-BE49-F238E27FC236}">
                <a16:creationId xmlns:a16="http://schemas.microsoft.com/office/drawing/2014/main" id="{1891C077-91FC-4346-AA9E-C95AFD8AE9DC}"/>
              </a:ext>
            </a:extLst>
          </p:cNvPr>
          <p:cNvSpPr>
            <a:spLocks noGrp="1"/>
          </p:cNvSpPr>
          <p:nvPr>
            <p:ph type="body" sz="quarter" idx="11"/>
          </p:nvPr>
        </p:nvSpPr>
        <p:spPr>
          <a:xfrm>
            <a:off x="2389717" y="4727575"/>
            <a:ext cx="7315200" cy="639764"/>
          </a:xfrm>
        </p:spPr>
        <p:txBody>
          <a:bodyPr anchor="ctr">
            <a:normAutofit/>
          </a:bodyPr>
          <a:lstStyle>
            <a:lvl1pPr marL="0" indent="0">
              <a:buNone/>
              <a:defRPr sz="2667" b="1"/>
            </a:lvl1pPr>
          </a:lstStyle>
          <a:p>
            <a:pPr lvl="0"/>
            <a:r>
              <a:rPr lang="en-US"/>
              <a:t>Click to edit Master text styles</a:t>
            </a:r>
          </a:p>
        </p:txBody>
      </p:sp>
      <p:pic>
        <p:nvPicPr>
          <p:cNvPr id="8" name="Picture 7"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7158798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262687"/>
            <a:ext cx="10972800" cy="48634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12">
            <a:extLst>
              <a:ext uri="{FF2B5EF4-FFF2-40B4-BE49-F238E27FC236}">
                <a16:creationId xmlns:a16="http://schemas.microsoft.com/office/drawing/2014/main" id="{C7371E86-DC47-4E56-B42C-F7C6629C74A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7CF833B0-75C1-4D45-98F9-211F79DE9D14}"/>
              </a:ext>
            </a:extLst>
          </p:cNvPr>
          <p:cNvSpPr>
            <a:spLocks noGrp="1"/>
          </p:cNvSpPr>
          <p:nvPr>
            <p:ph type="title"/>
          </p:nvPr>
        </p:nvSpPr>
        <p:spPr/>
        <p:txBody>
          <a:bodyPr/>
          <a:lstStyle/>
          <a:p>
            <a:r>
              <a:rPr lang="en-US"/>
              <a:t>Click to edit Master title style</a:t>
            </a:r>
          </a:p>
        </p:txBody>
      </p:sp>
      <p:pic>
        <p:nvPicPr>
          <p:cNvPr id="6" name="Picture 5"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40981759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ext Placeholder 2">
            <a:extLst>
              <a:ext uri="{FF2B5EF4-FFF2-40B4-BE49-F238E27FC236}">
                <a16:creationId xmlns:a16="http://schemas.microsoft.com/office/drawing/2014/main" id="{4C95A494-F140-4FCC-B3E7-9D84457415E7}"/>
              </a:ext>
            </a:extLst>
          </p:cNvPr>
          <p:cNvSpPr>
            <a:spLocks noGrp="1"/>
          </p:cNvSpPr>
          <p:nvPr>
            <p:ph type="body" orient="vert" idx="13"/>
          </p:nvPr>
        </p:nvSpPr>
        <p:spPr>
          <a:xfrm>
            <a:off x="609600" y="1262687"/>
            <a:ext cx="8026400" cy="48634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871CABD9-2B2A-4BA2-9DB4-296F1FBE0A1F}"/>
              </a:ext>
            </a:extLst>
          </p:cNvPr>
          <p:cNvSpPr>
            <a:spLocks noGrp="1"/>
          </p:cNvSpPr>
          <p:nvPr>
            <p:ph type="sldNum" sz="quarter" idx="14"/>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197D3B14-2836-4373-815E-B723FCD890BB}"/>
              </a:ext>
            </a:extLst>
          </p:cNvPr>
          <p:cNvSpPr>
            <a:spLocks noGrp="1"/>
          </p:cNvSpPr>
          <p:nvPr>
            <p:ph type="title"/>
          </p:nvPr>
        </p:nvSpPr>
        <p:spPr/>
        <p:txBody>
          <a:bodyPr/>
          <a:lstStyle/>
          <a:p>
            <a:r>
              <a:rPr lang="en-US"/>
              <a:t>Click to edit Master title style</a:t>
            </a:r>
          </a:p>
        </p:txBody>
      </p:sp>
      <p:sp>
        <p:nvSpPr>
          <p:cNvPr id="19" name="Text Placeholder 18">
            <a:extLst>
              <a:ext uri="{FF2B5EF4-FFF2-40B4-BE49-F238E27FC236}">
                <a16:creationId xmlns:a16="http://schemas.microsoft.com/office/drawing/2014/main" id="{D30EC90A-617D-436B-9C30-8145B7FFEF16}"/>
              </a:ext>
            </a:extLst>
          </p:cNvPr>
          <p:cNvSpPr>
            <a:spLocks noGrp="1"/>
          </p:cNvSpPr>
          <p:nvPr>
            <p:ph type="body" sz="quarter" idx="15"/>
          </p:nvPr>
        </p:nvSpPr>
        <p:spPr>
          <a:xfrm rot="5400000">
            <a:off x="7779065" y="2322829"/>
            <a:ext cx="4863479" cy="2743196"/>
          </a:xfrm>
        </p:spPr>
        <p:txBody>
          <a:bodyPr/>
          <a:lstStyle>
            <a:lvl1pPr marL="0" indent="0">
              <a:buNone/>
              <a:defRPr/>
            </a:lvl1pPr>
          </a:lstStyle>
          <a:p>
            <a:pPr lvl="0"/>
            <a:r>
              <a:rPr lang="en-US"/>
              <a:t>Click to edit Master text styles</a:t>
            </a:r>
          </a:p>
        </p:txBody>
      </p:sp>
      <p:pic>
        <p:nvPicPr>
          <p:cNvPr id="7" name="Picture 6"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21542432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A1720-02F3-46D5-91D9-004D8178A80E}"/>
              </a:ext>
            </a:extLst>
          </p:cNvPr>
          <p:cNvSpPr txBox="1"/>
          <p:nvPr userDrawn="1"/>
        </p:nvSpPr>
        <p:spPr>
          <a:xfrm>
            <a:off x="609600" y="1334891"/>
            <a:ext cx="10972800" cy="4709174"/>
          </a:xfrm>
          <a:prstGeom prst="rect">
            <a:avLst/>
          </a:prstGeom>
          <a:noFill/>
        </p:spPr>
        <p:txBody>
          <a:bodyPr wrap="square" rtlCol="0">
            <a:spAutoFit/>
          </a:bodyPr>
          <a:lstStyle/>
          <a:p>
            <a:pPr algn="ctr"/>
            <a:r>
              <a:rPr lang="en-US" sz="3467" dirty="0"/>
              <a:t>SAMHSA’s mission is to reduce the impact of substance abuse and mental illness on America’s communities.</a:t>
            </a:r>
          </a:p>
          <a:p>
            <a:r>
              <a:rPr lang="en-US" sz="2400" dirty="0"/>
              <a:t>                  </a:t>
            </a:r>
          </a:p>
          <a:p>
            <a:pPr algn="ctr">
              <a:spcBef>
                <a:spcPts val="0"/>
              </a:spcBef>
            </a:pPr>
            <a:endParaRPr lang="en-US" sz="2400" dirty="0"/>
          </a:p>
          <a:p>
            <a:pPr>
              <a:spcBef>
                <a:spcPts val="0"/>
              </a:spcBef>
            </a:pPr>
            <a:endParaRPr lang="en-US" sz="1867" dirty="0"/>
          </a:p>
          <a:p>
            <a:pPr>
              <a:spcBef>
                <a:spcPts val="0"/>
              </a:spcBef>
            </a:pPr>
            <a:endParaRPr lang="en-US" sz="1867" dirty="0"/>
          </a:p>
          <a:p>
            <a:pPr algn="ctr">
              <a:spcBef>
                <a:spcPts val="3200"/>
              </a:spcBef>
            </a:pPr>
            <a:r>
              <a:rPr lang="en-US" sz="5333" dirty="0"/>
              <a:t>www.samhsa.gov</a:t>
            </a:r>
          </a:p>
          <a:p>
            <a:pPr algn="ctr">
              <a:spcBef>
                <a:spcPts val="4000"/>
              </a:spcBef>
            </a:pPr>
            <a:r>
              <a:rPr lang="en-US" sz="3200" dirty="0"/>
              <a:t>1-877-SAMHSA-7 (1-877-726-4727) ● 1-800-487-4889 (TDD)</a:t>
            </a:r>
          </a:p>
        </p:txBody>
      </p:sp>
      <p:sp>
        <p:nvSpPr>
          <p:cNvPr id="3" name="Slide Number Placeholder 2">
            <a:extLst>
              <a:ext uri="{FF2B5EF4-FFF2-40B4-BE49-F238E27FC236}">
                <a16:creationId xmlns:a16="http://schemas.microsoft.com/office/drawing/2014/main" id="{5448F7EC-8EE8-4B66-800B-C5AA9FC4139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6" name="Title 5">
            <a:extLst>
              <a:ext uri="{FF2B5EF4-FFF2-40B4-BE49-F238E27FC236}">
                <a16:creationId xmlns:a16="http://schemas.microsoft.com/office/drawing/2014/main" id="{A3A27E57-9852-43E2-9EA6-11925D42D174}"/>
              </a:ext>
            </a:extLst>
          </p:cNvPr>
          <p:cNvSpPr>
            <a:spLocks noGrp="1"/>
          </p:cNvSpPr>
          <p:nvPr>
            <p:ph type="title" hasCustomPrompt="1"/>
          </p:nvPr>
        </p:nvSpPr>
        <p:spPr/>
        <p:txBody>
          <a:bodyPr/>
          <a:lstStyle>
            <a:lvl1pPr>
              <a:defRPr/>
            </a:lvl1pPr>
          </a:lstStyle>
          <a:p>
            <a:r>
              <a:rPr lang="en-US" dirty="0"/>
              <a:t>Thank You</a:t>
            </a:r>
          </a:p>
        </p:txBody>
      </p:sp>
      <p:sp>
        <p:nvSpPr>
          <p:cNvPr id="7" name="Text Placeholder 15">
            <a:extLst>
              <a:ext uri="{FF2B5EF4-FFF2-40B4-BE49-F238E27FC236}">
                <a16:creationId xmlns:a16="http://schemas.microsoft.com/office/drawing/2014/main" id="{69091E6D-2812-48AA-839F-22FB3CC77F13}"/>
              </a:ext>
            </a:extLst>
          </p:cNvPr>
          <p:cNvSpPr>
            <a:spLocks noGrp="1"/>
          </p:cNvSpPr>
          <p:nvPr>
            <p:ph type="body" sz="quarter" idx="11"/>
          </p:nvPr>
        </p:nvSpPr>
        <p:spPr>
          <a:xfrm>
            <a:off x="609600" y="2571890"/>
            <a:ext cx="10972800" cy="1601868"/>
          </a:xfrm>
        </p:spPr>
        <p:txBody>
          <a:bodyPr/>
          <a:lstStyle>
            <a:lvl1pPr marL="0" indent="0" algn="ctr">
              <a:buNone/>
              <a:defRPr sz="2667">
                <a:solidFill>
                  <a:schemeClr val="tx1"/>
                </a:solidFill>
              </a:defRPr>
            </a:lvl1pPr>
            <a:lvl2pPr marL="609585" indent="0">
              <a:buNone/>
              <a:defRPr/>
            </a:lvl2pPr>
          </a:lstStyle>
          <a:p>
            <a:pPr lvl="0"/>
            <a:r>
              <a:rPr lang="en-US"/>
              <a:t>Click to edit Master text styles</a:t>
            </a:r>
          </a:p>
        </p:txBody>
      </p:sp>
    </p:spTree>
    <p:extLst>
      <p:ext uri="{BB962C8B-B14F-4D97-AF65-F5344CB8AC3E}">
        <p14:creationId xmlns:p14="http://schemas.microsoft.com/office/powerpoint/2010/main" val="278465516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4171094" y="1784729"/>
            <a:ext cx="3849811" cy="3851444"/>
          </a:xfrm>
          <a:ln w="57150">
            <a:solidFill>
              <a:schemeClr val="tx1"/>
            </a:solidFill>
          </a:ln>
        </p:spPr>
        <p:txBody>
          <a:bodyPr/>
          <a:lstStyle/>
          <a:p>
            <a:endParaRPr lang="en-US" dirty="0"/>
          </a:p>
        </p:txBody>
      </p:sp>
      <p:sp>
        <p:nvSpPr>
          <p:cNvPr id="9" name="Title 1">
            <a:extLst>
              <a:ext uri="{FF2B5EF4-FFF2-40B4-BE49-F238E27FC236}">
                <a16:creationId xmlns:a16="http://schemas.microsoft.com/office/drawing/2014/main" id="{ADAF2911-3EE5-2C4F-0B2E-A9D91AB89281}"/>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Sponsor Tier</a:t>
            </a:r>
          </a:p>
        </p:txBody>
      </p:sp>
      <p:sp>
        <p:nvSpPr>
          <p:cNvPr id="11" name="Date Placeholder 3">
            <a:extLst>
              <a:ext uri="{FF2B5EF4-FFF2-40B4-BE49-F238E27FC236}">
                <a16:creationId xmlns:a16="http://schemas.microsoft.com/office/drawing/2014/main" id="{ABA7BD87-8A77-E95B-D11C-4BA00CF948CB}"/>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656177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Header and Three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0147-265F-4743-B56A-23E7C43954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FFD0A9A-AA91-4972-9BA4-97F390B4B4C1}"/>
              </a:ext>
            </a:extLst>
          </p:cNvPr>
          <p:cNvSpPr>
            <a:spLocks noGrp="1"/>
          </p:cNvSpPr>
          <p:nvPr>
            <p:ph sz="half" idx="1"/>
          </p:nvPr>
        </p:nvSpPr>
        <p:spPr>
          <a:xfrm>
            <a:off x="838200" y="1097281"/>
            <a:ext cx="3383280" cy="50796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F35941-9D06-4113-AD5A-F9A11ADD4234}"/>
              </a:ext>
            </a:extLst>
          </p:cNvPr>
          <p:cNvSpPr>
            <a:spLocks noGrp="1"/>
          </p:cNvSpPr>
          <p:nvPr>
            <p:ph sz="half" idx="2"/>
          </p:nvPr>
        </p:nvSpPr>
        <p:spPr>
          <a:xfrm>
            <a:off x="4447381" y="1097281"/>
            <a:ext cx="3383280" cy="5079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224CB91-28E2-44B1-A5FB-D1F1CE5F9413}"/>
              </a:ext>
            </a:extLst>
          </p:cNvPr>
          <p:cNvSpPr>
            <a:spLocks noGrp="1"/>
          </p:cNvSpPr>
          <p:nvPr>
            <p:ph type="sldNum" sz="quarter" idx="12"/>
          </p:nvPr>
        </p:nvSpPr>
        <p:spPr/>
        <p:txBody>
          <a:bodyPr/>
          <a:lstStyle/>
          <a:p>
            <a:fld id="{65F06153-74AA-4750-B3D3-BC9D0DA7D13B}" type="slidenum">
              <a:rPr lang="en-US" smtClean="0"/>
              <a:t>‹#›</a:t>
            </a:fld>
            <a:endParaRPr lang="en-US"/>
          </a:p>
        </p:txBody>
      </p:sp>
      <p:sp>
        <p:nvSpPr>
          <p:cNvPr id="9" name="Content Placeholder 8">
            <a:extLst>
              <a:ext uri="{FF2B5EF4-FFF2-40B4-BE49-F238E27FC236}">
                <a16:creationId xmlns:a16="http://schemas.microsoft.com/office/drawing/2014/main" id="{9DC5C6C9-84DF-4927-B7CC-EB58E98E35F4}"/>
              </a:ext>
            </a:extLst>
          </p:cNvPr>
          <p:cNvSpPr>
            <a:spLocks noGrp="1"/>
          </p:cNvSpPr>
          <p:nvPr>
            <p:ph sz="quarter" idx="13"/>
          </p:nvPr>
        </p:nvSpPr>
        <p:spPr>
          <a:xfrm>
            <a:off x="8056563" y="1096963"/>
            <a:ext cx="3383280" cy="5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700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82292" y="135762"/>
            <a:ext cx="10403205" cy="1249045"/>
          </a:xfrm>
          <a:prstGeom prst="rect">
            <a:avLst/>
          </a:prstGeom>
        </p:spPr>
        <p:txBody>
          <a:bodyPr wrap="square" lIns="0" tIns="0" rIns="0" bIns="0">
            <a:spAutoFit/>
          </a:bodyPr>
          <a:lstStyle>
            <a:lvl1pPr>
              <a:defRPr sz="3400" b="1" i="0">
                <a:solidFill>
                  <a:schemeClr val="bg1"/>
                </a:solidFill>
                <a:latin typeface="Yu Gothic UI Semibold"/>
                <a:cs typeface="Yu Gothic UI Semibold"/>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9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6/6/23</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spc="-25" dirty="0"/>
              <a:t>‹#›</a:t>
            </a:fld>
            <a:endParaRPr spc="-25" dirty="0"/>
          </a:p>
        </p:txBody>
      </p:sp>
    </p:spTree>
    <p:extLst>
      <p:ext uri="{BB962C8B-B14F-4D97-AF65-F5344CB8AC3E}">
        <p14:creationId xmlns:p14="http://schemas.microsoft.com/office/powerpoint/2010/main" val="1291018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chemeClr val="bg1"/>
                </a:solidFill>
                <a:latin typeface="Yu Gothic UI Semibold"/>
                <a:cs typeface="Yu Gothic UI Semibold"/>
              </a:defRPr>
            </a:lvl1pPr>
          </a:lstStyle>
          <a:p>
            <a:endParaRPr/>
          </a:p>
        </p:txBody>
      </p:sp>
      <p:sp>
        <p:nvSpPr>
          <p:cNvPr id="3" name="Holder 3"/>
          <p:cNvSpPr>
            <a:spLocks noGrp="1"/>
          </p:cNvSpPr>
          <p:nvPr>
            <p:ph type="body" idx="1"/>
          </p:nvPr>
        </p:nvSpPr>
        <p:spPr/>
        <p:txBody>
          <a:bodyPr lIns="0" tIns="0" rIns="0" bIns="0"/>
          <a:lstStyle>
            <a:lvl1pPr>
              <a:defRPr sz="29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6/6/23</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spc="-25" dirty="0"/>
              <a:t>‹#›</a:t>
            </a:fld>
            <a:endParaRPr spc="-25" dirty="0"/>
          </a:p>
        </p:txBody>
      </p:sp>
    </p:spTree>
    <p:extLst>
      <p:ext uri="{BB962C8B-B14F-4D97-AF65-F5344CB8AC3E}">
        <p14:creationId xmlns:p14="http://schemas.microsoft.com/office/powerpoint/2010/main" val="3919039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768350"/>
          </a:xfrm>
          <a:custGeom>
            <a:avLst/>
            <a:gdLst/>
            <a:ahLst/>
            <a:cxnLst/>
            <a:rect l="l" t="t" r="r" b="b"/>
            <a:pathLst>
              <a:path w="12192000" h="768350">
                <a:moveTo>
                  <a:pt x="12192000" y="0"/>
                </a:moveTo>
                <a:lnTo>
                  <a:pt x="0" y="0"/>
                </a:lnTo>
                <a:lnTo>
                  <a:pt x="0" y="768096"/>
                </a:lnTo>
                <a:lnTo>
                  <a:pt x="12192000" y="768096"/>
                </a:lnTo>
                <a:lnTo>
                  <a:pt x="12192000" y="0"/>
                </a:lnTo>
                <a:close/>
              </a:path>
            </a:pathLst>
          </a:custGeom>
          <a:solidFill>
            <a:srgbClr val="1E384B"/>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0165354" y="6272784"/>
            <a:ext cx="1392111" cy="467292"/>
          </a:xfrm>
          <a:prstGeom prst="rect">
            <a:avLst/>
          </a:prstGeom>
        </p:spPr>
      </p:pic>
      <p:pic>
        <p:nvPicPr>
          <p:cNvPr id="18" name="bg object 18"/>
          <p:cNvPicPr/>
          <p:nvPr/>
        </p:nvPicPr>
        <p:blipFill>
          <a:blip r:embed="rId3" cstate="print"/>
          <a:stretch>
            <a:fillRect/>
          </a:stretch>
        </p:blipFill>
        <p:spPr>
          <a:xfrm>
            <a:off x="4697364" y="1644494"/>
            <a:ext cx="2836895" cy="4080973"/>
          </a:xfrm>
          <a:prstGeom prst="rect">
            <a:avLst/>
          </a:prstGeom>
        </p:spPr>
      </p:pic>
      <p:pic>
        <p:nvPicPr>
          <p:cNvPr id="19" name="bg object 19"/>
          <p:cNvPicPr/>
          <p:nvPr/>
        </p:nvPicPr>
        <p:blipFill>
          <a:blip r:embed="rId4" cstate="print"/>
          <a:stretch>
            <a:fillRect/>
          </a:stretch>
        </p:blipFill>
        <p:spPr>
          <a:xfrm>
            <a:off x="426719" y="1190244"/>
            <a:ext cx="5376672" cy="4893564"/>
          </a:xfrm>
          <a:prstGeom prst="rect">
            <a:avLst/>
          </a:prstGeom>
        </p:spPr>
      </p:pic>
      <p:pic>
        <p:nvPicPr>
          <p:cNvPr id="20" name="bg object 20"/>
          <p:cNvPicPr/>
          <p:nvPr/>
        </p:nvPicPr>
        <p:blipFill>
          <a:blip r:embed="rId5" cstate="print"/>
          <a:stretch>
            <a:fillRect/>
          </a:stretch>
        </p:blipFill>
        <p:spPr>
          <a:xfrm>
            <a:off x="469391" y="1210056"/>
            <a:ext cx="5295900" cy="4812792"/>
          </a:xfrm>
          <a:prstGeom prst="rect">
            <a:avLst/>
          </a:prstGeom>
        </p:spPr>
      </p:pic>
      <p:pic>
        <p:nvPicPr>
          <p:cNvPr id="21" name="bg object 21"/>
          <p:cNvPicPr/>
          <p:nvPr/>
        </p:nvPicPr>
        <p:blipFill>
          <a:blip r:embed="rId6" cstate="print"/>
          <a:stretch>
            <a:fillRect/>
          </a:stretch>
        </p:blipFill>
        <p:spPr>
          <a:xfrm>
            <a:off x="6384035" y="1190244"/>
            <a:ext cx="5376671" cy="4893564"/>
          </a:xfrm>
          <a:prstGeom prst="rect">
            <a:avLst/>
          </a:prstGeom>
        </p:spPr>
      </p:pic>
      <p:pic>
        <p:nvPicPr>
          <p:cNvPr id="22" name="bg object 22"/>
          <p:cNvPicPr/>
          <p:nvPr/>
        </p:nvPicPr>
        <p:blipFill>
          <a:blip r:embed="rId7" cstate="print"/>
          <a:stretch>
            <a:fillRect/>
          </a:stretch>
        </p:blipFill>
        <p:spPr>
          <a:xfrm>
            <a:off x="6426708" y="1210056"/>
            <a:ext cx="5295900" cy="4812792"/>
          </a:xfrm>
          <a:prstGeom prst="rect">
            <a:avLst/>
          </a:prstGeom>
        </p:spPr>
      </p:pic>
      <p:sp>
        <p:nvSpPr>
          <p:cNvPr id="2" name="Holder 2"/>
          <p:cNvSpPr>
            <a:spLocks noGrp="1"/>
          </p:cNvSpPr>
          <p:nvPr>
            <p:ph type="title"/>
          </p:nvPr>
        </p:nvSpPr>
        <p:spPr/>
        <p:txBody>
          <a:bodyPr lIns="0" tIns="0" rIns="0" bIns="0"/>
          <a:lstStyle>
            <a:lvl1pPr>
              <a:defRPr sz="3400" b="1" i="0">
                <a:solidFill>
                  <a:schemeClr val="bg1"/>
                </a:solidFill>
                <a:latin typeface="Yu Gothic UI Semibold"/>
                <a:cs typeface="Yu Gothic UI Semibol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6/6/23</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spc="-25" dirty="0"/>
              <a:t>‹#›</a:t>
            </a:fld>
            <a:endParaRPr spc="-25" dirty="0"/>
          </a:p>
        </p:txBody>
      </p:sp>
    </p:spTree>
    <p:extLst>
      <p:ext uri="{BB962C8B-B14F-4D97-AF65-F5344CB8AC3E}">
        <p14:creationId xmlns:p14="http://schemas.microsoft.com/office/powerpoint/2010/main" val="2009855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chemeClr val="bg1"/>
                </a:solidFill>
                <a:latin typeface="Yu Gothic UI Semibold"/>
                <a:cs typeface="Yu Gothic UI Semi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6/6/23</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spc="-25" dirty="0"/>
              <a:t>‹#›</a:t>
            </a:fld>
            <a:endParaRPr spc="-25" dirty="0"/>
          </a:p>
        </p:txBody>
      </p:sp>
    </p:spTree>
    <p:extLst>
      <p:ext uri="{BB962C8B-B14F-4D97-AF65-F5344CB8AC3E}">
        <p14:creationId xmlns:p14="http://schemas.microsoft.com/office/powerpoint/2010/main" val="1150632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4604003" cy="123594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6/6/23</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spc="-25" dirty="0"/>
              <a:t>‹#›</a:t>
            </a:fld>
            <a:endParaRPr spc="-25" dirty="0"/>
          </a:p>
        </p:txBody>
      </p:sp>
    </p:spTree>
    <p:extLst>
      <p:ext uri="{BB962C8B-B14F-4D97-AF65-F5344CB8AC3E}">
        <p14:creationId xmlns:p14="http://schemas.microsoft.com/office/powerpoint/2010/main" val="3918047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3"/>
        <p:cNvGrpSpPr/>
        <p:nvPr/>
      </p:nvGrpSpPr>
      <p:grpSpPr>
        <a:xfrm>
          <a:off x="0" y="0"/>
          <a:ext cx="0" cy="0"/>
          <a:chOff x="0" y="0"/>
          <a:chExt cx="0" cy="0"/>
        </a:xfrm>
      </p:grpSpPr>
      <p:sp>
        <p:nvSpPr>
          <p:cNvPr id="14" name="Google Shape;14;g1e005182ed4_2_4"/>
          <p:cNvSpPr txBox="1">
            <a:spLocks noGrp="1"/>
          </p:cNvSpPr>
          <p:nvPr>
            <p:ph type="title"/>
          </p:nvPr>
        </p:nvSpPr>
        <p:spPr>
          <a:xfrm>
            <a:off x="1524000" y="1122362"/>
            <a:ext cx="9144000" cy="2387601"/>
          </a:xfrm>
          <a:prstGeom prst="rect">
            <a:avLst/>
          </a:prstGeom>
          <a:noFill/>
          <a:ln>
            <a:noFill/>
          </a:ln>
        </p:spPr>
        <p:txBody>
          <a:bodyPr spcFirstLastPara="1" wrap="square" lIns="45675" tIns="45675" rIns="45675" bIns="45675" anchor="b" anchorCtr="0">
            <a:normAutofit/>
          </a:bodyPr>
          <a:lstStyle>
            <a:lvl1pPr lvl="0" algn="ctr">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 name="Google Shape;15;g1e005182ed4_2_4"/>
          <p:cNvSpPr txBox="1">
            <a:spLocks noGrp="1"/>
          </p:cNvSpPr>
          <p:nvPr>
            <p:ph type="body" idx="1"/>
          </p:nvPr>
        </p:nvSpPr>
        <p:spPr>
          <a:xfrm>
            <a:off x="1524000" y="3602037"/>
            <a:ext cx="9144000" cy="1655763"/>
          </a:xfrm>
          <a:prstGeom prst="rect">
            <a:avLst/>
          </a:prstGeom>
          <a:noFill/>
          <a:ln>
            <a:noFill/>
          </a:ln>
        </p:spPr>
        <p:txBody>
          <a:bodyPr spcFirstLastPara="1" wrap="square" lIns="45675" tIns="45675" rIns="45675" bIns="45675" anchor="t" anchorCtr="0">
            <a:normAutofit/>
          </a:bodyPr>
          <a:lstStyle>
            <a:lvl1pPr marL="457200" lvl="0" indent="-228600" algn="ctr">
              <a:lnSpc>
                <a:spcPct val="90000"/>
              </a:lnSpc>
              <a:spcBef>
                <a:spcPts val="1000"/>
              </a:spcBef>
              <a:spcAft>
                <a:spcPts val="0"/>
              </a:spcAft>
              <a:buClr>
                <a:srgbClr val="000000"/>
              </a:buClr>
              <a:buSzPts val="2400"/>
              <a:buFont typeface="Calibri"/>
              <a:buNone/>
              <a:defRPr sz="2400"/>
            </a:lvl1pPr>
            <a:lvl2pPr marL="914400" lvl="1" indent="-228600" algn="ctr">
              <a:lnSpc>
                <a:spcPct val="90000"/>
              </a:lnSpc>
              <a:spcBef>
                <a:spcPts val="1000"/>
              </a:spcBef>
              <a:spcAft>
                <a:spcPts val="0"/>
              </a:spcAft>
              <a:buClr>
                <a:srgbClr val="000000"/>
              </a:buClr>
              <a:buSzPts val="2400"/>
              <a:buFont typeface="Calibri"/>
              <a:buNone/>
              <a:defRPr sz="2400"/>
            </a:lvl2pPr>
            <a:lvl3pPr marL="1371600" lvl="2" indent="-228600" algn="ctr">
              <a:lnSpc>
                <a:spcPct val="90000"/>
              </a:lnSpc>
              <a:spcBef>
                <a:spcPts val="1000"/>
              </a:spcBef>
              <a:spcAft>
                <a:spcPts val="0"/>
              </a:spcAft>
              <a:buClr>
                <a:srgbClr val="000000"/>
              </a:buClr>
              <a:buSzPts val="2400"/>
              <a:buFont typeface="Calibri"/>
              <a:buNone/>
              <a:defRPr sz="2400"/>
            </a:lvl3pPr>
            <a:lvl4pPr marL="1828800" lvl="3" indent="-228600" algn="ctr">
              <a:lnSpc>
                <a:spcPct val="90000"/>
              </a:lnSpc>
              <a:spcBef>
                <a:spcPts val="1000"/>
              </a:spcBef>
              <a:spcAft>
                <a:spcPts val="0"/>
              </a:spcAft>
              <a:buClr>
                <a:srgbClr val="000000"/>
              </a:buClr>
              <a:buSzPts val="2400"/>
              <a:buFont typeface="Calibri"/>
              <a:buNone/>
              <a:defRPr sz="2400"/>
            </a:lvl4pPr>
            <a:lvl5pPr marL="2286000" lvl="4" indent="-228600" algn="ctr">
              <a:lnSpc>
                <a:spcPct val="90000"/>
              </a:lnSpc>
              <a:spcBef>
                <a:spcPts val="1000"/>
              </a:spcBef>
              <a:spcAft>
                <a:spcPts val="0"/>
              </a:spcAft>
              <a:buClr>
                <a:srgbClr val="000000"/>
              </a:buClr>
              <a:buSzPts val="2400"/>
              <a:buFont typeface="Calibri"/>
              <a:buNone/>
              <a:defRPr sz="2400"/>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16" name="Google Shape;16;g1e005182ed4_2_4"/>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74827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_ONLY" type="tx">
  <p:cSld name="TITLE_ONLY">
    <p:spTree>
      <p:nvGrpSpPr>
        <p:cNvPr id="1" name="Shape 17"/>
        <p:cNvGrpSpPr/>
        <p:nvPr/>
      </p:nvGrpSpPr>
      <p:grpSpPr>
        <a:xfrm>
          <a:off x="0" y="0"/>
          <a:ext cx="0" cy="0"/>
          <a:chOff x="0" y="0"/>
          <a:chExt cx="0" cy="0"/>
        </a:xfrm>
      </p:grpSpPr>
      <p:sp>
        <p:nvSpPr>
          <p:cNvPr id="18" name="Google Shape;18;g1e005182ed4_2_8"/>
          <p:cNvSpPr txBox="1">
            <a:spLocks noGrp="1"/>
          </p:cNvSpPr>
          <p:nvPr>
            <p:ph type="title"/>
          </p:nvPr>
        </p:nvSpPr>
        <p:spPr>
          <a:xfrm>
            <a:off x="838200" y="365125"/>
            <a:ext cx="10515600"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9" name="Google Shape;19;g1e005182ed4_2_8"/>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043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0"/>
        <p:cNvGrpSpPr/>
        <p:nvPr/>
      </p:nvGrpSpPr>
      <p:grpSpPr>
        <a:xfrm>
          <a:off x="0" y="0"/>
          <a:ext cx="0" cy="0"/>
          <a:chOff x="0" y="0"/>
          <a:chExt cx="0" cy="0"/>
        </a:xfrm>
      </p:grpSpPr>
      <p:sp>
        <p:nvSpPr>
          <p:cNvPr id="21" name="Google Shape;21;g1e005182ed4_2_11"/>
          <p:cNvSpPr txBox="1">
            <a:spLocks noGrp="1"/>
          </p:cNvSpPr>
          <p:nvPr>
            <p:ph type="title"/>
          </p:nvPr>
        </p:nvSpPr>
        <p:spPr>
          <a:xfrm>
            <a:off x="838200" y="365125"/>
            <a:ext cx="10515600"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2" name="Google Shape;22;g1e005182ed4_2_11"/>
          <p:cNvSpPr txBox="1">
            <a:spLocks noGrp="1"/>
          </p:cNvSpPr>
          <p:nvPr>
            <p:ph type="body" idx="1"/>
          </p:nvPr>
        </p:nvSpPr>
        <p:spPr>
          <a:xfrm>
            <a:off x="838200" y="1825625"/>
            <a:ext cx="10515600" cy="4351338"/>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a:lvl1pPr>
            <a:lvl2pPr marL="914400" lvl="1" indent="-406400" algn="l">
              <a:lnSpc>
                <a:spcPct val="90000"/>
              </a:lnSpc>
              <a:spcBef>
                <a:spcPts val="1000"/>
              </a:spcBef>
              <a:spcAft>
                <a:spcPts val="0"/>
              </a:spcAft>
              <a:buSzPts val="2800"/>
              <a:buChar char="•"/>
              <a:defRPr/>
            </a:lvl2pPr>
            <a:lvl3pPr marL="1371600" lvl="2" indent="-406400" algn="l">
              <a:lnSpc>
                <a:spcPct val="90000"/>
              </a:lnSpc>
              <a:spcBef>
                <a:spcPts val="1000"/>
              </a:spcBef>
              <a:spcAft>
                <a:spcPts val="0"/>
              </a:spcAft>
              <a:buSzPts val="2800"/>
              <a:buChar char="•"/>
              <a:defRPr/>
            </a:lvl3pPr>
            <a:lvl4pPr marL="1828800" lvl="3" indent="-406400" algn="l">
              <a:lnSpc>
                <a:spcPct val="90000"/>
              </a:lnSpc>
              <a:spcBef>
                <a:spcPts val="1000"/>
              </a:spcBef>
              <a:spcAft>
                <a:spcPts val="0"/>
              </a:spcAft>
              <a:buSzPts val="2800"/>
              <a:buChar char="•"/>
              <a:defRPr/>
            </a:lvl4pPr>
            <a:lvl5pPr marL="2286000" lvl="4" indent="-406400" algn="l">
              <a:lnSpc>
                <a:spcPct val="90000"/>
              </a:lnSpc>
              <a:spcBef>
                <a:spcPts val="1000"/>
              </a:spcBef>
              <a:spcAft>
                <a:spcPts val="0"/>
              </a:spcAft>
              <a:buSzPts val="2800"/>
              <a:buChar char="•"/>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pic>
        <p:nvPicPr>
          <p:cNvPr id="23" name="Google Shape;23;g1e005182ed4_2_11" descr="Google Shape;32;p28"/>
          <p:cNvPicPr preferRelativeResize="0"/>
          <p:nvPr/>
        </p:nvPicPr>
        <p:blipFill rotWithShape="1">
          <a:blip r:embed="rId2">
            <a:alphaModFix/>
          </a:blip>
          <a:srcRect/>
          <a:stretch/>
        </p:blipFill>
        <p:spPr>
          <a:xfrm>
            <a:off x="0" y="37531"/>
            <a:ext cx="3413284" cy="2271387"/>
          </a:xfrm>
          <a:prstGeom prst="rect">
            <a:avLst/>
          </a:prstGeom>
          <a:noFill/>
          <a:ln>
            <a:noFill/>
          </a:ln>
        </p:spPr>
      </p:pic>
      <p:sp>
        <p:nvSpPr>
          <p:cNvPr id="24" name="Google Shape;24;g1e005182ed4_2_11"/>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4015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pic>
        <p:nvPicPr>
          <p:cNvPr id="26" name="Google Shape;26;g1e005182ed4_2_16" descr="Google Shape;37;p26"/>
          <p:cNvPicPr preferRelativeResize="0"/>
          <p:nvPr/>
        </p:nvPicPr>
        <p:blipFill rotWithShape="1">
          <a:blip r:embed="rId2">
            <a:alphaModFix/>
          </a:blip>
          <a:srcRect/>
          <a:stretch/>
        </p:blipFill>
        <p:spPr>
          <a:xfrm>
            <a:off x="619625" y="170250"/>
            <a:ext cx="9525600" cy="6396750"/>
          </a:xfrm>
          <a:prstGeom prst="rect">
            <a:avLst/>
          </a:prstGeom>
          <a:noFill/>
          <a:ln>
            <a:noFill/>
          </a:ln>
        </p:spPr>
      </p:pic>
      <p:sp>
        <p:nvSpPr>
          <p:cNvPr id="27" name="Google Shape;27;g1e005182ed4_2_16"/>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6901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2-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7153836" y="1966302"/>
            <a:ext cx="3534584" cy="3536086"/>
          </a:xfrm>
          <a:ln w="57150">
            <a:solidFill>
              <a:schemeClr val="accent1"/>
            </a:solidFill>
          </a:ln>
        </p:spPr>
        <p:txBody>
          <a:bodyPr/>
          <a:lstStyle>
            <a:lvl1pPr>
              <a:defRPr>
                <a:solidFill>
                  <a:schemeClr val="accent1"/>
                </a:solidFill>
              </a:defRPr>
            </a:lvl1pPr>
          </a:lstStyle>
          <a:p>
            <a:endParaRPr lang="en-US" dirty="0"/>
          </a:p>
        </p:txBody>
      </p:sp>
      <p:sp>
        <p:nvSpPr>
          <p:cNvPr id="4" name="Picture Placeholder 4">
            <a:extLst>
              <a:ext uri="{FF2B5EF4-FFF2-40B4-BE49-F238E27FC236}">
                <a16:creationId xmlns:a16="http://schemas.microsoft.com/office/drawing/2014/main" id="{32075B45-9CE0-95F2-85EA-EB3841845814}"/>
              </a:ext>
            </a:extLst>
          </p:cNvPr>
          <p:cNvSpPr>
            <a:spLocks noGrp="1"/>
          </p:cNvSpPr>
          <p:nvPr>
            <p:ph type="pic" sz="quarter" idx="13"/>
          </p:nvPr>
        </p:nvSpPr>
        <p:spPr>
          <a:xfrm>
            <a:off x="1503582" y="1966302"/>
            <a:ext cx="3534584" cy="3536086"/>
          </a:xfrm>
          <a:ln w="57150">
            <a:solidFill>
              <a:schemeClr val="accent1"/>
            </a:solidFill>
          </a:ln>
        </p:spPr>
        <p:txBody>
          <a:bodyPr/>
          <a:lstStyle>
            <a:lvl1pPr>
              <a:defRPr>
                <a:solidFill>
                  <a:schemeClr val="accent1"/>
                </a:solidFill>
              </a:defRPr>
            </a:lvl1pPr>
          </a:lstStyle>
          <a:p>
            <a:endParaRPr lang="en-US" dirty="0"/>
          </a:p>
        </p:txBody>
      </p:sp>
      <p:sp>
        <p:nvSpPr>
          <p:cNvPr id="11" name="Title 1">
            <a:extLst>
              <a:ext uri="{FF2B5EF4-FFF2-40B4-BE49-F238E27FC236}">
                <a16:creationId xmlns:a16="http://schemas.microsoft.com/office/drawing/2014/main" id="{4BC4A3F5-32BF-A5E6-126F-2E7657883E29}"/>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Sponsor Tier</a:t>
            </a:r>
          </a:p>
        </p:txBody>
      </p:sp>
      <p:sp>
        <p:nvSpPr>
          <p:cNvPr id="13" name="Date Placeholder 3">
            <a:extLst>
              <a:ext uri="{FF2B5EF4-FFF2-40B4-BE49-F238E27FC236}">
                <a16:creationId xmlns:a16="http://schemas.microsoft.com/office/drawing/2014/main" id="{9BA66472-569E-72A4-0FF7-1F8D902786D9}"/>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8050590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28"/>
        <p:cNvGrpSpPr/>
        <p:nvPr/>
      </p:nvGrpSpPr>
      <p:grpSpPr>
        <a:xfrm>
          <a:off x="0" y="0"/>
          <a:ext cx="0" cy="0"/>
          <a:chOff x="0" y="0"/>
          <a:chExt cx="0" cy="0"/>
        </a:xfrm>
      </p:grpSpPr>
      <p:sp>
        <p:nvSpPr>
          <p:cNvPr id="29" name="Google Shape;29;g1e005182ed4_2_19"/>
          <p:cNvSpPr txBox="1">
            <a:spLocks noGrp="1"/>
          </p:cNvSpPr>
          <p:nvPr>
            <p:ph type="title"/>
          </p:nvPr>
        </p:nvSpPr>
        <p:spPr>
          <a:xfrm>
            <a:off x="831850" y="1709738"/>
            <a:ext cx="10515600" cy="2852737"/>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0" name="Google Shape;30;g1e005182ed4_2_19"/>
          <p:cNvSpPr txBox="1">
            <a:spLocks noGrp="1"/>
          </p:cNvSpPr>
          <p:nvPr>
            <p:ph type="body" idx="1"/>
          </p:nvPr>
        </p:nvSpPr>
        <p:spPr>
          <a:xfrm>
            <a:off x="831850" y="4589462"/>
            <a:ext cx="10515600" cy="1500188"/>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1000"/>
              </a:spcBef>
              <a:spcAft>
                <a:spcPts val="0"/>
              </a:spcAft>
              <a:buClr>
                <a:srgbClr val="888888"/>
              </a:buClr>
              <a:buSzPts val="2400"/>
              <a:buFont typeface="Calibri"/>
              <a:buNone/>
              <a:defRPr sz="2400">
                <a:solidFill>
                  <a:srgbClr val="888888"/>
                </a:solidFill>
              </a:defRPr>
            </a:lvl2pPr>
            <a:lvl3pPr marL="1371600" lvl="2" indent="-228600" algn="l">
              <a:lnSpc>
                <a:spcPct val="90000"/>
              </a:lnSpc>
              <a:spcBef>
                <a:spcPts val="1000"/>
              </a:spcBef>
              <a:spcAft>
                <a:spcPts val="0"/>
              </a:spcAft>
              <a:buClr>
                <a:srgbClr val="888888"/>
              </a:buClr>
              <a:buSzPts val="2400"/>
              <a:buFont typeface="Calibri"/>
              <a:buNone/>
              <a:defRPr sz="2400">
                <a:solidFill>
                  <a:srgbClr val="888888"/>
                </a:solidFill>
              </a:defRPr>
            </a:lvl3pPr>
            <a:lvl4pPr marL="1828800" lvl="3" indent="-228600" algn="l">
              <a:lnSpc>
                <a:spcPct val="90000"/>
              </a:lnSpc>
              <a:spcBef>
                <a:spcPts val="1000"/>
              </a:spcBef>
              <a:spcAft>
                <a:spcPts val="0"/>
              </a:spcAft>
              <a:buClr>
                <a:srgbClr val="888888"/>
              </a:buClr>
              <a:buSzPts val="2400"/>
              <a:buFont typeface="Calibri"/>
              <a:buNone/>
              <a:defRPr sz="2400">
                <a:solidFill>
                  <a:srgbClr val="888888"/>
                </a:solidFill>
              </a:defRPr>
            </a:lvl4pPr>
            <a:lvl5pPr marL="2286000" lvl="4" indent="-228600" algn="l">
              <a:lnSpc>
                <a:spcPct val="90000"/>
              </a:lnSpc>
              <a:spcBef>
                <a:spcPts val="1000"/>
              </a:spcBef>
              <a:spcAft>
                <a:spcPts val="0"/>
              </a:spcAft>
              <a:buClr>
                <a:srgbClr val="888888"/>
              </a:buClr>
              <a:buSzPts val="2400"/>
              <a:buFont typeface="Calibri"/>
              <a:buNone/>
              <a:defRPr sz="2400">
                <a:solidFill>
                  <a:srgbClr val="888888"/>
                </a:solidFill>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31" name="Google Shape;31;g1e005182ed4_2_19"/>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1547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32"/>
        <p:cNvGrpSpPr/>
        <p:nvPr/>
      </p:nvGrpSpPr>
      <p:grpSpPr>
        <a:xfrm>
          <a:off x="0" y="0"/>
          <a:ext cx="0" cy="0"/>
          <a:chOff x="0" y="0"/>
          <a:chExt cx="0" cy="0"/>
        </a:xfrm>
      </p:grpSpPr>
      <p:sp>
        <p:nvSpPr>
          <p:cNvPr id="33" name="Google Shape;33;g1e005182ed4_2_23"/>
          <p:cNvSpPr txBox="1">
            <a:spLocks noGrp="1"/>
          </p:cNvSpPr>
          <p:nvPr>
            <p:ph type="title"/>
          </p:nvPr>
        </p:nvSpPr>
        <p:spPr>
          <a:xfrm>
            <a:off x="838200" y="365125"/>
            <a:ext cx="10515600"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4" name="Google Shape;34;g1e005182ed4_2_23"/>
          <p:cNvSpPr txBox="1">
            <a:spLocks noGrp="1"/>
          </p:cNvSpPr>
          <p:nvPr>
            <p:ph type="body" idx="1"/>
          </p:nvPr>
        </p:nvSpPr>
        <p:spPr>
          <a:xfrm>
            <a:off x="838200" y="1825625"/>
            <a:ext cx="5181600" cy="4351338"/>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a:lvl1pPr>
            <a:lvl2pPr marL="914400" lvl="1" indent="-406400" algn="l">
              <a:lnSpc>
                <a:spcPct val="90000"/>
              </a:lnSpc>
              <a:spcBef>
                <a:spcPts val="1000"/>
              </a:spcBef>
              <a:spcAft>
                <a:spcPts val="0"/>
              </a:spcAft>
              <a:buSzPts val="2800"/>
              <a:buChar char="•"/>
              <a:defRPr/>
            </a:lvl2pPr>
            <a:lvl3pPr marL="1371600" lvl="2" indent="-406400" algn="l">
              <a:lnSpc>
                <a:spcPct val="90000"/>
              </a:lnSpc>
              <a:spcBef>
                <a:spcPts val="1000"/>
              </a:spcBef>
              <a:spcAft>
                <a:spcPts val="0"/>
              </a:spcAft>
              <a:buSzPts val="2800"/>
              <a:buChar char="•"/>
              <a:defRPr/>
            </a:lvl3pPr>
            <a:lvl4pPr marL="1828800" lvl="3" indent="-406400" algn="l">
              <a:lnSpc>
                <a:spcPct val="90000"/>
              </a:lnSpc>
              <a:spcBef>
                <a:spcPts val="1000"/>
              </a:spcBef>
              <a:spcAft>
                <a:spcPts val="0"/>
              </a:spcAft>
              <a:buSzPts val="2800"/>
              <a:buChar char="•"/>
              <a:defRPr/>
            </a:lvl4pPr>
            <a:lvl5pPr marL="2286000" lvl="4" indent="-406400" algn="l">
              <a:lnSpc>
                <a:spcPct val="90000"/>
              </a:lnSpc>
              <a:spcBef>
                <a:spcPts val="1000"/>
              </a:spcBef>
              <a:spcAft>
                <a:spcPts val="0"/>
              </a:spcAft>
              <a:buSzPts val="2800"/>
              <a:buChar char="•"/>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35" name="Google Shape;35;g1e005182ed4_2_23"/>
          <p:cNvSpPr txBox="1">
            <a:spLocks noGrp="1"/>
          </p:cNvSpPr>
          <p:nvPr>
            <p:ph type="body" idx="2"/>
          </p:nvPr>
        </p:nvSpPr>
        <p:spPr>
          <a:xfrm>
            <a:off x="6172200" y="1825625"/>
            <a:ext cx="5181600" cy="4351338"/>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a:lvl1pPr>
            <a:lvl2pPr marL="914400" lvl="1" indent="-406400" algn="l">
              <a:lnSpc>
                <a:spcPct val="90000"/>
              </a:lnSpc>
              <a:spcBef>
                <a:spcPts val="1000"/>
              </a:spcBef>
              <a:spcAft>
                <a:spcPts val="0"/>
              </a:spcAft>
              <a:buSzPts val="2800"/>
              <a:buChar char="•"/>
              <a:defRPr/>
            </a:lvl2pPr>
            <a:lvl3pPr marL="1371600" lvl="2" indent="-406400" algn="l">
              <a:lnSpc>
                <a:spcPct val="90000"/>
              </a:lnSpc>
              <a:spcBef>
                <a:spcPts val="1000"/>
              </a:spcBef>
              <a:spcAft>
                <a:spcPts val="0"/>
              </a:spcAft>
              <a:buSzPts val="2800"/>
              <a:buChar char="•"/>
              <a:defRPr/>
            </a:lvl3pPr>
            <a:lvl4pPr marL="1828800" lvl="3" indent="-406400" algn="l">
              <a:lnSpc>
                <a:spcPct val="90000"/>
              </a:lnSpc>
              <a:spcBef>
                <a:spcPts val="1000"/>
              </a:spcBef>
              <a:spcAft>
                <a:spcPts val="0"/>
              </a:spcAft>
              <a:buSzPts val="2800"/>
              <a:buChar char="•"/>
              <a:defRPr/>
            </a:lvl4pPr>
            <a:lvl5pPr marL="2286000" lvl="4" indent="-406400" algn="l">
              <a:lnSpc>
                <a:spcPct val="90000"/>
              </a:lnSpc>
              <a:spcBef>
                <a:spcPts val="1000"/>
              </a:spcBef>
              <a:spcAft>
                <a:spcPts val="0"/>
              </a:spcAft>
              <a:buSzPts val="2800"/>
              <a:buChar char="•"/>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36" name="Google Shape;36;g1e005182ed4_2_23"/>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54547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37"/>
        <p:cNvGrpSpPr/>
        <p:nvPr/>
      </p:nvGrpSpPr>
      <p:grpSpPr>
        <a:xfrm>
          <a:off x="0" y="0"/>
          <a:ext cx="0" cy="0"/>
          <a:chOff x="0" y="0"/>
          <a:chExt cx="0" cy="0"/>
        </a:xfrm>
      </p:grpSpPr>
      <p:sp>
        <p:nvSpPr>
          <p:cNvPr id="38" name="Google Shape;38;g1e005182ed4_2_28"/>
          <p:cNvSpPr txBox="1">
            <a:spLocks noGrp="1"/>
          </p:cNvSpPr>
          <p:nvPr>
            <p:ph type="title"/>
          </p:nvPr>
        </p:nvSpPr>
        <p:spPr>
          <a:xfrm>
            <a:off x="839787" y="365125"/>
            <a:ext cx="10515601"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9" name="Google Shape;39;g1e005182ed4_2_28"/>
          <p:cNvSpPr txBox="1">
            <a:spLocks noGrp="1"/>
          </p:cNvSpPr>
          <p:nvPr>
            <p:ph type="body" idx="1"/>
          </p:nvPr>
        </p:nvSpPr>
        <p:spPr>
          <a:xfrm>
            <a:off x="839787" y="1681163"/>
            <a:ext cx="5157789" cy="823913"/>
          </a:xfrm>
          <a:prstGeom prst="rect">
            <a:avLst/>
          </a:prstGeom>
          <a:noFill/>
          <a:ln>
            <a:noFill/>
          </a:ln>
        </p:spPr>
        <p:txBody>
          <a:bodyPr spcFirstLastPara="1" wrap="square" lIns="45675" tIns="45675" rIns="45675" bIns="45675" anchor="b" anchorCtr="0">
            <a:normAutofit/>
          </a:bodyPr>
          <a:lstStyle>
            <a:lvl1pPr marL="457200" lvl="0" indent="-228600" algn="l">
              <a:lnSpc>
                <a:spcPct val="90000"/>
              </a:lnSpc>
              <a:spcBef>
                <a:spcPts val="1000"/>
              </a:spcBef>
              <a:spcAft>
                <a:spcPts val="0"/>
              </a:spcAft>
              <a:buClr>
                <a:srgbClr val="000000"/>
              </a:buClr>
              <a:buSzPts val="2400"/>
              <a:buFont typeface="Calibri"/>
              <a:buNone/>
              <a:defRPr sz="2400" b="1"/>
            </a:lvl1pPr>
            <a:lvl2pPr marL="914400" lvl="1" indent="-228600" algn="l">
              <a:lnSpc>
                <a:spcPct val="90000"/>
              </a:lnSpc>
              <a:spcBef>
                <a:spcPts val="1000"/>
              </a:spcBef>
              <a:spcAft>
                <a:spcPts val="0"/>
              </a:spcAft>
              <a:buClr>
                <a:srgbClr val="000000"/>
              </a:buClr>
              <a:buSzPts val="2400"/>
              <a:buFont typeface="Calibri"/>
              <a:buNone/>
              <a:defRPr sz="2400" b="1"/>
            </a:lvl2pPr>
            <a:lvl3pPr marL="1371600" lvl="2" indent="-228600" algn="l">
              <a:lnSpc>
                <a:spcPct val="90000"/>
              </a:lnSpc>
              <a:spcBef>
                <a:spcPts val="1000"/>
              </a:spcBef>
              <a:spcAft>
                <a:spcPts val="0"/>
              </a:spcAft>
              <a:buClr>
                <a:srgbClr val="000000"/>
              </a:buClr>
              <a:buSzPts val="2400"/>
              <a:buFont typeface="Calibri"/>
              <a:buNone/>
              <a:defRPr sz="2400" b="1"/>
            </a:lvl3pPr>
            <a:lvl4pPr marL="1828800" lvl="3" indent="-228600" algn="l">
              <a:lnSpc>
                <a:spcPct val="90000"/>
              </a:lnSpc>
              <a:spcBef>
                <a:spcPts val="1000"/>
              </a:spcBef>
              <a:spcAft>
                <a:spcPts val="0"/>
              </a:spcAft>
              <a:buClr>
                <a:srgbClr val="000000"/>
              </a:buClr>
              <a:buSzPts val="2400"/>
              <a:buFont typeface="Calibri"/>
              <a:buNone/>
              <a:defRPr sz="2400" b="1"/>
            </a:lvl4pPr>
            <a:lvl5pPr marL="2286000" lvl="4" indent="-228600" algn="l">
              <a:lnSpc>
                <a:spcPct val="90000"/>
              </a:lnSpc>
              <a:spcBef>
                <a:spcPts val="1000"/>
              </a:spcBef>
              <a:spcAft>
                <a:spcPts val="0"/>
              </a:spcAft>
              <a:buClr>
                <a:srgbClr val="000000"/>
              </a:buClr>
              <a:buSzPts val="2400"/>
              <a:buFont typeface="Calibri"/>
              <a:buNone/>
              <a:defRPr sz="2400" b="1"/>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40" name="Google Shape;40;g1e005182ed4_2_28"/>
          <p:cNvSpPr txBox="1">
            <a:spLocks noGrp="1"/>
          </p:cNvSpPr>
          <p:nvPr>
            <p:ph type="body" idx="2"/>
          </p:nvPr>
        </p:nvSpPr>
        <p:spPr>
          <a:xfrm>
            <a:off x="839787" y="2505075"/>
            <a:ext cx="5157788" cy="3684588"/>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a:lvl1pPr>
            <a:lvl2pPr marL="914400" lvl="1" indent="-406400" algn="l">
              <a:lnSpc>
                <a:spcPct val="90000"/>
              </a:lnSpc>
              <a:spcBef>
                <a:spcPts val="1000"/>
              </a:spcBef>
              <a:spcAft>
                <a:spcPts val="0"/>
              </a:spcAft>
              <a:buSzPts val="2800"/>
              <a:buChar char="•"/>
              <a:defRPr/>
            </a:lvl2pPr>
            <a:lvl3pPr marL="1371600" lvl="2" indent="-406400" algn="l">
              <a:lnSpc>
                <a:spcPct val="90000"/>
              </a:lnSpc>
              <a:spcBef>
                <a:spcPts val="1000"/>
              </a:spcBef>
              <a:spcAft>
                <a:spcPts val="0"/>
              </a:spcAft>
              <a:buSzPts val="2800"/>
              <a:buChar char="•"/>
              <a:defRPr/>
            </a:lvl3pPr>
            <a:lvl4pPr marL="1828800" lvl="3" indent="-406400" algn="l">
              <a:lnSpc>
                <a:spcPct val="90000"/>
              </a:lnSpc>
              <a:spcBef>
                <a:spcPts val="1000"/>
              </a:spcBef>
              <a:spcAft>
                <a:spcPts val="0"/>
              </a:spcAft>
              <a:buSzPts val="2800"/>
              <a:buChar char="•"/>
              <a:defRPr/>
            </a:lvl4pPr>
            <a:lvl5pPr marL="2286000" lvl="4" indent="-406400" algn="l">
              <a:lnSpc>
                <a:spcPct val="90000"/>
              </a:lnSpc>
              <a:spcBef>
                <a:spcPts val="1000"/>
              </a:spcBef>
              <a:spcAft>
                <a:spcPts val="0"/>
              </a:spcAft>
              <a:buSzPts val="2800"/>
              <a:buChar char="•"/>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41" name="Google Shape;41;g1e005182ed4_2_28"/>
          <p:cNvSpPr txBox="1">
            <a:spLocks noGrp="1"/>
          </p:cNvSpPr>
          <p:nvPr>
            <p:ph type="body" idx="3"/>
          </p:nvPr>
        </p:nvSpPr>
        <p:spPr>
          <a:xfrm>
            <a:off x="6172200" y="1681163"/>
            <a:ext cx="5183188" cy="823913"/>
          </a:xfrm>
          <a:prstGeom prst="rect">
            <a:avLst/>
          </a:prstGeom>
          <a:noFill/>
          <a:ln>
            <a:noFill/>
          </a:ln>
        </p:spPr>
        <p:txBody>
          <a:bodyPr spcFirstLastPara="1" wrap="square" lIns="45675" tIns="45675" rIns="45675" bIns="45675" anchor="b" anchorCtr="0">
            <a:normAutofit/>
          </a:bodyPr>
          <a:lstStyle>
            <a:lvl1pPr marL="457200" lvl="0" indent="-406400" algn="l">
              <a:lnSpc>
                <a:spcPct val="90000"/>
              </a:lnSpc>
              <a:spcBef>
                <a:spcPts val="1000"/>
              </a:spcBef>
              <a:spcAft>
                <a:spcPts val="0"/>
              </a:spcAft>
              <a:buSzPts val="2800"/>
              <a:buChar char="•"/>
              <a:defRPr/>
            </a:lvl1pPr>
            <a:lvl2pPr marL="914400" lvl="1" indent="-406400" algn="l">
              <a:lnSpc>
                <a:spcPct val="90000"/>
              </a:lnSpc>
              <a:spcBef>
                <a:spcPts val="1000"/>
              </a:spcBef>
              <a:spcAft>
                <a:spcPts val="0"/>
              </a:spcAft>
              <a:buSzPts val="2800"/>
              <a:buChar char="•"/>
              <a:defRPr/>
            </a:lvl2pPr>
            <a:lvl3pPr marL="1371600" lvl="2" indent="-406400" algn="l">
              <a:lnSpc>
                <a:spcPct val="90000"/>
              </a:lnSpc>
              <a:spcBef>
                <a:spcPts val="1000"/>
              </a:spcBef>
              <a:spcAft>
                <a:spcPts val="0"/>
              </a:spcAft>
              <a:buSzPts val="2800"/>
              <a:buChar char="•"/>
              <a:defRPr/>
            </a:lvl3pPr>
            <a:lvl4pPr marL="1828800" lvl="3" indent="-406400" algn="l">
              <a:lnSpc>
                <a:spcPct val="90000"/>
              </a:lnSpc>
              <a:spcBef>
                <a:spcPts val="1000"/>
              </a:spcBef>
              <a:spcAft>
                <a:spcPts val="0"/>
              </a:spcAft>
              <a:buSzPts val="2800"/>
              <a:buChar char="•"/>
              <a:defRPr/>
            </a:lvl4pPr>
            <a:lvl5pPr marL="2286000" lvl="4" indent="-406400" algn="l">
              <a:lnSpc>
                <a:spcPct val="90000"/>
              </a:lnSpc>
              <a:spcBef>
                <a:spcPts val="1000"/>
              </a:spcBef>
              <a:spcAft>
                <a:spcPts val="0"/>
              </a:spcAft>
              <a:buSzPts val="2800"/>
              <a:buChar char="•"/>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42" name="Google Shape;42;g1e005182ed4_2_28"/>
          <p:cNvSpPr txBox="1">
            <a:spLocks noGrp="1"/>
          </p:cNvSpPr>
          <p:nvPr>
            <p:ph type="body" idx="4"/>
          </p:nvPr>
        </p:nvSpPr>
        <p:spPr>
          <a:xfrm>
            <a:off x="6172200" y="2505075"/>
            <a:ext cx="5183188" cy="3684588"/>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a:lvl1pPr>
            <a:lvl2pPr marL="914400" lvl="1" indent="-406400" algn="l">
              <a:lnSpc>
                <a:spcPct val="90000"/>
              </a:lnSpc>
              <a:spcBef>
                <a:spcPts val="1000"/>
              </a:spcBef>
              <a:spcAft>
                <a:spcPts val="0"/>
              </a:spcAft>
              <a:buSzPts val="2800"/>
              <a:buChar char="•"/>
              <a:defRPr/>
            </a:lvl2pPr>
            <a:lvl3pPr marL="1371600" lvl="2" indent="-406400" algn="l">
              <a:lnSpc>
                <a:spcPct val="90000"/>
              </a:lnSpc>
              <a:spcBef>
                <a:spcPts val="1000"/>
              </a:spcBef>
              <a:spcAft>
                <a:spcPts val="0"/>
              </a:spcAft>
              <a:buSzPts val="2800"/>
              <a:buChar char="•"/>
              <a:defRPr/>
            </a:lvl3pPr>
            <a:lvl4pPr marL="1828800" lvl="3" indent="-406400" algn="l">
              <a:lnSpc>
                <a:spcPct val="90000"/>
              </a:lnSpc>
              <a:spcBef>
                <a:spcPts val="1000"/>
              </a:spcBef>
              <a:spcAft>
                <a:spcPts val="0"/>
              </a:spcAft>
              <a:buSzPts val="2800"/>
              <a:buChar char="•"/>
              <a:defRPr/>
            </a:lvl4pPr>
            <a:lvl5pPr marL="2286000" lvl="4" indent="-406400" algn="l">
              <a:lnSpc>
                <a:spcPct val="90000"/>
              </a:lnSpc>
              <a:spcBef>
                <a:spcPts val="1000"/>
              </a:spcBef>
              <a:spcAft>
                <a:spcPts val="0"/>
              </a:spcAft>
              <a:buSzPts val="2800"/>
              <a:buChar char="•"/>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43" name="Google Shape;43;g1e005182ed4_2_28"/>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5619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44"/>
        <p:cNvGrpSpPr/>
        <p:nvPr/>
      </p:nvGrpSpPr>
      <p:grpSpPr>
        <a:xfrm>
          <a:off x="0" y="0"/>
          <a:ext cx="0" cy="0"/>
          <a:chOff x="0" y="0"/>
          <a:chExt cx="0" cy="0"/>
        </a:xfrm>
      </p:grpSpPr>
      <p:sp>
        <p:nvSpPr>
          <p:cNvPr id="45" name="Google Shape;45;g1e005182ed4_2_35"/>
          <p:cNvSpPr txBox="1">
            <a:spLocks noGrp="1"/>
          </p:cNvSpPr>
          <p:nvPr>
            <p:ph type="title"/>
          </p:nvPr>
        </p:nvSpPr>
        <p:spPr>
          <a:xfrm>
            <a:off x="839787" y="457200"/>
            <a:ext cx="3932239" cy="1600200"/>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6" name="Google Shape;46;g1e005182ed4_2_35"/>
          <p:cNvSpPr txBox="1">
            <a:spLocks noGrp="1"/>
          </p:cNvSpPr>
          <p:nvPr>
            <p:ph type="body" idx="1"/>
          </p:nvPr>
        </p:nvSpPr>
        <p:spPr>
          <a:xfrm>
            <a:off x="5183187" y="987425"/>
            <a:ext cx="6172201" cy="4873625"/>
          </a:xfrm>
          <a:prstGeom prst="rect">
            <a:avLst/>
          </a:prstGeom>
          <a:noFill/>
          <a:ln>
            <a:noFill/>
          </a:ln>
        </p:spPr>
        <p:txBody>
          <a:bodyPr spcFirstLastPara="1" wrap="square" lIns="45675" tIns="45675" rIns="45675" bIns="45675" anchor="t" anchorCtr="0">
            <a:normAutofit/>
          </a:bodyPr>
          <a:lstStyle>
            <a:lvl1pPr marL="457200" lvl="0" indent="-431800" algn="l">
              <a:lnSpc>
                <a:spcPct val="90000"/>
              </a:lnSpc>
              <a:spcBef>
                <a:spcPts val="1000"/>
              </a:spcBef>
              <a:spcAft>
                <a:spcPts val="0"/>
              </a:spcAft>
              <a:buSzPts val="3200"/>
              <a:buChar char="•"/>
              <a:defRPr sz="3200"/>
            </a:lvl1pPr>
            <a:lvl2pPr marL="914400" lvl="1" indent="-431800" algn="l">
              <a:lnSpc>
                <a:spcPct val="90000"/>
              </a:lnSpc>
              <a:spcBef>
                <a:spcPts val="1000"/>
              </a:spcBef>
              <a:spcAft>
                <a:spcPts val="0"/>
              </a:spcAft>
              <a:buSzPts val="3200"/>
              <a:buChar char="•"/>
              <a:defRPr sz="3200"/>
            </a:lvl2pPr>
            <a:lvl3pPr marL="1371600" lvl="2" indent="-431800" algn="l">
              <a:lnSpc>
                <a:spcPct val="90000"/>
              </a:lnSpc>
              <a:spcBef>
                <a:spcPts val="1000"/>
              </a:spcBef>
              <a:spcAft>
                <a:spcPts val="0"/>
              </a:spcAft>
              <a:buSzPts val="3200"/>
              <a:buChar char="•"/>
              <a:defRPr sz="3200"/>
            </a:lvl3pPr>
            <a:lvl4pPr marL="1828800" lvl="3" indent="-431800" algn="l">
              <a:lnSpc>
                <a:spcPct val="90000"/>
              </a:lnSpc>
              <a:spcBef>
                <a:spcPts val="1000"/>
              </a:spcBef>
              <a:spcAft>
                <a:spcPts val="0"/>
              </a:spcAft>
              <a:buSzPts val="3200"/>
              <a:buChar char="•"/>
              <a:defRPr sz="3200"/>
            </a:lvl4pPr>
            <a:lvl5pPr marL="2286000" lvl="4" indent="-431800" algn="l">
              <a:lnSpc>
                <a:spcPct val="90000"/>
              </a:lnSpc>
              <a:spcBef>
                <a:spcPts val="1000"/>
              </a:spcBef>
              <a:spcAft>
                <a:spcPts val="0"/>
              </a:spcAft>
              <a:buSzPts val="3200"/>
              <a:buChar char="•"/>
              <a:defRPr sz="3200"/>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47" name="Google Shape;47;g1e005182ed4_2_35"/>
          <p:cNvSpPr txBox="1">
            <a:spLocks noGrp="1"/>
          </p:cNvSpPr>
          <p:nvPr>
            <p:ph type="body" idx="2"/>
          </p:nvPr>
        </p:nvSpPr>
        <p:spPr>
          <a:xfrm>
            <a:off x="839787" y="2057400"/>
            <a:ext cx="3932238" cy="3811588"/>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a:lvl1pPr>
            <a:lvl2pPr marL="914400" lvl="1" indent="-406400" algn="l">
              <a:lnSpc>
                <a:spcPct val="90000"/>
              </a:lnSpc>
              <a:spcBef>
                <a:spcPts val="1000"/>
              </a:spcBef>
              <a:spcAft>
                <a:spcPts val="0"/>
              </a:spcAft>
              <a:buSzPts val="2800"/>
              <a:buChar char="•"/>
              <a:defRPr/>
            </a:lvl2pPr>
            <a:lvl3pPr marL="1371600" lvl="2" indent="-406400" algn="l">
              <a:lnSpc>
                <a:spcPct val="90000"/>
              </a:lnSpc>
              <a:spcBef>
                <a:spcPts val="1000"/>
              </a:spcBef>
              <a:spcAft>
                <a:spcPts val="0"/>
              </a:spcAft>
              <a:buSzPts val="2800"/>
              <a:buChar char="•"/>
              <a:defRPr/>
            </a:lvl3pPr>
            <a:lvl4pPr marL="1828800" lvl="3" indent="-406400" algn="l">
              <a:lnSpc>
                <a:spcPct val="90000"/>
              </a:lnSpc>
              <a:spcBef>
                <a:spcPts val="1000"/>
              </a:spcBef>
              <a:spcAft>
                <a:spcPts val="0"/>
              </a:spcAft>
              <a:buSzPts val="2800"/>
              <a:buChar char="•"/>
              <a:defRPr/>
            </a:lvl4pPr>
            <a:lvl5pPr marL="2286000" lvl="4" indent="-406400" algn="l">
              <a:lnSpc>
                <a:spcPct val="90000"/>
              </a:lnSpc>
              <a:spcBef>
                <a:spcPts val="1000"/>
              </a:spcBef>
              <a:spcAft>
                <a:spcPts val="0"/>
              </a:spcAft>
              <a:buSzPts val="2800"/>
              <a:buChar char="•"/>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48" name="Google Shape;48;g1e005182ed4_2_35"/>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8022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49"/>
        <p:cNvGrpSpPr/>
        <p:nvPr/>
      </p:nvGrpSpPr>
      <p:grpSpPr>
        <a:xfrm>
          <a:off x="0" y="0"/>
          <a:ext cx="0" cy="0"/>
          <a:chOff x="0" y="0"/>
          <a:chExt cx="0" cy="0"/>
        </a:xfrm>
      </p:grpSpPr>
      <p:sp>
        <p:nvSpPr>
          <p:cNvPr id="50" name="Google Shape;50;g1e005182ed4_2_40"/>
          <p:cNvSpPr txBox="1">
            <a:spLocks noGrp="1"/>
          </p:cNvSpPr>
          <p:nvPr>
            <p:ph type="title"/>
          </p:nvPr>
        </p:nvSpPr>
        <p:spPr>
          <a:xfrm>
            <a:off x="839787" y="457200"/>
            <a:ext cx="3932239" cy="1600200"/>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1" name="Google Shape;51;g1e005182ed4_2_40"/>
          <p:cNvSpPr>
            <a:spLocks noGrp="1"/>
          </p:cNvSpPr>
          <p:nvPr>
            <p:ph type="pic" idx="2"/>
          </p:nvPr>
        </p:nvSpPr>
        <p:spPr>
          <a:xfrm>
            <a:off x="5183187" y="987425"/>
            <a:ext cx="6172201" cy="4873625"/>
          </a:xfrm>
          <a:prstGeom prst="rect">
            <a:avLst/>
          </a:prstGeom>
          <a:noFill/>
          <a:ln>
            <a:noFill/>
          </a:ln>
        </p:spPr>
      </p:sp>
      <p:sp>
        <p:nvSpPr>
          <p:cNvPr id="52" name="Google Shape;52;g1e005182ed4_2_40"/>
          <p:cNvSpPr txBox="1">
            <a:spLocks noGrp="1"/>
          </p:cNvSpPr>
          <p:nvPr>
            <p:ph type="body" idx="1"/>
          </p:nvPr>
        </p:nvSpPr>
        <p:spPr>
          <a:xfrm>
            <a:off x="839787" y="2057400"/>
            <a:ext cx="3932239" cy="3811588"/>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000000"/>
              </a:buClr>
              <a:buSzPts val="1600"/>
              <a:buFont typeface="Calibri"/>
              <a:buNone/>
              <a:defRPr sz="1600"/>
            </a:lvl1pPr>
            <a:lvl2pPr marL="914400" lvl="1" indent="-228600" algn="l">
              <a:lnSpc>
                <a:spcPct val="90000"/>
              </a:lnSpc>
              <a:spcBef>
                <a:spcPts val="1000"/>
              </a:spcBef>
              <a:spcAft>
                <a:spcPts val="0"/>
              </a:spcAft>
              <a:buClr>
                <a:srgbClr val="000000"/>
              </a:buClr>
              <a:buSzPts val="1600"/>
              <a:buFont typeface="Calibri"/>
              <a:buNone/>
              <a:defRPr sz="1600"/>
            </a:lvl2pPr>
            <a:lvl3pPr marL="1371600" lvl="2" indent="-228600" algn="l">
              <a:lnSpc>
                <a:spcPct val="90000"/>
              </a:lnSpc>
              <a:spcBef>
                <a:spcPts val="1000"/>
              </a:spcBef>
              <a:spcAft>
                <a:spcPts val="0"/>
              </a:spcAft>
              <a:buClr>
                <a:srgbClr val="000000"/>
              </a:buClr>
              <a:buSzPts val="1600"/>
              <a:buFont typeface="Calibri"/>
              <a:buNone/>
              <a:defRPr sz="1600"/>
            </a:lvl3pPr>
            <a:lvl4pPr marL="1828800" lvl="3" indent="-228600" algn="l">
              <a:lnSpc>
                <a:spcPct val="90000"/>
              </a:lnSpc>
              <a:spcBef>
                <a:spcPts val="1000"/>
              </a:spcBef>
              <a:spcAft>
                <a:spcPts val="0"/>
              </a:spcAft>
              <a:buClr>
                <a:srgbClr val="000000"/>
              </a:buClr>
              <a:buSzPts val="1600"/>
              <a:buFont typeface="Calibri"/>
              <a:buNone/>
              <a:defRPr sz="1600"/>
            </a:lvl4pPr>
            <a:lvl5pPr marL="2286000" lvl="4" indent="-228600" algn="l">
              <a:lnSpc>
                <a:spcPct val="90000"/>
              </a:lnSpc>
              <a:spcBef>
                <a:spcPts val="1000"/>
              </a:spcBef>
              <a:spcAft>
                <a:spcPts val="0"/>
              </a:spcAft>
              <a:buClr>
                <a:srgbClr val="000000"/>
              </a:buClr>
              <a:buSzPts val="1600"/>
              <a:buFont typeface="Calibri"/>
              <a:buNone/>
              <a:defRPr sz="1600"/>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53" name="Google Shape;53;g1e005182ed4_2_40"/>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45416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54"/>
        <p:cNvGrpSpPr/>
        <p:nvPr/>
      </p:nvGrpSpPr>
      <p:grpSpPr>
        <a:xfrm>
          <a:off x="0" y="0"/>
          <a:ext cx="0" cy="0"/>
          <a:chOff x="0" y="0"/>
          <a:chExt cx="0" cy="0"/>
        </a:xfrm>
      </p:grpSpPr>
      <p:sp>
        <p:nvSpPr>
          <p:cNvPr id="55" name="Google Shape;55;g1e005182ed4_2_45"/>
          <p:cNvSpPr txBox="1">
            <a:spLocks noGrp="1"/>
          </p:cNvSpPr>
          <p:nvPr>
            <p:ph type="title"/>
          </p:nvPr>
        </p:nvSpPr>
        <p:spPr>
          <a:xfrm>
            <a:off x="838200" y="365125"/>
            <a:ext cx="10515600"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6" name="Google Shape;56;g1e005182ed4_2_45"/>
          <p:cNvSpPr txBox="1">
            <a:spLocks noGrp="1"/>
          </p:cNvSpPr>
          <p:nvPr>
            <p:ph type="body" idx="1"/>
          </p:nvPr>
        </p:nvSpPr>
        <p:spPr>
          <a:xfrm rot="5400000">
            <a:off x="3920330" y="-1256506"/>
            <a:ext cx="4351339" cy="10515601"/>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a:lvl1pPr>
            <a:lvl2pPr marL="914400" lvl="1" indent="-406400" algn="l">
              <a:lnSpc>
                <a:spcPct val="90000"/>
              </a:lnSpc>
              <a:spcBef>
                <a:spcPts val="1000"/>
              </a:spcBef>
              <a:spcAft>
                <a:spcPts val="0"/>
              </a:spcAft>
              <a:buSzPts val="2800"/>
              <a:buChar char="•"/>
              <a:defRPr/>
            </a:lvl2pPr>
            <a:lvl3pPr marL="1371600" lvl="2" indent="-406400" algn="l">
              <a:lnSpc>
                <a:spcPct val="90000"/>
              </a:lnSpc>
              <a:spcBef>
                <a:spcPts val="1000"/>
              </a:spcBef>
              <a:spcAft>
                <a:spcPts val="0"/>
              </a:spcAft>
              <a:buSzPts val="2800"/>
              <a:buChar char="•"/>
              <a:defRPr/>
            </a:lvl3pPr>
            <a:lvl4pPr marL="1828800" lvl="3" indent="-406400" algn="l">
              <a:lnSpc>
                <a:spcPct val="90000"/>
              </a:lnSpc>
              <a:spcBef>
                <a:spcPts val="1000"/>
              </a:spcBef>
              <a:spcAft>
                <a:spcPts val="0"/>
              </a:spcAft>
              <a:buSzPts val="2800"/>
              <a:buChar char="•"/>
              <a:defRPr/>
            </a:lvl4pPr>
            <a:lvl5pPr marL="2286000" lvl="4" indent="-406400" algn="l">
              <a:lnSpc>
                <a:spcPct val="90000"/>
              </a:lnSpc>
              <a:spcBef>
                <a:spcPts val="1000"/>
              </a:spcBef>
              <a:spcAft>
                <a:spcPts val="0"/>
              </a:spcAft>
              <a:buSzPts val="2800"/>
              <a:buChar char="•"/>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57" name="Google Shape;57;g1e005182ed4_2_45"/>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3033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58"/>
        <p:cNvGrpSpPr/>
        <p:nvPr/>
      </p:nvGrpSpPr>
      <p:grpSpPr>
        <a:xfrm>
          <a:off x="0" y="0"/>
          <a:ext cx="0" cy="0"/>
          <a:chOff x="0" y="0"/>
          <a:chExt cx="0" cy="0"/>
        </a:xfrm>
      </p:grpSpPr>
      <p:sp>
        <p:nvSpPr>
          <p:cNvPr id="59" name="Google Shape;59;g1e005182ed4_2_49"/>
          <p:cNvSpPr txBox="1">
            <a:spLocks noGrp="1"/>
          </p:cNvSpPr>
          <p:nvPr>
            <p:ph type="title"/>
          </p:nvPr>
        </p:nvSpPr>
        <p:spPr>
          <a:xfrm rot="5400000">
            <a:off x="7133431" y="1956593"/>
            <a:ext cx="5811839" cy="26289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0" name="Google Shape;60;g1e005182ed4_2_49"/>
          <p:cNvSpPr txBox="1">
            <a:spLocks noGrp="1"/>
          </p:cNvSpPr>
          <p:nvPr>
            <p:ph type="body" idx="1"/>
          </p:nvPr>
        </p:nvSpPr>
        <p:spPr>
          <a:xfrm rot="5400000">
            <a:off x="1799431" y="-596107"/>
            <a:ext cx="5811838" cy="7734301"/>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a:lvl1pPr>
            <a:lvl2pPr marL="914400" lvl="1" indent="-406400" algn="l">
              <a:lnSpc>
                <a:spcPct val="90000"/>
              </a:lnSpc>
              <a:spcBef>
                <a:spcPts val="1000"/>
              </a:spcBef>
              <a:spcAft>
                <a:spcPts val="0"/>
              </a:spcAft>
              <a:buSzPts val="2800"/>
              <a:buChar char="•"/>
              <a:defRPr/>
            </a:lvl2pPr>
            <a:lvl3pPr marL="1371600" lvl="2" indent="-406400" algn="l">
              <a:lnSpc>
                <a:spcPct val="90000"/>
              </a:lnSpc>
              <a:spcBef>
                <a:spcPts val="1000"/>
              </a:spcBef>
              <a:spcAft>
                <a:spcPts val="0"/>
              </a:spcAft>
              <a:buSzPts val="2800"/>
              <a:buChar char="•"/>
              <a:defRPr/>
            </a:lvl3pPr>
            <a:lvl4pPr marL="1828800" lvl="3" indent="-406400" algn="l">
              <a:lnSpc>
                <a:spcPct val="90000"/>
              </a:lnSpc>
              <a:spcBef>
                <a:spcPts val="1000"/>
              </a:spcBef>
              <a:spcAft>
                <a:spcPts val="0"/>
              </a:spcAft>
              <a:buSzPts val="2800"/>
              <a:buChar char="•"/>
              <a:defRPr/>
            </a:lvl4pPr>
            <a:lvl5pPr marL="2286000" lvl="4" indent="-406400" algn="l">
              <a:lnSpc>
                <a:spcPct val="90000"/>
              </a:lnSpc>
              <a:spcBef>
                <a:spcPts val="1000"/>
              </a:spcBef>
              <a:spcAft>
                <a:spcPts val="0"/>
              </a:spcAft>
              <a:buSzPts val="2800"/>
              <a:buChar char="•"/>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61" name="Google Shape;61;g1e005182ed4_2_49"/>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93584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5"/>
        <p:cNvGrpSpPr/>
        <p:nvPr/>
      </p:nvGrpSpPr>
      <p:grpSpPr>
        <a:xfrm>
          <a:off x="0" y="0"/>
          <a:ext cx="0" cy="0"/>
          <a:chOff x="0" y="0"/>
          <a:chExt cx="0" cy="0"/>
        </a:xfrm>
      </p:grpSpPr>
      <p:sp>
        <p:nvSpPr>
          <p:cNvPr id="66" name="Google Shape;66;p51"/>
          <p:cNvSpPr txBox="1">
            <a:spLocks noGrp="1"/>
          </p:cNvSpPr>
          <p:nvPr>
            <p:ph type="title"/>
          </p:nvPr>
        </p:nvSpPr>
        <p:spPr>
          <a:xfrm>
            <a:off x="625135" y="977684"/>
            <a:ext cx="1086256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Georgia"/>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1"/>
          <p:cNvSpPr txBox="1">
            <a:spLocks noGrp="1"/>
          </p:cNvSpPr>
          <p:nvPr>
            <p:ph type="body" idx="1"/>
          </p:nvPr>
        </p:nvSpPr>
        <p:spPr>
          <a:xfrm>
            <a:off x="625135" y="2438184"/>
            <a:ext cx="10862569" cy="4015882"/>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1000"/>
              </a:spcBef>
              <a:spcAft>
                <a:spcPts val="0"/>
              </a:spcAft>
              <a:buClr>
                <a:schemeClr val="dk1"/>
              </a:buClr>
              <a:buSzPts val="2800"/>
              <a:buChar char="•"/>
              <a:defRPr/>
            </a:lvl1pPr>
            <a:lvl2pPr marL="914400" lvl="1" indent="-381000" algn="l">
              <a:lnSpc>
                <a:spcPct val="150000"/>
              </a:lnSpc>
              <a:spcBef>
                <a:spcPts val="500"/>
              </a:spcBef>
              <a:spcAft>
                <a:spcPts val="0"/>
              </a:spcAft>
              <a:buClr>
                <a:schemeClr val="dk1"/>
              </a:buClr>
              <a:buSzPts val="2400"/>
              <a:buFont typeface="Courier New"/>
              <a:buChar char="»"/>
              <a:defRPr/>
            </a:lvl2pPr>
            <a:lvl3pPr marL="1371600" lvl="2" indent="-355600" algn="l">
              <a:lnSpc>
                <a:spcPct val="150000"/>
              </a:lnSpc>
              <a:spcBef>
                <a:spcPts val="500"/>
              </a:spcBef>
              <a:spcAft>
                <a:spcPts val="0"/>
              </a:spcAft>
              <a:buClr>
                <a:schemeClr val="dk1"/>
              </a:buClr>
              <a:buSzPts val="20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526513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
        <p:cNvGrpSpPr/>
        <p:nvPr/>
      </p:nvGrpSpPr>
      <p:grpSpPr>
        <a:xfrm>
          <a:off x="0" y="0"/>
          <a:ext cx="0" cy="0"/>
          <a:chOff x="0" y="0"/>
          <a:chExt cx="0" cy="0"/>
        </a:xfrm>
      </p:grpSpPr>
      <p:sp>
        <p:nvSpPr>
          <p:cNvPr id="69" name="Google Shape;69;p53"/>
          <p:cNvSpPr txBox="1">
            <a:spLocks noGrp="1"/>
          </p:cNvSpPr>
          <p:nvPr>
            <p:ph type="title"/>
          </p:nvPr>
        </p:nvSpPr>
        <p:spPr>
          <a:xfrm>
            <a:off x="527481" y="1046162"/>
            <a:ext cx="1100461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Georgia"/>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648896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sp>
        <p:nvSpPr>
          <p:cNvPr id="71" name="Google Shape;71;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885595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5-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338368" y="2399642"/>
            <a:ext cx="2057843" cy="2058716"/>
          </a:xfrm>
          <a:ln w="57150">
            <a:solidFill>
              <a:schemeClr val="tx1"/>
            </a:solidFill>
          </a:ln>
        </p:spPr>
        <p:txBody>
          <a:bodyPr/>
          <a:lstStyle>
            <a:lvl1pPr>
              <a:defRPr>
                <a:solidFill>
                  <a:schemeClr val="tx1"/>
                </a:solidFill>
              </a:defRPr>
            </a:lvl1pPr>
          </a:lstStyle>
          <a:p>
            <a:endParaRPr lang="en-US" dirty="0"/>
          </a:p>
        </p:txBody>
      </p:sp>
      <p:sp>
        <p:nvSpPr>
          <p:cNvPr id="8" name="Text Placeholder 7">
            <a:extLst>
              <a:ext uri="{FF2B5EF4-FFF2-40B4-BE49-F238E27FC236}">
                <a16:creationId xmlns:a16="http://schemas.microsoft.com/office/drawing/2014/main" id="{37DDACA0-484C-8FE4-DC9F-204976DF4E14}"/>
              </a:ext>
            </a:extLst>
          </p:cNvPr>
          <p:cNvSpPr>
            <a:spLocks noGrp="1"/>
          </p:cNvSpPr>
          <p:nvPr>
            <p:ph type="body" sz="quarter" idx="12" hasCustomPrompt="1"/>
          </p:nvPr>
        </p:nvSpPr>
        <p:spPr>
          <a:xfrm>
            <a:off x="338368"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0" name="Picture Placeholder 4">
            <a:extLst>
              <a:ext uri="{FF2B5EF4-FFF2-40B4-BE49-F238E27FC236}">
                <a16:creationId xmlns:a16="http://schemas.microsoft.com/office/drawing/2014/main" id="{9D456554-942B-C0B3-1845-345101F9C25B}"/>
              </a:ext>
            </a:extLst>
          </p:cNvPr>
          <p:cNvSpPr>
            <a:spLocks noGrp="1"/>
          </p:cNvSpPr>
          <p:nvPr>
            <p:ph type="pic" sz="quarter" idx="13"/>
          </p:nvPr>
        </p:nvSpPr>
        <p:spPr>
          <a:xfrm>
            <a:off x="983228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1" name="Picture Placeholder 4">
            <a:extLst>
              <a:ext uri="{FF2B5EF4-FFF2-40B4-BE49-F238E27FC236}">
                <a16:creationId xmlns:a16="http://schemas.microsoft.com/office/drawing/2014/main" id="{771D9DB2-225A-848A-E1A8-EF949D352871}"/>
              </a:ext>
            </a:extLst>
          </p:cNvPr>
          <p:cNvSpPr>
            <a:spLocks noGrp="1"/>
          </p:cNvSpPr>
          <p:nvPr>
            <p:ph type="pic" sz="quarter" idx="14"/>
          </p:nvPr>
        </p:nvSpPr>
        <p:spPr>
          <a:xfrm>
            <a:off x="7458808" y="2399642"/>
            <a:ext cx="2057843" cy="2058716"/>
          </a:xfrm>
          <a:ln w="57150">
            <a:solidFill>
              <a:schemeClr val="tx1"/>
            </a:solidFill>
          </a:ln>
        </p:spPr>
        <p:txBody>
          <a:bodyPr/>
          <a:lstStyle>
            <a:lvl1pPr>
              <a:defRPr>
                <a:solidFill>
                  <a:schemeClr val="tx1"/>
                </a:solidFill>
              </a:defRPr>
            </a:lvl1pPr>
          </a:lstStyle>
          <a:p>
            <a:endParaRPr lang="en-US" dirty="0"/>
          </a:p>
        </p:txBody>
      </p:sp>
      <p:sp>
        <p:nvSpPr>
          <p:cNvPr id="12" name="Picture Placeholder 4">
            <a:extLst>
              <a:ext uri="{FF2B5EF4-FFF2-40B4-BE49-F238E27FC236}">
                <a16:creationId xmlns:a16="http://schemas.microsoft.com/office/drawing/2014/main" id="{0D148A87-0D95-0008-0CF2-8A9447F77268}"/>
              </a:ext>
            </a:extLst>
          </p:cNvPr>
          <p:cNvSpPr>
            <a:spLocks noGrp="1"/>
          </p:cNvSpPr>
          <p:nvPr>
            <p:ph type="pic" sz="quarter" idx="15"/>
          </p:nvPr>
        </p:nvSpPr>
        <p:spPr>
          <a:xfrm>
            <a:off x="508532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3" name="Picture Placeholder 4">
            <a:extLst>
              <a:ext uri="{FF2B5EF4-FFF2-40B4-BE49-F238E27FC236}">
                <a16:creationId xmlns:a16="http://schemas.microsoft.com/office/drawing/2014/main" id="{442B3BD8-BF76-EFF8-B2F7-EC0259185B2D}"/>
              </a:ext>
            </a:extLst>
          </p:cNvPr>
          <p:cNvSpPr>
            <a:spLocks noGrp="1"/>
          </p:cNvSpPr>
          <p:nvPr>
            <p:ph type="pic" sz="quarter" idx="16"/>
          </p:nvPr>
        </p:nvSpPr>
        <p:spPr>
          <a:xfrm>
            <a:off x="271184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4" name="Text Placeholder 7">
            <a:extLst>
              <a:ext uri="{FF2B5EF4-FFF2-40B4-BE49-F238E27FC236}">
                <a16:creationId xmlns:a16="http://schemas.microsoft.com/office/drawing/2014/main" id="{2BD02477-6065-F818-FBA9-47A3FAEC7B0A}"/>
              </a:ext>
            </a:extLst>
          </p:cNvPr>
          <p:cNvSpPr>
            <a:spLocks noGrp="1"/>
          </p:cNvSpPr>
          <p:nvPr>
            <p:ph type="body" sz="quarter" idx="17" hasCustomPrompt="1"/>
          </p:nvPr>
        </p:nvSpPr>
        <p:spPr>
          <a:xfrm>
            <a:off x="2711847"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7">
            <a:extLst>
              <a:ext uri="{FF2B5EF4-FFF2-40B4-BE49-F238E27FC236}">
                <a16:creationId xmlns:a16="http://schemas.microsoft.com/office/drawing/2014/main" id="{1E2EF5DC-0D57-DC34-4674-0BD76A3C79C5}"/>
              </a:ext>
            </a:extLst>
          </p:cNvPr>
          <p:cNvSpPr>
            <a:spLocks noGrp="1"/>
          </p:cNvSpPr>
          <p:nvPr>
            <p:ph type="body" sz="quarter" idx="18" hasCustomPrompt="1"/>
          </p:nvPr>
        </p:nvSpPr>
        <p:spPr>
          <a:xfrm>
            <a:off x="5067078"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7">
            <a:extLst>
              <a:ext uri="{FF2B5EF4-FFF2-40B4-BE49-F238E27FC236}">
                <a16:creationId xmlns:a16="http://schemas.microsoft.com/office/drawing/2014/main" id="{E366866D-A2F8-F30E-5CEC-7874104461C1}"/>
              </a:ext>
            </a:extLst>
          </p:cNvPr>
          <p:cNvSpPr>
            <a:spLocks noGrp="1"/>
          </p:cNvSpPr>
          <p:nvPr>
            <p:ph type="body" sz="quarter" idx="19" hasCustomPrompt="1"/>
          </p:nvPr>
        </p:nvSpPr>
        <p:spPr>
          <a:xfrm>
            <a:off x="7444376"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7" name="Text Placeholder 7">
            <a:extLst>
              <a:ext uri="{FF2B5EF4-FFF2-40B4-BE49-F238E27FC236}">
                <a16:creationId xmlns:a16="http://schemas.microsoft.com/office/drawing/2014/main" id="{2EE9F404-D14D-FE4F-8CFF-AB1FC64F34F4}"/>
              </a:ext>
            </a:extLst>
          </p:cNvPr>
          <p:cNvSpPr>
            <a:spLocks noGrp="1"/>
          </p:cNvSpPr>
          <p:nvPr>
            <p:ph type="body" sz="quarter" idx="20" hasCustomPrompt="1"/>
          </p:nvPr>
        </p:nvSpPr>
        <p:spPr>
          <a:xfrm>
            <a:off x="9832288" y="4562664"/>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itle 1">
            <a:extLst>
              <a:ext uri="{FF2B5EF4-FFF2-40B4-BE49-F238E27FC236}">
                <a16:creationId xmlns:a16="http://schemas.microsoft.com/office/drawing/2014/main" id="{D046D04C-67A8-D731-EC40-7A854EF1DB5E}"/>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Tier Type</a:t>
            </a:r>
          </a:p>
        </p:txBody>
      </p:sp>
      <p:sp>
        <p:nvSpPr>
          <p:cNvPr id="20" name="Date Placeholder 3">
            <a:extLst>
              <a:ext uri="{FF2B5EF4-FFF2-40B4-BE49-F238E27FC236}">
                <a16:creationId xmlns:a16="http://schemas.microsoft.com/office/drawing/2014/main" id="{CB503363-B9D9-93C1-0C72-1F8160EBCA47}"/>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994786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3"/>
        <p:cNvGrpSpPr/>
        <p:nvPr/>
      </p:nvGrpSpPr>
      <p:grpSpPr>
        <a:xfrm>
          <a:off x="0" y="0"/>
          <a:ext cx="0" cy="0"/>
          <a:chOff x="0" y="0"/>
          <a:chExt cx="0" cy="0"/>
        </a:xfrm>
      </p:grpSpPr>
      <p:sp>
        <p:nvSpPr>
          <p:cNvPr id="74" name="Google Shape;74;p54"/>
          <p:cNvSpPr txBox="1">
            <a:spLocks noGrp="1"/>
          </p:cNvSpPr>
          <p:nvPr>
            <p:ph type="ctrTitle"/>
          </p:nvPr>
        </p:nvSpPr>
        <p:spPr>
          <a:xfrm>
            <a:off x="1524000" y="1637268"/>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400"/>
              <a:buFont typeface="Georgia"/>
              <a:buNone/>
              <a:defRPr sz="54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54"/>
          <p:cNvSpPr txBox="1">
            <a:spLocks noGrp="1"/>
          </p:cNvSpPr>
          <p:nvPr>
            <p:ph type="subTitle" idx="1"/>
          </p:nvPr>
        </p:nvSpPr>
        <p:spPr>
          <a:xfrm>
            <a:off x="1524000" y="4116943"/>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 name="Google Shape;76;p54"/>
          <p:cNvSpPr txBox="1">
            <a:spLocks noGrp="1"/>
          </p:cNvSpPr>
          <p:nvPr>
            <p:ph type="ftr" idx="11"/>
          </p:nvPr>
        </p:nvSpPr>
        <p:spPr>
          <a:xfrm>
            <a:off x="4038600" y="6098898"/>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72708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7"/>
        <p:cNvGrpSpPr/>
        <p:nvPr/>
      </p:nvGrpSpPr>
      <p:grpSpPr>
        <a:xfrm>
          <a:off x="0" y="0"/>
          <a:ext cx="0" cy="0"/>
          <a:chOff x="0" y="0"/>
          <a:chExt cx="0" cy="0"/>
        </a:xfrm>
      </p:grpSpPr>
      <p:sp>
        <p:nvSpPr>
          <p:cNvPr id="78" name="Google Shape;78;p55"/>
          <p:cNvSpPr txBox="1">
            <a:spLocks noGrp="1"/>
          </p:cNvSpPr>
          <p:nvPr>
            <p:ph type="title"/>
          </p:nvPr>
        </p:nvSpPr>
        <p:spPr>
          <a:xfrm>
            <a:off x="838200" y="92441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Georgia"/>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5"/>
          <p:cNvSpPr txBox="1">
            <a:spLocks noGrp="1"/>
          </p:cNvSpPr>
          <p:nvPr>
            <p:ph type="body" idx="1"/>
          </p:nvPr>
        </p:nvSpPr>
        <p:spPr>
          <a:xfrm>
            <a:off x="838200" y="2384918"/>
            <a:ext cx="5181600" cy="4086903"/>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1000"/>
              </a:spcBef>
              <a:spcAft>
                <a:spcPts val="0"/>
              </a:spcAft>
              <a:buClr>
                <a:schemeClr val="dk1"/>
              </a:buClr>
              <a:buSzPts val="2800"/>
              <a:buChar char="•"/>
              <a:defRPr/>
            </a:lvl1pPr>
            <a:lvl2pPr marL="914400" lvl="1" indent="-381000" algn="l">
              <a:lnSpc>
                <a:spcPct val="150000"/>
              </a:lnSpc>
              <a:spcBef>
                <a:spcPts val="500"/>
              </a:spcBef>
              <a:spcAft>
                <a:spcPts val="0"/>
              </a:spcAft>
              <a:buClr>
                <a:schemeClr val="dk1"/>
              </a:buClr>
              <a:buSzPts val="2400"/>
              <a:buChar char="»"/>
              <a:defRPr/>
            </a:lvl2pPr>
            <a:lvl3pPr marL="1371600" lvl="2" indent="-355600" algn="l">
              <a:lnSpc>
                <a:spcPct val="150000"/>
              </a:lnSpc>
              <a:spcBef>
                <a:spcPts val="500"/>
              </a:spcBef>
              <a:spcAft>
                <a:spcPts val="0"/>
              </a:spcAft>
              <a:buClr>
                <a:schemeClr val="dk1"/>
              </a:buClr>
              <a:buSzPts val="20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55"/>
          <p:cNvSpPr txBox="1">
            <a:spLocks noGrp="1"/>
          </p:cNvSpPr>
          <p:nvPr>
            <p:ph type="body" idx="2"/>
          </p:nvPr>
        </p:nvSpPr>
        <p:spPr>
          <a:xfrm>
            <a:off x="6172200" y="2384918"/>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1000"/>
              </a:spcBef>
              <a:spcAft>
                <a:spcPts val="0"/>
              </a:spcAft>
              <a:buClr>
                <a:schemeClr val="dk1"/>
              </a:buClr>
              <a:buSzPts val="2800"/>
              <a:buChar char="•"/>
              <a:defRPr/>
            </a:lvl1pPr>
            <a:lvl2pPr marL="914400" lvl="1" indent="-381000" algn="l">
              <a:lnSpc>
                <a:spcPct val="150000"/>
              </a:lnSpc>
              <a:spcBef>
                <a:spcPts val="500"/>
              </a:spcBef>
              <a:spcAft>
                <a:spcPts val="0"/>
              </a:spcAft>
              <a:buClr>
                <a:schemeClr val="dk1"/>
              </a:buClr>
              <a:buSzPts val="2400"/>
              <a:buChar char="»"/>
              <a:defRPr/>
            </a:lvl2pPr>
            <a:lvl3pPr marL="1371600" lvl="2" indent="-355600" algn="l">
              <a:lnSpc>
                <a:spcPct val="150000"/>
              </a:lnSpc>
              <a:spcBef>
                <a:spcPts val="500"/>
              </a:spcBef>
              <a:spcAft>
                <a:spcPts val="0"/>
              </a:spcAft>
              <a:buClr>
                <a:schemeClr val="dk1"/>
              </a:buClr>
              <a:buSzPts val="20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5684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1"/>
        <p:cNvGrpSpPr/>
        <p:nvPr/>
      </p:nvGrpSpPr>
      <p:grpSpPr>
        <a:xfrm>
          <a:off x="0" y="0"/>
          <a:ext cx="0" cy="0"/>
          <a:chOff x="0" y="0"/>
          <a:chExt cx="0" cy="0"/>
        </a:xfrm>
      </p:grpSpPr>
      <p:sp>
        <p:nvSpPr>
          <p:cNvPr id="82" name="Google Shape;82;p56"/>
          <p:cNvSpPr txBox="1">
            <a:spLocks noGrp="1"/>
          </p:cNvSpPr>
          <p:nvPr>
            <p:ph type="title"/>
          </p:nvPr>
        </p:nvSpPr>
        <p:spPr>
          <a:xfrm>
            <a:off x="866421" y="88890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Georgia"/>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6"/>
          <p:cNvSpPr txBox="1">
            <a:spLocks noGrp="1"/>
          </p:cNvSpPr>
          <p:nvPr>
            <p:ph type="body" idx="1"/>
          </p:nvPr>
        </p:nvSpPr>
        <p:spPr>
          <a:xfrm>
            <a:off x="866421" y="2204945"/>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p56"/>
          <p:cNvSpPr txBox="1">
            <a:spLocks noGrp="1"/>
          </p:cNvSpPr>
          <p:nvPr>
            <p:ph type="body" idx="2"/>
          </p:nvPr>
        </p:nvSpPr>
        <p:spPr>
          <a:xfrm>
            <a:off x="866421" y="3028857"/>
            <a:ext cx="5157787" cy="3442964"/>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1000"/>
              </a:spcBef>
              <a:spcAft>
                <a:spcPts val="0"/>
              </a:spcAft>
              <a:buClr>
                <a:schemeClr val="dk1"/>
              </a:buClr>
              <a:buSzPts val="2800"/>
              <a:buChar char="•"/>
              <a:defRPr/>
            </a:lvl1pPr>
            <a:lvl2pPr marL="914400" lvl="1" indent="-381000" algn="l">
              <a:lnSpc>
                <a:spcPct val="150000"/>
              </a:lnSpc>
              <a:spcBef>
                <a:spcPts val="500"/>
              </a:spcBef>
              <a:spcAft>
                <a:spcPts val="0"/>
              </a:spcAft>
              <a:buClr>
                <a:schemeClr val="dk1"/>
              </a:buClr>
              <a:buSzPts val="2400"/>
              <a:buChar char="»"/>
              <a:defRPr/>
            </a:lvl2pPr>
            <a:lvl3pPr marL="1371600" lvl="2" indent="-355600" algn="l">
              <a:lnSpc>
                <a:spcPct val="150000"/>
              </a:lnSpc>
              <a:spcBef>
                <a:spcPts val="500"/>
              </a:spcBef>
              <a:spcAft>
                <a:spcPts val="0"/>
              </a:spcAft>
              <a:buClr>
                <a:schemeClr val="dk1"/>
              </a:buClr>
              <a:buSzPts val="20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56"/>
          <p:cNvSpPr txBox="1">
            <a:spLocks noGrp="1"/>
          </p:cNvSpPr>
          <p:nvPr>
            <p:ph type="body" idx="3"/>
          </p:nvPr>
        </p:nvSpPr>
        <p:spPr>
          <a:xfrm>
            <a:off x="6198833" y="2204945"/>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p56"/>
          <p:cNvSpPr txBox="1">
            <a:spLocks noGrp="1"/>
          </p:cNvSpPr>
          <p:nvPr>
            <p:ph type="body" idx="4"/>
          </p:nvPr>
        </p:nvSpPr>
        <p:spPr>
          <a:xfrm>
            <a:off x="6198833" y="3028857"/>
            <a:ext cx="5183188" cy="3442964"/>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1000"/>
              </a:spcBef>
              <a:spcAft>
                <a:spcPts val="0"/>
              </a:spcAft>
              <a:buClr>
                <a:schemeClr val="dk1"/>
              </a:buClr>
              <a:buSzPts val="2800"/>
              <a:buChar char="•"/>
              <a:defRPr/>
            </a:lvl1pPr>
            <a:lvl2pPr marL="914400" lvl="1" indent="-381000" algn="l">
              <a:lnSpc>
                <a:spcPct val="150000"/>
              </a:lnSpc>
              <a:spcBef>
                <a:spcPts val="500"/>
              </a:spcBef>
              <a:spcAft>
                <a:spcPts val="0"/>
              </a:spcAft>
              <a:buClr>
                <a:schemeClr val="dk1"/>
              </a:buClr>
              <a:buSzPts val="2400"/>
              <a:buChar char="»"/>
              <a:defRPr/>
            </a:lvl2pPr>
            <a:lvl3pPr marL="1371600" lvl="2" indent="-355600" algn="l">
              <a:lnSpc>
                <a:spcPct val="150000"/>
              </a:lnSpc>
              <a:spcBef>
                <a:spcPts val="500"/>
              </a:spcBef>
              <a:spcAft>
                <a:spcPts val="0"/>
              </a:spcAft>
              <a:buClr>
                <a:schemeClr val="dk1"/>
              </a:buClr>
              <a:buSzPts val="20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424896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733518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8"/>
        <p:cNvGrpSpPr/>
        <p:nvPr/>
      </p:nvGrpSpPr>
      <p:grpSpPr>
        <a:xfrm>
          <a:off x="0" y="0"/>
          <a:ext cx="0" cy="0"/>
          <a:chOff x="0" y="0"/>
          <a:chExt cx="0" cy="0"/>
        </a:xfrm>
      </p:grpSpPr>
      <p:sp>
        <p:nvSpPr>
          <p:cNvPr id="89" name="Google Shape;89;p58"/>
          <p:cNvSpPr txBox="1">
            <a:spLocks noGrp="1"/>
          </p:cNvSpPr>
          <p:nvPr>
            <p:ph type="title"/>
          </p:nvPr>
        </p:nvSpPr>
        <p:spPr>
          <a:xfrm>
            <a:off x="857543" y="972105"/>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8"/>
          <p:cNvSpPr txBox="1">
            <a:spLocks noGrp="1"/>
          </p:cNvSpPr>
          <p:nvPr>
            <p:ph type="body" idx="1"/>
          </p:nvPr>
        </p:nvSpPr>
        <p:spPr>
          <a:xfrm>
            <a:off x="5200943" y="1502330"/>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50000"/>
              </a:lnSpc>
              <a:spcBef>
                <a:spcPts val="1000"/>
              </a:spcBef>
              <a:spcAft>
                <a:spcPts val="0"/>
              </a:spcAft>
              <a:buClr>
                <a:schemeClr val="dk1"/>
              </a:buClr>
              <a:buSzPts val="3200"/>
              <a:buChar char="•"/>
              <a:defRPr sz="3200"/>
            </a:lvl1pPr>
            <a:lvl2pPr marL="914400" lvl="1" indent="-406400" algn="l">
              <a:lnSpc>
                <a:spcPct val="150000"/>
              </a:lnSpc>
              <a:spcBef>
                <a:spcPts val="500"/>
              </a:spcBef>
              <a:spcAft>
                <a:spcPts val="0"/>
              </a:spcAft>
              <a:buClr>
                <a:schemeClr val="dk1"/>
              </a:buClr>
              <a:buSzPts val="2800"/>
              <a:buChar char="»"/>
              <a:defRPr sz="2800"/>
            </a:lvl2pPr>
            <a:lvl3pPr marL="1371600" lvl="2" indent="-381000" algn="l">
              <a:lnSpc>
                <a:spcPct val="150000"/>
              </a:lnSpc>
              <a:spcBef>
                <a:spcPts val="500"/>
              </a:spcBef>
              <a:spcAft>
                <a:spcPts val="0"/>
              </a:spcAft>
              <a:buClr>
                <a:schemeClr val="dk1"/>
              </a:buClr>
              <a:buSzPts val="2400"/>
              <a:buChar char="•"/>
              <a:defRPr sz="2400"/>
            </a:lvl3pPr>
            <a:lvl4pPr marL="1828800" lvl="3" indent="-355600" algn="l">
              <a:lnSpc>
                <a:spcPct val="150000"/>
              </a:lnSpc>
              <a:spcBef>
                <a:spcPts val="500"/>
              </a:spcBef>
              <a:spcAft>
                <a:spcPts val="0"/>
              </a:spcAft>
              <a:buClr>
                <a:schemeClr val="dk1"/>
              </a:buClr>
              <a:buSzPts val="2000"/>
              <a:buChar char="•"/>
              <a:defRPr sz="2000"/>
            </a:lvl4pPr>
            <a:lvl5pPr marL="2286000" lvl="4" indent="-355600" algn="l">
              <a:lnSpc>
                <a:spcPct val="15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1" name="Google Shape;91;p58"/>
          <p:cNvSpPr txBox="1">
            <a:spLocks noGrp="1"/>
          </p:cNvSpPr>
          <p:nvPr>
            <p:ph type="body" idx="2"/>
          </p:nvPr>
        </p:nvSpPr>
        <p:spPr>
          <a:xfrm>
            <a:off x="857543" y="2572305"/>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512147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2"/>
        <p:cNvGrpSpPr/>
        <p:nvPr/>
      </p:nvGrpSpPr>
      <p:grpSpPr>
        <a:xfrm>
          <a:off x="0" y="0"/>
          <a:ext cx="0" cy="0"/>
          <a:chOff x="0" y="0"/>
          <a:chExt cx="0" cy="0"/>
        </a:xfrm>
      </p:grpSpPr>
      <p:sp>
        <p:nvSpPr>
          <p:cNvPr id="93" name="Google Shape;93;p59"/>
          <p:cNvSpPr txBox="1">
            <a:spLocks noGrp="1"/>
          </p:cNvSpPr>
          <p:nvPr>
            <p:ph type="title"/>
          </p:nvPr>
        </p:nvSpPr>
        <p:spPr>
          <a:xfrm>
            <a:off x="830911" y="945472"/>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9"/>
          <p:cNvSpPr>
            <a:spLocks noGrp="1"/>
          </p:cNvSpPr>
          <p:nvPr>
            <p:ph type="pic" idx="2"/>
          </p:nvPr>
        </p:nvSpPr>
        <p:spPr>
          <a:xfrm>
            <a:off x="5174311" y="1475697"/>
            <a:ext cx="6172200" cy="4873625"/>
          </a:xfrm>
          <a:prstGeom prst="rect">
            <a:avLst/>
          </a:prstGeom>
          <a:noFill/>
          <a:ln>
            <a:noFill/>
          </a:ln>
        </p:spPr>
      </p:sp>
      <p:sp>
        <p:nvSpPr>
          <p:cNvPr id="95" name="Google Shape;95;p59"/>
          <p:cNvSpPr txBox="1">
            <a:spLocks noGrp="1"/>
          </p:cNvSpPr>
          <p:nvPr>
            <p:ph type="body" idx="1"/>
          </p:nvPr>
        </p:nvSpPr>
        <p:spPr>
          <a:xfrm>
            <a:off x="830911" y="2545672"/>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246070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1197555-6586-8BFD-DBD9-2B59D9D47BD5}"/>
              </a:ext>
            </a:extLst>
          </p:cNvPr>
          <p:cNvSpPr/>
          <p:nvPr userDrawn="1"/>
        </p:nvSpPr>
        <p:spPr>
          <a:xfrm flipV="1">
            <a:off x="282340" y="3518733"/>
            <a:ext cx="11633735" cy="30198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FF087-151F-454F-980C-2ACE7DAF4E9A}"/>
              </a:ext>
            </a:extLst>
          </p:cNvPr>
          <p:cNvSpPr>
            <a:spLocks noGrp="1"/>
          </p:cNvSpPr>
          <p:nvPr>
            <p:ph type="ctrTitle"/>
          </p:nvPr>
        </p:nvSpPr>
        <p:spPr>
          <a:xfrm>
            <a:off x="838200" y="3807425"/>
            <a:ext cx="9144000" cy="619810"/>
          </a:xfrm>
        </p:spPr>
        <p:txBody>
          <a:bodyPr anchor="t">
            <a:normAutofit/>
          </a:bodyPr>
          <a:lstStyle>
            <a:lvl1pPr algn="l">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AD456C-BD6F-084E-A3DA-28928C35E3AD}"/>
              </a:ext>
            </a:extLst>
          </p:cNvPr>
          <p:cNvSpPr>
            <a:spLocks noGrp="1"/>
          </p:cNvSpPr>
          <p:nvPr>
            <p:ph type="subTitle" idx="1" hasCustomPrompt="1"/>
          </p:nvPr>
        </p:nvSpPr>
        <p:spPr>
          <a:xfrm>
            <a:off x="838200" y="4511807"/>
            <a:ext cx="9144000" cy="619810"/>
          </a:xfrm>
        </p:spPr>
        <p:txBody>
          <a:bodyPr>
            <a:normAutofit/>
          </a:bodyPr>
          <a:lstStyle>
            <a:lvl1pPr marL="0" indent="0" algn="l">
              <a:buNone/>
              <a:defRPr sz="1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7A10DE-3CCE-AF45-92A3-5B1E00B86233}"/>
              </a:ext>
            </a:extLst>
          </p:cNvPr>
          <p:cNvSpPr>
            <a:spLocks noGrp="1"/>
          </p:cNvSpPr>
          <p:nvPr>
            <p:ph type="dt" sz="half" idx="10"/>
          </p:nvPr>
        </p:nvSpPr>
        <p:spPr>
          <a:xfrm>
            <a:off x="838200" y="6033184"/>
            <a:ext cx="2743200" cy="365125"/>
          </a:xfrm>
        </p:spPr>
        <p:txBody>
          <a:bodyPr/>
          <a:lstStyle>
            <a:lvl1pP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C94100DD-87CF-584C-826F-8A57805C86D7}" type="datetime1">
              <a:rPr lang="en-US" smtClean="0"/>
              <a:t>6/6/23</a:t>
            </a:fld>
            <a:endParaRPr lang="en-US"/>
          </a:p>
        </p:txBody>
      </p:sp>
      <p:grpSp>
        <p:nvGrpSpPr>
          <p:cNvPr id="7" name="Group 6">
            <a:extLst>
              <a:ext uri="{FF2B5EF4-FFF2-40B4-BE49-F238E27FC236}">
                <a16:creationId xmlns:a16="http://schemas.microsoft.com/office/drawing/2014/main" id="{E06B97F6-D2D3-6CE3-BBA1-67E2657719BB}"/>
              </a:ext>
            </a:extLst>
          </p:cNvPr>
          <p:cNvGrpSpPr/>
          <p:nvPr userDrawn="1"/>
        </p:nvGrpSpPr>
        <p:grpSpPr>
          <a:xfrm>
            <a:off x="282340" y="3381233"/>
            <a:ext cx="11633735" cy="153589"/>
            <a:chOff x="-83127" y="-11875"/>
            <a:chExt cx="13181610" cy="6858000"/>
          </a:xfrm>
        </p:grpSpPr>
        <p:sp>
          <p:nvSpPr>
            <p:cNvPr id="8" name="Rectangle 7">
              <a:extLst>
                <a:ext uri="{FF2B5EF4-FFF2-40B4-BE49-F238E27FC236}">
                  <a16:creationId xmlns:a16="http://schemas.microsoft.com/office/drawing/2014/main" id="{41C6EC7F-55AD-620D-DEA1-1A7EBE90D68B}"/>
                </a:ext>
              </a:extLst>
            </p:cNvPr>
            <p:cNvSpPr/>
            <p:nvPr/>
          </p:nvSpPr>
          <p:spPr>
            <a:xfrm>
              <a:off x="-83127" y="-11875"/>
              <a:ext cx="263632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696A82-95D0-BF39-1586-5445028852A1}"/>
                </a:ext>
              </a:extLst>
            </p:cNvPr>
            <p:cNvSpPr/>
            <p:nvPr/>
          </p:nvSpPr>
          <p:spPr>
            <a:xfrm>
              <a:off x="2553195" y="-11875"/>
              <a:ext cx="26363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05994B-ED65-01D2-EE9A-5769DF57F5D4}"/>
                </a:ext>
              </a:extLst>
            </p:cNvPr>
            <p:cNvSpPr/>
            <p:nvPr/>
          </p:nvSpPr>
          <p:spPr>
            <a:xfrm>
              <a:off x="5189517" y="-11875"/>
              <a:ext cx="263632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2C50C2-79BC-7778-242B-7615DB882FD1}"/>
                </a:ext>
              </a:extLst>
            </p:cNvPr>
            <p:cNvSpPr/>
            <p:nvPr/>
          </p:nvSpPr>
          <p:spPr>
            <a:xfrm>
              <a:off x="7825839" y="-11875"/>
              <a:ext cx="263632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9A082-8E7A-A9BC-0061-8DB774B750CE}"/>
                </a:ext>
              </a:extLst>
            </p:cNvPr>
            <p:cNvSpPr/>
            <p:nvPr/>
          </p:nvSpPr>
          <p:spPr>
            <a:xfrm>
              <a:off x="10462161" y="-11875"/>
              <a:ext cx="263632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C8370400-9031-DF81-6D06-70D4DB7B53CF}"/>
              </a:ext>
            </a:extLst>
          </p:cNvPr>
          <p:cNvPicPr>
            <a:picLocks noChangeAspect="1"/>
          </p:cNvPicPr>
          <p:nvPr userDrawn="1"/>
        </p:nvPicPr>
        <p:blipFill>
          <a:blip r:embed="rId2"/>
          <a:stretch>
            <a:fillRect/>
          </a:stretch>
        </p:blipFill>
        <p:spPr>
          <a:xfrm>
            <a:off x="8065718" y="1462499"/>
            <a:ext cx="3383071" cy="935493"/>
          </a:xfrm>
          <a:prstGeom prst="rect">
            <a:avLst/>
          </a:prstGeom>
        </p:spPr>
      </p:pic>
    </p:spTree>
    <p:extLst>
      <p:ext uri="{BB962C8B-B14F-4D97-AF65-F5344CB8AC3E}">
        <p14:creationId xmlns:p14="http://schemas.microsoft.com/office/powerpoint/2010/main" val="2167095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06B97F6-D2D3-6CE3-BBA1-67E2657719BB}"/>
              </a:ext>
            </a:extLst>
          </p:cNvPr>
          <p:cNvGrpSpPr/>
          <p:nvPr userDrawn="1"/>
        </p:nvGrpSpPr>
        <p:grpSpPr>
          <a:xfrm>
            <a:off x="329666" y="312821"/>
            <a:ext cx="1451008" cy="6348803"/>
            <a:chOff x="-83127" y="-11875"/>
            <a:chExt cx="13181610" cy="6858000"/>
          </a:xfrm>
        </p:grpSpPr>
        <p:sp>
          <p:nvSpPr>
            <p:cNvPr id="10" name="Rectangle 9">
              <a:extLst>
                <a:ext uri="{FF2B5EF4-FFF2-40B4-BE49-F238E27FC236}">
                  <a16:creationId xmlns:a16="http://schemas.microsoft.com/office/drawing/2014/main" id="{2705994B-ED65-01D2-EE9A-5769DF57F5D4}"/>
                </a:ext>
              </a:extLst>
            </p:cNvPr>
            <p:cNvSpPr/>
            <p:nvPr/>
          </p:nvSpPr>
          <p:spPr>
            <a:xfrm>
              <a:off x="5189517" y="-11875"/>
              <a:ext cx="263632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C6EC7F-55AD-620D-DEA1-1A7EBE90D68B}"/>
                </a:ext>
              </a:extLst>
            </p:cNvPr>
            <p:cNvSpPr/>
            <p:nvPr/>
          </p:nvSpPr>
          <p:spPr>
            <a:xfrm>
              <a:off x="-83127" y="-11875"/>
              <a:ext cx="263632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696A82-95D0-BF39-1586-5445028852A1}"/>
                </a:ext>
              </a:extLst>
            </p:cNvPr>
            <p:cNvSpPr/>
            <p:nvPr/>
          </p:nvSpPr>
          <p:spPr>
            <a:xfrm>
              <a:off x="2553195" y="-11875"/>
              <a:ext cx="26363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2C50C2-79BC-7778-242B-7615DB882FD1}"/>
                </a:ext>
              </a:extLst>
            </p:cNvPr>
            <p:cNvSpPr/>
            <p:nvPr/>
          </p:nvSpPr>
          <p:spPr>
            <a:xfrm>
              <a:off x="7825839" y="-11875"/>
              <a:ext cx="263632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9A082-8E7A-A9BC-0061-8DB774B750CE}"/>
                </a:ext>
              </a:extLst>
            </p:cNvPr>
            <p:cNvSpPr/>
            <p:nvPr/>
          </p:nvSpPr>
          <p:spPr>
            <a:xfrm>
              <a:off x="10462161" y="-11875"/>
              <a:ext cx="263632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30FF087-151F-454F-980C-2ACE7DAF4E9A}"/>
              </a:ext>
            </a:extLst>
          </p:cNvPr>
          <p:cNvSpPr>
            <a:spLocks noGrp="1"/>
          </p:cNvSpPr>
          <p:nvPr>
            <p:ph type="ctrTitle"/>
          </p:nvPr>
        </p:nvSpPr>
        <p:spPr>
          <a:xfrm>
            <a:off x="2137931" y="2809190"/>
            <a:ext cx="9144000" cy="619810"/>
          </a:xfrm>
        </p:spPr>
        <p:txBody>
          <a:bodyPr anchor="t">
            <a:normAutofit/>
          </a:bodyPr>
          <a:lstStyle>
            <a:lvl1pPr algn="l">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AD456C-BD6F-084E-A3DA-28928C35E3AD}"/>
              </a:ext>
            </a:extLst>
          </p:cNvPr>
          <p:cNvSpPr>
            <a:spLocks noGrp="1"/>
          </p:cNvSpPr>
          <p:nvPr>
            <p:ph type="subTitle" idx="1" hasCustomPrompt="1"/>
          </p:nvPr>
        </p:nvSpPr>
        <p:spPr>
          <a:xfrm>
            <a:off x="2137931" y="3513572"/>
            <a:ext cx="9144000" cy="619810"/>
          </a:xfrm>
        </p:spPr>
        <p:txBody>
          <a:bodyPr>
            <a:normAutofit/>
          </a:bodyPr>
          <a:lstStyle>
            <a:lvl1pPr marL="0" indent="0" algn="l">
              <a:buNone/>
              <a:defRPr sz="1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7A10DE-3CCE-AF45-92A3-5B1E00B86233}"/>
              </a:ext>
            </a:extLst>
          </p:cNvPr>
          <p:cNvSpPr>
            <a:spLocks noGrp="1"/>
          </p:cNvSpPr>
          <p:nvPr>
            <p:ph type="dt" sz="half" idx="10"/>
          </p:nvPr>
        </p:nvSpPr>
        <p:spPr>
          <a:xfrm>
            <a:off x="2137931" y="6033184"/>
            <a:ext cx="2743200" cy="365125"/>
          </a:xfrm>
        </p:spPr>
        <p:txBody>
          <a:bodyPr/>
          <a:lstStyle>
            <a:lvl1pP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3EDD77BD-2BE9-7B4F-8BCC-350C43F02019}" type="datetime1">
              <a:rPr lang="en-US" smtClean="0"/>
              <a:t>6/6/23</a:t>
            </a:fld>
            <a:endParaRPr lang="en-US"/>
          </a:p>
        </p:txBody>
      </p:sp>
      <p:pic>
        <p:nvPicPr>
          <p:cNvPr id="13" name="Picture 12">
            <a:extLst>
              <a:ext uri="{FF2B5EF4-FFF2-40B4-BE49-F238E27FC236}">
                <a16:creationId xmlns:a16="http://schemas.microsoft.com/office/drawing/2014/main" id="{C8370400-9031-DF81-6D06-70D4DB7B53CF}"/>
              </a:ext>
            </a:extLst>
          </p:cNvPr>
          <p:cNvPicPr>
            <a:picLocks noChangeAspect="1"/>
          </p:cNvPicPr>
          <p:nvPr userDrawn="1"/>
        </p:nvPicPr>
        <p:blipFill>
          <a:blip r:embed="rId2"/>
          <a:stretch>
            <a:fillRect/>
          </a:stretch>
        </p:blipFill>
        <p:spPr>
          <a:xfrm>
            <a:off x="8440142" y="5658226"/>
            <a:ext cx="3131992" cy="866064"/>
          </a:xfrm>
          <a:prstGeom prst="rect">
            <a:avLst/>
          </a:prstGeom>
        </p:spPr>
      </p:pic>
    </p:spTree>
    <p:extLst>
      <p:ext uri="{BB962C8B-B14F-4D97-AF65-F5344CB8AC3E}">
        <p14:creationId xmlns:p14="http://schemas.microsoft.com/office/powerpoint/2010/main" val="4225977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F087-151F-454F-980C-2ACE7DAF4E9A}"/>
              </a:ext>
            </a:extLst>
          </p:cNvPr>
          <p:cNvSpPr>
            <a:spLocks noGrp="1"/>
          </p:cNvSpPr>
          <p:nvPr>
            <p:ph type="ctrTitle"/>
          </p:nvPr>
        </p:nvSpPr>
        <p:spPr>
          <a:xfrm>
            <a:off x="4158915" y="2595304"/>
            <a:ext cx="7514818" cy="619810"/>
          </a:xfrm>
        </p:spPr>
        <p:txBody>
          <a:bodyPr anchor="t">
            <a:normAutofit/>
          </a:bodyPr>
          <a:lstStyle>
            <a:lvl1pPr algn="l">
              <a:defRPr sz="3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AD456C-BD6F-084E-A3DA-28928C35E3AD}"/>
              </a:ext>
            </a:extLst>
          </p:cNvPr>
          <p:cNvSpPr>
            <a:spLocks noGrp="1"/>
          </p:cNvSpPr>
          <p:nvPr>
            <p:ph type="subTitle" idx="1" hasCustomPrompt="1"/>
          </p:nvPr>
        </p:nvSpPr>
        <p:spPr>
          <a:xfrm>
            <a:off x="4158915" y="3368007"/>
            <a:ext cx="7514816" cy="619810"/>
          </a:xfrm>
        </p:spPr>
        <p:txBody>
          <a:bodyPr>
            <a:normAutofit/>
          </a:bodyPr>
          <a:lstStyle>
            <a:lvl1pPr marL="0" indent="0" algn="l">
              <a:buNone/>
              <a:defRPr sz="16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7A10DE-3CCE-AF45-92A3-5B1E00B86233}"/>
              </a:ext>
            </a:extLst>
          </p:cNvPr>
          <p:cNvSpPr>
            <a:spLocks noGrp="1"/>
          </p:cNvSpPr>
          <p:nvPr>
            <p:ph type="dt" sz="half" idx="10"/>
          </p:nvPr>
        </p:nvSpPr>
        <p:spPr>
          <a:xfrm>
            <a:off x="8930531" y="6237721"/>
            <a:ext cx="2743200" cy="365125"/>
          </a:xfrm>
        </p:spPr>
        <p:txBody>
          <a:bodyPr/>
          <a:lstStyle>
            <a:lvl1pPr algn="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89240BB9-5A46-1744-8BED-236405F2265A}" type="datetime1">
              <a:rPr lang="en-US" smtClean="0"/>
              <a:t>6/6/23</a:t>
            </a:fld>
            <a:endParaRPr lang="en-US"/>
          </a:p>
        </p:txBody>
      </p:sp>
      <p:pic>
        <p:nvPicPr>
          <p:cNvPr id="5" name="Picture 4">
            <a:extLst>
              <a:ext uri="{FF2B5EF4-FFF2-40B4-BE49-F238E27FC236}">
                <a16:creationId xmlns:a16="http://schemas.microsoft.com/office/drawing/2014/main" id="{E328D2D2-A29F-33EC-8401-EEC1D7C16491}"/>
              </a:ext>
            </a:extLst>
          </p:cNvPr>
          <p:cNvPicPr>
            <a:picLocks noChangeAspect="1"/>
          </p:cNvPicPr>
          <p:nvPr userDrawn="1"/>
        </p:nvPicPr>
        <p:blipFill>
          <a:blip r:embed="rId2"/>
          <a:stretch>
            <a:fillRect/>
          </a:stretch>
        </p:blipFill>
        <p:spPr>
          <a:xfrm>
            <a:off x="590454" y="2812670"/>
            <a:ext cx="2910735" cy="804882"/>
          </a:xfrm>
          <a:prstGeom prst="rect">
            <a:avLst/>
          </a:prstGeom>
        </p:spPr>
      </p:pic>
      <p:cxnSp>
        <p:nvCxnSpPr>
          <p:cNvPr id="16" name="Straight Connector 15">
            <a:extLst>
              <a:ext uri="{FF2B5EF4-FFF2-40B4-BE49-F238E27FC236}">
                <a16:creationId xmlns:a16="http://schemas.microsoft.com/office/drawing/2014/main" id="{92936EA2-A921-6D96-0F4E-0BF59CAF0E78}"/>
              </a:ext>
            </a:extLst>
          </p:cNvPr>
          <p:cNvCxnSpPr/>
          <p:nvPr userDrawn="1"/>
        </p:nvCxnSpPr>
        <p:spPr>
          <a:xfrm>
            <a:off x="3898232" y="2442411"/>
            <a:ext cx="0" cy="154540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FE4255-E09E-A78F-ECDA-FC0006B08E84}"/>
              </a:ext>
            </a:extLst>
          </p:cNvPr>
          <p:cNvCxnSpPr>
            <a:cxnSpLocks/>
          </p:cNvCxnSpPr>
          <p:nvPr userDrawn="1"/>
        </p:nvCxnSpPr>
        <p:spPr>
          <a:xfrm flipH="1">
            <a:off x="3898232" y="3189722"/>
            <a:ext cx="794084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548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1197555-6586-8BFD-DBD9-2B59D9D47BD5}"/>
              </a:ext>
            </a:extLst>
          </p:cNvPr>
          <p:cNvSpPr/>
          <p:nvPr userDrawn="1"/>
        </p:nvSpPr>
        <p:spPr>
          <a:xfrm flipV="1">
            <a:off x="282340" y="3518733"/>
            <a:ext cx="11633735" cy="30198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FF087-151F-454F-980C-2ACE7DAF4E9A}"/>
              </a:ext>
            </a:extLst>
          </p:cNvPr>
          <p:cNvSpPr>
            <a:spLocks noGrp="1"/>
          </p:cNvSpPr>
          <p:nvPr>
            <p:ph type="ctrTitle"/>
          </p:nvPr>
        </p:nvSpPr>
        <p:spPr>
          <a:xfrm>
            <a:off x="838200" y="2675246"/>
            <a:ext cx="9144000" cy="619810"/>
          </a:xfrm>
        </p:spPr>
        <p:txBody>
          <a:bodyPr anchor="t">
            <a:normAutofit/>
          </a:bodyPr>
          <a:lstStyle>
            <a:lvl1pPr algn="l">
              <a:defRPr sz="360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AD456C-BD6F-084E-A3DA-28928C35E3AD}"/>
              </a:ext>
            </a:extLst>
          </p:cNvPr>
          <p:cNvSpPr>
            <a:spLocks noGrp="1"/>
          </p:cNvSpPr>
          <p:nvPr>
            <p:ph type="subTitle" idx="1" hasCustomPrompt="1"/>
          </p:nvPr>
        </p:nvSpPr>
        <p:spPr>
          <a:xfrm>
            <a:off x="838200" y="3714289"/>
            <a:ext cx="9144000" cy="619810"/>
          </a:xfrm>
        </p:spPr>
        <p:txBody>
          <a:bodyPr>
            <a:normAutofit/>
          </a:bodyPr>
          <a:lstStyle>
            <a:lvl1pPr marL="0" indent="0" algn="l">
              <a:buNone/>
              <a:defRPr sz="16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7A10DE-3CCE-AF45-92A3-5B1E00B86233}"/>
              </a:ext>
            </a:extLst>
          </p:cNvPr>
          <p:cNvSpPr>
            <a:spLocks noGrp="1"/>
          </p:cNvSpPr>
          <p:nvPr>
            <p:ph type="dt" sz="half" idx="10"/>
          </p:nvPr>
        </p:nvSpPr>
        <p:spPr>
          <a:xfrm>
            <a:off x="838200" y="6033184"/>
            <a:ext cx="2743200" cy="365125"/>
          </a:xfrm>
        </p:spPr>
        <p:txBody>
          <a:bodyPr/>
          <a:lstStyle>
            <a:lvl1pP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311ED859-9414-0F4E-8A5B-C6555018CB56}" type="datetime1">
              <a:rPr lang="en-US" smtClean="0"/>
              <a:t>6/6/23</a:t>
            </a:fld>
            <a:endParaRPr lang="en-US"/>
          </a:p>
        </p:txBody>
      </p:sp>
      <p:grpSp>
        <p:nvGrpSpPr>
          <p:cNvPr id="7" name="Group 6">
            <a:extLst>
              <a:ext uri="{FF2B5EF4-FFF2-40B4-BE49-F238E27FC236}">
                <a16:creationId xmlns:a16="http://schemas.microsoft.com/office/drawing/2014/main" id="{E06B97F6-D2D3-6CE3-BBA1-67E2657719BB}"/>
              </a:ext>
            </a:extLst>
          </p:cNvPr>
          <p:cNvGrpSpPr/>
          <p:nvPr userDrawn="1"/>
        </p:nvGrpSpPr>
        <p:grpSpPr>
          <a:xfrm>
            <a:off x="282340" y="3339267"/>
            <a:ext cx="11633735" cy="195556"/>
            <a:chOff x="-83127" y="-11875"/>
            <a:chExt cx="13181610" cy="6858000"/>
          </a:xfrm>
        </p:grpSpPr>
        <p:sp>
          <p:nvSpPr>
            <p:cNvPr id="8" name="Rectangle 7">
              <a:extLst>
                <a:ext uri="{FF2B5EF4-FFF2-40B4-BE49-F238E27FC236}">
                  <a16:creationId xmlns:a16="http://schemas.microsoft.com/office/drawing/2014/main" id="{41C6EC7F-55AD-620D-DEA1-1A7EBE90D68B}"/>
                </a:ext>
              </a:extLst>
            </p:cNvPr>
            <p:cNvSpPr/>
            <p:nvPr/>
          </p:nvSpPr>
          <p:spPr>
            <a:xfrm>
              <a:off x="-83127" y="-11875"/>
              <a:ext cx="263632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696A82-95D0-BF39-1586-5445028852A1}"/>
                </a:ext>
              </a:extLst>
            </p:cNvPr>
            <p:cNvSpPr/>
            <p:nvPr/>
          </p:nvSpPr>
          <p:spPr>
            <a:xfrm>
              <a:off x="2553195" y="-11875"/>
              <a:ext cx="26363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05994B-ED65-01D2-EE9A-5769DF57F5D4}"/>
                </a:ext>
              </a:extLst>
            </p:cNvPr>
            <p:cNvSpPr/>
            <p:nvPr/>
          </p:nvSpPr>
          <p:spPr>
            <a:xfrm>
              <a:off x="5189517" y="-11875"/>
              <a:ext cx="263632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2C50C2-79BC-7778-242B-7615DB882FD1}"/>
                </a:ext>
              </a:extLst>
            </p:cNvPr>
            <p:cNvSpPr/>
            <p:nvPr/>
          </p:nvSpPr>
          <p:spPr>
            <a:xfrm>
              <a:off x="7825839" y="-11875"/>
              <a:ext cx="263632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9A082-8E7A-A9BC-0061-8DB774B750CE}"/>
                </a:ext>
              </a:extLst>
            </p:cNvPr>
            <p:cNvSpPr/>
            <p:nvPr/>
          </p:nvSpPr>
          <p:spPr>
            <a:xfrm>
              <a:off x="10462161" y="-11875"/>
              <a:ext cx="263632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C8370400-9031-DF81-6D06-70D4DB7B53CF}"/>
              </a:ext>
            </a:extLst>
          </p:cNvPr>
          <p:cNvPicPr>
            <a:picLocks noChangeAspect="1"/>
          </p:cNvPicPr>
          <p:nvPr userDrawn="1"/>
        </p:nvPicPr>
        <p:blipFill>
          <a:blip r:embed="rId2"/>
          <a:stretch>
            <a:fillRect/>
          </a:stretch>
        </p:blipFill>
        <p:spPr>
          <a:xfrm>
            <a:off x="8065718" y="5300389"/>
            <a:ext cx="3383071" cy="935493"/>
          </a:xfrm>
          <a:prstGeom prst="rect">
            <a:avLst/>
          </a:prstGeom>
        </p:spPr>
      </p:pic>
    </p:spTree>
    <p:extLst>
      <p:ext uri="{BB962C8B-B14F-4D97-AF65-F5344CB8AC3E}">
        <p14:creationId xmlns:p14="http://schemas.microsoft.com/office/powerpoint/2010/main" val="330802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image and bod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838200" y="1855557"/>
            <a:ext cx="3145551" cy="3146885"/>
          </a:xfrm>
          <a:ln w="57150">
            <a:solidFill>
              <a:schemeClr val="tx1"/>
            </a:solidFill>
          </a:ln>
        </p:spPr>
        <p:txBody>
          <a:bodyPr/>
          <a:lstStyle/>
          <a:p>
            <a:endParaRPr lang="en-US" dirty="0"/>
          </a:p>
        </p:txBody>
      </p:sp>
      <p:sp>
        <p:nvSpPr>
          <p:cNvPr id="4" name="Text Placeholder 6">
            <a:extLst>
              <a:ext uri="{FF2B5EF4-FFF2-40B4-BE49-F238E27FC236}">
                <a16:creationId xmlns:a16="http://schemas.microsoft.com/office/drawing/2014/main" id="{0E5FCD15-9EED-BF20-2D8A-6BE8959CEA19}"/>
              </a:ext>
            </a:extLst>
          </p:cNvPr>
          <p:cNvSpPr>
            <a:spLocks noGrp="1"/>
          </p:cNvSpPr>
          <p:nvPr>
            <p:ph type="body" sz="quarter" idx="14" hasCustomPrompt="1"/>
          </p:nvPr>
        </p:nvSpPr>
        <p:spPr>
          <a:xfrm>
            <a:off x="4246684" y="1855557"/>
            <a:ext cx="7107115" cy="2777989"/>
          </a:xfrm>
        </p:spPr>
        <p:txBody>
          <a:bodyPr>
            <a:normAutofit/>
          </a:bodyPr>
          <a:lstStyle>
            <a:lvl1pPr marL="0" indent="0">
              <a:buNone/>
              <a:defRPr sz="1800" b="0"/>
            </a:lvl1pPr>
            <a:lvl2pPr marL="9525" indent="0">
              <a:buNone/>
              <a:tabLst/>
              <a:defRPr/>
            </a:lvl2pPr>
            <a:lvl3pPr marL="914400" indent="0">
              <a:buNone/>
              <a:defRPr/>
            </a:lvl3pPr>
          </a:lstStyle>
          <a:p>
            <a:pPr lvl="0"/>
            <a:r>
              <a:rPr lang="en-US" dirty="0"/>
              <a:t>Body</a:t>
            </a:r>
          </a:p>
        </p:txBody>
      </p:sp>
      <p:sp>
        <p:nvSpPr>
          <p:cNvPr id="7" name="Title 1">
            <a:extLst>
              <a:ext uri="{FF2B5EF4-FFF2-40B4-BE49-F238E27FC236}">
                <a16:creationId xmlns:a16="http://schemas.microsoft.com/office/drawing/2014/main" id="{8437E892-C103-787E-50B3-35CD1BC00B83}"/>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9" name="Date Placeholder 3">
            <a:extLst>
              <a:ext uri="{FF2B5EF4-FFF2-40B4-BE49-F238E27FC236}">
                <a16:creationId xmlns:a16="http://schemas.microsoft.com/office/drawing/2014/main" id="{55716C83-17B4-C381-850C-2045F14D9788}"/>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0051662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F087-151F-454F-980C-2ACE7DAF4E9A}"/>
              </a:ext>
            </a:extLst>
          </p:cNvPr>
          <p:cNvSpPr>
            <a:spLocks noGrp="1"/>
          </p:cNvSpPr>
          <p:nvPr>
            <p:ph type="ctrTitle"/>
          </p:nvPr>
        </p:nvSpPr>
        <p:spPr>
          <a:xfrm>
            <a:off x="838200" y="2570379"/>
            <a:ext cx="9144000" cy="619810"/>
          </a:xfrm>
        </p:spPr>
        <p:txBody>
          <a:bodyPr anchor="t">
            <a:normAutofit/>
          </a:bodyPr>
          <a:lstStyle>
            <a:lvl1pPr algn="l">
              <a:defRPr sz="3600">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AD456C-BD6F-084E-A3DA-28928C35E3AD}"/>
              </a:ext>
            </a:extLst>
          </p:cNvPr>
          <p:cNvSpPr>
            <a:spLocks noGrp="1"/>
          </p:cNvSpPr>
          <p:nvPr>
            <p:ph type="subTitle" idx="1" hasCustomPrompt="1"/>
          </p:nvPr>
        </p:nvSpPr>
        <p:spPr>
          <a:xfrm>
            <a:off x="838200" y="3357496"/>
            <a:ext cx="9144000" cy="619810"/>
          </a:xfrm>
        </p:spPr>
        <p:txBody>
          <a:bodyPr>
            <a:normAutofit/>
          </a:bodyPr>
          <a:lstStyle>
            <a:lvl1pPr marL="0" indent="0" algn="l">
              <a:buNone/>
              <a:defRPr sz="140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7A10DE-3CCE-AF45-92A3-5B1E00B86233}"/>
              </a:ext>
            </a:extLst>
          </p:cNvPr>
          <p:cNvSpPr>
            <a:spLocks noGrp="1"/>
          </p:cNvSpPr>
          <p:nvPr>
            <p:ph type="dt" sz="half" idx="10"/>
          </p:nvPr>
        </p:nvSpPr>
        <p:spPr>
          <a:xfrm>
            <a:off x="838200" y="6102915"/>
            <a:ext cx="2743200" cy="365125"/>
          </a:xfrm>
        </p:spPr>
        <p:txBody>
          <a:bodyPr/>
          <a:lstStyle>
            <a:lvl1pPr>
              <a:defRPr>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fld id="{DA8B6404-88A2-A743-8A22-B9513DF1872F}" type="datetime1">
              <a:rPr lang="en-US" smtClean="0"/>
              <a:t>6/6/23</a:t>
            </a:fld>
            <a:endParaRPr lang="en-US"/>
          </a:p>
        </p:txBody>
      </p:sp>
      <p:pic>
        <p:nvPicPr>
          <p:cNvPr id="13" name="Picture 12">
            <a:extLst>
              <a:ext uri="{FF2B5EF4-FFF2-40B4-BE49-F238E27FC236}">
                <a16:creationId xmlns:a16="http://schemas.microsoft.com/office/drawing/2014/main" id="{C8370400-9031-DF81-6D06-70D4DB7B53CF}"/>
              </a:ext>
            </a:extLst>
          </p:cNvPr>
          <p:cNvPicPr>
            <a:picLocks noChangeAspect="1"/>
          </p:cNvPicPr>
          <p:nvPr userDrawn="1"/>
        </p:nvPicPr>
        <p:blipFill>
          <a:blip r:embed="rId2"/>
          <a:stretch>
            <a:fillRect/>
          </a:stretch>
        </p:blipFill>
        <p:spPr>
          <a:xfrm>
            <a:off x="7970729" y="5423206"/>
            <a:ext cx="3383071" cy="935493"/>
          </a:xfrm>
          <a:prstGeom prst="rect">
            <a:avLst/>
          </a:prstGeom>
        </p:spPr>
      </p:pic>
      <p:cxnSp>
        <p:nvCxnSpPr>
          <p:cNvPr id="6" name="Straight Connector 5">
            <a:extLst>
              <a:ext uri="{FF2B5EF4-FFF2-40B4-BE49-F238E27FC236}">
                <a16:creationId xmlns:a16="http://schemas.microsoft.com/office/drawing/2014/main" id="{152DEB2D-D1E8-854C-B304-2805AE97E844}"/>
              </a:ext>
            </a:extLst>
          </p:cNvPr>
          <p:cNvCxnSpPr>
            <a:cxnSpLocks/>
          </p:cNvCxnSpPr>
          <p:nvPr userDrawn="1"/>
        </p:nvCxnSpPr>
        <p:spPr>
          <a:xfrm>
            <a:off x="838200" y="3190189"/>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8056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06B97F6-D2D3-6CE3-BBA1-67E2657719BB}"/>
              </a:ext>
            </a:extLst>
          </p:cNvPr>
          <p:cNvGrpSpPr/>
          <p:nvPr userDrawn="1"/>
        </p:nvGrpSpPr>
        <p:grpSpPr>
          <a:xfrm>
            <a:off x="329665" y="333710"/>
            <a:ext cx="11581597" cy="6190580"/>
            <a:chOff x="-83127" y="-11875"/>
            <a:chExt cx="13181610" cy="6858000"/>
          </a:xfrm>
        </p:grpSpPr>
        <p:sp>
          <p:nvSpPr>
            <p:cNvPr id="10" name="Rectangle 9">
              <a:extLst>
                <a:ext uri="{FF2B5EF4-FFF2-40B4-BE49-F238E27FC236}">
                  <a16:creationId xmlns:a16="http://schemas.microsoft.com/office/drawing/2014/main" id="{2705994B-ED65-01D2-EE9A-5769DF57F5D4}"/>
                </a:ext>
              </a:extLst>
            </p:cNvPr>
            <p:cNvSpPr/>
            <p:nvPr/>
          </p:nvSpPr>
          <p:spPr>
            <a:xfrm>
              <a:off x="5189517" y="-11875"/>
              <a:ext cx="263632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C6EC7F-55AD-620D-DEA1-1A7EBE90D68B}"/>
                </a:ext>
              </a:extLst>
            </p:cNvPr>
            <p:cNvSpPr/>
            <p:nvPr/>
          </p:nvSpPr>
          <p:spPr>
            <a:xfrm>
              <a:off x="-83127" y="-11875"/>
              <a:ext cx="263632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696A82-95D0-BF39-1586-5445028852A1}"/>
                </a:ext>
              </a:extLst>
            </p:cNvPr>
            <p:cNvSpPr/>
            <p:nvPr/>
          </p:nvSpPr>
          <p:spPr>
            <a:xfrm>
              <a:off x="2553195" y="-11875"/>
              <a:ext cx="26363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2C50C2-79BC-7778-242B-7615DB882FD1}"/>
                </a:ext>
              </a:extLst>
            </p:cNvPr>
            <p:cNvSpPr/>
            <p:nvPr/>
          </p:nvSpPr>
          <p:spPr>
            <a:xfrm>
              <a:off x="7825839" y="-11875"/>
              <a:ext cx="263632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9A082-8E7A-A9BC-0061-8DB774B750CE}"/>
                </a:ext>
              </a:extLst>
            </p:cNvPr>
            <p:cNvSpPr/>
            <p:nvPr/>
          </p:nvSpPr>
          <p:spPr>
            <a:xfrm>
              <a:off x="10462161" y="-11875"/>
              <a:ext cx="263632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30FF087-151F-454F-980C-2ACE7DAF4E9A}"/>
              </a:ext>
            </a:extLst>
          </p:cNvPr>
          <p:cNvSpPr>
            <a:spLocks noGrp="1"/>
          </p:cNvSpPr>
          <p:nvPr>
            <p:ph type="ctrTitle"/>
          </p:nvPr>
        </p:nvSpPr>
        <p:spPr>
          <a:xfrm>
            <a:off x="341378" y="3212665"/>
            <a:ext cx="11569884" cy="742627"/>
          </a:xfrm>
        </p:spPr>
        <p:txBody>
          <a:bodyPr anchor="t">
            <a:normAutofit/>
          </a:bodyPr>
          <a:lstStyle>
            <a:lvl1pPr algn="ct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B90AD79A-0A99-0673-9662-50C20C1D495F}"/>
              </a:ext>
            </a:extLst>
          </p:cNvPr>
          <p:cNvPicPr>
            <a:picLocks noChangeAspect="1"/>
          </p:cNvPicPr>
          <p:nvPr userDrawn="1"/>
        </p:nvPicPr>
        <p:blipFill rotWithShape="1">
          <a:blip r:embed="rId2"/>
          <a:srcRect r="72496" b="30446"/>
          <a:stretch/>
        </p:blipFill>
        <p:spPr>
          <a:xfrm>
            <a:off x="5687157" y="2159394"/>
            <a:ext cx="817686" cy="571793"/>
          </a:xfrm>
          <a:prstGeom prst="rect">
            <a:avLst/>
          </a:prstGeom>
        </p:spPr>
      </p:pic>
    </p:spTree>
    <p:extLst>
      <p:ext uri="{BB962C8B-B14F-4D97-AF65-F5344CB8AC3E}">
        <p14:creationId xmlns:p14="http://schemas.microsoft.com/office/powerpoint/2010/main" val="10606956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0EFA35-B66C-B531-F9B4-5845BEDAB7B2}"/>
              </a:ext>
            </a:extLst>
          </p:cNvPr>
          <p:cNvSpPr/>
          <p:nvPr userDrawn="1"/>
        </p:nvSpPr>
        <p:spPr>
          <a:xfrm flipV="1">
            <a:off x="341378" y="333707"/>
            <a:ext cx="11574697" cy="61977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FF087-151F-454F-980C-2ACE7DAF4E9A}"/>
              </a:ext>
            </a:extLst>
          </p:cNvPr>
          <p:cNvSpPr>
            <a:spLocks noGrp="1"/>
          </p:cNvSpPr>
          <p:nvPr>
            <p:ph type="ctrTitle"/>
          </p:nvPr>
        </p:nvSpPr>
        <p:spPr>
          <a:xfrm>
            <a:off x="341378" y="3212665"/>
            <a:ext cx="11569884" cy="742627"/>
          </a:xfrm>
        </p:spPr>
        <p:txBody>
          <a:bodyPr anchor="t">
            <a:normAutofit/>
          </a:bodyPr>
          <a:lstStyle>
            <a:lvl1pPr algn="ct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B90AD79A-0A99-0673-9662-50C20C1D495F}"/>
              </a:ext>
            </a:extLst>
          </p:cNvPr>
          <p:cNvPicPr>
            <a:picLocks noChangeAspect="1"/>
          </p:cNvPicPr>
          <p:nvPr userDrawn="1"/>
        </p:nvPicPr>
        <p:blipFill rotWithShape="1">
          <a:blip r:embed="rId2"/>
          <a:srcRect r="72496" b="30446"/>
          <a:stretch/>
        </p:blipFill>
        <p:spPr>
          <a:xfrm>
            <a:off x="5687157" y="2159394"/>
            <a:ext cx="817686" cy="571793"/>
          </a:xfrm>
          <a:prstGeom prst="rect">
            <a:avLst/>
          </a:prstGeom>
        </p:spPr>
      </p:pic>
    </p:spTree>
    <p:extLst>
      <p:ext uri="{BB962C8B-B14F-4D97-AF65-F5344CB8AC3E}">
        <p14:creationId xmlns:p14="http://schemas.microsoft.com/office/powerpoint/2010/main" val="1158241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F087-151F-454F-980C-2ACE7DAF4E9A}"/>
              </a:ext>
            </a:extLst>
          </p:cNvPr>
          <p:cNvSpPr>
            <a:spLocks noGrp="1"/>
          </p:cNvSpPr>
          <p:nvPr>
            <p:ph type="ctrTitle"/>
          </p:nvPr>
        </p:nvSpPr>
        <p:spPr>
          <a:xfrm>
            <a:off x="2063498" y="3075709"/>
            <a:ext cx="8543542" cy="903343"/>
          </a:xfrm>
        </p:spPr>
        <p:txBody>
          <a:bodyPr anchor="ctr">
            <a:normAutofit/>
          </a:bodyPr>
          <a:lstStyle>
            <a:lvl1pPr algn="l">
              <a:defRPr sz="300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B90AD79A-0A99-0673-9662-50C20C1D495F}"/>
              </a:ext>
            </a:extLst>
          </p:cNvPr>
          <p:cNvPicPr>
            <a:picLocks noChangeAspect="1"/>
          </p:cNvPicPr>
          <p:nvPr userDrawn="1"/>
        </p:nvPicPr>
        <p:blipFill rotWithShape="1">
          <a:blip r:embed="rId2"/>
          <a:srcRect r="72496" b="30446"/>
          <a:stretch/>
        </p:blipFill>
        <p:spPr>
          <a:xfrm>
            <a:off x="5687157" y="2159394"/>
            <a:ext cx="817686" cy="571793"/>
          </a:xfrm>
          <a:prstGeom prst="rect">
            <a:avLst/>
          </a:prstGeom>
        </p:spPr>
      </p:pic>
      <p:pic>
        <p:nvPicPr>
          <p:cNvPr id="4" name="Picture 3">
            <a:extLst>
              <a:ext uri="{FF2B5EF4-FFF2-40B4-BE49-F238E27FC236}">
                <a16:creationId xmlns:a16="http://schemas.microsoft.com/office/drawing/2014/main" id="{CFD87719-DFBF-CDEB-EA08-BAE302D24E38}"/>
              </a:ext>
            </a:extLst>
          </p:cNvPr>
          <p:cNvPicPr>
            <a:picLocks noChangeAspect="1"/>
          </p:cNvPicPr>
          <p:nvPr userDrawn="1"/>
        </p:nvPicPr>
        <p:blipFill rotWithShape="1">
          <a:blip r:embed="rId3"/>
          <a:srcRect r="69845"/>
          <a:stretch/>
        </p:blipFill>
        <p:spPr>
          <a:xfrm>
            <a:off x="815633" y="3175465"/>
            <a:ext cx="1020173" cy="935493"/>
          </a:xfrm>
          <a:prstGeom prst="rect">
            <a:avLst/>
          </a:prstGeom>
        </p:spPr>
      </p:pic>
      <p:cxnSp>
        <p:nvCxnSpPr>
          <p:cNvPr id="6" name="Straight Connector 5">
            <a:extLst>
              <a:ext uri="{FF2B5EF4-FFF2-40B4-BE49-F238E27FC236}">
                <a16:creationId xmlns:a16="http://schemas.microsoft.com/office/drawing/2014/main" id="{4D9239C0-0B5D-9CA9-83BE-30AB072899E1}"/>
              </a:ext>
            </a:extLst>
          </p:cNvPr>
          <p:cNvCxnSpPr>
            <a:cxnSpLocks/>
          </p:cNvCxnSpPr>
          <p:nvPr userDrawn="1"/>
        </p:nvCxnSpPr>
        <p:spPr>
          <a:xfrm>
            <a:off x="1915033" y="3075709"/>
            <a:ext cx="0" cy="90334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0029B3-86A6-05A9-D4A7-EF12BD7F049D}"/>
              </a:ext>
            </a:extLst>
          </p:cNvPr>
          <p:cNvSpPr txBox="1"/>
          <p:nvPr userDrawn="1"/>
        </p:nvSpPr>
        <p:spPr>
          <a:xfrm>
            <a:off x="5953125" y="3314700"/>
            <a:ext cx="0" cy="0"/>
          </a:xfrm>
          <a:prstGeom prst="rect">
            <a:avLst/>
          </a:prstGeom>
        </p:spPr>
        <p:txBody>
          <a:bodyPr vert="horz" wrap="none" lIns="91440" tIns="45720" rIns="91440" bIns="45720" rtlCol="0" anchor="t">
            <a:normAutofit fontScale="25000" lnSpcReduction="20000"/>
          </a:bodyPr>
          <a:lstStyle/>
          <a:p>
            <a:pPr algn="l"/>
            <a:endParaRPr lang="en-US">
              <a:solidFill>
                <a:schemeClr val="accent5"/>
              </a:solidFill>
            </a:endParaRPr>
          </a:p>
        </p:txBody>
      </p:sp>
    </p:spTree>
    <p:extLst>
      <p:ext uri="{BB962C8B-B14F-4D97-AF65-F5344CB8AC3E}">
        <p14:creationId xmlns:p14="http://schemas.microsoft.com/office/powerpoint/2010/main" val="33873635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C16E5-8C9E-AE44-B2CA-953D65529AF7}"/>
              </a:ext>
            </a:extLst>
          </p:cNvPr>
          <p:cNvSpPr>
            <a:spLocks noGrp="1"/>
          </p:cNvSpPr>
          <p:nvPr>
            <p:ph type="title"/>
          </p:nvPr>
        </p:nvSpPr>
        <p:spPr>
          <a:xfrm>
            <a:off x="1135912" y="454025"/>
            <a:ext cx="10515600" cy="448926"/>
          </a:xfrm>
        </p:spPr>
        <p:txBody>
          <a:bodyPr anchor="ctr">
            <a:normAutofit/>
          </a:bodyPr>
          <a:lstStyle>
            <a:lvl1pPr>
              <a:defRPr sz="240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300F14-24C1-CC4C-8F1F-649EB1EDCA81}"/>
              </a:ext>
            </a:extLst>
          </p:cNvPr>
          <p:cNvSpPr>
            <a:spLocks noGrp="1"/>
          </p:cNvSpPr>
          <p:nvPr>
            <p:ph idx="1" hasCustomPrompt="1"/>
          </p:nvPr>
        </p:nvSpPr>
        <p:spPr>
          <a:xfrm>
            <a:off x="1135912" y="1533530"/>
            <a:ext cx="10217888" cy="4321171"/>
          </a:xfrm>
        </p:spPr>
        <p:txBody>
          <a:bodyPr>
            <a:normAutofit/>
          </a:bodyPr>
          <a:lstStyle>
            <a:lvl1pPr>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p:txBody>
      </p:sp>
      <p:sp>
        <p:nvSpPr>
          <p:cNvPr id="6" name="Slide Number Placeholder 5">
            <a:extLst>
              <a:ext uri="{FF2B5EF4-FFF2-40B4-BE49-F238E27FC236}">
                <a16:creationId xmlns:a16="http://schemas.microsoft.com/office/drawing/2014/main" id="{2134B94E-B792-4C42-80D1-ABE6E5800A32}"/>
              </a:ext>
            </a:extLst>
          </p:cNvPr>
          <p:cNvSpPr>
            <a:spLocks noGrp="1"/>
          </p:cNvSpPr>
          <p:nvPr>
            <p:ph type="sldNum" sz="quarter" idx="12"/>
          </p:nvPr>
        </p:nvSpPr>
        <p:spPr>
          <a:xfrm>
            <a:off x="11444291" y="507204"/>
            <a:ext cx="471783" cy="365125"/>
          </a:xfrm>
        </p:spPr>
        <p:txBody>
          <a:bodyPr/>
          <a:lstStyle>
            <a:lvl1pPr algn="ct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33D3B29E-720C-4942-9120-04A1462B6D68}" type="slidenum">
              <a:rPr lang="en-US" smtClean="0"/>
              <a:pPr/>
              <a:t>‹#›</a:t>
            </a:fld>
            <a:endParaRPr lang="en-US"/>
          </a:p>
        </p:txBody>
      </p:sp>
      <p:cxnSp>
        <p:nvCxnSpPr>
          <p:cNvPr id="13" name="Straight Connector 12">
            <a:extLst>
              <a:ext uri="{FF2B5EF4-FFF2-40B4-BE49-F238E27FC236}">
                <a16:creationId xmlns:a16="http://schemas.microsoft.com/office/drawing/2014/main" id="{763965B0-67F7-E72C-9798-69140D2185A8}"/>
              </a:ext>
            </a:extLst>
          </p:cNvPr>
          <p:cNvCxnSpPr>
            <a:cxnSpLocks/>
          </p:cNvCxnSpPr>
          <p:nvPr userDrawn="1"/>
        </p:nvCxnSpPr>
        <p:spPr>
          <a:xfrm>
            <a:off x="282340" y="1003299"/>
            <a:ext cx="11633735"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472784B-1A46-90AB-33ED-05684B206FEF}"/>
              </a:ext>
            </a:extLst>
          </p:cNvPr>
          <p:cNvPicPr>
            <a:picLocks noChangeAspect="1"/>
          </p:cNvPicPr>
          <p:nvPr userDrawn="1"/>
        </p:nvPicPr>
        <p:blipFill rotWithShape="1">
          <a:blip r:embed="rId2"/>
          <a:srcRect r="71506" b="24995"/>
          <a:stretch/>
        </p:blipFill>
        <p:spPr>
          <a:xfrm>
            <a:off x="438802" y="485774"/>
            <a:ext cx="573137" cy="417177"/>
          </a:xfrm>
          <a:prstGeom prst="rect">
            <a:avLst/>
          </a:prstGeom>
        </p:spPr>
      </p:pic>
      <p:cxnSp>
        <p:nvCxnSpPr>
          <p:cNvPr id="5" name="Straight Connector 4">
            <a:extLst>
              <a:ext uri="{FF2B5EF4-FFF2-40B4-BE49-F238E27FC236}">
                <a16:creationId xmlns:a16="http://schemas.microsoft.com/office/drawing/2014/main" id="{C6F7A568-CC0F-CD15-339D-D6D020BBEEA1}"/>
              </a:ext>
            </a:extLst>
          </p:cNvPr>
          <p:cNvCxnSpPr>
            <a:cxnSpLocks/>
          </p:cNvCxnSpPr>
          <p:nvPr userDrawn="1"/>
        </p:nvCxnSpPr>
        <p:spPr>
          <a:xfrm>
            <a:off x="1135912" y="397433"/>
            <a:ext cx="0" cy="505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B38CAD-FF43-2BC4-0320-BBF61C803BAA}"/>
              </a:ext>
            </a:extLst>
          </p:cNvPr>
          <p:cNvCxnSpPr>
            <a:cxnSpLocks/>
          </p:cNvCxnSpPr>
          <p:nvPr userDrawn="1"/>
        </p:nvCxnSpPr>
        <p:spPr>
          <a:xfrm>
            <a:off x="11444291" y="397433"/>
            <a:ext cx="0" cy="5055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7234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C16E5-8C9E-AE44-B2CA-953D65529AF7}"/>
              </a:ext>
            </a:extLst>
          </p:cNvPr>
          <p:cNvSpPr>
            <a:spLocks noGrp="1"/>
          </p:cNvSpPr>
          <p:nvPr>
            <p:ph type="title"/>
          </p:nvPr>
        </p:nvSpPr>
        <p:spPr>
          <a:xfrm>
            <a:off x="602530" y="454025"/>
            <a:ext cx="10515600" cy="549274"/>
          </a:xfrm>
        </p:spPr>
        <p:txBody>
          <a:bodyPr anchor="t">
            <a:normAutofit/>
          </a:bodyPr>
          <a:lstStyle>
            <a:lvl1pPr>
              <a:defRPr sz="240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300F14-24C1-CC4C-8F1F-649EB1EDCA81}"/>
              </a:ext>
            </a:extLst>
          </p:cNvPr>
          <p:cNvSpPr>
            <a:spLocks noGrp="1"/>
          </p:cNvSpPr>
          <p:nvPr>
            <p:ph idx="1" hasCustomPrompt="1"/>
          </p:nvPr>
        </p:nvSpPr>
        <p:spPr>
          <a:xfrm>
            <a:off x="602530" y="1417638"/>
            <a:ext cx="10515600" cy="4437063"/>
          </a:xfrm>
        </p:spPr>
        <p:txBody>
          <a:bodyPr>
            <a:normAutofit/>
          </a:bodyPr>
          <a:lstStyle>
            <a:lvl1pPr>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p:txBody>
      </p:sp>
      <p:sp>
        <p:nvSpPr>
          <p:cNvPr id="6" name="Slide Number Placeholder 5">
            <a:extLst>
              <a:ext uri="{FF2B5EF4-FFF2-40B4-BE49-F238E27FC236}">
                <a16:creationId xmlns:a16="http://schemas.microsoft.com/office/drawing/2014/main" id="{2134B94E-B792-4C42-80D1-ABE6E5800A32}"/>
              </a:ext>
            </a:extLst>
          </p:cNvPr>
          <p:cNvSpPr>
            <a:spLocks noGrp="1"/>
          </p:cNvSpPr>
          <p:nvPr>
            <p:ph type="sldNum" sz="quarter" idx="12"/>
          </p:nvPr>
        </p:nvSpPr>
        <p:spPr>
          <a:xfrm>
            <a:off x="9172875" y="6053138"/>
            <a:ext cx="2743200" cy="365125"/>
          </a:xfrm>
        </p:spPr>
        <p:txBody>
          <a:bodyPr/>
          <a:lstStyle>
            <a:lvl1pP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33D3B29E-720C-4942-9120-04A1462B6D68}" type="slidenum">
              <a:rPr lang="en-US" smtClean="0"/>
              <a:pPr/>
              <a:t>‹#›</a:t>
            </a:fld>
            <a:endParaRPr lang="en-US"/>
          </a:p>
        </p:txBody>
      </p:sp>
      <p:grpSp>
        <p:nvGrpSpPr>
          <p:cNvPr id="7" name="Group 6">
            <a:extLst>
              <a:ext uri="{FF2B5EF4-FFF2-40B4-BE49-F238E27FC236}">
                <a16:creationId xmlns:a16="http://schemas.microsoft.com/office/drawing/2014/main" id="{2C939D98-AFDA-34D6-CCD0-086A9C279927}"/>
              </a:ext>
            </a:extLst>
          </p:cNvPr>
          <p:cNvGrpSpPr/>
          <p:nvPr userDrawn="1"/>
        </p:nvGrpSpPr>
        <p:grpSpPr>
          <a:xfrm>
            <a:off x="282340" y="6507362"/>
            <a:ext cx="11633735" cy="153589"/>
            <a:chOff x="-83127" y="-11875"/>
            <a:chExt cx="13181610" cy="6858000"/>
          </a:xfrm>
        </p:grpSpPr>
        <p:sp>
          <p:nvSpPr>
            <p:cNvPr id="8" name="Rectangle 7">
              <a:extLst>
                <a:ext uri="{FF2B5EF4-FFF2-40B4-BE49-F238E27FC236}">
                  <a16:creationId xmlns:a16="http://schemas.microsoft.com/office/drawing/2014/main" id="{A482DB6B-7D3A-739A-5B3C-7E6009DAD4BC}"/>
                </a:ext>
              </a:extLst>
            </p:cNvPr>
            <p:cNvSpPr/>
            <p:nvPr/>
          </p:nvSpPr>
          <p:spPr>
            <a:xfrm>
              <a:off x="-83127" y="-11875"/>
              <a:ext cx="263632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34A48D-5DC6-4A2F-916A-16B09755C9F5}"/>
                </a:ext>
              </a:extLst>
            </p:cNvPr>
            <p:cNvSpPr/>
            <p:nvPr/>
          </p:nvSpPr>
          <p:spPr>
            <a:xfrm>
              <a:off x="2553195" y="-11875"/>
              <a:ext cx="26363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AC82B9-365D-9942-16B5-4761D8EC5D21}"/>
                </a:ext>
              </a:extLst>
            </p:cNvPr>
            <p:cNvSpPr/>
            <p:nvPr/>
          </p:nvSpPr>
          <p:spPr>
            <a:xfrm>
              <a:off x="5189517" y="-11875"/>
              <a:ext cx="263632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2555A4-4CBE-FC00-2FD4-1B7A8E0E6829}"/>
                </a:ext>
              </a:extLst>
            </p:cNvPr>
            <p:cNvSpPr/>
            <p:nvPr/>
          </p:nvSpPr>
          <p:spPr>
            <a:xfrm>
              <a:off x="7825839" y="-11875"/>
              <a:ext cx="263632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5717C9-2A39-FEF6-22E4-EA8E2ADF1E49}"/>
                </a:ext>
              </a:extLst>
            </p:cNvPr>
            <p:cNvSpPr/>
            <p:nvPr/>
          </p:nvSpPr>
          <p:spPr>
            <a:xfrm>
              <a:off x="10462161" y="-11875"/>
              <a:ext cx="263632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63965B0-67F7-E72C-9798-69140D2185A8}"/>
              </a:ext>
            </a:extLst>
          </p:cNvPr>
          <p:cNvCxnSpPr>
            <a:cxnSpLocks/>
          </p:cNvCxnSpPr>
          <p:nvPr userDrawn="1"/>
        </p:nvCxnSpPr>
        <p:spPr>
          <a:xfrm>
            <a:off x="282340" y="1003299"/>
            <a:ext cx="1163373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6215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E62B2-A965-51CF-6D0D-80A36B106B5C}"/>
              </a:ext>
            </a:extLst>
          </p:cNvPr>
          <p:cNvSpPr/>
          <p:nvPr userDrawn="1"/>
        </p:nvSpPr>
        <p:spPr>
          <a:xfrm flipV="1">
            <a:off x="282341" y="301632"/>
            <a:ext cx="886060" cy="601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01374D-A22C-666C-51F5-6D6051962E6E}"/>
              </a:ext>
            </a:extLst>
          </p:cNvPr>
          <p:cNvSpPr/>
          <p:nvPr userDrawn="1"/>
        </p:nvSpPr>
        <p:spPr>
          <a:xfrm flipV="1">
            <a:off x="1168400" y="301629"/>
            <a:ext cx="10747675" cy="6013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7C16E5-8C9E-AE44-B2CA-953D65529AF7}"/>
              </a:ext>
            </a:extLst>
          </p:cNvPr>
          <p:cNvSpPr>
            <a:spLocks noGrp="1"/>
          </p:cNvSpPr>
          <p:nvPr>
            <p:ph type="title"/>
          </p:nvPr>
        </p:nvSpPr>
        <p:spPr>
          <a:xfrm>
            <a:off x="1400475" y="301630"/>
            <a:ext cx="10515600" cy="601319"/>
          </a:xfrm>
        </p:spPr>
        <p:txBody>
          <a:bodyPr anchor="ctr">
            <a:normAutofit/>
          </a:bodyPr>
          <a:lstStyle>
            <a:lvl1pPr>
              <a:defRPr sz="2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6300F14-24C1-CC4C-8F1F-649EB1EDCA81}"/>
              </a:ext>
            </a:extLst>
          </p:cNvPr>
          <p:cNvSpPr>
            <a:spLocks noGrp="1"/>
          </p:cNvSpPr>
          <p:nvPr>
            <p:ph idx="1" hasCustomPrompt="1"/>
          </p:nvPr>
        </p:nvSpPr>
        <p:spPr>
          <a:xfrm>
            <a:off x="1400474" y="1417638"/>
            <a:ext cx="9953325" cy="4437063"/>
          </a:xfrm>
        </p:spPr>
        <p:txBody>
          <a:bodyPr>
            <a:normAutofit/>
          </a:bodyPr>
          <a:lstStyle>
            <a:lvl1pPr>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p:txBody>
      </p:sp>
      <p:pic>
        <p:nvPicPr>
          <p:cNvPr id="14" name="Picture 13">
            <a:extLst>
              <a:ext uri="{FF2B5EF4-FFF2-40B4-BE49-F238E27FC236}">
                <a16:creationId xmlns:a16="http://schemas.microsoft.com/office/drawing/2014/main" id="{EFDF10FA-FB35-6583-F75B-56526663D9A9}"/>
              </a:ext>
            </a:extLst>
          </p:cNvPr>
          <p:cNvPicPr>
            <a:picLocks noChangeAspect="1"/>
          </p:cNvPicPr>
          <p:nvPr userDrawn="1"/>
        </p:nvPicPr>
        <p:blipFill rotWithShape="1">
          <a:blip r:embed="rId2"/>
          <a:srcRect r="71506" b="24995"/>
          <a:stretch/>
        </p:blipFill>
        <p:spPr>
          <a:xfrm>
            <a:off x="438802" y="434590"/>
            <a:ext cx="573137" cy="417177"/>
          </a:xfrm>
          <a:prstGeom prst="rect">
            <a:avLst/>
          </a:prstGeom>
        </p:spPr>
      </p:pic>
      <p:sp>
        <p:nvSpPr>
          <p:cNvPr id="15" name="Rectangle 14">
            <a:extLst>
              <a:ext uri="{FF2B5EF4-FFF2-40B4-BE49-F238E27FC236}">
                <a16:creationId xmlns:a16="http://schemas.microsoft.com/office/drawing/2014/main" id="{11ABE7D1-490E-9B30-62A3-2712945D691D}"/>
              </a:ext>
            </a:extLst>
          </p:cNvPr>
          <p:cNvSpPr/>
          <p:nvPr userDrawn="1"/>
        </p:nvSpPr>
        <p:spPr>
          <a:xfrm flipV="1">
            <a:off x="11353799" y="301632"/>
            <a:ext cx="569688" cy="601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134B94E-B792-4C42-80D1-ABE6E5800A32}"/>
              </a:ext>
            </a:extLst>
          </p:cNvPr>
          <p:cNvSpPr>
            <a:spLocks noGrp="1"/>
          </p:cNvSpPr>
          <p:nvPr>
            <p:ph type="sldNum" sz="quarter" idx="12"/>
          </p:nvPr>
        </p:nvSpPr>
        <p:spPr>
          <a:xfrm>
            <a:off x="11353799" y="301628"/>
            <a:ext cx="562276" cy="601321"/>
          </a:xfrm>
        </p:spPr>
        <p:txBody>
          <a:bodyPr/>
          <a:lstStyle>
            <a:lvl1pPr algn="ct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33D3B29E-720C-4942-9120-04A1462B6D68}" type="slidenum">
              <a:rPr lang="en-US" smtClean="0"/>
              <a:pPr/>
              <a:t>‹#›</a:t>
            </a:fld>
            <a:endParaRPr lang="en-US"/>
          </a:p>
        </p:txBody>
      </p:sp>
    </p:spTree>
    <p:extLst>
      <p:ext uri="{BB962C8B-B14F-4D97-AF65-F5344CB8AC3E}">
        <p14:creationId xmlns:p14="http://schemas.microsoft.com/office/powerpoint/2010/main" val="2581246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E847-31F3-AE43-AAF2-334585A5E1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896181-4F4D-3F40-A6E9-9855567B34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1DC8B7-85E8-704E-8E49-EE0E2092EA03}"/>
              </a:ext>
            </a:extLst>
          </p:cNvPr>
          <p:cNvSpPr>
            <a:spLocks noGrp="1"/>
          </p:cNvSpPr>
          <p:nvPr>
            <p:ph type="dt" sz="half" idx="10"/>
          </p:nvPr>
        </p:nvSpPr>
        <p:spPr/>
        <p:txBody>
          <a:bodyPr/>
          <a:lstStyle/>
          <a:p>
            <a:fld id="{8C479AB9-E08B-7E49-B01F-A94CE80913E8}" type="datetime1">
              <a:rPr lang="en-US" smtClean="0"/>
              <a:t>6/6/23</a:t>
            </a:fld>
            <a:endParaRPr lang="en-US"/>
          </a:p>
        </p:txBody>
      </p:sp>
      <p:sp>
        <p:nvSpPr>
          <p:cNvPr id="5" name="Footer Placeholder 4">
            <a:extLst>
              <a:ext uri="{FF2B5EF4-FFF2-40B4-BE49-F238E27FC236}">
                <a16:creationId xmlns:a16="http://schemas.microsoft.com/office/drawing/2014/main" id="{8E215A30-4FDA-F04D-A746-4F9FE424B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3E0A0-2DFA-3049-9A61-9AD80D6A8CE5}"/>
              </a:ext>
            </a:extLst>
          </p:cNvPr>
          <p:cNvSpPr>
            <a:spLocks noGrp="1"/>
          </p:cNvSpPr>
          <p:nvPr>
            <p:ph type="sldNum" sz="quarter" idx="12"/>
          </p:nvPr>
        </p:nvSpPr>
        <p:spPr/>
        <p:txBody>
          <a:bodyPr/>
          <a:lstStyle/>
          <a:p>
            <a:fld id="{33D3B29E-720C-4942-9120-04A1462B6D68}" type="slidenum">
              <a:rPr lang="en-US" smtClean="0"/>
              <a:t>‹#›</a:t>
            </a:fld>
            <a:endParaRPr lang="en-US"/>
          </a:p>
        </p:txBody>
      </p:sp>
    </p:spTree>
    <p:extLst>
      <p:ext uri="{BB962C8B-B14F-4D97-AF65-F5344CB8AC3E}">
        <p14:creationId xmlns:p14="http://schemas.microsoft.com/office/powerpoint/2010/main" val="32907316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E43FB-124D-784A-9302-37282A566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86AAEB-62D0-A948-AEF3-565D4313AD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E1BCCF-9FFA-0140-AE4A-9F16345E59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CE03CD-805A-8242-91BE-FDBEF098709E}"/>
              </a:ext>
            </a:extLst>
          </p:cNvPr>
          <p:cNvSpPr>
            <a:spLocks noGrp="1"/>
          </p:cNvSpPr>
          <p:nvPr>
            <p:ph type="dt" sz="half" idx="10"/>
          </p:nvPr>
        </p:nvSpPr>
        <p:spPr/>
        <p:txBody>
          <a:bodyPr/>
          <a:lstStyle/>
          <a:p>
            <a:fld id="{396088C1-71F8-7F43-8068-E06461E0B285}" type="datetime1">
              <a:rPr lang="en-US" smtClean="0"/>
              <a:t>6/6/23</a:t>
            </a:fld>
            <a:endParaRPr lang="en-US"/>
          </a:p>
        </p:txBody>
      </p:sp>
      <p:sp>
        <p:nvSpPr>
          <p:cNvPr id="6" name="Footer Placeholder 5">
            <a:extLst>
              <a:ext uri="{FF2B5EF4-FFF2-40B4-BE49-F238E27FC236}">
                <a16:creationId xmlns:a16="http://schemas.microsoft.com/office/drawing/2014/main" id="{6664E1AA-FE69-934B-874B-14B1B1FE4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F6FAD5-BF35-C84B-ABA4-C7D53A035106}"/>
              </a:ext>
            </a:extLst>
          </p:cNvPr>
          <p:cNvSpPr>
            <a:spLocks noGrp="1"/>
          </p:cNvSpPr>
          <p:nvPr>
            <p:ph type="sldNum" sz="quarter" idx="12"/>
          </p:nvPr>
        </p:nvSpPr>
        <p:spPr/>
        <p:txBody>
          <a:bodyPr/>
          <a:lstStyle/>
          <a:p>
            <a:fld id="{33D3B29E-720C-4942-9120-04A1462B6D68}" type="slidenum">
              <a:rPr lang="en-US" smtClean="0"/>
              <a:t>‹#›</a:t>
            </a:fld>
            <a:endParaRPr lang="en-US"/>
          </a:p>
        </p:txBody>
      </p:sp>
    </p:spTree>
    <p:extLst>
      <p:ext uri="{BB962C8B-B14F-4D97-AF65-F5344CB8AC3E}">
        <p14:creationId xmlns:p14="http://schemas.microsoft.com/office/powerpoint/2010/main" val="8233494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044A2-3633-694B-8454-F49D8E0A9B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CDCA0F-49E0-EF48-A5DF-6ED13D59E4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FC027C-CE9C-E141-8B2D-4C7EB1EBD14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A7844E-5E8E-D04F-B6EF-8781EF144B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C749CE-D00D-BA4D-965D-57EA972D5BE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47847B-4A91-8F49-A161-B53C33746939}"/>
              </a:ext>
            </a:extLst>
          </p:cNvPr>
          <p:cNvSpPr>
            <a:spLocks noGrp="1"/>
          </p:cNvSpPr>
          <p:nvPr>
            <p:ph type="dt" sz="half" idx="10"/>
          </p:nvPr>
        </p:nvSpPr>
        <p:spPr/>
        <p:txBody>
          <a:bodyPr/>
          <a:lstStyle/>
          <a:p>
            <a:fld id="{AD498022-0004-064E-84DF-89E89C26CBF7}" type="datetime1">
              <a:rPr lang="en-US" smtClean="0"/>
              <a:t>6/6/23</a:t>
            </a:fld>
            <a:endParaRPr lang="en-US"/>
          </a:p>
        </p:txBody>
      </p:sp>
      <p:sp>
        <p:nvSpPr>
          <p:cNvPr id="8" name="Footer Placeholder 7">
            <a:extLst>
              <a:ext uri="{FF2B5EF4-FFF2-40B4-BE49-F238E27FC236}">
                <a16:creationId xmlns:a16="http://schemas.microsoft.com/office/drawing/2014/main" id="{EC391F45-B8A3-D940-90FE-A2D2D4F3DF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521B6B-3DFF-284D-ACC6-48FB96F4AE8B}"/>
              </a:ext>
            </a:extLst>
          </p:cNvPr>
          <p:cNvSpPr>
            <a:spLocks noGrp="1"/>
          </p:cNvSpPr>
          <p:nvPr>
            <p:ph type="sldNum" sz="quarter" idx="12"/>
          </p:nvPr>
        </p:nvSpPr>
        <p:spPr/>
        <p:txBody>
          <a:bodyPr/>
          <a:lstStyle/>
          <a:p>
            <a:fld id="{33D3B29E-720C-4942-9120-04A1462B6D68}" type="slidenum">
              <a:rPr lang="en-US" smtClean="0"/>
              <a:t>‹#›</a:t>
            </a:fld>
            <a:endParaRPr lang="en-US"/>
          </a:p>
        </p:txBody>
      </p:sp>
    </p:spTree>
    <p:extLst>
      <p:ext uri="{BB962C8B-B14F-4D97-AF65-F5344CB8AC3E}">
        <p14:creationId xmlns:p14="http://schemas.microsoft.com/office/powerpoint/2010/main" val="1134801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ransiti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5EB1E5F-3707-50EA-F71B-190CBDE437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C176C5-CF10-FDA6-D1E6-A79FE303F26D}"/>
              </a:ext>
            </a:extLst>
          </p:cNvPr>
          <p:cNvSpPr>
            <a:spLocks noGrp="1"/>
          </p:cNvSpPr>
          <p:nvPr>
            <p:ph type="title" hasCustomPrompt="1"/>
          </p:nvPr>
        </p:nvSpPr>
        <p:spPr>
          <a:xfrm>
            <a:off x="838200" y="2766218"/>
            <a:ext cx="10515600" cy="1325563"/>
          </a:xfrm>
          <a:prstGeom prst="rect">
            <a:avLst/>
          </a:prstGeom>
        </p:spPr>
        <p:txBody>
          <a:bodyPr/>
          <a:lstStyle>
            <a:lvl1pPr algn="ctr">
              <a:defRPr/>
            </a:lvl1pPr>
          </a:lstStyle>
          <a:p>
            <a:r>
              <a:rPr lang="en-US" dirty="0"/>
              <a:t>Transition</a:t>
            </a:r>
          </a:p>
        </p:txBody>
      </p:sp>
      <p:sp>
        <p:nvSpPr>
          <p:cNvPr id="6" name="Date Placeholder 3">
            <a:extLst>
              <a:ext uri="{FF2B5EF4-FFF2-40B4-BE49-F238E27FC236}">
                <a16:creationId xmlns:a16="http://schemas.microsoft.com/office/drawing/2014/main" id="{E22A8F75-DAEB-1151-4267-E165A54F11BC}"/>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750869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2C16-9344-804E-B082-310234CDBA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223190-0F06-AF45-AC85-47A90CE7B128}"/>
              </a:ext>
            </a:extLst>
          </p:cNvPr>
          <p:cNvSpPr>
            <a:spLocks noGrp="1"/>
          </p:cNvSpPr>
          <p:nvPr>
            <p:ph type="dt" sz="half" idx="10"/>
          </p:nvPr>
        </p:nvSpPr>
        <p:spPr/>
        <p:txBody>
          <a:bodyPr/>
          <a:lstStyle/>
          <a:p>
            <a:fld id="{D59D73ED-95B4-4642-A3FC-8B2B8F3963EA}" type="datetime1">
              <a:rPr lang="en-US" smtClean="0"/>
              <a:t>6/6/23</a:t>
            </a:fld>
            <a:endParaRPr lang="en-US"/>
          </a:p>
        </p:txBody>
      </p:sp>
      <p:sp>
        <p:nvSpPr>
          <p:cNvPr id="4" name="Footer Placeholder 3">
            <a:extLst>
              <a:ext uri="{FF2B5EF4-FFF2-40B4-BE49-F238E27FC236}">
                <a16:creationId xmlns:a16="http://schemas.microsoft.com/office/drawing/2014/main" id="{114CD30D-BF04-0249-8569-24B607CAF7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B33C53-F0C0-C448-B346-025315FAAD18}"/>
              </a:ext>
            </a:extLst>
          </p:cNvPr>
          <p:cNvSpPr>
            <a:spLocks noGrp="1"/>
          </p:cNvSpPr>
          <p:nvPr>
            <p:ph type="sldNum" sz="quarter" idx="12"/>
          </p:nvPr>
        </p:nvSpPr>
        <p:spPr/>
        <p:txBody>
          <a:bodyPr/>
          <a:lstStyle/>
          <a:p>
            <a:fld id="{33D3B29E-720C-4942-9120-04A1462B6D68}" type="slidenum">
              <a:rPr lang="en-US" smtClean="0"/>
              <a:t>‹#›</a:t>
            </a:fld>
            <a:endParaRPr lang="en-US"/>
          </a:p>
        </p:txBody>
      </p:sp>
    </p:spTree>
    <p:extLst>
      <p:ext uri="{BB962C8B-B14F-4D97-AF65-F5344CB8AC3E}">
        <p14:creationId xmlns:p14="http://schemas.microsoft.com/office/powerpoint/2010/main" val="24496910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96FF03-6123-644C-8176-CB1C0FBCFF9B}"/>
              </a:ext>
            </a:extLst>
          </p:cNvPr>
          <p:cNvSpPr>
            <a:spLocks noGrp="1"/>
          </p:cNvSpPr>
          <p:nvPr>
            <p:ph type="dt" sz="half" idx="10"/>
          </p:nvPr>
        </p:nvSpPr>
        <p:spPr/>
        <p:txBody>
          <a:bodyPr/>
          <a:lstStyle/>
          <a:p>
            <a:fld id="{0F03CB76-E141-9C49-9D0F-80E764F3F279}" type="datetime1">
              <a:rPr lang="en-US" smtClean="0"/>
              <a:t>6/6/23</a:t>
            </a:fld>
            <a:endParaRPr lang="en-US"/>
          </a:p>
        </p:txBody>
      </p:sp>
      <p:sp>
        <p:nvSpPr>
          <p:cNvPr id="3" name="Footer Placeholder 2">
            <a:extLst>
              <a:ext uri="{FF2B5EF4-FFF2-40B4-BE49-F238E27FC236}">
                <a16:creationId xmlns:a16="http://schemas.microsoft.com/office/drawing/2014/main" id="{93C6D807-CFB3-C142-845D-BFD80E6C70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A282D4-487E-1847-91F6-975444AA4684}"/>
              </a:ext>
            </a:extLst>
          </p:cNvPr>
          <p:cNvSpPr>
            <a:spLocks noGrp="1"/>
          </p:cNvSpPr>
          <p:nvPr>
            <p:ph type="sldNum" sz="quarter" idx="12"/>
          </p:nvPr>
        </p:nvSpPr>
        <p:spPr/>
        <p:txBody>
          <a:bodyPr/>
          <a:lstStyle/>
          <a:p>
            <a:fld id="{33D3B29E-720C-4942-9120-04A1462B6D68}" type="slidenum">
              <a:rPr lang="en-US" smtClean="0"/>
              <a:t>‹#›</a:t>
            </a:fld>
            <a:endParaRPr lang="en-US"/>
          </a:p>
        </p:txBody>
      </p:sp>
    </p:spTree>
    <p:extLst>
      <p:ext uri="{BB962C8B-B14F-4D97-AF65-F5344CB8AC3E}">
        <p14:creationId xmlns:p14="http://schemas.microsoft.com/office/powerpoint/2010/main" val="21278597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1F10-D2A0-5747-8AE1-E12333C083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031B91-FEB1-D040-89DE-BD9124C4D0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E78A87-BAFE-4849-887D-E5062817E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5B3CDD-C65B-474D-8F6C-D42870167030}"/>
              </a:ext>
            </a:extLst>
          </p:cNvPr>
          <p:cNvSpPr>
            <a:spLocks noGrp="1"/>
          </p:cNvSpPr>
          <p:nvPr>
            <p:ph type="dt" sz="half" idx="10"/>
          </p:nvPr>
        </p:nvSpPr>
        <p:spPr/>
        <p:txBody>
          <a:bodyPr/>
          <a:lstStyle/>
          <a:p>
            <a:fld id="{DAA502A9-9A26-8E4C-8EDD-6879FFF78B28}" type="datetime1">
              <a:rPr lang="en-US" smtClean="0"/>
              <a:t>6/6/23</a:t>
            </a:fld>
            <a:endParaRPr lang="en-US"/>
          </a:p>
        </p:txBody>
      </p:sp>
      <p:sp>
        <p:nvSpPr>
          <p:cNvPr id="6" name="Footer Placeholder 5">
            <a:extLst>
              <a:ext uri="{FF2B5EF4-FFF2-40B4-BE49-F238E27FC236}">
                <a16:creationId xmlns:a16="http://schemas.microsoft.com/office/drawing/2014/main" id="{AB3A3D15-F89E-4143-A053-83C395487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280A01-3F18-434D-AC7F-AF510AA1CC49}"/>
              </a:ext>
            </a:extLst>
          </p:cNvPr>
          <p:cNvSpPr>
            <a:spLocks noGrp="1"/>
          </p:cNvSpPr>
          <p:nvPr>
            <p:ph type="sldNum" sz="quarter" idx="12"/>
          </p:nvPr>
        </p:nvSpPr>
        <p:spPr/>
        <p:txBody>
          <a:bodyPr/>
          <a:lstStyle/>
          <a:p>
            <a:fld id="{33D3B29E-720C-4942-9120-04A1462B6D68}" type="slidenum">
              <a:rPr lang="en-US" smtClean="0"/>
              <a:t>‹#›</a:t>
            </a:fld>
            <a:endParaRPr lang="en-US"/>
          </a:p>
        </p:txBody>
      </p:sp>
    </p:spTree>
    <p:extLst>
      <p:ext uri="{BB962C8B-B14F-4D97-AF65-F5344CB8AC3E}">
        <p14:creationId xmlns:p14="http://schemas.microsoft.com/office/powerpoint/2010/main" val="42381744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4989-3F64-8D4D-B909-30BB6CFD6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4338A7-82DA-4D46-B8C0-0A8F71CD76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1862F3-9AFE-104D-9E20-C5406E662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5DA651-5334-1D40-A26A-F3AB8DBA67B3}"/>
              </a:ext>
            </a:extLst>
          </p:cNvPr>
          <p:cNvSpPr>
            <a:spLocks noGrp="1"/>
          </p:cNvSpPr>
          <p:nvPr>
            <p:ph type="dt" sz="half" idx="10"/>
          </p:nvPr>
        </p:nvSpPr>
        <p:spPr/>
        <p:txBody>
          <a:bodyPr/>
          <a:lstStyle/>
          <a:p>
            <a:fld id="{777CE3C7-E017-9E43-9D93-A113FDAA6612}" type="datetime1">
              <a:rPr lang="en-US" smtClean="0"/>
              <a:t>6/6/23</a:t>
            </a:fld>
            <a:endParaRPr lang="en-US"/>
          </a:p>
        </p:txBody>
      </p:sp>
      <p:sp>
        <p:nvSpPr>
          <p:cNvPr id="6" name="Footer Placeholder 5">
            <a:extLst>
              <a:ext uri="{FF2B5EF4-FFF2-40B4-BE49-F238E27FC236}">
                <a16:creationId xmlns:a16="http://schemas.microsoft.com/office/drawing/2014/main" id="{96183DC8-D64D-1246-A276-2BBB43EB9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C743CE-C2E5-F249-B5EA-A4CFC11B7DC9}"/>
              </a:ext>
            </a:extLst>
          </p:cNvPr>
          <p:cNvSpPr>
            <a:spLocks noGrp="1"/>
          </p:cNvSpPr>
          <p:nvPr>
            <p:ph type="sldNum" sz="quarter" idx="12"/>
          </p:nvPr>
        </p:nvSpPr>
        <p:spPr/>
        <p:txBody>
          <a:bodyPr/>
          <a:lstStyle/>
          <a:p>
            <a:fld id="{33D3B29E-720C-4942-9120-04A1462B6D68}" type="slidenum">
              <a:rPr lang="en-US" smtClean="0"/>
              <a:t>‹#›</a:t>
            </a:fld>
            <a:endParaRPr lang="en-US"/>
          </a:p>
        </p:txBody>
      </p:sp>
    </p:spTree>
    <p:extLst>
      <p:ext uri="{BB962C8B-B14F-4D97-AF65-F5344CB8AC3E}">
        <p14:creationId xmlns:p14="http://schemas.microsoft.com/office/powerpoint/2010/main" val="17050801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752E-2F62-D247-AD4F-7D6CF7AB9A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E80A52-5103-4F44-BD1E-5EAD9504BF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2BEF6-A834-E540-934E-50CAD0B7756C}"/>
              </a:ext>
            </a:extLst>
          </p:cNvPr>
          <p:cNvSpPr>
            <a:spLocks noGrp="1"/>
          </p:cNvSpPr>
          <p:nvPr>
            <p:ph type="dt" sz="half" idx="10"/>
          </p:nvPr>
        </p:nvSpPr>
        <p:spPr/>
        <p:txBody>
          <a:bodyPr/>
          <a:lstStyle/>
          <a:p>
            <a:fld id="{A51ACAA7-990D-4F49-803A-C7A7209B3110}" type="datetime1">
              <a:rPr lang="en-US" smtClean="0"/>
              <a:t>6/6/23</a:t>
            </a:fld>
            <a:endParaRPr lang="en-US"/>
          </a:p>
        </p:txBody>
      </p:sp>
      <p:sp>
        <p:nvSpPr>
          <p:cNvPr id="5" name="Footer Placeholder 4">
            <a:extLst>
              <a:ext uri="{FF2B5EF4-FFF2-40B4-BE49-F238E27FC236}">
                <a16:creationId xmlns:a16="http://schemas.microsoft.com/office/drawing/2014/main" id="{7F472F7C-7466-D84E-B547-5287E6177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21757-82EC-E94D-BBA1-C96EC2041BA6}"/>
              </a:ext>
            </a:extLst>
          </p:cNvPr>
          <p:cNvSpPr>
            <a:spLocks noGrp="1"/>
          </p:cNvSpPr>
          <p:nvPr>
            <p:ph type="sldNum" sz="quarter" idx="12"/>
          </p:nvPr>
        </p:nvSpPr>
        <p:spPr/>
        <p:txBody>
          <a:bodyPr/>
          <a:lstStyle/>
          <a:p>
            <a:fld id="{33D3B29E-720C-4942-9120-04A1462B6D68}" type="slidenum">
              <a:rPr lang="en-US" smtClean="0"/>
              <a:t>‹#›</a:t>
            </a:fld>
            <a:endParaRPr lang="en-US"/>
          </a:p>
        </p:txBody>
      </p:sp>
    </p:spTree>
    <p:extLst>
      <p:ext uri="{BB962C8B-B14F-4D97-AF65-F5344CB8AC3E}">
        <p14:creationId xmlns:p14="http://schemas.microsoft.com/office/powerpoint/2010/main" val="16990824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A8BBBE-8B2B-6743-BCED-1D014815D9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365B56-3E36-FB44-90A1-0FBFE4FD43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5D724-4DA9-314A-963E-E084FDD118ED}"/>
              </a:ext>
            </a:extLst>
          </p:cNvPr>
          <p:cNvSpPr>
            <a:spLocks noGrp="1"/>
          </p:cNvSpPr>
          <p:nvPr>
            <p:ph type="dt" sz="half" idx="10"/>
          </p:nvPr>
        </p:nvSpPr>
        <p:spPr/>
        <p:txBody>
          <a:bodyPr/>
          <a:lstStyle/>
          <a:p>
            <a:fld id="{29D58582-0990-AB45-A8BF-D990B1B16C1D}" type="datetime1">
              <a:rPr lang="en-US" smtClean="0"/>
              <a:t>6/6/23</a:t>
            </a:fld>
            <a:endParaRPr lang="en-US"/>
          </a:p>
        </p:txBody>
      </p:sp>
      <p:sp>
        <p:nvSpPr>
          <p:cNvPr id="5" name="Footer Placeholder 4">
            <a:extLst>
              <a:ext uri="{FF2B5EF4-FFF2-40B4-BE49-F238E27FC236}">
                <a16:creationId xmlns:a16="http://schemas.microsoft.com/office/drawing/2014/main" id="{1BACFA38-EAAC-BF41-8059-65CD1EE8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49B5B-FED5-784C-AF60-4091DC0B8B8A}"/>
              </a:ext>
            </a:extLst>
          </p:cNvPr>
          <p:cNvSpPr>
            <a:spLocks noGrp="1"/>
          </p:cNvSpPr>
          <p:nvPr>
            <p:ph type="sldNum" sz="quarter" idx="12"/>
          </p:nvPr>
        </p:nvSpPr>
        <p:spPr/>
        <p:txBody>
          <a:bodyPr/>
          <a:lstStyle/>
          <a:p>
            <a:fld id="{33D3B29E-720C-4942-9120-04A1462B6D68}" type="slidenum">
              <a:rPr lang="en-US" smtClean="0"/>
              <a:t>‹#›</a:t>
            </a:fld>
            <a:endParaRPr lang="en-US"/>
          </a:p>
        </p:txBody>
      </p:sp>
    </p:spTree>
    <p:extLst>
      <p:ext uri="{BB962C8B-B14F-4D97-AF65-F5344CB8AC3E}">
        <p14:creationId xmlns:p14="http://schemas.microsoft.com/office/powerpoint/2010/main" val="563901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18.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5.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28.jpg"/><Relationship Id="rId5" Type="http://schemas.openxmlformats.org/officeDocument/2006/relationships/slideLayout" Target="../slideLayouts/slideLayout71.xml"/><Relationship Id="rId10" Type="http://schemas.openxmlformats.org/officeDocument/2006/relationships/theme" Target="../theme/theme7.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theme" Target="../theme/theme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Picture 14" descr="Rectangle&#10;&#10;Description automatically generated">
            <a:extLst>
              <a:ext uri="{FF2B5EF4-FFF2-40B4-BE49-F238E27FC236}">
                <a16:creationId xmlns:a16="http://schemas.microsoft.com/office/drawing/2014/main" id="{F518A2A1-47B4-B5B2-2D04-E5CA6611DB45}"/>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CED91A3-9181-E725-82F2-BE95F9D5C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F208CB2-9560-ADAF-F480-8324153A0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8514AD-C30C-10BB-7054-5A9E109C0884}"/>
              </a:ext>
            </a:extLst>
          </p:cNvPr>
          <p:cNvSpPr>
            <a:spLocks noGrp="1"/>
          </p:cNvSpPr>
          <p:nvPr>
            <p:ph type="dt" sz="half" idx="2"/>
          </p:nvPr>
        </p:nvSpPr>
        <p:spPr>
          <a:xfrm>
            <a:off x="3510049" y="6186675"/>
            <a:ext cx="5171902" cy="365126"/>
          </a:xfrm>
          <a:prstGeom prst="rect">
            <a:avLst/>
          </a:prstGeom>
        </p:spPr>
        <p:txBody>
          <a:bodyPr vert="horz" lIns="91440" tIns="45720" rIns="91440" bIns="45720" rtlCol="0" anchor="ctr"/>
          <a:lstStyle>
            <a:lvl1pPr algn="l">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308427150"/>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2" r:id="rId3"/>
    <p:sldLayoutId id="2147483653" r:id="rId4"/>
    <p:sldLayoutId id="2147483654" r:id="rId5"/>
    <p:sldLayoutId id="2147483655" r:id="rId6"/>
    <p:sldLayoutId id="2147483656" r:id="rId7"/>
    <p:sldLayoutId id="2147483659" r:id="rId8"/>
    <p:sldLayoutId id="2147483657" r:id="rId9"/>
    <p:sldLayoutId id="2147483658" r:id="rId10"/>
    <p:sldLayoutId id="2147483731" r:id="rId11"/>
  </p:sldLayoutIdLst>
  <p:txStyles>
    <p:titleStyle>
      <a:lvl1pPr algn="l" defTabSz="914400" rtl="0" eaLnBrk="1" latinLnBrk="0" hangingPunct="1">
        <a:lnSpc>
          <a:spcPct val="90000"/>
        </a:lnSpc>
        <a:spcBef>
          <a:spcPct val="0"/>
        </a:spcBef>
        <a:buNone/>
        <a:defRPr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C79E99-2961-11B8-AFF9-2A0D9426D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BEF57C0-9FAA-A27F-B431-0B11D6E05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893B2-9CB2-54AF-2AB4-342268030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C59BE10-201A-AE34-26B3-D91A1CD0C9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Narrative Report - Highlights</a:t>
            </a:r>
          </a:p>
        </p:txBody>
      </p:sp>
      <p:sp>
        <p:nvSpPr>
          <p:cNvPr id="6" name="Slide Number Placeholder 5">
            <a:extLst>
              <a:ext uri="{FF2B5EF4-FFF2-40B4-BE49-F238E27FC236}">
                <a16:creationId xmlns:a16="http://schemas.microsoft.com/office/drawing/2014/main" id="{EA0090AB-A334-F94C-CE5B-BB77C6A1A3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7E7C0-BDF3-1440-B211-3C497CCDCD18}" type="slidenum">
              <a:rPr lang="en-US" smtClean="0"/>
              <a:t>‹#›</a:t>
            </a:fld>
            <a:endParaRPr lang="en-US"/>
          </a:p>
        </p:txBody>
      </p:sp>
    </p:spTree>
    <p:extLst>
      <p:ext uri="{BB962C8B-B14F-4D97-AF65-F5344CB8AC3E}">
        <p14:creationId xmlns:p14="http://schemas.microsoft.com/office/powerpoint/2010/main" val="39930121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5F6C3-8B6C-4289-BEA1-1A38722F26C3}"/>
              </a:ext>
            </a:extLst>
          </p:cNvPr>
          <p:cNvSpPr/>
          <p:nvPr/>
        </p:nvSpPr>
        <p:spPr>
          <a:xfrm>
            <a:off x="0" y="3"/>
            <a:ext cx="12192000" cy="76794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609600" y="1262692"/>
            <a:ext cx="10972800" cy="48634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11">
            <a:extLst>
              <a:ext uri="{FF2B5EF4-FFF2-40B4-BE49-F238E27FC236}">
                <a16:creationId xmlns:a16="http://schemas.microsoft.com/office/drawing/2014/main" id="{84602F99-6103-4EBF-AE89-8A61156EE52B}"/>
              </a:ext>
            </a:extLst>
          </p:cNvPr>
          <p:cNvSpPr>
            <a:spLocks noGrp="1"/>
          </p:cNvSpPr>
          <p:nvPr>
            <p:ph type="sldNum" sz="quarter" idx="4"/>
          </p:nvPr>
        </p:nvSpPr>
        <p:spPr>
          <a:xfrm>
            <a:off x="609600" y="6356779"/>
            <a:ext cx="2743200" cy="365125"/>
          </a:xfrm>
          <a:prstGeom prst="rect">
            <a:avLst/>
          </a:prstGeom>
        </p:spPr>
        <p:txBody>
          <a:bodyPr vert="horz" lIns="91440" tIns="45720" rIns="91440" bIns="45720" rtlCol="0" anchor="ctr"/>
          <a:lstStyle>
            <a:lvl1pPr algn="l">
              <a:defRPr sz="1400" b="1">
                <a:solidFill>
                  <a:schemeClr val="tx1">
                    <a:tint val="75000"/>
                  </a:schemeClr>
                </a:solidFill>
              </a:defRPr>
            </a:lvl1pPr>
          </a:lstStyle>
          <a:p>
            <a:fld id="{D07D4089-40B5-457D-927F-16367A53BB79}" type="slidenum">
              <a:rPr lang="en-US" smtClean="0"/>
              <a:pPr/>
              <a:t>‹#›</a:t>
            </a:fld>
            <a:endParaRPr lang="en-US" dirty="0"/>
          </a:p>
        </p:txBody>
      </p:sp>
      <p:sp>
        <p:nvSpPr>
          <p:cNvPr id="18" name="Title Placeholder 17">
            <a:extLst>
              <a:ext uri="{FF2B5EF4-FFF2-40B4-BE49-F238E27FC236}">
                <a16:creationId xmlns:a16="http://schemas.microsoft.com/office/drawing/2014/main" id="{E3425392-73D7-48C7-BDE5-6DF4A56AF4BA}"/>
              </a:ext>
            </a:extLst>
          </p:cNvPr>
          <p:cNvSpPr>
            <a:spLocks noGrp="1"/>
          </p:cNvSpPr>
          <p:nvPr>
            <p:ph type="title"/>
          </p:nvPr>
        </p:nvSpPr>
        <p:spPr>
          <a:xfrm>
            <a:off x="423341" y="65812"/>
            <a:ext cx="11159059" cy="63300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842209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l" defTabSz="457200" rtl="0" eaLnBrk="1" latinLnBrk="0" hangingPunct="1">
        <a:spcBef>
          <a:spcPct val="0"/>
        </a:spcBef>
        <a:buNone/>
        <a:defRPr sz="32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5F6C3-8B6C-4289-BEA1-1A38722F26C3}"/>
              </a:ext>
            </a:extLst>
          </p:cNvPr>
          <p:cNvSpPr/>
          <p:nvPr userDrawn="1"/>
        </p:nvSpPr>
        <p:spPr>
          <a:xfrm>
            <a:off x="0" y="2"/>
            <a:ext cx="12192000" cy="76794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 Placeholder 2"/>
          <p:cNvSpPr>
            <a:spLocks noGrp="1"/>
          </p:cNvSpPr>
          <p:nvPr>
            <p:ph type="body" idx="1"/>
          </p:nvPr>
        </p:nvSpPr>
        <p:spPr>
          <a:xfrm>
            <a:off x="609600" y="1262687"/>
            <a:ext cx="10972800" cy="486347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11">
            <a:extLst>
              <a:ext uri="{FF2B5EF4-FFF2-40B4-BE49-F238E27FC236}">
                <a16:creationId xmlns:a16="http://schemas.microsoft.com/office/drawing/2014/main" id="{84602F99-6103-4EBF-AE89-8A61156EE52B}"/>
              </a:ext>
            </a:extLst>
          </p:cNvPr>
          <p:cNvSpPr>
            <a:spLocks noGrp="1"/>
          </p:cNvSpPr>
          <p:nvPr>
            <p:ph type="sldNum" sz="quarter" idx="4"/>
          </p:nvPr>
        </p:nvSpPr>
        <p:spPr>
          <a:xfrm>
            <a:off x="609600" y="6356351"/>
            <a:ext cx="2743200" cy="365125"/>
          </a:xfrm>
          <a:prstGeom prst="rect">
            <a:avLst/>
          </a:prstGeom>
        </p:spPr>
        <p:txBody>
          <a:bodyPr vert="horz" lIns="91440" tIns="45720" rIns="91440" bIns="45720" rtlCol="0" anchor="ctr"/>
          <a:lstStyle>
            <a:lvl1pPr algn="l">
              <a:defRPr sz="1867" b="1">
                <a:solidFill>
                  <a:schemeClr val="tx1">
                    <a:tint val="75000"/>
                  </a:schemeClr>
                </a:solidFill>
              </a:defRPr>
            </a:lvl1pPr>
          </a:lstStyle>
          <a:p>
            <a:fld id="{D07D4089-40B5-457D-927F-16367A53BB79}" type="slidenum">
              <a:rPr lang="en-US" smtClean="0"/>
              <a:pPr/>
              <a:t>‹#›</a:t>
            </a:fld>
            <a:endParaRPr lang="en-US" dirty="0"/>
          </a:p>
        </p:txBody>
      </p:sp>
      <p:sp>
        <p:nvSpPr>
          <p:cNvPr id="18" name="Title Placeholder 17">
            <a:extLst>
              <a:ext uri="{FF2B5EF4-FFF2-40B4-BE49-F238E27FC236}">
                <a16:creationId xmlns:a16="http://schemas.microsoft.com/office/drawing/2014/main" id="{E3425392-73D7-48C7-BDE5-6DF4A56AF4BA}"/>
              </a:ext>
            </a:extLst>
          </p:cNvPr>
          <p:cNvSpPr>
            <a:spLocks noGrp="1"/>
          </p:cNvSpPr>
          <p:nvPr>
            <p:ph type="title"/>
          </p:nvPr>
        </p:nvSpPr>
        <p:spPr>
          <a:xfrm>
            <a:off x="423341" y="65806"/>
            <a:ext cx="11159059" cy="63300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786649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hf hdr="0" ftr="0" dt="0"/>
  <p:txStyles>
    <p:titleStyle>
      <a:lvl1pPr algn="l" defTabSz="609585" rtl="0" eaLnBrk="1" latinLnBrk="0" hangingPunct="1">
        <a:spcBef>
          <a:spcPct val="0"/>
        </a:spcBef>
        <a:buNone/>
        <a:defRPr sz="4267" b="1" i="0" u="none" kern="120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b="0" i="0" u="none"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1999" cy="6844273"/>
          </a:xfrm>
          <a:prstGeom prst="rect">
            <a:avLst/>
          </a:prstGeom>
        </p:spPr>
      </p:pic>
      <p:sp>
        <p:nvSpPr>
          <p:cNvPr id="2" name="Holder 2"/>
          <p:cNvSpPr>
            <a:spLocks noGrp="1"/>
          </p:cNvSpPr>
          <p:nvPr>
            <p:ph type="title"/>
          </p:nvPr>
        </p:nvSpPr>
        <p:spPr>
          <a:xfrm>
            <a:off x="156463" y="207644"/>
            <a:ext cx="11879072" cy="543560"/>
          </a:xfrm>
          <a:prstGeom prst="rect">
            <a:avLst/>
          </a:prstGeom>
        </p:spPr>
        <p:txBody>
          <a:bodyPr wrap="square" lIns="0" tIns="0" rIns="0" bIns="0">
            <a:spAutoFit/>
          </a:bodyPr>
          <a:lstStyle>
            <a:lvl1pPr>
              <a:defRPr sz="3400" b="1" i="0">
                <a:solidFill>
                  <a:schemeClr val="bg1"/>
                </a:solidFill>
                <a:latin typeface="Yu Gothic UI Semibold"/>
                <a:cs typeface="Yu Gothic UI Semibold"/>
              </a:defRPr>
            </a:lvl1pPr>
          </a:lstStyle>
          <a:p>
            <a:endParaRPr/>
          </a:p>
        </p:txBody>
      </p:sp>
      <p:sp>
        <p:nvSpPr>
          <p:cNvPr id="3" name="Holder 3"/>
          <p:cNvSpPr>
            <a:spLocks noGrp="1"/>
          </p:cNvSpPr>
          <p:nvPr>
            <p:ph type="body" idx="1"/>
          </p:nvPr>
        </p:nvSpPr>
        <p:spPr>
          <a:xfrm>
            <a:off x="2725673" y="1665808"/>
            <a:ext cx="6997065" cy="4072254"/>
          </a:xfrm>
          <a:prstGeom prst="rect">
            <a:avLst/>
          </a:prstGeom>
        </p:spPr>
        <p:txBody>
          <a:bodyPr wrap="square" lIns="0" tIns="0" rIns="0" bIns="0">
            <a:spAutoFit/>
          </a:bodyPr>
          <a:lstStyle>
            <a:lvl1pPr>
              <a:defRPr sz="29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6/6/23</a:t>
            </a:fld>
            <a:endParaRPr lang="en-US"/>
          </a:p>
        </p:txBody>
      </p:sp>
      <p:sp>
        <p:nvSpPr>
          <p:cNvPr id="6" name="Holder 6"/>
          <p:cNvSpPr>
            <a:spLocks noGrp="1"/>
          </p:cNvSpPr>
          <p:nvPr>
            <p:ph type="sldNum" sz="quarter" idx="7"/>
          </p:nvPr>
        </p:nvSpPr>
        <p:spPr>
          <a:xfrm>
            <a:off x="277063" y="6464985"/>
            <a:ext cx="244475" cy="178434"/>
          </a:xfrm>
          <a:prstGeom prst="rect">
            <a:avLst/>
          </a:prstGeom>
        </p:spPr>
        <p:txBody>
          <a:bodyPr wrap="square" lIns="0" tIns="0" rIns="0" bIns="0">
            <a:spAutoFit/>
          </a:bodyPr>
          <a:lstStyle>
            <a:lvl1pPr>
              <a:defRPr sz="1200" b="0" i="0">
                <a:solidFill>
                  <a:schemeClr val="tx1"/>
                </a:solidFill>
                <a:latin typeface="Calibri"/>
                <a:cs typeface="Calibri"/>
              </a:defRPr>
            </a:lvl1pPr>
          </a:lstStyle>
          <a:p>
            <a:pPr marL="38100">
              <a:lnSpc>
                <a:spcPts val="1240"/>
              </a:lnSpc>
            </a:pPr>
            <a:fld id="{81D60167-4931-47E6-BA6A-407CBD079E47}" type="slidenum">
              <a:rPr spc="-25" dirty="0"/>
              <a:t>‹#›</a:t>
            </a:fld>
            <a:endParaRPr spc="-25" dirty="0"/>
          </a:p>
        </p:txBody>
      </p:sp>
    </p:spTree>
    <p:extLst>
      <p:ext uri="{BB962C8B-B14F-4D97-AF65-F5344CB8AC3E}">
        <p14:creationId xmlns:p14="http://schemas.microsoft.com/office/powerpoint/2010/main" val="157501859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g1e005182ed4_2_0"/>
          <p:cNvSpPr txBox="1">
            <a:spLocks noGrp="1"/>
          </p:cNvSpPr>
          <p:nvPr>
            <p:ph type="title"/>
          </p:nvPr>
        </p:nvSpPr>
        <p:spPr>
          <a:xfrm>
            <a:off x="838200" y="365125"/>
            <a:ext cx="10515600" cy="1325563"/>
          </a:xfrm>
          <a:prstGeom prst="rect">
            <a:avLst/>
          </a:prstGeom>
          <a:noFill/>
          <a:ln>
            <a:noFill/>
          </a:ln>
        </p:spPr>
        <p:txBody>
          <a:bodyPr spcFirstLastPara="1" wrap="square" lIns="45675" tIns="45675" rIns="45675" bIns="45675"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11" name="Google Shape;11;g1e005182ed4_2_0"/>
          <p:cNvSpPr txBox="1">
            <a:spLocks noGrp="1"/>
          </p:cNvSpPr>
          <p:nvPr>
            <p:ph type="body" idx="1"/>
          </p:nvPr>
        </p:nvSpPr>
        <p:spPr>
          <a:xfrm>
            <a:off x="609600" y="1600200"/>
            <a:ext cx="10972800" cy="4525963"/>
          </a:xfrm>
          <a:prstGeom prst="rect">
            <a:avLst/>
          </a:prstGeom>
          <a:noFill/>
          <a:ln>
            <a:noFill/>
          </a:ln>
        </p:spPr>
        <p:txBody>
          <a:bodyPr spcFirstLastPara="1" wrap="square" lIns="45675" tIns="45675" rIns="45675" bIns="45675"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2" name="Google Shape;12;g1e005182ed4_2_0"/>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80273242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62"/>
        <p:cNvGrpSpPr/>
        <p:nvPr/>
      </p:nvGrpSpPr>
      <p:grpSpPr>
        <a:xfrm>
          <a:off x="0" y="0"/>
          <a:ext cx="0" cy="0"/>
          <a:chOff x="0" y="0"/>
          <a:chExt cx="0" cy="0"/>
        </a:xfrm>
      </p:grpSpPr>
      <p:sp>
        <p:nvSpPr>
          <p:cNvPr id="63" name="Google Shape;63;p50"/>
          <p:cNvSpPr txBox="1">
            <a:spLocks noGrp="1"/>
          </p:cNvSpPr>
          <p:nvPr>
            <p:ph type="title"/>
          </p:nvPr>
        </p:nvSpPr>
        <p:spPr>
          <a:xfrm>
            <a:off x="527481" y="1046162"/>
            <a:ext cx="11004611"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Georgia"/>
              <a:buNone/>
              <a:defRPr sz="36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50"/>
          <p:cNvSpPr txBox="1">
            <a:spLocks noGrp="1"/>
          </p:cNvSpPr>
          <p:nvPr>
            <p:ph type="body" idx="1"/>
          </p:nvPr>
        </p:nvSpPr>
        <p:spPr>
          <a:xfrm>
            <a:off x="527482" y="2506662"/>
            <a:ext cx="11004610" cy="399179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Courier New"/>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80578791"/>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F9150B-1EB7-F747-A3C1-50543085D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B469EE-34F2-CD45-86C0-C104D2F35F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66F5A-AE72-424F-AA02-B660462E7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6AC8E-EE45-4C40-A2C1-6842D1F455D0}" type="datetime1">
              <a:rPr lang="en-US" smtClean="0"/>
              <a:t>6/6/23</a:t>
            </a:fld>
            <a:endParaRPr lang="en-US"/>
          </a:p>
        </p:txBody>
      </p:sp>
      <p:sp>
        <p:nvSpPr>
          <p:cNvPr id="5" name="Footer Placeholder 4">
            <a:extLst>
              <a:ext uri="{FF2B5EF4-FFF2-40B4-BE49-F238E27FC236}">
                <a16:creationId xmlns:a16="http://schemas.microsoft.com/office/drawing/2014/main" id="{588BF76F-A013-5248-AB02-CB7F200C6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E1CFEE-DFDB-AA43-B233-D4A04BBF0D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3B29E-720C-4942-9120-04A1462B6D68}" type="slidenum">
              <a:rPr lang="en-US" smtClean="0"/>
              <a:t>‹#›</a:t>
            </a:fld>
            <a:endParaRPr lang="en-US"/>
          </a:p>
        </p:txBody>
      </p:sp>
    </p:spTree>
    <p:extLst>
      <p:ext uri="{BB962C8B-B14F-4D97-AF65-F5344CB8AC3E}">
        <p14:creationId xmlns:p14="http://schemas.microsoft.com/office/powerpoint/2010/main" val="27897415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mailto:RGreenstein@AdvocacyIncubator.org" TargetMode="External"/><Relationship Id="rId2" Type="http://schemas.openxmlformats.org/officeDocument/2006/relationships/hyperlink" Target="mailto:LJones@advocacyincubator.org" TargetMode="External"/><Relationship Id="rId1" Type="http://schemas.openxmlformats.org/officeDocument/2006/relationships/slideLayout" Target="../slideLayouts/slideLayout13.xml"/><Relationship Id="rId4" Type="http://schemas.openxmlformats.org/officeDocument/2006/relationships/hyperlink" Target="mailto:Rgreenstein@AdvocacyIncubator.org"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9.xml"/><Relationship Id="rId4" Type="http://schemas.openxmlformats.org/officeDocument/2006/relationships/image" Target="../media/image130.png"/></Relationships>
</file>

<file path=ppt/slides/_rels/slide105.xml.rels><?xml version="1.0" encoding="UTF-8" standalone="yes"?>
<Relationships xmlns="http://schemas.openxmlformats.org/package/2006/relationships"><Relationship Id="rId2" Type="http://schemas.openxmlformats.org/officeDocument/2006/relationships/hyperlink" Target="rls_slide_loop.pptx"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9.png"/><Relationship Id="rId1" Type="http://schemas.openxmlformats.org/officeDocument/2006/relationships/slideLayout" Target="../slideLayouts/slideLayout52.xml"/><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8.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67.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67.xml"/><Relationship Id="rId4" Type="http://schemas.openxmlformats.org/officeDocument/2006/relationships/image" Target="../media/image79.jp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6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67.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0.xml"/><Relationship Id="rId1" Type="http://schemas.openxmlformats.org/officeDocument/2006/relationships/slideLayout" Target="../slideLayouts/slideLayout58.xml"/><Relationship Id="rId5" Type="http://schemas.openxmlformats.org/officeDocument/2006/relationships/image" Target="../media/image94.jpeg"/><Relationship Id="rId4" Type="http://schemas.openxmlformats.org/officeDocument/2006/relationships/image" Target="../media/image9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hyperlink" Target="rls_slide_loop.pptx" TargetMode="Externa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1.xml"/><Relationship Id="rId1" Type="http://schemas.openxmlformats.org/officeDocument/2006/relationships/slideLayout" Target="../slideLayouts/slideLayout79.xml"/><Relationship Id="rId4" Type="http://schemas.openxmlformats.org/officeDocument/2006/relationships/image" Target="../media/image98.png"/></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8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84.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4.xml"/></Relationships>
</file>

<file path=ppt/slides/_rels/slide7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8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4.xml"/></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jp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2" Type="http://schemas.openxmlformats.org/officeDocument/2006/relationships/hyperlink" Target="rls_slide_loop.pptx" TargetMode="Externa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15.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jpeg"/><Relationship Id="rId9"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139C-8FCA-2258-CCE7-9B7241717082}"/>
              </a:ext>
            </a:extLst>
          </p:cNvPr>
          <p:cNvSpPr>
            <a:spLocks noGrp="1"/>
          </p:cNvSpPr>
          <p:nvPr>
            <p:ph type="ctrTitle"/>
          </p:nvPr>
        </p:nvSpPr>
        <p:spPr>
          <a:xfrm>
            <a:off x="1524000" y="4147416"/>
            <a:ext cx="9144000" cy="1318161"/>
          </a:xfrm>
        </p:spPr>
        <p:txBody>
          <a:bodyPr>
            <a:normAutofit fontScale="90000"/>
          </a:bodyPr>
          <a:lstStyle/>
          <a:p>
            <a:r>
              <a:rPr lang="en-US" dirty="0"/>
              <a:t>WELCOME</a:t>
            </a:r>
          </a:p>
        </p:txBody>
      </p:sp>
      <p:sp>
        <p:nvSpPr>
          <p:cNvPr id="5" name="Date Placeholder 3">
            <a:extLst>
              <a:ext uri="{FF2B5EF4-FFF2-40B4-BE49-F238E27FC236}">
                <a16:creationId xmlns:a16="http://schemas.microsoft.com/office/drawing/2014/main" id="{3304C831-906F-591B-6A39-C71FDA9DA56B}"/>
              </a:ext>
            </a:extLst>
          </p:cNvPr>
          <p:cNvSpPr>
            <a:spLocks noGrp="1"/>
          </p:cNvSpPr>
          <p:nvPr>
            <p:ph type="dt" sz="half" idx="10"/>
          </p:nvPr>
        </p:nvSpPr>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
        <p:nvSpPr>
          <p:cNvPr id="3" name="Title 1">
            <a:extLst>
              <a:ext uri="{FF2B5EF4-FFF2-40B4-BE49-F238E27FC236}">
                <a16:creationId xmlns:a16="http://schemas.microsoft.com/office/drawing/2014/main" id="{94559950-585E-F447-1C6F-9DADC9FA9B2E}"/>
              </a:ext>
            </a:extLst>
          </p:cNvPr>
          <p:cNvSpPr txBox="1">
            <a:spLocks/>
          </p:cNvSpPr>
          <p:nvPr/>
        </p:nvSpPr>
        <p:spPr>
          <a:xfrm>
            <a:off x="1524000" y="5465577"/>
            <a:ext cx="9144000" cy="424583"/>
          </a:xfrm>
          <a:prstGeom prst="rect">
            <a:avLst/>
          </a:prstGeom>
        </p:spPr>
        <p:txBody>
          <a:bodyPr vert="horz" lIns="91440" tIns="45720" rIns="91440" bIns="45720" rtlCol="0" anchor="ctr">
            <a:normAutofit fontScale="90000" lnSpcReduction="20000"/>
          </a:bodyPr>
          <a:lstStyle>
            <a:lvl1pPr algn="ctr" defTabSz="914400" rtl="0" eaLnBrk="1" latinLnBrk="0" hangingPunct="1">
              <a:lnSpc>
                <a:spcPct val="90000"/>
              </a:lnSpc>
              <a:spcBef>
                <a:spcPct val="0"/>
              </a:spcBef>
              <a:buNone/>
              <a:defRPr sz="9600" b="1" i="0" kern="1200" spc="600">
                <a:solidFill>
                  <a:schemeClr val="bg1"/>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sz="3200" b="0" dirty="0">
                <a:latin typeface="Open Sans Light" panose="020B0306030504020204" pitchFamily="34" charset="0"/>
                <a:ea typeface="Open Sans Light" panose="020B0306030504020204" pitchFamily="34" charset="0"/>
                <a:cs typeface="Open Sans Light" panose="020B0306030504020204" pitchFamily="34" charset="0"/>
              </a:rPr>
              <a:t>June 6, 2023</a:t>
            </a:r>
          </a:p>
        </p:txBody>
      </p:sp>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portrait of a man looking at camera during a group therapy session - recovery stock pictures, royalty-free photos &amp; images">
            <a:extLst>
              <a:ext uri="{FF2B5EF4-FFF2-40B4-BE49-F238E27FC236}">
                <a16:creationId xmlns:a16="http://schemas.microsoft.com/office/drawing/2014/main" id="{2AF3F02A-4587-029C-BD28-694377DA9723}"/>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b="-1"/>
          <a:stretch/>
        </p:blipFill>
        <p:spPr bwMode="auto">
          <a:xfrm>
            <a:off x="1" y="10"/>
            <a:ext cx="9669642" cy="6857990"/>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8A937D5E-AFB9-DEA9-770D-97524A88ABD9}"/>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7D4089-40B5-457D-927F-16367A53BB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 Placeholder 10">
            <a:extLst>
              <a:ext uri="{FF2B5EF4-FFF2-40B4-BE49-F238E27FC236}">
                <a16:creationId xmlns:a16="http://schemas.microsoft.com/office/drawing/2014/main" id="{E6BB8E60-6931-B919-E411-527BA018E61D}"/>
              </a:ext>
            </a:extLst>
          </p:cNvPr>
          <p:cNvSpPr>
            <a:spLocks noGrp="1"/>
          </p:cNvSpPr>
          <p:nvPr>
            <p:ph type="body" sz="half" idx="2"/>
          </p:nvPr>
        </p:nvSpPr>
        <p:spPr>
          <a:xfrm>
            <a:off x="7695542" y="948376"/>
            <a:ext cx="3921512" cy="4251783"/>
          </a:xfrm>
          <a:noFill/>
        </p:spPr>
        <p:txBody>
          <a:bodyPr vert="horz" lIns="91440" tIns="45720" rIns="91440" bIns="45720" rtlCol="0" anchor="t">
            <a:noAutofit/>
          </a:bodyPr>
          <a:lstStyle/>
          <a:p>
            <a:pPr marL="114300" defTabSz="914400">
              <a:lnSpc>
                <a:spcPct val="108000"/>
              </a:lnSpc>
              <a:spcBef>
                <a:spcPts val="0"/>
              </a:spcBef>
            </a:pPr>
            <a:endParaRPr lang="en-US" sz="1800" b="1" dirty="0">
              <a:latin typeface="Arial" panose="020B0604020202020204" pitchFamily="34" charset="0"/>
              <a:cs typeface="Arial" panose="020B0604020202020204" pitchFamily="34" charset="0"/>
            </a:endParaRPr>
          </a:p>
          <a:p>
            <a:pPr marL="114300" defTabSz="914400">
              <a:lnSpc>
                <a:spcPct val="108000"/>
              </a:lnSpc>
              <a:spcBef>
                <a:spcPts val="0"/>
              </a:spcBef>
            </a:pPr>
            <a:r>
              <a:rPr lang="en-US" sz="2400" b="1" dirty="0">
                <a:latin typeface="Arial" panose="020B0604020202020204" pitchFamily="34" charset="0"/>
                <a:cs typeface="Arial" panose="020B0604020202020204" pitchFamily="34" charset="0"/>
              </a:rPr>
              <a:t>2 in 3 adults </a:t>
            </a:r>
            <a:r>
              <a:rPr lang="en-US" sz="2400" dirty="0">
                <a:latin typeface="Arial" panose="020B0604020202020204" pitchFamily="34" charset="0"/>
                <a:cs typeface="Arial" panose="020B0604020202020204" pitchFamily="34" charset="0"/>
              </a:rPr>
              <a:t>who had a </a:t>
            </a:r>
          </a:p>
          <a:p>
            <a:pPr marL="114300" defTabSz="914400">
              <a:lnSpc>
                <a:spcPct val="108000"/>
              </a:lnSpc>
              <a:spcBef>
                <a:spcPts val="0"/>
              </a:spcBef>
            </a:pPr>
            <a:r>
              <a:rPr lang="en-US" sz="2400" b="1" dirty="0">
                <a:latin typeface="Arial" panose="020B0604020202020204" pitchFamily="34" charset="0"/>
                <a:cs typeface="Arial" panose="020B0604020202020204" pitchFamily="34" charset="0"/>
              </a:rPr>
              <a:t>mental health issue </a:t>
            </a:r>
          </a:p>
          <a:p>
            <a:pPr marL="114300" defTabSz="914400">
              <a:lnSpc>
                <a:spcPct val="108000"/>
              </a:lnSpc>
              <a:spcBef>
                <a:spcPts val="0"/>
              </a:spcBef>
            </a:pPr>
            <a:r>
              <a:rPr lang="en-US" sz="2400" dirty="0">
                <a:latin typeface="Arial" panose="020B0604020202020204" pitchFamily="34" charset="0"/>
                <a:cs typeface="Arial" panose="020B0604020202020204" pitchFamily="34" charset="0"/>
              </a:rPr>
              <a:t>considered themselves </a:t>
            </a:r>
          </a:p>
          <a:p>
            <a:pPr marL="114300" defTabSz="914400">
              <a:lnSpc>
                <a:spcPct val="108000"/>
              </a:lnSpc>
              <a:spcBef>
                <a:spcPts val="0"/>
              </a:spcBef>
            </a:pPr>
            <a:r>
              <a:rPr lang="en-US" sz="2400" dirty="0">
                <a:latin typeface="Arial" panose="020B0604020202020204" pitchFamily="34" charset="0"/>
                <a:cs typeface="Arial" panose="020B0604020202020204" pitchFamily="34" charset="0"/>
              </a:rPr>
              <a:t>to be </a:t>
            </a:r>
            <a:r>
              <a:rPr lang="en-US" sz="2400" b="1" dirty="0">
                <a:latin typeface="Arial" panose="020B0604020202020204" pitchFamily="34" charset="0"/>
                <a:cs typeface="Arial" panose="020B0604020202020204" pitchFamily="34" charset="0"/>
              </a:rPr>
              <a:t>in recovery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recovering</a:t>
            </a:r>
            <a:r>
              <a:rPr lang="en-US" sz="2400"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marL="114300" defTabSz="914400">
              <a:lnSpc>
                <a:spcPct val="108000"/>
              </a:lnSpc>
              <a:spcBef>
                <a:spcPts val="0"/>
              </a:spcBef>
            </a:pPr>
            <a:endParaRPr lang="en-US" sz="2400" b="1" dirty="0">
              <a:latin typeface="Arial" panose="020B0604020202020204" pitchFamily="34" charset="0"/>
              <a:cs typeface="Arial" panose="020B0604020202020204" pitchFamily="34" charset="0"/>
            </a:endParaRPr>
          </a:p>
          <a:p>
            <a:pPr marL="114300" defTabSz="914400">
              <a:lnSpc>
                <a:spcPct val="108000"/>
              </a:lnSpc>
              <a:spcBef>
                <a:spcPts val="0"/>
              </a:spcBef>
            </a:pPr>
            <a:r>
              <a:rPr lang="en-US" sz="2400" b="1" dirty="0">
                <a:latin typeface="Arial" panose="020B0604020202020204" pitchFamily="34" charset="0"/>
                <a:cs typeface="Arial" panose="020B0604020202020204" pitchFamily="34" charset="0"/>
              </a:rPr>
              <a:t>7 in 10 adults </a:t>
            </a:r>
            <a:r>
              <a:rPr lang="en-US" sz="2400" dirty="0">
                <a:latin typeface="Arial" panose="020B0604020202020204" pitchFamily="34" charset="0"/>
                <a:cs typeface="Arial" panose="020B0604020202020204" pitchFamily="34" charset="0"/>
              </a:rPr>
              <a:t>who had a </a:t>
            </a:r>
          </a:p>
          <a:p>
            <a:pPr marL="114300" defTabSz="914400">
              <a:lnSpc>
                <a:spcPct val="108000"/>
              </a:lnSpc>
              <a:spcBef>
                <a:spcPts val="0"/>
              </a:spcBef>
            </a:pPr>
            <a:r>
              <a:rPr lang="en-US" sz="2400" b="1" dirty="0">
                <a:latin typeface="Arial" panose="020B0604020202020204" pitchFamily="34" charset="0"/>
                <a:cs typeface="Arial" panose="020B0604020202020204" pitchFamily="34" charset="0"/>
              </a:rPr>
              <a:t>substance use problem </a:t>
            </a:r>
          </a:p>
          <a:p>
            <a:pPr marL="114300" defTabSz="914400">
              <a:lnSpc>
                <a:spcPct val="108000"/>
              </a:lnSpc>
              <a:spcBef>
                <a:spcPts val="0"/>
              </a:spcBef>
            </a:pPr>
            <a:r>
              <a:rPr lang="en-US" sz="2400" dirty="0">
                <a:latin typeface="Arial" panose="020B0604020202020204" pitchFamily="34" charset="0"/>
                <a:cs typeface="Arial" panose="020B0604020202020204" pitchFamily="34" charset="0"/>
              </a:rPr>
              <a:t>considered themselves </a:t>
            </a:r>
          </a:p>
          <a:p>
            <a:pPr marL="114300" defTabSz="914400">
              <a:lnSpc>
                <a:spcPct val="108000"/>
              </a:lnSpc>
              <a:spcBef>
                <a:spcPts val="0"/>
              </a:spcBef>
            </a:pPr>
            <a:r>
              <a:rPr lang="en-US" sz="2400" dirty="0">
                <a:latin typeface="Arial" panose="020B0604020202020204" pitchFamily="34" charset="0"/>
                <a:cs typeface="Arial" panose="020B0604020202020204" pitchFamily="34" charset="0"/>
              </a:rPr>
              <a:t>to be </a:t>
            </a:r>
            <a:r>
              <a:rPr lang="en-US" sz="2400" b="1" dirty="0">
                <a:latin typeface="Arial" panose="020B0604020202020204" pitchFamily="34" charset="0"/>
                <a:cs typeface="Arial" panose="020B0604020202020204" pitchFamily="34" charset="0"/>
              </a:rPr>
              <a:t>in recovery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recovering</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462335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0442-31DE-4F0A-BF31-21FF9BC56B1A}"/>
              </a:ext>
            </a:extLst>
          </p:cNvPr>
          <p:cNvSpPr>
            <a:spLocks noGrp="1"/>
          </p:cNvSpPr>
          <p:nvPr>
            <p:ph type="title"/>
          </p:nvPr>
        </p:nvSpPr>
        <p:spPr/>
        <p:txBody>
          <a:bodyPr/>
          <a:lstStyle/>
          <a:p>
            <a:r>
              <a:rPr lang="en-US" dirty="0"/>
              <a:t>Why is now the time for overdose prevention legislation?</a:t>
            </a:r>
          </a:p>
        </p:txBody>
      </p:sp>
      <p:sp>
        <p:nvSpPr>
          <p:cNvPr id="3" name="Content Placeholder 2">
            <a:extLst>
              <a:ext uri="{FF2B5EF4-FFF2-40B4-BE49-F238E27FC236}">
                <a16:creationId xmlns:a16="http://schemas.microsoft.com/office/drawing/2014/main" id="{46AEFEDB-F54A-431E-40DA-FD82B4E958DD}"/>
              </a:ext>
            </a:extLst>
          </p:cNvPr>
          <p:cNvSpPr>
            <a:spLocks noGrp="1"/>
          </p:cNvSpPr>
          <p:nvPr>
            <p:ph idx="1"/>
          </p:nvPr>
        </p:nvSpPr>
        <p:spPr/>
        <p:txBody>
          <a:bodyPr>
            <a:normAutofit/>
          </a:bodyPr>
          <a:lstStyle/>
          <a:p>
            <a:r>
              <a:rPr lang="en-US" dirty="0"/>
              <a:t>Consensus that we’ve reached a crisis moment </a:t>
            </a:r>
          </a:p>
          <a:p>
            <a:pPr marL="0" indent="0">
              <a:buNone/>
            </a:pPr>
            <a:endParaRPr lang="en-US" dirty="0"/>
          </a:p>
          <a:p>
            <a:r>
              <a:rPr lang="en-US" dirty="0"/>
              <a:t>Bipartisan support for increasing access to treatment</a:t>
            </a:r>
          </a:p>
          <a:p>
            <a:pPr marL="0" indent="0">
              <a:buNone/>
            </a:pPr>
            <a:endParaRPr lang="en-US" dirty="0"/>
          </a:p>
          <a:p>
            <a:r>
              <a:rPr lang="en-US" dirty="0"/>
              <a:t>Urban and rural regions are being impacted </a:t>
            </a:r>
          </a:p>
          <a:p>
            <a:pPr marL="0" indent="0">
              <a:buNone/>
            </a:pPr>
            <a:endParaRPr lang="en-US" dirty="0"/>
          </a:p>
          <a:p>
            <a:r>
              <a:rPr lang="en-US" dirty="0"/>
              <a:t>Synthesis between public health and public safety on policy solutions</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29EF4787-1BEE-68C2-36FB-BB92D5A715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7E7C0-BDF3-1440-B211-3C497CCDCD18}" type="slidenum">
              <a:rPr kumimoji="0" lang="en-US" sz="1200" b="0" i="0" u="none" strike="noStrike" kern="1200" cap="none" spc="0" normalizeH="0" baseline="0" noProof="0" smtClean="0">
                <a:ln>
                  <a:noFill/>
                </a:ln>
                <a:solidFill>
                  <a:srgbClr val="0F153F"/>
                </a:solidFill>
                <a:effectLst/>
                <a:uLnTx/>
                <a:uFillTx/>
                <a:latin typeface="Gotham Light" pitchFamily="2"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F153F"/>
              </a:solidFill>
              <a:effectLst/>
              <a:uLnTx/>
              <a:uFillTx/>
              <a:latin typeface="Gotham Light" pitchFamily="2" charset="0"/>
              <a:ea typeface="+mn-ea"/>
            </a:endParaRPr>
          </a:p>
        </p:txBody>
      </p:sp>
    </p:spTree>
    <p:extLst>
      <p:ext uri="{BB962C8B-B14F-4D97-AF65-F5344CB8AC3E}">
        <p14:creationId xmlns:p14="http://schemas.microsoft.com/office/powerpoint/2010/main" val="38497064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0442-31DE-4F0A-BF31-21FF9BC56B1A}"/>
              </a:ext>
            </a:extLst>
          </p:cNvPr>
          <p:cNvSpPr>
            <a:spLocks noGrp="1"/>
          </p:cNvSpPr>
          <p:nvPr>
            <p:ph type="title"/>
          </p:nvPr>
        </p:nvSpPr>
        <p:spPr/>
        <p:txBody>
          <a:bodyPr/>
          <a:lstStyle/>
          <a:p>
            <a:r>
              <a:rPr lang="en-US" dirty="0"/>
              <a:t>Stay in Touch</a:t>
            </a:r>
          </a:p>
        </p:txBody>
      </p:sp>
      <p:sp>
        <p:nvSpPr>
          <p:cNvPr id="3" name="Content Placeholder 2">
            <a:extLst>
              <a:ext uri="{FF2B5EF4-FFF2-40B4-BE49-F238E27FC236}">
                <a16:creationId xmlns:a16="http://schemas.microsoft.com/office/drawing/2014/main" id="{46AEFEDB-F54A-431E-40DA-FD82B4E958DD}"/>
              </a:ext>
            </a:extLst>
          </p:cNvPr>
          <p:cNvSpPr>
            <a:spLocks noGrp="1"/>
          </p:cNvSpPr>
          <p:nvPr>
            <p:ph idx="1"/>
          </p:nvPr>
        </p:nvSpPr>
        <p:spPr/>
        <p:txBody>
          <a:bodyPr>
            <a:normAutofit/>
          </a:bodyPr>
          <a:lstStyle/>
          <a:p>
            <a:pPr marL="0" indent="0">
              <a:buNone/>
            </a:pPr>
            <a:r>
              <a:rPr lang="en-US" dirty="0"/>
              <a:t>Libby Jones, Project Director</a:t>
            </a:r>
          </a:p>
          <a:p>
            <a:pPr marL="0" indent="0">
              <a:buNone/>
            </a:pPr>
            <a:r>
              <a:rPr lang="en-US" dirty="0">
                <a:hlinkClick r:id="rId2"/>
              </a:rPr>
              <a:t>LJones@</a:t>
            </a:r>
            <a:r>
              <a:rPr lang="en-US" dirty="0">
                <a:hlinkClick r:id="rId3"/>
              </a:rPr>
              <a:t> AdvocacyIncubator.org</a:t>
            </a:r>
            <a:r>
              <a:rPr lang="en-US" dirty="0"/>
              <a:t> </a:t>
            </a:r>
          </a:p>
          <a:p>
            <a:pPr marL="0" indent="0">
              <a:buNone/>
            </a:pPr>
            <a:endParaRPr lang="en-US" dirty="0"/>
          </a:p>
          <a:p>
            <a:pPr marL="0" indent="0">
              <a:buNone/>
            </a:pPr>
            <a:r>
              <a:rPr lang="en-US" dirty="0"/>
              <a:t>Ryan Greenstein, Associate Director of Advocacy </a:t>
            </a:r>
          </a:p>
          <a:p>
            <a:pPr marL="0" indent="0">
              <a:buNone/>
            </a:pPr>
            <a:r>
              <a:rPr lang="en-US" dirty="0">
                <a:hlinkClick r:id="rId4"/>
              </a:rPr>
              <a:t>Rgreenstein@AdvocacyIncubator.org</a:t>
            </a:r>
            <a:r>
              <a:rPr lang="en-US" dirty="0"/>
              <a:t> </a:t>
            </a:r>
          </a:p>
          <a:p>
            <a:pPr marL="0" indent="0">
              <a:buNone/>
            </a:pPr>
            <a:endParaRPr lang="en-US" dirty="0"/>
          </a:p>
          <a:p>
            <a:pPr marL="0" indent="0" algn="ctr">
              <a:buNone/>
            </a:pPr>
            <a:r>
              <a:rPr lang="en-US" b="1" dirty="0">
                <a:latin typeface="Gotham Bold" pitchFamily="2" charset="0"/>
                <a:cs typeface="Gotham Bold" pitchFamily="2" charset="0"/>
              </a:rPr>
              <a:t>@</a:t>
            </a:r>
            <a:r>
              <a:rPr lang="en-US" b="1" dirty="0" err="1">
                <a:latin typeface="Gotham Bold" pitchFamily="2" charset="0"/>
                <a:cs typeface="Gotham Bold" pitchFamily="2" charset="0"/>
              </a:rPr>
              <a:t>ActionForOD</a:t>
            </a:r>
            <a:endParaRPr lang="en-US" b="1" dirty="0">
              <a:latin typeface="Gotham Bold" pitchFamily="2" charset="0"/>
              <a:cs typeface="Gotham Bold" pitchFamily="2" charset="0"/>
            </a:endParaRPr>
          </a:p>
          <a:p>
            <a:pPr marL="0" indent="0" algn="ctr">
              <a:buNone/>
            </a:pPr>
            <a:r>
              <a:rPr lang="en-US" b="1" dirty="0" err="1">
                <a:latin typeface="Gotham Bold" pitchFamily="2" charset="0"/>
                <a:cs typeface="Gotham Bold" pitchFamily="2" charset="0"/>
              </a:rPr>
              <a:t>www.ActionForOverdose.org</a:t>
            </a:r>
            <a:endParaRPr lang="en-US" b="1" dirty="0">
              <a:latin typeface="Gotham Bold" pitchFamily="2" charset="0"/>
              <a:cs typeface="Gotham Bold" pitchFamily="2" charset="0"/>
            </a:endParaRPr>
          </a:p>
        </p:txBody>
      </p:sp>
      <p:sp>
        <p:nvSpPr>
          <p:cNvPr id="5" name="Slide Number Placeholder 4">
            <a:extLst>
              <a:ext uri="{FF2B5EF4-FFF2-40B4-BE49-F238E27FC236}">
                <a16:creationId xmlns:a16="http://schemas.microsoft.com/office/drawing/2014/main" id="{29EF4787-1BEE-68C2-36FB-BB92D5A715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7E7C0-BDF3-1440-B211-3C497CCDCD18}" type="slidenum">
              <a:rPr kumimoji="0" lang="en-US" sz="1200" b="0" i="0" u="none" strike="noStrike" kern="1200" cap="none" spc="0" normalizeH="0" baseline="0" noProof="0" smtClean="0">
                <a:ln>
                  <a:noFill/>
                </a:ln>
                <a:solidFill>
                  <a:srgbClr val="0F153F"/>
                </a:solidFill>
                <a:effectLst/>
                <a:uLnTx/>
                <a:uFillTx/>
                <a:latin typeface="Gotham Light" pitchFamily="2"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F153F"/>
              </a:solidFill>
              <a:effectLst/>
              <a:uLnTx/>
              <a:uFillTx/>
              <a:latin typeface="Gotham Light" pitchFamily="2" charset="0"/>
              <a:ea typeface="+mn-ea"/>
            </a:endParaRPr>
          </a:p>
        </p:txBody>
      </p:sp>
    </p:spTree>
    <p:extLst>
      <p:ext uri="{BB962C8B-B14F-4D97-AF65-F5344CB8AC3E}">
        <p14:creationId xmlns:p14="http://schemas.microsoft.com/office/powerpoint/2010/main" val="4097625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6F3F-964B-A01B-A8B5-3737BB1039DC}"/>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22780364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4331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8CBD4B-C44E-1C9D-9012-35E269A8DF90}"/>
              </a:ext>
            </a:extLst>
          </p:cNvPr>
          <p:cNvSpPr/>
          <p:nvPr/>
        </p:nvSpPr>
        <p:spPr>
          <a:xfrm>
            <a:off x="0" y="1560595"/>
            <a:ext cx="12192000" cy="396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63D7A86A-55FB-B1EF-D451-5B43BE21E9C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952679"/>
            <a:ext cx="5911455" cy="1251751"/>
          </a:xfrm>
          <a:prstGeom prst="rect">
            <a:avLst/>
          </a:prstGeom>
        </p:spPr>
      </p:pic>
      <p:pic>
        <p:nvPicPr>
          <p:cNvPr id="16" name="Picture 15" descr="Text&#10;&#10;Description automatically generated">
            <a:extLst>
              <a:ext uri="{FF2B5EF4-FFF2-40B4-BE49-F238E27FC236}">
                <a16:creationId xmlns:a16="http://schemas.microsoft.com/office/drawing/2014/main" id="{438E8CAB-E1AF-AE2D-7E45-B0BBF5719E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4269625"/>
            <a:ext cx="5911454" cy="1174859"/>
          </a:xfrm>
          <a:prstGeom prst="rect">
            <a:avLst/>
          </a:prstGeom>
        </p:spPr>
      </p:pic>
      <p:pic>
        <p:nvPicPr>
          <p:cNvPr id="17" name="Picture 16" descr="Text&#10;&#10;Description automatically generated">
            <a:extLst>
              <a:ext uri="{FF2B5EF4-FFF2-40B4-BE49-F238E27FC236}">
                <a16:creationId xmlns:a16="http://schemas.microsoft.com/office/drawing/2014/main" id="{0D59CA0B-A7EB-4C78-300A-9D3D56C5A77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644129"/>
            <a:ext cx="5911455" cy="1251750"/>
          </a:xfrm>
          <a:prstGeom prst="rect">
            <a:avLst/>
          </a:prstGeom>
        </p:spPr>
      </p:pic>
      <p:sp>
        <p:nvSpPr>
          <p:cNvPr id="18" name="TextBox 17">
            <a:extLst>
              <a:ext uri="{FF2B5EF4-FFF2-40B4-BE49-F238E27FC236}">
                <a16:creationId xmlns:a16="http://schemas.microsoft.com/office/drawing/2014/main" id="{D83CBE70-BABC-BA6B-1200-BC5DB6F5E682}"/>
              </a:ext>
            </a:extLst>
          </p:cNvPr>
          <p:cNvSpPr txBox="1"/>
          <p:nvPr/>
        </p:nvSpPr>
        <p:spPr>
          <a:xfrm>
            <a:off x="6096000" y="1664161"/>
            <a:ext cx="5911453" cy="3754297"/>
          </a:xfrm>
          <a:prstGeom prst="rect">
            <a:avLst/>
          </a:prstGeom>
          <a:noFill/>
        </p:spPr>
        <p:txBody>
          <a:bodyPr wrap="square">
            <a:spAutoFit/>
          </a:bodyPr>
          <a:lstStyle/>
          <a:p>
            <a:pPr>
              <a:lnSpc>
                <a:spcPct val="120000"/>
              </a:lnSpc>
            </a:pPr>
            <a:r>
              <a:rPr lang="en-US" sz="3200" b="1" u="none" strike="noStrike" dirty="0">
                <a:effectLst/>
                <a:latin typeface="Open Sans" panose="020B0606030504020204" pitchFamily="34" charset="0"/>
                <a:ea typeface="Open Sans" panose="020B0606030504020204" pitchFamily="34" charset="0"/>
                <a:cs typeface="Open Sans" panose="020B0606030504020204" pitchFamily="34" charset="0"/>
              </a:rPr>
              <a:t>Movie Night - </a:t>
            </a:r>
            <a:r>
              <a:rPr lang="en-US" sz="3200" b="1" dirty="0">
                <a:latin typeface="Open Sans" panose="020B0606030504020204" pitchFamily="34" charset="0"/>
                <a:ea typeface="Open Sans" panose="020B0606030504020204" pitchFamily="34" charset="0"/>
                <a:cs typeface="Open Sans" panose="020B0606030504020204" pitchFamily="34" charset="0"/>
              </a:rPr>
              <a:t>7:00 PM</a:t>
            </a:r>
            <a:endParaRPr lang="en-US" sz="3200" b="1"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2400" b="0" i="0" u="none" strike="noStrike" dirty="0">
                <a:effectLst/>
                <a:latin typeface="Open Sans" panose="020B0606030504020204" pitchFamily="34" charset="0"/>
                <a:ea typeface="Open Sans" panose="020B0606030504020204" pitchFamily="34" charset="0"/>
                <a:cs typeface="Open Sans" panose="020B0606030504020204" pitchFamily="34" charset="0"/>
              </a:rPr>
              <a:t>Kick off your business casual attire, throw on some comfy clothes, and join us for Tuesday Night Movie Night! We'll be sharing beverages and popcorn while watching recovery-related documentaries. View one of these 3 inspiring films!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8168B666-44A5-FCCA-F8B3-3F43B39679D4}"/>
              </a:ext>
            </a:extLst>
          </p:cNvPr>
          <p:cNvSpPr txBox="1"/>
          <p:nvPr/>
        </p:nvSpPr>
        <p:spPr>
          <a:xfrm>
            <a:off x="3047011" y="719789"/>
            <a:ext cx="6097978" cy="707886"/>
          </a:xfrm>
          <a:prstGeom prst="rect">
            <a:avLst/>
          </a:prstGeom>
          <a:noFill/>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Join us this evening!</a:t>
            </a:r>
            <a:endParaRPr lang="en-US" dirty="0"/>
          </a:p>
        </p:txBody>
      </p:sp>
    </p:spTree>
    <p:extLst>
      <p:ext uri="{BB962C8B-B14F-4D97-AF65-F5344CB8AC3E}">
        <p14:creationId xmlns:p14="http://schemas.microsoft.com/office/powerpoint/2010/main" val="42931041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3510049" y="6186675"/>
            <a:ext cx="5171902" cy="365126"/>
          </a:xfr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
        <p:nvSpPr>
          <p:cNvPr id="4" name="Chevron 3">
            <a:hlinkClick r:id="rId2"/>
            <a:extLst>
              <a:ext uri="{FF2B5EF4-FFF2-40B4-BE49-F238E27FC236}">
                <a16:creationId xmlns:a16="http://schemas.microsoft.com/office/drawing/2014/main" id="{3DC9A9D2-33F7-F9E2-FB14-D6AC08CF0B3F}"/>
              </a:ext>
            </a:extLst>
          </p:cNvPr>
          <p:cNvSpPr/>
          <p:nvPr/>
        </p:nvSpPr>
        <p:spPr>
          <a:xfrm>
            <a:off x="11614068" y="2933205"/>
            <a:ext cx="387927" cy="1288473"/>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11876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1" name="Rectangle 20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2" name="Picture 4">
            <a:extLst>
              <a:ext uri="{FF2B5EF4-FFF2-40B4-BE49-F238E27FC236}">
                <a16:creationId xmlns:a16="http://schemas.microsoft.com/office/drawing/2014/main" id="{ACB7DFA1-9DCC-2F9A-95CB-BFBEA8701023}"/>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522356" y="10"/>
            <a:ext cx="9669642" cy="6857990"/>
          </a:xfrm>
          <a:prstGeom prst="rect">
            <a:avLst/>
          </a:prstGeom>
          <a:extLst>
            <a:ext uri="{909E8E84-426E-40DD-AFC4-6F175D3DCCD1}">
              <a14:hiddenFill xmlns:a14="http://schemas.microsoft.com/office/drawing/2010/main">
                <a:solidFill>
                  <a:srgbClr val="FFFFFF"/>
                </a:solidFill>
              </a14:hiddenFill>
            </a:ext>
          </a:extLst>
        </p:spPr>
      </p:pic>
      <p:sp>
        <p:nvSpPr>
          <p:cNvPr id="2073" name="Rectangle 20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E4AA47B0-4550-C3EF-90D8-5CD575D3BAA3}"/>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defTabSz="914400">
              <a:lnSpc>
                <a:spcPct val="90000"/>
              </a:lnSpc>
            </a:pPr>
            <a:r>
              <a:rPr lang="en-US" sz="4000" dirty="0">
                <a:solidFill>
                  <a:schemeClr val="tx1"/>
                </a:solidFill>
              </a:rPr>
              <a:t>Policy Changes Presenting New Opportunities</a:t>
            </a:r>
          </a:p>
        </p:txBody>
      </p:sp>
      <p:sp>
        <p:nvSpPr>
          <p:cNvPr id="3" name="Text Placeholder 2">
            <a:extLst>
              <a:ext uri="{FF2B5EF4-FFF2-40B4-BE49-F238E27FC236}">
                <a16:creationId xmlns:a16="http://schemas.microsoft.com/office/drawing/2014/main" id="{700B1793-7112-B4EE-7070-6FEB8D1DA08A}"/>
              </a:ext>
            </a:extLst>
          </p:cNvPr>
          <p:cNvSpPr>
            <a:spLocks noGrp="1"/>
          </p:cNvSpPr>
          <p:nvPr>
            <p:ph type="body" sz="half" idx="2"/>
          </p:nvPr>
        </p:nvSpPr>
        <p:spPr>
          <a:xfrm>
            <a:off x="838200" y="2434201"/>
            <a:ext cx="3822189" cy="3742762"/>
          </a:xfrm>
        </p:spPr>
        <p:txBody>
          <a:bodyPr vert="horz" lIns="91440" tIns="45720" rIns="91440" bIns="45720" rtlCol="0">
            <a:normAutofit/>
          </a:bodyPr>
          <a:lstStyle/>
          <a:p>
            <a:pPr marL="285750" indent="-228600" defTabSz="914400">
              <a:lnSpc>
                <a:spcPct val="90000"/>
              </a:lnSpc>
              <a:buFont typeface="Arial" panose="020B0604020202020204" pitchFamily="34" charset="0"/>
              <a:buChar char="•"/>
            </a:pPr>
            <a:r>
              <a:rPr lang="en-US" sz="2000">
                <a:effectLst/>
              </a:rPr>
              <a:t>Supported </a:t>
            </a:r>
            <a:r>
              <a:rPr lang="en-US" sz="2000"/>
              <a:t>Block Grant Name Change – </a:t>
            </a:r>
            <a:r>
              <a:rPr lang="en-US" sz="2000" b="1">
                <a:effectLst/>
              </a:rPr>
              <a:t>Substance Use Prevention, Treatment and Recovery Support Block Grant.</a:t>
            </a:r>
          </a:p>
          <a:p>
            <a:pPr marL="285750" indent="-228600" defTabSz="914400">
              <a:lnSpc>
                <a:spcPct val="90000"/>
              </a:lnSpc>
              <a:buFont typeface="Arial" panose="020B0604020202020204" pitchFamily="34" charset="0"/>
              <a:buChar char="•"/>
            </a:pPr>
            <a:endParaRPr lang="en-US" sz="2000"/>
          </a:p>
          <a:p>
            <a:pPr marL="285750" indent="-228600" defTabSz="914400">
              <a:lnSpc>
                <a:spcPct val="90000"/>
              </a:lnSpc>
              <a:buFont typeface="Arial" panose="020B0604020202020204" pitchFamily="34" charset="0"/>
              <a:buChar char="•"/>
            </a:pPr>
            <a:r>
              <a:rPr lang="en-US" sz="2000" b="1"/>
              <a:t>Grantees</a:t>
            </a:r>
            <a:r>
              <a:rPr lang="en-US" sz="2000"/>
              <a:t> </a:t>
            </a:r>
            <a:r>
              <a:rPr lang="en-US" sz="2000" b="1"/>
              <a:t>required</a:t>
            </a:r>
            <a:r>
              <a:rPr lang="en-US" sz="2000"/>
              <a:t> to account for and report how funds are used </a:t>
            </a:r>
            <a:r>
              <a:rPr lang="en-US" sz="2000" b="1"/>
              <a:t>to</a:t>
            </a:r>
            <a:r>
              <a:rPr lang="en-US" sz="2000"/>
              <a:t> </a:t>
            </a:r>
            <a:r>
              <a:rPr lang="en-US" sz="2000" b="1"/>
              <a:t>support recovery</a:t>
            </a:r>
            <a:r>
              <a:rPr lang="en-US" sz="2000"/>
              <a:t>.</a:t>
            </a:r>
          </a:p>
          <a:p>
            <a:pPr marL="285750" indent="-228600" defTabSz="914400">
              <a:lnSpc>
                <a:spcPct val="90000"/>
              </a:lnSpc>
              <a:buFont typeface="Arial" panose="020B0604020202020204" pitchFamily="34" charset="0"/>
              <a:buChar char="•"/>
            </a:pPr>
            <a:endParaRPr lang="en-US" sz="2000"/>
          </a:p>
          <a:p>
            <a:pPr marL="285750" indent="-228600" defTabSz="914400">
              <a:lnSpc>
                <a:spcPct val="90000"/>
              </a:lnSpc>
              <a:buFont typeface="Arial" panose="020B0604020202020204" pitchFamily="34" charset="0"/>
              <a:buChar char="•"/>
            </a:pPr>
            <a:r>
              <a:rPr lang="en-US" sz="2000" b="1"/>
              <a:t>Establishment of SAMHSA’s Office of Recovery</a:t>
            </a:r>
          </a:p>
          <a:p>
            <a:pPr marL="57150" indent="-228600" defTabSz="914400">
              <a:lnSpc>
                <a:spcPct val="90000"/>
              </a:lnSpc>
              <a:buFont typeface="Arial" panose="020B0604020202020204" pitchFamily="34" charset="0"/>
              <a:buChar char="•"/>
            </a:pPr>
            <a:endParaRPr lang="en-US" sz="2000"/>
          </a:p>
        </p:txBody>
      </p:sp>
      <p:sp>
        <p:nvSpPr>
          <p:cNvPr id="4" name="Slide Number Placeholder 3">
            <a:extLst>
              <a:ext uri="{FF2B5EF4-FFF2-40B4-BE49-F238E27FC236}">
                <a16:creationId xmlns:a16="http://schemas.microsoft.com/office/drawing/2014/main" id="{965EC76D-D2B1-B235-A25E-399E97197DB0}"/>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7D4089-40B5-457D-927F-16367A53BB7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963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5">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27" name="Rectangle 26">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0"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Rectangle 31">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BCC085E-4B99-4745-AE08-C7E6ABA98F6D}"/>
              </a:ext>
            </a:extLst>
          </p:cNvPr>
          <p:cNvSpPr>
            <a:spLocks noGrp="1"/>
          </p:cNvSpPr>
          <p:nvPr>
            <p:ph type="title"/>
          </p:nvPr>
        </p:nvSpPr>
        <p:spPr>
          <a:xfrm>
            <a:off x="1143000" y="1676400"/>
            <a:ext cx="3810000" cy="3505200"/>
          </a:xfrm>
        </p:spPr>
        <p:txBody>
          <a:bodyPr vert="horz" lIns="121920" tIns="60960" rIns="121920" bIns="60960" rtlCol="0" anchor="t">
            <a:normAutofit/>
          </a:bodyPr>
          <a:lstStyle/>
          <a:p>
            <a:pPr defTabSz="1219170">
              <a:lnSpc>
                <a:spcPct val="90000"/>
              </a:lnSpc>
            </a:pPr>
            <a:r>
              <a:rPr lang="en-US" sz="4000" dirty="0">
                <a:solidFill>
                  <a:schemeClr val="tx1"/>
                </a:solidFill>
              </a:rPr>
              <a:t>SAMHSA National Recovery Agenda  </a:t>
            </a:r>
            <a:br>
              <a:rPr lang="en-US" sz="4000" dirty="0">
                <a:solidFill>
                  <a:schemeClr val="tx1"/>
                </a:solidFill>
              </a:rPr>
            </a:br>
            <a:br>
              <a:rPr lang="en-US" sz="4000" dirty="0">
                <a:solidFill>
                  <a:schemeClr val="tx1"/>
                </a:solidFill>
              </a:rPr>
            </a:br>
            <a:r>
              <a:rPr lang="en-US" sz="4000" dirty="0">
                <a:solidFill>
                  <a:schemeClr val="tx1"/>
                </a:solidFill>
              </a:rPr>
              <a:t>Aim &amp; Purpose</a:t>
            </a:r>
          </a:p>
        </p:txBody>
      </p:sp>
      <p:sp>
        <p:nvSpPr>
          <p:cNvPr id="31" name="Content Placeholder 1">
            <a:extLst>
              <a:ext uri="{FF2B5EF4-FFF2-40B4-BE49-F238E27FC236}">
                <a16:creationId xmlns:a16="http://schemas.microsoft.com/office/drawing/2014/main" id="{FDE973D5-F3A2-414E-A7B8-41617EEC68FE}"/>
              </a:ext>
            </a:extLst>
          </p:cNvPr>
          <p:cNvSpPr>
            <a:spLocks noGrp="1"/>
          </p:cNvSpPr>
          <p:nvPr>
            <p:ph idx="1"/>
          </p:nvPr>
        </p:nvSpPr>
        <p:spPr>
          <a:xfrm>
            <a:off x="5181605" y="1676400"/>
            <a:ext cx="5638796" cy="3505200"/>
          </a:xfrm>
        </p:spPr>
        <p:txBody>
          <a:bodyPr vert="horz" lIns="121920" tIns="60960" rIns="121920" bIns="60960" rtlCol="0">
            <a:normAutofit/>
          </a:bodyPr>
          <a:lstStyle/>
          <a:p>
            <a:pPr marL="0" indent="0" defTabSz="1219170">
              <a:lnSpc>
                <a:spcPct val="90000"/>
              </a:lnSpc>
              <a:buNone/>
            </a:pPr>
            <a:r>
              <a:rPr lang="en-US" sz="2400" b="1" i="1" dirty="0">
                <a:solidFill>
                  <a:schemeClr val="tx1">
                    <a:alpha val="55000"/>
                  </a:schemeClr>
                </a:solidFill>
              </a:rPr>
              <a:t>Advancing Recovery Across the Nation</a:t>
            </a:r>
          </a:p>
          <a:p>
            <a:pPr marL="0" indent="-304792" defTabSz="1219170">
              <a:lnSpc>
                <a:spcPct val="90000"/>
              </a:lnSpc>
              <a:buFont typeface="Arial" panose="020B0604020202020204" pitchFamily="34" charset="0"/>
              <a:buChar char="•"/>
            </a:pPr>
            <a:endParaRPr lang="en-US" sz="2400" dirty="0">
              <a:solidFill>
                <a:schemeClr val="tx1">
                  <a:alpha val="55000"/>
                </a:schemeClr>
              </a:solidFill>
            </a:endParaRPr>
          </a:p>
          <a:p>
            <a:pPr marL="0" indent="0" defTabSz="1219170">
              <a:lnSpc>
                <a:spcPct val="90000"/>
              </a:lnSpc>
              <a:buNone/>
            </a:pPr>
            <a:r>
              <a:rPr lang="en-US" sz="2400" dirty="0">
                <a:solidFill>
                  <a:schemeClr val="tx1">
                    <a:alpha val="55000"/>
                  </a:schemeClr>
                </a:solidFill>
              </a:rPr>
              <a:t>To forge partnerships to support all people, families and communities impacted by mental health and/or substance use conditions to</a:t>
            </a:r>
          </a:p>
          <a:p>
            <a:pPr lvl="1" indent="-304792" defTabSz="1219170">
              <a:lnSpc>
                <a:spcPct val="90000"/>
              </a:lnSpc>
              <a:buFont typeface="Arial" panose="020B0604020202020204" pitchFamily="34" charset="0"/>
              <a:buChar char="•"/>
            </a:pPr>
            <a:r>
              <a:rPr lang="en-US" sz="2400" dirty="0">
                <a:solidFill>
                  <a:schemeClr val="tx1">
                    <a:alpha val="55000"/>
                  </a:schemeClr>
                </a:solidFill>
              </a:rPr>
              <a:t>pursue recovery, </a:t>
            </a:r>
          </a:p>
          <a:p>
            <a:pPr lvl="1" indent="-304792" defTabSz="1219170">
              <a:lnSpc>
                <a:spcPct val="90000"/>
              </a:lnSpc>
              <a:buFont typeface="Arial" panose="020B0604020202020204" pitchFamily="34" charset="0"/>
              <a:buChar char="•"/>
            </a:pPr>
            <a:r>
              <a:rPr lang="en-US" sz="2400" dirty="0">
                <a:solidFill>
                  <a:schemeClr val="tx1">
                    <a:alpha val="55000"/>
                  </a:schemeClr>
                </a:solidFill>
              </a:rPr>
              <a:t>build resilience and </a:t>
            </a:r>
          </a:p>
          <a:p>
            <a:pPr lvl="1" indent="-304792" defTabSz="1219170">
              <a:lnSpc>
                <a:spcPct val="90000"/>
              </a:lnSpc>
              <a:buFont typeface="Arial" panose="020B0604020202020204" pitchFamily="34" charset="0"/>
              <a:buChar char="•"/>
            </a:pPr>
            <a:r>
              <a:rPr lang="en-US" sz="2400" dirty="0">
                <a:solidFill>
                  <a:schemeClr val="tx1">
                    <a:alpha val="55000"/>
                  </a:schemeClr>
                </a:solidFill>
              </a:rPr>
              <a:t>achieve wellness. </a:t>
            </a:r>
          </a:p>
        </p:txBody>
      </p:sp>
      <p:sp>
        <p:nvSpPr>
          <p:cNvPr id="3" name="Slide Number Placeholder 2">
            <a:extLst>
              <a:ext uri="{FF2B5EF4-FFF2-40B4-BE49-F238E27FC236}">
                <a16:creationId xmlns:a16="http://schemas.microsoft.com/office/drawing/2014/main" id="{AE425228-59E6-42AD-AE77-612961E09FBF}"/>
              </a:ext>
            </a:extLst>
          </p:cNvPr>
          <p:cNvSpPr>
            <a:spLocks noGrp="1"/>
          </p:cNvSpPr>
          <p:nvPr>
            <p:ph type="sldNum" sz="quarter" idx="10"/>
          </p:nvPr>
        </p:nvSpPr>
        <p:spPr>
          <a:xfrm>
            <a:off x="11049000" y="6400800"/>
            <a:ext cx="685800" cy="457200"/>
          </a:xfrm>
        </p:spPr>
        <p:txBody>
          <a:bodyPr vert="horz" lIns="121920" tIns="60960" rIns="121920" bIns="60960" rtlCol="0" anchor="ct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D07D4089-40B5-457D-927F-16367A53BB79}" type="slidenum">
              <a:rPr kumimoji="0" lang="en-US" sz="1067" b="1" i="0" u="none" strike="noStrike" kern="1200" cap="none" spc="0" normalizeH="0" baseline="0" noProof="0">
                <a:ln>
                  <a:noFill/>
                </a:ln>
                <a:solidFill>
                  <a:srgbClr val="000000">
                    <a:alpha val="70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12</a:t>
            </a:fld>
            <a:endParaRPr kumimoji="0" lang="en-US" sz="1067" b="1" i="0" u="none" strike="noStrike" kern="1200" cap="none" spc="0" normalizeH="0" baseline="0" noProof="0">
              <a:ln>
                <a:noFill/>
              </a:ln>
              <a:solidFill>
                <a:srgbClr val="000000">
                  <a:alpha val="70000"/>
                </a:srgbClr>
              </a:solidFill>
              <a:effectLst/>
              <a:uLnTx/>
              <a:uFillTx/>
              <a:latin typeface="Calibri"/>
              <a:ea typeface="+mn-ea"/>
              <a:cs typeface="+mn-cs"/>
            </a:endParaRPr>
          </a:p>
        </p:txBody>
      </p:sp>
    </p:spTree>
    <p:extLst>
      <p:ext uri="{BB962C8B-B14F-4D97-AF65-F5344CB8AC3E}">
        <p14:creationId xmlns:p14="http://schemas.microsoft.com/office/powerpoint/2010/main" val="40859230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579D9F-9AB1-4941-AD27-6BFD7366C952}"/>
              </a:ext>
            </a:extLst>
          </p:cNvPr>
          <p:cNvSpPr>
            <a:spLocks noGrp="1"/>
          </p:cNvSpPr>
          <p:nvPr>
            <p:ph type="title"/>
          </p:nvPr>
        </p:nvSpPr>
        <p:spPr>
          <a:xfrm>
            <a:off x="524741" y="620392"/>
            <a:ext cx="3808268" cy="5504688"/>
          </a:xfrm>
        </p:spPr>
        <p:txBody>
          <a:bodyPr vert="horz" lIns="121920" tIns="60960" rIns="121920" bIns="60960" rtlCol="0" anchor="ctr">
            <a:normAutofit/>
          </a:bodyPr>
          <a:lstStyle/>
          <a:p>
            <a:pPr defTabSz="1219170">
              <a:lnSpc>
                <a:spcPct val="90000"/>
              </a:lnSpc>
            </a:pPr>
            <a:r>
              <a:rPr lang="en-US" sz="6000">
                <a:solidFill>
                  <a:schemeClr val="accent5"/>
                </a:solidFill>
              </a:rPr>
              <a:t>SAMHSA National Recovery Agenda Goals</a:t>
            </a:r>
          </a:p>
        </p:txBody>
      </p:sp>
      <p:sp>
        <p:nvSpPr>
          <p:cNvPr id="4" name="Slide Number Placeholder 3">
            <a:extLst>
              <a:ext uri="{FF2B5EF4-FFF2-40B4-BE49-F238E27FC236}">
                <a16:creationId xmlns:a16="http://schemas.microsoft.com/office/drawing/2014/main" id="{5DAA4489-565A-4A45-90FA-009BB206CFDE}"/>
              </a:ext>
            </a:extLst>
          </p:cNvPr>
          <p:cNvSpPr>
            <a:spLocks noGrp="1"/>
          </p:cNvSpPr>
          <p:nvPr>
            <p:ph type="sldNum" sz="quarter" idx="10"/>
          </p:nvPr>
        </p:nvSpPr>
        <p:spPr>
          <a:xfrm>
            <a:off x="8610600" y="6356350"/>
            <a:ext cx="2743200" cy="365125"/>
          </a:xfrm>
        </p:spPr>
        <p:txBody>
          <a:bodyPr vert="horz" lIns="121920" tIns="60960" rIns="121920" bIns="60960" rtlCol="0" anchor="ctr">
            <a:normAutofit/>
          </a:bodyPr>
          <a:lstStyle/>
          <a:p>
            <a:pPr marL="0" marR="0" lvl="0" indent="0" algn="r" defTabSz="1219170" rtl="0" eaLnBrk="1" fontAlgn="auto" latinLnBrk="0" hangingPunct="1">
              <a:lnSpc>
                <a:spcPct val="90000"/>
              </a:lnSpc>
              <a:spcBef>
                <a:spcPts val="0"/>
              </a:spcBef>
              <a:spcAft>
                <a:spcPts val="800"/>
              </a:spcAft>
              <a:buClrTx/>
              <a:buSzTx/>
              <a:buFontTx/>
              <a:buNone/>
              <a:tabLst/>
              <a:defRPr/>
            </a:pPr>
            <a:fld id="{D07D4089-40B5-457D-927F-16367A53BB79}" type="slidenum">
              <a:rPr kumimoji="0" lang="en-US" sz="16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90000"/>
                </a:lnSpc>
                <a:spcBef>
                  <a:spcPts val="0"/>
                </a:spcBef>
                <a:spcAft>
                  <a:spcPts val="800"/>
                </a:spcAft>
                <a:buClrTx/>
                <a:buSzTx/>
                <a:buFontTx/>
                <a:buNone/>
                <a:tabLst/>
                <a:defRPr/>
              </a:pPr>
              <a:t>13</a:t>
            </a:fld>
            <a:endParaRPr kumimoji="0" lang="en-US" sz="1600" b="1"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9" name="Content Placeholder 6">
            <a:extLst>
              <a:ext uri="{FF2B5EF4-FFF2-40B4-BE49-F238E27FC236}">
                <a16:creationId xmlns:a16="http://schemas.microsoft.com/office/drawing/2014/main" id="{2E5723FB-A5B1-14D2-FAE1-D96C3E64BBFE}"/>
              </a:ext>
            </a:extLst>
          </p:cNvPr>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221990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7"/>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4"/>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4" y="1128498"/>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90C5D824-0D17-4039-AE08-A96060B7FD3A}"/>
              </a:ext>
            </a:extLst>
          </p:cNvPr>
          <p:cNvSpPr>
            <a:spLocks noGrp="1"/>
          </p:cNvSpPr>
          <p:nvPr>
            <p:ph type="title"/>
          </p:nvPr>
        </p:nvSpPr>
        <p:spPr>
          <a:xfrm>
            <a:off x="826397" y="586856"/>
            <a:ext cx="4230100" cy="3387497"/>
          </a:xfrm>
        </p:spPr>
        <p:txBody>
          <a:bodyPr vert="horz" lIns="121920" tIns="60960" rIns="121920" bIns="60960" rtlCol="0" anchor="b">
            <a:normAutofit/>
          </a:bodyPr>
          <a:lstStyle/>
          <a:p>
            <a:pPr algn="ctr" defTabSz="1219170">
              <a:lnSpc>
                <a:spcPct val="90000"/>
              </a:lnSpc>
            </a:pPr>
            <a:r>
              <a:rPr lang="en-US" sz="4000" dirty="0">
                <a:solidFill>
                  <a:srgbClr val="FFFFFF"/>
                </a:solidFill>
              </a:rPr>
              <a:t>Goal #1:</a:t>
            </a:r>
            <a:br>
              <a:rPr lang="en-US" sz="4000" dirty="0">
                <a:solidFill>
                  <a:srgbClr val="FFFFFF"/>
                </a:solidFill>
              </a:rPr>
            </a:br>
            <a:r>
              <a:rPr lang="en-US" sz="4000" dirty="0">
                <a:solidFill>
                  <a:srgbClr val="FFFFFF"/>
                </a:solidFill>
              </a:rPr>
              <a:t>Inclusion</a:t>
            </a:r>
            <a:br>
              <a:rPr lang="en-US" sz="4000" dirty="0">
                <a:solidFill>
                  <a:srgbClr val="FFFFFF"/>
                </a:solidFill>
              </a:rPr>
            </a:br>
            <a:br>
              <a:rPr lang="en-US" sz="4000" dirty="0">
                <a:solidFill>
                  <a:srgbClr val="FFFFFF"/>
                </a:solidFill>
              </a:rPr>
            </a:br>
            <a:r>
              <a:rPr lang="en-US" sz="4000" b="0" i="1" dirty="0">
                <a:solidFill>
                  <a:srgbClr val="FFFFFF"/>
                </a:solidFill>
              </a:rPr>
              <a:t>Nothing About Us</a:t>
            </a:r>
            <a:br>
              <a:rPr lang="en-US" sz="4000" b="0" i="1" dirty="0">
                <a:solidFill>
                  <a:srgbClr val="FFFFFF"/>
                </a:solidFill>
              </a:rPr>
            </a:br>
            <a:r>
              <a:rPr lang="en-US" sz="4000" b="0" i="1" dirty="0">
                <a:solidFill>
                  <a:srgbClr val="FFFFFF"/>
                </a:solidFill>
              </a:rPr>
              <a:t>Without Us</a:t>
            </a:r>
          </a:p>
        </p:txBody>
      </p:sp>
      <p:sp>
        <p:nvSpPr>
          <p:cNvPr id="2" name="Content Placeholder 1">
            <a:extLst>
              <a:ext uri="{FF2B5EF4-FFF2-40B4-BE49-F238E27FC236}">
                <a16:creationId xmlns:a16="http://schemas.microsoft.com/office/drawing/2014/main" id="{27F608A0-C647-4A44-B3B6-59A6E5D43ED1}"/>
              </a:ext>
            </a:extLst>
          </p:cNvPr>
          <p:cNvSpPr>
            <a:spLocks noGrp="1"/>
          </p:cNvSpPr>
          <p:nvPr>
            <p:ph idx="1"/>
          </p:nvPr>
        </p:nvSpPr>
        <p:spPr>
          <a:xfrm>
            <a:off x="5764305" y="649481"/>
            <a:ext cx="5136779" cy="2425415"/>
          </a:xfrm>
        </p:spPr>
        <p:txBody>
          <a:bodyPr vert="horz" lIns="121920" tIns="60960" rIns="121920" bIns="60960" rtlCol="0" anchor="ctr">
            <a:noAutofit/>
          </a:bodyPr>
          <a:lstStyle/>
          <a:p>
            <a:pPr marL="0" indent="0" defTabSz="1219170">
              <a:lnSpc>
                <a:spcPct val="90000"/>
              </a:lnSpc>
              <a:buNone/>
            </a:pPr>
            <a:endParaRPr lang="en-US" sz="2667" dirty="0"/>
          </a:p>
          <a:p>
            <a:pPr marL="0" indent="0" defTabSz="1219170">
              <a:lnSpc>
                <a:spcPct val="90000"/>
              </a:lnSpc>
              <a:buNone/>
            </a:pPr>
            <a:r>
              <a:rPr lang="en-US" sz="2667" dirty="0"/>
              <a:t>To foster the meaningful involvement of a wide array of people with lived experience to improve behavioral health practice &amp; policy and to foster the social inclusion of people with behavioral health conditions. </a:t>
            </a:r>
          </a:p>
          <a:p>
            <a:pPr marL="0" indent="0" defTabSz="1219170">
              <a:lnSpc>
                <a:spcPct val="90000"/>
              </a:lnSpc>
              <a:buNone/>
            </a:pPr>
            <a:endParaRPr lang="en-US" sz="2667" dirty="0"/>
          </a:p>
          <a:p>
            <a:pPr marL="0" indent="0" defTabSz="1219170">
              <a:lnSpc>
                <a:spcPct val="90000"/>
              </a:lnSpc>
              <a:buNone/>
            </a:pPr>
            <a:endParaRPr lang="en-US" sz="2667" dirty="0"/>
          </a:p>
        </p:txBody>
      </p:sp>
      <p:sp>
        <p:nvSpPr>
          <p:cNvPr id="3" name="Slide Number Placeholder 2">
            <a:extLst>
              <a:ext uri="{FF2B5EF4-FFF2-40B4-BE49-F238E27FC236}">
                <a16:creationId xmlns:a16="http://schemas.microsoft.com/office/drawing/2014/main" id="{68A242A1-E673-4F1F-831D-436E17BE50AD}"/>
              </a:ext>
            </a:extLst>
          </p:cNvPr>
          <p:cNvSpPr>
            <a:spLocks noGrp="1"/>
          </p:cNvSpPr>
          <p:nvPr>
            <p:ph type="sldNum" sz="quarter" idx="10"/>
          </p:nvPr>
        </p:nvSpPr>
        <p:spPr>
          <a:xfrm>
            <a:off x="11704320" y="6455665"/>
            <a:ext cx="448056" cy="365124"/>
          </a:xfrm>
        </p:spPr>
        <p:txBody>
          <a:bodyPr vert="horz" lIns="121920" tIns="60960" rIns="121920" bIns="60960" rtlCol="0" anchor="ct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D07D4089-40B5-457D-927F-16367A53BB79}" type="slidenum">
              <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14</a:t>
            </a:fld>
            <a:endPar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02F4F29-E110-4692-9081-32D7E45F3F16}"/>
              </a:ext>
            </a:extLst>
          </p:cNvPr>
          <p:cNvPicPr>
            <a:picLocks noChangeAspect="1"/>
          </p:cNvPicPr>
          <p:nvPr/>
        </p:nvPicPr>
        <p:blipFill>
          <a:blip r:embed="rId2"/>
          <a:stretch>
            <a:fillRect/>
          </a:stretch>
        </p:blipFill>
        <p:spPr>
          <a:xfrm>
            <a:off x="6096002" y="3161416"/>
            <a:ext cx="4175413" cy="2793731"/>
          </a:xfrm>
          <a:prstGeom prst="rect">
            <a:avLst/>
          </a:prstGeom>
        </p:spPr>
      </p:pic>
    </p:spTree>
    <p:extLst>
      <p:ext uri="{BB962C8B-B14F-4D97-AF65-F5344CB8AC3E}">
        <p14:creationId xmlns:p14="http://schemas.microsoft.com/office/powerpoint/2010/main" val="17988237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National Recovery Month September 2022">
            <a:extLst>
              <a:ext uri="{FF2B5EF4-FFF2-40B4-BE49-F238E27FC236}">
                <a16:creationId xmlns:a16="http://schemas.microsoft.com/office/drawing/2014/main" id="{65DAAC68-153F-7DF8-E25A-E31CD7D5260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8291" r="531"/>
          <a:stretch/>
        </p:blipFill>
        <p:spPr bwMode="auto">
          <a:xfrm>
            <a:off x="0" y="10"/>
            <a:ext cx="12192000" cy="321691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67084B40-AC0D-8405-DA14-47FD4020A86C}"/>
              </a:ext>
            </a:extLst>
          </p:cNvPr>
          <p:cNvSpPr>
            <a:spLocks noGrp="1"/>
          </p:cNvSpPr>
          <p:nvPr>
            <p:ph idx="1"/>
          </p:nvPr>
        </p:nvSpPr>
        <p:spPr>
          <a:xfrm>
            <a:off x="672030" y="3641076"/>
            <a:ext cx="11116018" cy="2452687"/>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2400" dirty="0"/>
              <a:t>Public awareness promoting evidence-based treatment and recovery practices.</a:t>
            </a:r>
          </a:p>
          <a:p>
            <a:pPr indent="-228600" defTabSz="914400">
              <a:lnSpc>
                <a:spcPct val="90000"/>
              </a:lnSpc>
              <a:buFont typeface="Arial" panose="020B0604020202020204" pitchFamily="34" charset="0"/>
              <a:buChar char="•"/>
            </a:pPr>
            <a:r>
              <a:rPr lang="en-US" sz="2400" dirty="0"/>
              <a:t>Collaboration with public and private entities to celebrate individuals in recovery.</a:t>
            </a:r>
          </a:p>
          <a:p>
            <a:pPr indent="-228600" defTabSz="914400">
              <a:lnSpc>
                <a:spcPct val="90000"/>
              </a:lnSpc>
              <a:buFont typeface="Arial" panose="020B0604020202020204" pitchFamily="34" charset="0"/>
              <a:buChar char="•"/>
            </a:pPr>
            <a:r>
              <a:rPr lang="en-US" sz="2400" dirty="0"/>
              <a:t>Highlighting the emergence of a strong and proud recovery community and the dedication of service providers and community members across the Nation.</a:t>
            </a:r>
          </a:p>
        </p:txBody>
      </p:sp>
      <p:sp>
        <p:nvSpPr>
          <p:cNvPr id="3" name="Slide Number Placeholder 2">
            <a:extLst>
              <a:ext uri="{FF2B5EF4-FFF2-40B4-BE49-F238E27FC236}">
                <a16:creationId xmlns:a16="http://schemas.microsoft.com/office/drawing/2014/main" id="{4DED81D4-3E32-A1EA-6E81-CBF965F18845}"/>
              </a:ext>
            </a:extLst>
          </p:cNvPr>
          <p:cNvSpPr>
            <a:spLocks noGrp="1"/>
          </p:cNvSpPr>
          <p:nvPr>
            <p:ph type="sldNum" sz="quarter" idx="10"/>
          </p:nvPr>
        </p:nvSpPr>
        <p:spPr>
          <a:xfrm>
            <a:off x="8864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7D4089-40B5-457D-927F-16367A53BB79}" type="slidenum">
              <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11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7"/>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4"/>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4" y="1128498"/>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90C5D824-0D17-4039-AE08-A96060B7FD3A}"/>
              </a:ext>
            </a:extLst>
          </p:cNvPr>
          <p:cNvSpPr>
            <a:spLocks noGrp="1"/>
          </p:cNvSpPr>
          <p:nvPr>
            <p:ph type="title"/>
          </p:nvPr>
        </p:nvSpPr>
        <p:spPr>
          <a:xfrm>
            <a:off x="826397" y="586856"/>
            <a:ext cx="4230100" cy="3098665"/>
          </a:xfrm>
        </p:spPr>
        <p:txBody>
          <a:bodyPr vert="horz" lIns="121920" tIns="60960" rIns="121920" bIns="60960" rtlCol="0" anchor="b">
            <a:normAutofit/>
          </a:bodyPr>
          <a:lstStyle/>
          <a:p>
            <a:pPr algn="ctr" defTabSz="1219170">
              <a:lnSpc>
                <a:spcPct val="90000"/>
              </a:lnSpc>
            </a:pPr>
            <a:r>
              <a:rPr lang="en-US" sz="4000" dirty="0">
                <a:solidFill>
                  <a:srgbClr val="FFFFFF"/>
                </a:solidFill>
              </a:rPr>
              <a:t>Goal #2:</a:t>
            </a:r>
            <a:br>
              <a:rPr lang="en-US" sz="4000" dirty="0">
                <a:solidFill>
                  <a:srgbClr val="FFFFFF"/>
                </a:solidFill>
              </a:rPr>
            </a:br>
            <a:r>
              <a:rPr lang="en-US" sz="4000" dirty="0">
                <a:solidFill>
                  <a:srgbClr val="FFFFFF"/>
                </a:solidFill>
              </a:rPr>
              <a:t>Equity</a:t>
            </a:r>
            <a:br>
              <a:rPr lang="en-US" sz="4000" dirty="0">
                <a:solidFill>
                  <a:srgbClr val="FFFFFF"/>
                </a:solidFill>
              </a:rPr>
            </a:br>
            <a:br>
              <a:rPr lang="en-US" sz="4000" dirty="0">
                <a:solidFill>
                  <a:srgbClr val="FFFFFF"/>
                </a:solidFill>
              </a:rPr>
            </a:br>
            <a:r>
              <a:rPr lang="en-US" sz="4000" i="1" dirty="0">
                <a:solidFill>
                  <a:srgbClr val="FFFFFF"/>
                </a:solidFill>
              </a:rPr>
              <a:t>Recovery for All</a:t>
            </a:r>
          </a:p>
        </p:txBody>
      </p:sp>
      <p:sp>
        <p:nvSpPr>
          <p:cNvPr id="2" name="Content Placeholder 1">
            <a:extLst>
              <a:ext uri="{FF2B5EF4-FFF2-40B4-BE49-F238E27FC236}">
                <a16:creationId xmlns:a16="http://schemas.microsoft.com/office/drawing/2014/main" id="{27F608A0-C647-4A44-B3B6-59A6E5D43ED1}"/>
              </a:ext>
            </a:extLst>
          </p:cNvPr>
          <p:cNvSpPr>
            <a:spLocks noGrp="1"/>
          </p:cNvSpPr>
          <p:nvPr>
            <p:ph idx="1"/>
          </p:nvPr>
        </p:nvSpPr>
        <p:spPr>
          <a:xfrm>
            <a:off x="5764305" y="649481"/>
            <a:ext cx="5579441" cy="2425415"/>
          </a:xfrm>
        </p:spPr>
        <p:txBody>
          <a:bodyPr vert="horz" lIns="121920" tIns="60960" rIns="121920" bIns="60960" rtlCol="0" anchor="ctr">
            <a:noAutofit/>
          </a:bodyPr>
          <a:lstStyle/>
          <a:p>
            <a:pPr marL="0" indent="0" defTabSz="1219170">
              <a:lnSpc>
                <a:spcPct val="90000"/>
              </a:lnSpc>
              <a:buNone/>
            </a:pPr>
            <a:r>
              <a:rPr lang="en-US" sz="2667" dirty="0"/>
              <a:t>To increase opportunities for recovery for underserved and under-resourced populations and communities including people of color, youth, older adults, LGBTQI+, rural, veterans and people with disabilities. </a:t>
            </a:r>
          </a:p>
          <a:p>
            <a:pPr marL="0" indent="0" defTabSz="1219170">
              <a:lnSpc>
                <a:spcPct val="90000"/>
              </a:lnSpc>
              <a:buNone/>
            </a:pPr>
            <a:endParaRPr lang="en-US" sz="2667" dirty="0"/>
          </a:p>
        </p:txBody>
      </p:sp>
      <p:sp>
        <p:nvSpPr>
          <p:cNvPr id="3" name="Slide Number Placeholder 2">
            <a:extLst>
              <a:ext uri="{FF2B5EF4-FFF2-40B4-BE49-F238E27FC236}">
                <a16:creationId xmlns:a16="http://schemas.microsoft.com/office/drawing/2014/main" id="{68A242A1-E673-4F1F-831D-436E17BE50AD}"/>
              </a:ext>
            </a:extLst>
          </p:cNvPr>
          <p:cNvSpPr>
            <a:spLocks noGrp="1"/>
          </p:cNvSpPr>
          <p:nvPr>
            <p:ph type="sldNum" sz="quarter" idx="10"/>
          </p:nvPr>
        </p:nvSpPr>
        <p:spPr>
          <a:xfrm>
            <a:off x="11704320" y="6455665"/>
            <a:ext cx="448056" cy="365124"/>
          </a:xfrm>
        </p:spPr>
        <p:txBody>
          <a:bodyPr vert="horz" lIns="121920" tIns="60960" rIns="121920" bIns="60960" rtlCol="0" anchor="ct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D07D4089-40B5-457D-927F-16367A53BB79}" type="slidenum">
              <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16</a:t>
            </a:fld>
            <a:endPar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0C100D9-B987-4D3E-808F-DD0AC8138E93}"/>
              </a:ext>
            </a:extLst>
          </p:cNvPr>
          <p:cNvPicPr>
            <a:picLocks noChangeAspect="1"/>
          </p:cNvPicPr>
          <p:nvPr/>
        </p:nvPicPr>
        <p:blipFill>
          <a:blip r:embed="rId2"/>
          <a:stretch>
            <a:fillRect/>
          </a:stretch>
        </p:blipFill>
        <p:spPr>
          <a:xfrm>
            <a:off x="6217811" y="3429001"/>
            <a:ext cx="4842143" cy="2522273"/>
          </a:xfrm>
          <a:prstGeom prst="rect">
            <a:avLst/>
          </a:prstGeom>
        </p:spPr>
      </p:pic>
    </p:spTree>
    <p:extLst>
      <p:ext uri="{BB962C8B-B14F-4D97-AF65-F5344CB8AC3E}">
        <p14:creationId xmlns:p14="http://schemas.microsoft.com/office/powerpoint/2010/main" val="10928840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A57899-B3DA-FD2A-6CF9-E55ED46DF1B9}"/>
              </a:ext>
            </a:extLst>
          </p:cNvPr>
          <p:cNvSpPr>
            <a:spLocks noGrp="1"/>
          </p:cNvSpPr>
          <p:nvPr>
            <p:ph type="title"/>
          </p:nvPr>
        </p:nvSpPr>
        <p:spPr>
          <a:xfrm>
            <a:off x="1113810" y="2960716"/>
            <a:ext cx="4036335" cy="2387600"/>
          </a:xfrm>
        </p:spPr>
        <p:txBody>
          <a:bodyPr vert="horz" lIns="121920" tIns="60960" rIns="121920" bIns="60960" rtlCol="0" anchor="t">
            <a:normAutofit/>
          </a:bodyPr>
          <a:lstStyle/>
          <a:p>
            <a:pPr defTabSz="1219170">
              <a:lnSpc>
                <a:spcPct val="90000"/>
              </a:lnSpc>
            </a:pPr>
            <a:r>
              <a:rPr lang="en-US" sz="5467">
                <a:solidFill>
                  <a:schemeClr val="tx1"/>
                </a:solidFill>
              </a:rPr>
              <a:t>Tribal Recovery Summit</a:t>
            </a:r>
          </a:p>
        </p:txBody>
      </p:sp>
      <p:pic>
        <p:nvPicPr>
          <p:cNvPr id="5" name="Content Placeholder 4">
            <a:extLst>
              <a:ext uri="{FF2B5EF4-FFF2-40B4-BE49-F238E27FC236}">
                <a16:creationId xmlns:a16="http://schemas.microsoft.com/office/drawing/2014/main" id="{A5206D79-14B3-8C8D-79BD-D34ECE99C3E7}"/>
              </a:ext>
            </a:extLst>
          </p:cNvPr>
          <p:cNvPicPr>
            <a:picLocks noGrp="1" noChangeAspect="1"/>
          </p:cNvPicPr>
          <p:nvPr>
            <p:ph idx="1"/>
          </p:nvPr>
        </p:nvPicPr>
        <p:blipFill>
          <a:blip r:embed="rId2"/>
          <a:stretch>
            <a:fillRect/>
          </a:stretch>
        </p:blipFill>
        <p:spPr>
          <a:xfrm>
            <a:off x="6795742" y="1110349"/>
            <a:ext cx="3771395" cy="5465791"/>
          </a:xfrm>
          <a:prstGeom prst="rect">
            <a:avLst/>
          </a:prstGeom>
        </p:spPr>
      </p:pic>
      <p:sp>
        <p:nvSpPr>
          <p:cNvPr id="3" name="Slide Number Placeholder 2">
            <a:extLst>
              <a:ext uri="{FF2B5EF4-FFF2-40B4-BE49-F238E27FC236}">
                <a16:creationId xmlns:a16="http://schemas.microsoft.com/office/drawing/2014/main" id="{8F9C693F-70D3-1FBC-640D-CF54FB05C57E}"/>
              </a:ext>
            </a:extLst>
          </p:cNvPr>
          <p:cNvSpPr>
            <a:spLocks noGrp="1"/>
          </p:cNvSpPr>
          <p:nvPr>
            <p:ph type="sldNum" sz="quarter" idx="10"/>
          </p:nvPr>
        </p:nvSpPr>
        <p:spPr>
          <a:xfrm>
            <a:off x="8610601" y="6492241"/>
            <a:ext cx="1871748" cy="365124"/>
          </a:xfrm>
        </p:spPr>
        <p:txBody>
          <a:bodyPr vert="horz" lIns="121920" tIns="60960" rIns="121920" bIns="60960" rtlCol="0" anchor="ctr">
            <a:normAutofit/>
          </a:bodyPr>
          <a:lstStyle/>
          <a:p>
            <a:pPr marL="0" marR="0" lvl="0" indent="0" algn="r" defTabSz="1219170" rtl="0" eaLnBrk="1" fontAlgn="auto" latinLnBrk="0" hangingPunct="1">
              <a:lnSpc>
                <a:spcPct val="90000"/>
              </a:lnSpc>
              <a:spcBef>
                <a:spcPts val="0"/>
              </a:spcBef>
              <a:spcAft>
                <a:spcPts val="800"/>
              </a:spcAft>
              <a:buClrTx/>
              <a:buSzTx/>
              <a:buFontTx/>
              <a:buNone/>
              <a:tabLst/>
              <a:defRPr/>
            </a:pPr>
            <a:fld id="{D07D4089-40B5-457D-927F-16367A53BB79}" type="slidenum">
              <a:rPr kumimoji="0" lang="en-US" sz="16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90000"/>
                </a:lnSpc>
                <a:spcBef>
                  <a:spcPts val="0"/>
                </a:spcBef>
                <a:spcAft>
                  <a:spcPts val="800"/>
                </a:spcAft>
                <a:buClrTx/>
                <a:buSzTx/>
                <a:buFontTx/>
                <a:buNone/>
                <a:tabLst/>
                <a:defRPr/>
              </a:pPr>
              <a:t>17</a:t>
            </a:fld>
            <a:endParaRPr kumimoji="0" lang="en-US" sz="1600" b="1"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21369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7"/>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4"/>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4" y="1128498"/>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90C5D824-0D17-4039-AE08-A96060B7FD3A}"/>
              </a:ext>
            </a:extLst>
          </p:cNvPr>
          <p:cNvSpPr>
            <a:spLocks noGrp="1"/>
          </p:cNvSpPr>
          <p:nvPr>
            <p:ph type="title"/>
          </p:nvPr>
        </p:nvSpPr>
        <p:spPr>
          <a:xfrm>
            <a:off x="826396" y="586856"/>
            <a:ext cx="4450227" cy="3387497"/>
          </a:xfrm>
        </p:spPr>
        <p:txBody>
          <a:bodyPr vert="horz" lIns="121920" tIns="60960" rIns="121920" bIns="60960" rtlCol="0" anchor="b">
            <a:normAutofit/>
          </a:bodyPr>
          <a:lstStyle/>
          <a:p>
            <a:pPr algn="ctr" defTabSz="1219170">
              <a:lnSpc>
                <a:spcPct val="90000"/>
              </a:lnSpc>
            </a:pPr>
            <a:r>
              <a:rPr lang="en-US" sz="4000" dirty="0">
                <a:solidFill>
                  <a:srgbClr val="FFFFFF"/>
                </a:solidFill>
              </a:rPr>
              <a:t>Goal #3:</a:t>
            </a:r>
            <a:br>
              <a:rPr lang="en-US" sz="4000" dirty="0">
                <a:solidFill>
                  <a:srgbClr val="FFFFFF"/>
                </a:solidFill>
              </a:rPr>
            </a:br>
            <a:r>
              <a:rPr lang="en-US" sz="4000" dirty="0">
                <a:solidFill>
                  <a:srgbClr val="FFFFFF"/>
                </a:solidFill>
              </a:rPr>
              <a:t>Peer Services</a:t>
            </a:r>
            <a:br>
              <a:rPr lang="en-US" sz="4000" dirty="0">
                <a:solidFill>
                  <a:srgbClr val="FFFFFF"/>
                </a:solidFill>
              </a:rPr>
            </a:br>
            <a:br>
              <a:rPr lang="en-US" sz="4000" dirty="0">
                <a:solidFill>
                  <a:srgbClr val="FFFFFF"/>
                </a:solidFill>
              </a:rPr>
            </a:br>
            <a:r>
              <a:rPr lang="en-US" sz="4000" i="1" dirty="0">
                <a:solidFill>
                  <a:srgbClr val="FFFFFF"/>
                </a:solidFill>
              </a:rPr>
              <a:t>Peers Helping Peers</a:t>
            </a:r>
            <a:endParaRPr lang="en-US" sz="4000" dirty="0">
              <a:solidFill>
                <a:srgbClr val="FFFFFF"/>
              </a:solidFill>
            </a:endParaRPr>
          </a:p>
        </p:txBody>
      </p:sp>
      <p:sp>
        <p:nvSpPr>
          <p:cNvPr id="2" name="Content Placeholder 1">
            <a:extLst>
              <a:ext uri="{FF2B5EF4-FFF2-40B4-BE49-F238E27FC236}">
                <a16:creationId xmlns:a16="http://schemas.microsoft.com/office/drawing/2014/main" id="{27F608A0-C647-4A44-B3B6-59A6E5D43ED1}"/>
              </a:ext>
            </a:extLst>
          </p:cNvPr>
          <p:cNvSpPr>
            <a:spLocks noGrp="1"/>
          </p:cNvSpPr>
          <p:nvPr>
            <p:ph idx="1"/>
          </p:nvPr>
        </p:nvSpPr>
        <p:spPr>
          <a:xfrm>
            <a:off x="5764305" y="649481"/>
            <a:ext cx="5940015" cy="2425415"/>
          </a:xfrm>
        </p:spPr>
        <p:txBody>
          <a:bodyPr vert="horz" lIns="121920" tIns="60960" rIns="121920" bIns="60960" rtlCol="0" anchor="ctr">
            <a:noAutofit/>
          </a:bodyPr>
          <a:lstStyle/>
          <a:p>
            <a:pPr marL="0" indent="0" defTabSz="1219170">
              <a:lnSpc>
                <a:spcPct val="90000"/>
              </a:lnSpc>
              <a:buNone/>
            </a:pPr>
            <a:r>
              <a:rPr lang="en-US" sz="3200" dirty="0"/>
              <a:t>To expand peer-provided services within every community. </a:t>
            </a:r>
          </a:p>
        </p:txBody>
      </p:sp>
      <p:sp>
        <p:nvSpPr>
          <p:cNvPr id="3" name="Slide Number Placeholder 2">
            <a:extLst>
              <a:ext uri="{FF2B5EF4-FFF2-40B4-BE49-F238E27FC236}">
                <a16:creationId xmlns:a16="http://schemas.microsoft.com/office/drawing/2014/main" id="{68A242A1-E673-4F1F-831D-436E17BE50AD}"/>
              </a:ext>
            </a:extLst>
          </p:cNvPr>
          <p:cNvSpPr>
            <a:spLocks noGrp="1"/>
          </p:cNvSpPr>
          <p:nvPr>
            <p:ph type="sldNum" sz="quarter" idx="10"/>
          </p:nvPr>
        </p:nvSpPr>
        <p:spPr>
          <a:xfrm>
            <a:off x="11704320" y="6455665"/>
            <a:ext cx="448056" cy="365124"/>
          </a:xfrm>
        </p:spPr>
        <p:txBody>
          <a:bodyPr vert="horz" lIns="121920" tIns="60960" rIns="121920" bIns="60960" rtlCol="0" anchor="ct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D07D4089-40B5-457D-927F-16367A53BB79}" type="slidenum">
              <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18</a:t>
            </a:fld>
            <a:endPar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8E7531-B8C6-4AF2-AC49-27358E47ADD2}"/>
              </a:ext>
            </a:extLst>
          </p:cNvPr>
          <p:cNvPicPr>
            <a:picLocks noChangeAspect="1"/>
          </p:cNvPicPr>
          <p:nvPr/>
        </p:nvPicPr>
        <p:blipFill>
          <a:blip r:embed="rId2"/>
          <a:stretch>
            <a:fillRect/>
          </a:stretch>
        </p:blipFill>
        <p:spPr>
          <a:xfrm>
            <a:off x="5944017" y="2944836"/>
            <a:ext cx="4760928" cy="2892925"/>
          </a:xfrm>
          <a:prstGeom prst="rect">
            <a:avLst/>
          </a:prstGeom>
        </p:spPr>
      </p:pic>
    </p:spTree>
    <p:extLst>
      <p:ext uri="{BB962C8B-B14F-4D97-AF65-F5344CB8AC3E}">
        <p14:creationId xmlns:p14="http://schemas.microsoft.com/office/powerpoint/2010/main" val="287212709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BCB5E21E-4FF8-2B89-0925-C8E18CF169D2}"/>
              </a:ext>
            </a:extLst>
          </p:cNvPr>
          <p:cNvSpPr>
            <a:spLocks noGrp="1"/>
          </p:cNvSpPr>
          <p:nvPr>
            <p:ph type="title"/>
          </p:nvPr>
        </p:nvSpPr>
        <p:spPr>
          <a:xfrm>
            <a:off x="640080" y="325369"/>
            <a:ext cx="4368602" cy="1956841"/>
          </a:xfrm>
        </p:spPr>
        <p:txBody>
          <a:bodyPr vert="horz" lIns="91440" tIns="45720" rIns="91440" bIns="45720" rtlCol="0" anchor="b">
            <a:normAutofit/>
          </a:bodyPr>
          <a:lstStyle/>
          <a:p>
            <a:pPr defTabSz="914400">
              <a:lnSpc>
                <a:spcPct val="90000"/>
              </a:lnSpc>
            </a:pPr>
            <a:r>
              <a:rPr lang="en-US" sz="3400" dirty="0">
                <a:solidFill>
                  <a:schemeClr val="tx1"/>
                </a:solidFill>
              </a:rPr>
              <a:t>Building Peer Provided Services</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F02A24E4-6A45-FBE8-F663-A51C6D6D7E3A}"/>
              </a:ext>
            </a:extLst>
          </p:cNvPr>
          <p:cNvSpPr>
            <a:spLocks noGrp="1"/>
          </p:cNvSpPr>
          <p:nvPr>
            <p:ph sz="half" idx="1"/>
          </p:nvPr>
        </p:nvSpPr>
        <p:spPr>
          <a:xfrm>
            <a:off x="640080" y="2872899"/>
            <a:ext cx="4243589" cy="3320668"/>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200" dirty="0"/>
              <a:t>Building Communities of Recovery - $5.4 million</a:t>
            </a:r>
          </a:p>
          <a:p>
            <a:pPr marL="228589" indent="0" defTabSz="914400">
              <a:lnSpc>
                <a:spcPct val="90000"/>
              </a:lnSpc>
              <a:buNone/>
            </a:pPr>
            <a:endParaRPr lang="en-US" sz="2200" dirty="0"/>
          </a:p>
          <a:p>
            <a:pPr indent="-228600" defTabSz="914400">
              <a:lnSpc>
                <a:spcPct val="90000"/>
              </a:lnSpc>
              <a:buFont typeface="Arial" panose="020B0604020202020204" pitchFamily="34" charset="0"/>
              <a:buChar char="•"/>
            </a:pPr>
            <a:r>
              <a:rPr lang="en-US" sz="2200" dirty="0"/>
              <a:t>Recovery Community Services Program - $1.2 million</a:t>
            </a:r>
          </a:p>
          <a:p>
            <a:pPr marL="228589" indent="0" defTabSz="914400">
              <a:lnSpc>
                <a:spcPct val="90000"/>
              </a:lnSpc>
              <a:buNone/>
            </a:pPr>
            <a:endParaRPr lang="en-US" sz="2200" dirty="0"/>
          </a:p>
          <a:p>
            <a:pPr indent="-228600" defTabSz="914400">
              <a:lnSpc>
                <a:spcPct val="90000"/>
              </a:lnSpc>
              <a:buFont typeface="Arial" panose="020B0604020202020204" pitchFamily="34" charset="0"/>
              <a:buChar char="•"/>
            </a:pPr>
            <a:r>
              <a:rPr lang="en-US" sz="2200" dirty="0"/>
              <a:t>Peer Recovery Center of Excellence </a:t>
            </a:r>
          </a:p>
        </p:txBody>
      </p:sp>
      <p:pic>
        <p:nvPicPr>
          <p:cNvPr id="1026" name="Picture 2">
            <a:extLst>
              <a:ext uri="{FF2B5EF4-FFF2-40B4-BE49-F238E27FC236}">
                <a16:creationId xmlns:a16="http://schemas.microsoft.com/office/drawing/2014/main" id="{BB3E65A9-36AF-2724-AADB-A6C9FCA2E6B4}"/>
              </a:ext>
            </a:extLst>
          </p:cNvPr>
          <p:cNvPicPr>
            <a:picLocks noGrp="1" noChangeAspect="1" noChangeArrowheads="1"/>
          </p:cNvPicPr>
          <p:nvPr>
            <p:ph sz="half" idx="2"/>
          </p:nvPr>
        </p:nvPicPr>
        <p:blipFill rotWithShape="1">
          <a:blip r:embed="rId2" cstate="hqprint">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0C7928B-DDAF-3CC3-2D04-4FE13509D8BF}"/>
              </a:ext>
            </a:extLst>
          </p:cNvPr>
          <p:cNvSpPr>
            <a:spLocks noGrp="1"/>
          </p:cNvSpPr>
          <p:nvPr>
            <p:ph type="sldNum" sz="quarter" idx="10"/>
          </p:nvPr>
        </p:nvSpPr>
        <p:spPr>
          <a:xfrm>
            <a:off x="10439400" y="6356350"/>
            <a:ext cx="914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7D4089-40B5-457D-927F-16367A53BB7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2310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41BF2B-850F-C612-69BB-6CB62A220045}"/>
              </a:ext>
            </a:extLst>
          </p:cNvPr>
          <p:cNvSpPr>
            <a:spLocks noGrp="1"/>
          </p:cNvSpPr>
          <p:nvPr>
            <p:ph type="title"/>
          </p:nvPr>
        </p:nvSpPr>
        <p:spPr/>
        <p:txBody>
          <a:bodyPr/>
          <a:lstStyle/>
          <a:p>
            <a:r>
              <a:rPr lang="en-US" dirty="0"/>
              <a:t>Opening Remarks</a:t>
            </a:r>
          </a:p>
        </p:txBody>
      </p:sp>
      <p:sp>
        <p:nvSpPr>
          <p:cNvPr id="11" name="Date Placeholder 3">
            <a:extLst>
              <a:ext uri="{FF2B5EF4-FFF2-40B4-BE49-F238E27FC236}">
                <a16:creationId xmlns:a16="http://schemas.microsoft.com/office/drawing/2014/main" id="{2DADDB51-45F2-4992-CF30-246C6805C301}"/>
              </a:ext>
            </a:extLst>
          </p:cNvPr>
          <p:cNvSpPr>
            <a:spLocks noGrp="1"/>
          </p:cNvSpPr>
          <p:nvPr>
            <p:ph type="dt" sz="half" idx="10"/>
          </p:nvPr>
        </p:nvSpPr>
        <p:spPr>
          <a:xfrm>
            <a:off x="3510049" y="6186675"/>
            <a:ext cx="5171902" cy="365126"/>
          </a:xfr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
        <p:nvSpPr>
          <p:cNvPr id="5" name="Text Placeholder 3">
            <a:extLst>
              <a:ext uri="{FF2B5EF4-FFF2-40B4-BE49-F238E27FC236}">
                <a16:creationId xmlns:a16="http://schemas.microsoft.com/office/drawing/2014/main" id="{F0DA5908-103B-5E48-BFBB-C3C88EC2263F}"/>
              </a:ext>
            </a:extLst>
          </p:cNvPr>
          <p:cNvSpPr txBox="1">
            <a:spLocks/>
          </p:cNvSpPr>
          <p:nvPr/>
        </p:nvSpPr>
        <p:spPr>
          <a:xfrm>
            <a:off x="2391861" y="4773844"/>
            <a:ext cx="6882768" cy="11479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525" indent="0" algn="l" defTabSz="914400" rtl="0" eaLnBrk="1" latinLnBrk="0" hangingPunct="1">
              <a:lnSpc>
                <a:spcPct val="90000"/>
              </a:lnSpc>
              <a:spcBef>
                <a:spcPts val="500"/>
              </a:spcBef>
              <a:buFont typeface="Arial" panose="020B0604020202020204" pitchFamily="34" charset="0"/>
              <a:buNone/>
              <a:tabLst/>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en-US" b="1" dirty="0">
                <a:latin typeface="Open Sans" panose="020B0606030504020204" pitchFamily="34" charset="0"/>
                <a:ea typeface="Open Sans" panose="020B0606030504020204" pitchFamily="34" charset="0"/>
                <a:cs typeface="Open Sans" panose="020B0606030504020204" pitchFamily="34" charset="0"/>
              </a:rPr>
              <a:t>Monty Burks</a:t>
            </a:r>
          </a:p>
          <a:p>
            <a:pPr algn="ctr">
              <a:lnSpc>
                <a:spcPct val="120000"/>
              </a:lnSpc>
              <a:spcBef>
                <a:spcPts val="0"/>
              </a:spcBef>
            </a:pPr>
            <a:r>
              <a:rPr lang="en-US" b="0" i="0" dirty="0">
                <a:solidFill>
                  <a:srgbClr val="00416B"/>
                </a:solidFill>
                <a:effectLst/>
                <a:latin typeface="Open Sans" panose="020B0606030504020204" pitchFamily="34" charset="0"/>
              </a:rPr>
              <a:t>Director of Faith-Based Initiatives for the Tennessee Department of Mental Health and Substance Abuse Services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Placeholder 9">
            <a:extLst>
              <a:ext uri="{FF2B5EF4-FFF2-40B4-BE49-F238E27FC236}">
                <a16:creationId xmlns:a16="http://schemas.microsoft.com/office/drawing/2014/main" id="{1049E530-322B-9AF3-D379-4EF5F3CB84EB}"/>
              </a:ext>
            </a:extLst>
          </p:cNvPr>
          <p:cNvPicPr>
            <a:picLocks noGrp="1" noChangeAspect="1"/>
          </p:cNvPicPr>
          <p:nvPr>
            <p:ph type="pic" sz="quarter" idx="12"/>
          </p:nvPr>
        </p:nvPicPr>
        <p:blipFill>
          <a:blip r:embed="rId2"/>
          <a:srcRect/>
          <a:stretch/>
        </p:blipFill>
        <p:spPr>
          <a:xfrm>
            <a:off x="4432337" y="1815269"/>
            <a:ext cx="2801815" cy="2802360"/>
          </a:xfrm>
        </p:spPr>
      </p:pic>
    </p:spTree>
    <p:extLst>
      <p:ext uri="{BB962C8B-B14F-4D97-AF65-F5344CB8AC3E}">
        <p14:creationId xmlns:p14="http://schemas.microsoft.com/office/powerpoint/2010/main" val="2942323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768350"/>
          </a:xfrm>
          <a:custGeom>
            <a:avLst/>
            <a:gdLst/>
            <a:ahLst/>
            <a:cxnLst/>
            <a:rect l="l" t="t" r="r" b="b"/>
            <a:pathLst>
              <a:path w="12192000" h="768350">
                <a:moveTo>
                  <a:pt x="12192000" y="0"/>
                </a:moveTo>
                <a:lnTo>
                  <a:pt x="0" y="0"/>
                </a:lnTo>
                <a:lnTo>
                  <a:pt x="0" y="768096"/>
                </a:lnTo>
                <a:lnTo>
                  <a:pt x="12192000" y="768096"/>
                </a:lnTo>
                <a:lnTo>
                  <a:pt x="12192000" y="0"/>
                </a:lnTo>
                <a:close/>
              </a:path>
            </a:pathLst>
          </a:custGeom>
          <a:solidFill>
            <a:srgbClr val="1E384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 name="object 3"/>
          <p:cNvPicPr/>
          <p:nvPr/>
        </p:nvPicPr>
        <p:blipFill>
          <a:blip r:embed="rId2" cstate="print"/>
          <a:stretch>
            <a:fillRect/>
          </a:stretch>
        </p:blipFill>
        <p:spPr>
          <a:xfrm>
            <a:off x="10165354" y="6272784"/>
            <a:ext cx="1392111" cy="467292"/>
          </a:xfrm>
          <a:prstGeom prst="rect">
            <a:avLst/>
          </a:prstGeom>
        </p:spPr>
      </p:pic>
      <p:sp>
        <p:nvSpPr>
          <p:cNvPr id="4" name="object 4"/>
          <p:cNvSpPr txBox="1">
            <a:spLocks noGrp="1"/>
          </p:cNvSpPr>
          <p:nvPr>
            <p:ph type="title"/>
          </p:nvPr>
        </p:nvSpPr>
        <p:spPr>
          <a:xfrm>
            <a:off x="254913" y="127203"/>
            <a:ext cx="11092355" cy="459741"/>
          </a:xfrm>
          <a:prstGeom prst="rect">
            <a:avLst/>
          </a:prstGeom>
        </p:spPr>
        <p:txBody>
          <a:bodyPr vert="horz" wrap="square" lIns="0" tIns="13335" rIns="0" bIns="0" rtlCol="0">
            <a:spAutoFit/>
          </a:bodyPr>
          <a:lstStyle/>
          <a:p>
            <a:pPr marL="12700">
              <a:lnSpc>
                <a:spcPct val="100000"/>
              </a:lnSpc>
              <a:spcBef>
                <a:spcPts val="105"/>
              </a:spcBef>
            </a:pPr>
            <a:r>
              <a:rPr sz="2900" b="1" dirty="0">
                <a:latin typeface="Calibri"/>
                <a:cs typeface="Calibri"/>
              </a:rPr>
              <a:t>National</a:t>
            </a:r>
            <a:r>
              <a:rPr sz="2900" b="1" spc="-80" dirty="0">
                <a:latin typeface="Calibri"/>
                <a:cs typeface="Calibri"/>
              </a:rPr>
              <a:t> </a:t>
            </a:r>
            <a:r>
              <a:rPr sz="2900" b="1" dirty="0">
                <a:latin typeface="Calibri"/>
                <a:cs typeface="Calibri"/>
              </a:rPr>
              <a:t>Model</a:t>
            </a:r>
            <a:r>
              <a:rPr sz="2900" b="1" spc="-65" dirty="0">
                <a:latin typeface="Calibri"/>
                <a:cs typeface="Calibri"/>
              </a:rPr>
              <a:t> </a:t>
            </a:r>
            <a:r>
              <a:rPr sz="2900" b="1" dirty="0">
                <a:latin typeface="Calibri"/>
                <a:cs typeface="Calibri"/>
              </a:rPr>
              <a:t>Standards</a:t>
            </a:r>
            <a:r>
              <a:rPr sz="2900" b="1" spc="-80" dirty="0">
                <a:latin typeface="Calibri"/>
                <a:cs typeface="Calibri"/>
              </a:rPr>
              <a:t> </a:t>
            </a:r>
            <a:r>
              <a:rPr sz="2900" b="1" dirty="0">
                <a:latin typeface="Calibri"/>
                <a:cs typeface="Calibri"/>
              </a:rPr>
              <a:t>for</a:t>
            </a:r>
            <a:r>
              <a:rPr sz="2900" b="1" spc="-75" dirty="0">
                <a:latin typeface="Calibri"/>
                <a:cs typeface="Calibri"/>
              </a:rPr>
              <a:t> </a:t>
            </a:r>
            <a:r>
              <a:rPr sz="2900" b="1" dirty="0">
                <a:latin typeface="Calibri"/>
                <a:cs typeface="Calibri"/>
              </a:rPr>
              <a:t>Peer</a:t>
            </a:r>
            <a:r>
              <a:rPr sz="2900" b="1" spc="-80" dirty="0">
                <a:latin typeface="Calibri"/>
                <a:cs typeface="Calibri"/>
              </a:rPr>
              <a:t> </a:t>
            </a:r>
            <a:r>
              <a:rPr lang="en-US" sz="2900" b="1" spc="-80" dirty="0">
                <a:latin typeface="Calibri"/>
                <a:cs typeface="Calibri"/>
              </a:rPr>
              <a:t>Support Specialist </a:t>
            </a:r>
            <a:r>
              <a:rPr sz="2900" b="1" spc="-10" dirty="0">
                <a:latin typeface="Calibri"/>
                <a:cs typeface="Calibri"/>
              </a:rPr>
              <a:t>Certification</a:t>
            </a:r>
            <a:endParaRPr sz="2900" dirty="0">
              <a:latin typeface="Calibri"/>
              <a:cs typeface="Calibri"/>
            </a:endParaRPr>
          </a:p>
        </p:txBody>
      </p:sp>
      <p:sp>
        <p:nvSpPr>
          <p:cNvPr id="5" name="object 5"/>
          <p:cNvSpPr txBox="1"/>
          <p:nvPr/>
        </p:nvSpPr>
        <p:spPr>
          <a:xfrm>
            <a:off x="11093957" y="6426809"/>
            <a:ext cx="180975"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25" normalizeH="0" baseline="0" noProof="0" dirty="0">
                <a:ln>
                  <a:noFill/>
                </a:ln>
                <a:solidFill>
                  <a:srgbClr val="888888"/>
                </a:solidFill>
                <a:effectLst/>
                <a:uLnTx/>
                <a:uFillTx/>
                <a:latin typeface="Calibri"/>
                <a:ea typeface="+mn-ea"/>
                <a:cs typeface="Calibri"/>
              </a:rPr>
              <a:t>10</a:t>
            </a:r>
            <a:endParaRPr kumimoji="0" sz="12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6" name="object 6"/>
          <p:cNvGrpSpPr/>
          <p:nvPr/>
        </p:nvGrpSpPr>
        <p:grpSpPr>
          <a:xfrm>
            <a:off x="2209800" y="1010411"/>
            <a:ext cx="3517900" cy="4356100"/>
            <a:chOff x="2209800" y="1010411"/>
            <a:chExt cx="3517900" cy="4356100"/>
          </a:xfrm>
        </p:grpSpPr>
        <p:sp>
          <p:nvSpPr>
            <p:cNvPr id="7" name="object 7"/>
            <p:cNvSpPr/>
            <p:nvPr/>
          </p:nvSpPr>
          <p:spPr>
            <a:xfrm>
              <a:off x="2209800" y="1010411"/>
              <a:ext cx="3517900" cy="4356100"/>
            </a:xfrm>
            <a:custGeom>
              <a:avLst/>
              <a:gdLst/>
              <a:ahLst/>
              <a:cxnLst/>
              <a:rect l="l" t="t" r="r" b="b"/>
              <a:pathLst>
                <a:path w="3517900" h="4356100">
                  <a:moveTo>
                    <a:pt x="3517391" y="0"/>
                  </a:moveTo>
                  <a:lnTo>
                    <a:pt x="0" y="0"/>
                  </a:lnTo>
                  <a:lnTo>
                    <a:pt x="0" y="4355592"/>
                  </a:lnTo>
                  <a:lnTo>
                    <a:pt x="3517391" y="4355592"/>
                  </a:lnTo>
                  <a:lnTo>
                    <a:pt x="3517391" y="0"/>
                  </a:lnTo>
                  <a:close/>
                </a:path>
              </a:pathLst>
            </a:custGeom>
            <a:solidFill>
              <a:srgbClr val="9D45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 name="object 8"/>
            <p:cNvPicPr/>
            <p:nvPr/>
          </p:nvPicPr>
          <p:blipFill>
            <a:blip r:embed="rId3" cstate="print"/>
            <a:stretch>
              <a:fillRect/>
            </a:stretch>
          </p:blipFill>
          <p:spPr>
            <a:xfrm>
              <a:off x="2485643" y="1280159"/>
              <a:ext cx="2965704" cy="3816096"/>
            </a:xfrm>
            <a:prstGeom prst="rect">
              <a:avLst/>
            </a:prstGeom>
          </p:spPr>
        </p:pic>
      </p:grpSp>
      <p:grpSp>
        <p:nvGrpSpPr>
          <p:cNvPr id="9" name="object 9"/>
          <p:cNvGrpSpPr/>
          <p:nvPr/>
        </p:nvGrpSpPr>
        <p:grpSpPr>
          <a:xfrm>
            <a:off x="6591300" y="981455"/>
            <a:ext cx="3390900" cy="4356100"/>
            <a:chOff x="6591300" y="981455"/>
            <a:chExt cx="3390900" cy="4356100"/>
          </a:xfrm>
        </p:grpSpPr>
        <p:sp>
          <p:nvSpPr>
            <p:cNvPr id="10" name="object 10"/>
            <p:cNvSpPr/>
            <p:nvPr/>
          </p:nvSpPr>
          <p:spPr>
            <a:xfrm>
              <a:off x="6591300" y="981455"/>
              <a:ext cx="3390900" cy="4356100"/>
            </a:xfrm>
            <a:custGeom>
              <a:avLst/>
              <a:gdLst/>
              <a:ahLst/>
              <a:cxnLst/>
              <a:rect l="l" t="t" r="r" b="b"/>
              <a:pathLst>
                <a:path w="3390900" h="4356100">
                  <a:moveTo>
                    <a:pt x="3390900" y="0"/>
                  </a:moveTo>
                  <a:lnTo>
                    <a:pt x="0" y="0"/>
                  </a:lnTo>
                  <a:lnTo>
                    <a:pt x="0" y="4355592"/>
                  </a:lnTo>
                  <a:lnTo>
                    <a:pt x="3390900" y="4355592"/>
                  </a:lnTo>
                  <a:lnTo>
                    <a:pt x="3390900" y="0"/>
                  </a:lnTo>
                  <a:close/>
                </a:path>
              </a:pathLst>
            </a:custGeom>
            <a:solidFill>
              <a:srgbClr val="B7D3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1" name="object 11"/>
            <p:cNvPicPr/>
            <p:nvPr/>
          </p:nvPicPr>
          <p:blipFill>
            <a:blip r:embed="rId4" cstate="print"/>
            <a:stretch>
              <a:fillRect/>
            </a:stretch>
          </p:blipFill>
          <p:spPr>
            <a:xfrm>
              <a:off x="6790944" y="1245107"/>
              <a:ext cx="2953511" cy="3822191"/>
            </a:xfrm>
            <a:prstGeom prst="rect">
              <a:avLst/>
            </a:prstGeom>
          </p:spPr>
        </p:pic>
      </p:grpSp>
      <p:sp>
        <p:nvSpPr>
          <p:cNvPr id="12" name="object 12"/>
          <p:cNvSpPr txBox="1"/>
          <p:nvPr/>
        </p:nvSpPr>
        <p:spPr>
          <a:xfrm>
            <a:off x="6670929" y="5384698"/>
            <a:ext cx="3083560" cy="574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ea typeface="+mn-ea"/>
                <a:cs typeface="Calibri"/>
              </a:rPr>
              <a:t>Updated as</a:t>
            </a:r>
            <a:r>
              <a:rPr kumimoji="0" sz="18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part</a:t>
            </a:r>
            <a:r>
              <a:rPr kumimoji="0" sz="18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18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the </a:t>
            </a:r>
            <a:r>
              <a:rPr kumimoji="0" sz="1800" b="0" i="0" u="none" strike="noStrike" kern="0" cap="none" spc="-10" normalizeH="0" baseline="0" noProof="0" dirty="0">
                <a:ln>
                  <a:noFill/>
                </a:ln>
                <a:solidFill>
                  <a:sysClr val="windowText" lastClr="000000"/>
                </a:solidFill>
                <a:effectLst/>
                <a:uLnTx/>
                <a:uFillTx/>
                <a:latin typeface="Calibri"/>
                <a:ea typeface="+mn-ea"/>
                <a:cs typeface="Calibri"/>
              </a:rPr>
              <a:t>standards</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Calibri"/>
                <a:ea typeface="+mn-ea"/>
                <a:cs typeface="Calibri"/>
              </a:rPr>
              <a:t>development</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3" name="object 13"/>
          <p:cNvSpPr txBox="1"/>
          <p:nvPr/>
        </p:nvSpPr>
        <p:spPr>
          <a:xfrm>
            <a:off x="1948206" y="5530727"/>
            <a:ext cx="4040578" cy="566822"/>
          </a:xfrm>
          <a:prstGeom prst="rect">
            <a:avLst/>
          </a:prstGeom>
        </p:spPr>
        <p:txBody>
          <a:bodyPr vert="horz" wrap="square" lIns="0" tIns="12700" rIns="0" bIns="0" rtlCol="0">
            <a:spAutoFit/>
          </a:bodyPr>
          <a:lstStyle/>
          <a:p>
            <a:pPr marL="2540" marR="0" lvl="0" indent="0" algn="ctr"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Calibri"/>
              </a:rPr>
              <a:t>February: Technical Expert Panel</a:t>
            </a:r>
          </a:p>
          <a:p>
            <a:pPr marL="12700" marR="508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Calibri"/>
              </a:rPr>
              <a:t>March-April: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Public</a:t>
            </a:r>
            <a:r>
              <a:rPr kumimoji="0" sz="18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comment</a:t>
            </a:r>
            <a:r>
              <a:rPr kumimoji="0" sz="18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period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7"/>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4"/>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4" y="1128498"/>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90C5D824-0D17-4039-AE08-A96060B7FD3A}"/>
              </a:ext>
            </a:extLst>
          </p:cNvPr>
          <p:cNvSpPr>
            <a:spLocks noGrp="1"/>
          </p:cNvSpPr>
          <p:nvPr>
            <p:ph type="title"/>
          </p:nvPr>
        </p:nvSpPr>
        <p:spPr>
          <a:xfrm>
            <a:off x="826397" y="586856"/>
            <a:ext cx="4543668" cy="3387497"/>
          </a:xfrm>
        </p:spPr>
        <p:txBody>
          <a:bodyPr vert="horz" lIns="121920" tIns="60960" rIns="121920" bIns="60960" rtlCol="0" anchor="b">
            <a:normAutofit/>
          </a:bodyPr>
          <a:lstStyle/>
          <a:p>
            <a:pPr algn="ctr" defTabSz="1219170">
              <a:lnSpc>
                <a:spcPct val="90000"/>
              </a:lnSpc>
            </a:pPr>
            <a:r>
              <a:rPr lang="en-US" sz="4000" dirty="0">
                <a:solidFill>
                  <a:srgbClr val="FFFFFF"/>
                </a:solidFill>
              </a:rPr>
              <a:t>Goal #4:</a:t>
            </a:r>
            <a:br>
              <a:rPr lang="en-US" sz="4000" dirty="0">
                <a:solidFill>
                  <a:srgbClr val="FFFFFF"/>
                </a:solidFill>
              </a:rPr>
            </a:br>
            <a:r>
              <a:rPr lang="en-US" sz="4000" dirty="0">
                <a:solidFill>
                  <a:srgbClr val="FFFFFF"/>
                </a:solidFill>
              </a:rPr>
              <a:t>Social Determinants of Recovery</a:t>
            </a:r>
            <a:br>
              <a:rPr lang="en-US" sz="4000" dirty="0">
                <a:solidFill>
                  <a:srgbClr val="FFFFFF"/>
                </a:solidFill>
              </a:rPr>
            </a:br>
            <a:br>
              <a:rPr lang="en-US" sz="4000" dirty="0">
                <a:solidFill>
                  <a:srgbClr val="FFFFFF"/>
                </a:solidFill>
              </a:rPr>
            </a:br>
            <a:r>
              <a:rPr lang="en-US" sz="4000" i="1" dirty="0">
                <a:solidFill>
                  <a:srgbClr val="FFFFFF"/>
                </a:solidFill>
              </a:rPr>
              <a:t>Whole Health Care</a:t>
            </a:r>
          </a:p>
        </p:txBody>
      </p:sp>
      <p:sp>
        <p:nvSpPr>
          <p:cNvPr id="2" name="Content Placeholder 1">
            <a:extLst>
              <a:ext uri="{FF2B5EF4-FFF2-40B4-BE49-F238E27FC236}">
                <a16:creationId xmlns:a16="http://schemas.microsoft.com/office/drawing/2014/main" id="{27F608A0-C647-4A44-B3B6-59A6E5D43ED1}"/>
              </a:ext>
            </a:extLst>
          </p:cNvPr>
          <p:cNvSpPr>
            <a:spLocks noGrp="1"/>
          </p:cNvSpPr>
          <p:nvPr>
            <p:ph idx="1"/>
          </p:nvPr>
        </p:nvSpPr>
        <p:spPr>
          <a:xfrm>
            <a:off x="5764304" y="649481"/>
            <a:ext cx="6314997" cy="2425415"/>
          </a:xfrm>
        </p:spPr>
        <p:txBody>
          <a:bodyPr vert="horz" lIns="121920" tIns="60960" rIns="121920" bIns="60960" rtlCol="0" anchor="ctr">
            <a:noAutofit/>
          </a:bodyPr>
          <a:lstStyle/>
          <a:p>
            <a:pPr marL="0" indent="0" defTabSz="1219170">
              <a:lnSpc>
                <a:spcPct val="90000"/>
              </a:lnSpc>
              <a:buNone/>
            </a:pPr>
            <a:r>
              <a:rPr lang="en-US" sz="3200" dirty="0"/>
              <a:t>To address key social determinants that support recovery including access to housing, education, social supports, and employment. </a:t>
            </a:r>
          </a:p>
          <a:p>
            <a:pPr marL="0" indent="0" defTabSz="1219170">
              <a:lnSpc>
                <a:spcPct val="90000"/>
              </a:lnSpc>
              <a:buNone/>
            </a:pPr>
            <a:endParaRPr lang="en-US" sz="2667" dirty="0"/>
          </a:p>
        </p:txBody>
      </p:sp>
      <p:sp>
        <p:nvSpPr>
          <p:cNvPr id="3" name="Slide Number Placeholder 2">
            <a:extLst>
              <a:ext uri="{FF2B5EF4-FFF2-40B4-BE49-F238E27FC236}">
                <a16:creationId xmlns:a16="http://schemas.microsoft.com/office/drawing/2014/main" id="{68A242A1-E673-4F1F-831D-436E17BE50AD}"/>
              </a:ext>
            </a:extLst>
          </p:cNvPr>
          <p:cNvSpPr>
            <a:spLocks noGrp="1"/>
          </p:cNvSpPr>
          <p:nvPr>
            <p:ph type="sldNum" sz="quarter" idx="10"/>
          </p:nvPr>
        </p:nvSpPr>
        <p:spPr>
          <a:xfrm>
            <a:off x="11704320" y="6455665"/>
            <a:ext cx="448056" cy="365124"/>
          </a:xfrm>
        </p:spPr>
        <p:txBody>
          <a:bodyPr vert="horz" lIns="121920" tIns="60960" rIns="121920" bIns="60960" rtlCol="0" anchor="ct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D07D4089-40B5-457D-927F-16367A53BB79}" type="slidenum">
              <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21</a:t>
            </a:fld>
            <a:endPar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F3BDFB2-1A57-42D6-819E-B75E312650E7}"/>
              </a:ext>
            </a:extLst>
          </p:cNvPr>
          <p:cNvPicPr>
            <a:picLocks noChangeAspect="1"/>
          </p:cNvPicPr>
          <p:nvPr/>
        </p:nvPicPr>
        <p:blipFill>
          <a:blip r:embed="rId2"/>
          <a:stretch>
            <a:fillRect/>
          </a:stretch>
        </p:blipFill>
        <p:spPr>
          <a:xfrm>
            <a:off x="6437768" y="2698752"/>
            <a:ext cx="4059936" cy="3657600"/>
          </a:xfrm>
          <a:prstGeom prst="rect">
            <a:avLst/>
          </a:prstGeom>
        </p:spPr>
      </p:pic>
    </p:spTree>
    <p:extLst>
      <p:ext uri="{BB962C8B-B14F-4D97-AF65-F5344CB8AC3E}">
        <p14:creationId xmlns:p14="http://schemas.microsoft.com/office/powerpoint/2010/main" val="19970469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8DF3E122-5392-BEC7-F77B-8FEA4F565C7A}"/>
              </a:ext>
            </a:extLst>
          </p:cNvPr>
          <p:cNvSpPr>
            <a:spLocks noGrp="1"/>
          </p:cNvSpPr>
          <p:nvPr>
            <p:ph type="title"/>
          </p:nvPr>
        </p:nvSpPr>
        <p:spPr>
          <a:xfrm>
            <a:off x="630936" y="640080"/>
            <a:ext cx="4818888" cy="1481328"/>
          </a:xfrm>
        </p:spPr>
        <p:txBody>
          <a:bodyPr vert="horz" lIns="121920" tIns="60960" rIns="121920" bIns="60960" rtlCol="0" anchor="b">
            <a:normAutofit/>
          </a:bodyPr>
          <a:lstStyle/>
          <a:p>
            <a:pPr defTabSz="1219170">
              <a:lnSpc>
                <a:spcPct val="90000"/>
              </a:lnSpc>
            </a:pPr>
            <a:r>
              <a:rPr lang="en-US" sz="4667">
                <a:solidFill>
                  <a:schemeClr val="tx1"/>
                </a:solidFill>
              </a:rPr>
              <a:t>Support for Recovery Housing</a:t>
            </a:r>
          </a:p>
        </p:txBody>
      </p:sp>
      <p:sp>
        <p:nvSpPr>
          <p:cNvPr id="718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781222 w 3255095"/>
              <a:gd name="connsiteY1" fmla="*/ 0 h 18288"/>
              <a:gd name="connsiteX2" fmla="*/ 1594996 w 3255095"/>
              <a:gd name="connsiteY2" fmla="*/ 0 h 18288"/>
              <a:gd name="connsiteX3" fmla="*/ 2408770 w 3255095"/>
              <a:gd name="connsiteY3" fmla="*/ 0 h 18288"/>
              <a:gd name="connsiteX4" fmla="*/ 3255095 w 3255095"/>
              <a:gd name="connsiteY4" fmla="*/ 0 h 18288"/>
              <a:gd name="connsiteX5" fmla="*/ 3255095 w 3255095"/>
              <a:gd name="connsiteY5" fmla="*/ 18288 h 18288"/>
              <a:gd name="connsiteX6" fmla="*/ 2441321 w 3255095"/>
              <a:gd name="connsiteY6" fmla="*/ 18288 h 18288"/>
              <a:gd name="connsiteX7" fmla="*/ 1692649 w 3255095"/>
              <a:gd name="connsiteY7" fmla="*/ 18288 h 18288"/>
              <a:gd name="connsiteX8" fmla="*/ 943977 w 3255095"/>
              <a:gd name="connsiteY8" fmla="*/ 18288 h 18288"/>
              <a:gd name="connsiteX9" fmla="*/ 0 w 3255095"/>
              <a:gd name="connsiteY9" fmla="*/ 18288 h 18288"/>
              <a:gd name="connsiteX10" fmla="*/ 0 w 3255095"/>
              <a:gd name="connsiteY10" fmla="*/ 0 h 18288"/>
              <a:gd name="connsiteX0" fmla="*/ 0 w 3255095"/>
              <a:gd name="connsiteY0" fmla="*/ 0 h 18288"/>
              <a:gd name="connsiteX1" fmla="*/ 781222 w 3255095"/>
              <a:gd name="connsiteY1" fmla="*/ 0 h 18288"/>
              <a:gd name="connsiteX2" fmla="*/ 1497344 w 3255095"/>
              <a:gd name="connsiteY2" fmla="*/ 0 h 18288"/>
              <a:gd name="connsiteX3" fmla="*/ 2376218 w 3255095"/>
              <a:gd name="connsiteY3" fmla="*/ 0 h 18288"/>
              <a:gd name="connsiteX4" fmla="*/ 3255095 w 3255095"/>
              <a:gd name="connsiteY4" fmla="*/ 0 h 18288"/>
              <a:gd name="connsiteX5" fmla="*/ 3255095 w 3255095"/>
              <a:gd name="connsiteY5" fmla="*/ 18288 h 18288"/>
              <a:gd name="connsiteX6" fmla="*/ 2506422 w 3255095"/>
              <a:gd name="connsiteY6" fmla="*/ 18288 h 18288"/>
              <a:gd name="connsiteX7" fmla="*/ 1757750 w 3255095"/>
              <a:gd name="connsiteY7" fmla="*/ 18288 h 18288"/>
              <a:gd name="connsiteX8" fmla="*/ 878876 w 3255095"/>
              <a:gd name="connsiteY8" fmla="*/ 18288 h 18288"/>
              <a:gd name="connsiteX9" fmla="*/ 0 w 3255095"/>
              <a:gd name="connsiteY9" fmla="*/ 18288 h 18288"/>
              <a:gd name="connsiteX10" fmla="*/ 0 w 3255095"/>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5095" h="18288" fill="none" extrusionOk="0">
                <a:moveTo>
                  <a:pt x="0" y="0"/>
                </a:moveTo>
                <a:cubicBezTo>
                  <a:pt x="369545" y="-15283"/>
                  <a:pt x="487644" y="10686"/>
                  <a:pt x="781222" y="0"/>
                </a:cubicBezTo>
                <a:cubicBezTo>
                  <a:pt x="1119315" y="-21800"/>
                  <a:pt x="1333885" y="-68802"/>
                  <a:pt x="1594996" y="0"/>
                </a:cubicBezTo>
                <a:cubicBezTo>
                  <a:pt x="1819487" y="20535"/>
                  <a:pt x="2101237" y="-13906"/>
                  <a:pt x="2408770" y="0"/>
                </a:cubicBezTo>
                <a:cubicBezTo>
                  <a:pt x="2650003" y="-2402"/>
                  <a:pt x="2980722" y="-22001"/>
                  <a:pt x="3255095" y="0"/>
                </a:cubicBezTo>
                <a:cubicBezTo>
                  <a:pt x="3254653" y="4891"/>
                  <a:pt x="3255180" y="11961"/>
                  <a:pt x="3255095" y="18288"/>
                </a:cubicBezTo>
                <a:cubicBezTo>
                  <a:pt x="2884853" y="49080"/>
                  <a:pt x="2751452" y="63802"/>
                  <a:pt x="2441321" y="18288"/>
                </a:cubicBezTo>
                <a:cubicBezTo>
                  <a:pt x="2153538" y="25849"/>
                  <a:pt x="2034250" y="-16500"/>
                  <a:pt x="1692649" y="18288"/>
                </a:cubicBezTo>
                <a:cubicBezTo>
                  <a:pt x="1373174" y="44217"/>
                  <a:pt x="1196456" y="49630"/>
                  <a:pt x="943977" y="18288"/>
                </a:cubicBezTo>
                <a:cubicBezTo>
                  <a:pt x="681934" y="-1304"/>
                  <a:pt x="417193" y="36135"/>
                  <a:pt x="0" y="18288"/>
                </a:cubicBezTo>
                <a:cubicBezTo>
                  <a:pt x="-499" y="10437"/>
                  <a:pt x="163" y="3653"/>
                  <a:pt x="0" y="0"/>
                </a:cubicBezTo>
                <a:close/>
              </a:path>
              <a:path w="3255095" h="18288" stroke="0" extrusionOk="0">
                <a:moveTo>
                  <a:pt x="0" y="0"/>
                </a:moveTo>
                <a:cubicBezTo>
                  <a:pt x="308794" y="8662"/>
                  <a:pt x="579932" y="16410"/>
                  <a:pt x="781222" y="0"/>
                </a:cubicBezTo>
                <a:cubicBezTo>
                  <a:pt x="962482" y="36274"/>
                  <a:pt x="1177428" y="-37709"/>
                  <a:pt x="1497344" y="0"/>
                </a:cubicBezTo>
                <a:cubicBezTo>
                  <a:pt x="1816485" y="8742"/>
                  <a:pt x="2132751" y="1399"/>
                  <a:pt x="2376218" y="0"/>
                </a:cubicBezTo>
                <a:cubicBezTo>
                  <a:pt x="2634737" y="-4007"/>
                  <a:pt x="2817953" y="-19852"/>
                  <a:pt x="3255095" y="0"/>
                </a:cubicBezTo>
                <a:cubicBezTo>
                  <a:pt x="3255076" y="5277"/>
                  <a:pt x="3254906" y="12009"/>
                  <a:pt x="3255095" y="18288"/>
                </a:cubicBezTo>
                <a:cubicBezTo>
                  <a:pt x="2908926" y="17296"/>
                  <a:pt x="2786259" y="-10854"/>
                  <a:pt x="2506422" y="18288"/>
                </a:cubicBezTo>
                <a:cubicBezTo>
                  <a:pt x="2218742" y="13424"/>
                  <a:pt x="2093589" y="-39686"/>
                  <a:pt x="1757750" y="18288"/>
                </a:cubicBezTo>
                <a:cubicBezTo>
                  <a:pt x="1399477" y="76769"/>
                  <a:pt x="1199632" y="17606"/>
                  <a:pt x="878876" y="18288"/>
                </a:cubicBezTo>
                <a:cubicBezTo>
                  <a:pt x="596151" y="31241"/>
                  <a:pt x="315333" y="89651"/>
                  <a:pt x="0" y="18288"/>
                </a:cubicBezTo>
                <a:cubicBezTo>
                  <a:pt x="1114" y="10855"/>
                  <a:pt x="843" y="5046"/>
                  <a:pt x="0" y="0"/>
                </a:cubicBezTo>
                <a:close/>
              </a:path>
              <a:path w="3255095" h="18288" fill="none" stroke="0" extrusionOk="0">
                <a:moveTo>
                  <a:pt x="0" y="0"/>
                </a:moveTo>
                <a:cubicBezTo>
                  <a:pt x="352242" y="-30809"/>
                  <a:pt x="462262" y="-1014"/>
                  <a:pt x="781222" y="0"/>
                </a:cubicBezTo>
                <a:cubicBezTo>
                  <a:pt x="1142915" y="17108"/>
                  <a:pt x="1291445" y="-11590"/>
                  <a:pt x="1594996" y="0"/>
                </a:cubicBezTo>
                <a:cubicBezTo>
                  <a:pt x="1863939" y="16586"/>
                  <a:pt x="2110245" y="52823"/>
                  <a:pt x="2408770" y="0"/>
                </a:cubicBezTo>
                <a:cubicBezTo>
                  <a:pt x="2682232" y="-7413"/>
                  <a:pt x="3020631" y="22479"/>
                  <a:pt x="3255095" y="0"/>
                </a:cubicBezTo>
                <a:cubicBezTo>
                  <a:pt x="3255176" y="5887"/>
                  <a:pt x="3255587" y="11507"/>
                  <a:pt x="3255095" y="18288"/>
                </a:cubicBezTo>
                <a:cubicBezTo>
                  <a:pt x="2860110" y="29547"/>
                  <a:pt x="2722155" y="51232"/>
                  <a:pt x="2441321" y="18288"/>
                </a:cubicBezTo>
                <a:cubicBezTo>
                  <a:pt x="2151443" y="-43688"/>
                  <a:pt x="2002029" y="7237"/>
                  <a:pt x="1692649" y="18288"/>
                </a:cubicBezTo>
                <a:cubicBezTo>
                  <a:pt x="1384988" y="41618"/>
                  <a:pt x="1241725" y="56081"/>
                  <a:pt x="943977" y="18288"/>
                </a:cubicBezTo>
                <a:cubicBezTo>
                  <a:pt x="624063" y="-20716"/>
                  <a:pt x="467432" y="40100"/>
                  <a:pt x="0" y="18288"/>
                </a:cubicBezTo>
                <a:cubicBezTo>
                  <a:pt x="-120" y="11823"/>
                  <a:pt x="296" y="4102"/>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Content Placeholder 1">
            <a:extLst>
              <a:ext uri="{FF2B5EF4-FFF2-40B4-BE49-F238E27FC236}">
                <a16:creationId xmlns:a16="http://schemas.microsoft.com/office/drawing/2014/main" id="{1CAE6117-F286-27B2-50CC-C73F85BCA2AD}"/>
              </a:ext>
            </a:extLst>
          </p:cNvPr>
          <p:cNvSpPr>
            <a:spLocks noGrp="1"/>
          </p:cNvSpPr>
          <p:nvPr>
            <p:ph idx="1"/>
          </p:nvPr>
        </p:nvSpPr>
        <p:spPr>
          <a:xfrm>
            <a:off x="630936" y="2660904"/>
            <a:ext cx="4818888" cy="3547872"/>
          </a:xfrm>
        </p:spPr>
        <p:txBody>
          <a:bodyPr vert="horz" lIns="121920" tIns="60960" rIns="121920" bIns="60960" rtlCol="0" anchor="t">
            <a:normAutofit/>
          </a:bodyPr>
          <a:lstStyle/>
          <a:p>
            <a:pPr indent="-304792" defTabSz="1219170">
              <a:lnSpc>
                <a:spcPct val="90000"/>
              </a:lnSpc>
              <a:buFont typeface="Arial" panose="020B0604020202020204" pitchFamily="34" charset="0"/>
              <a:buChar char="•"/>
            </a:pPr>
            <a:r>
              <a:rPr lang="en-US" sz="1600" dirty="0"/>
              <a:t>SAMHSA’s Best Practices &amp; Suggested Guidelines for Recovery Housing are being revised. </a:t>
            </a:r>
          </a:p>
          <a:p>
            <a:pPr indent="-304792" defTabSz="1219170">
              <a:lnSpc>
                <a:spcPct val="90000"/>
              </a:lnSpc>
              <a:buFont typeface="Arial" panose="020B0604020202020204" pitchFamily="34" charset="0"/>
              <a:buChar char="•"/>
            </a:pPr>
            <a:r>
              <a:rPr lang="en-US" sz="1600" dirty="0"/>
              <a:t>Guidelines are based on the 2018 SUPPORT law that called for Best Practices for operating recovery housing. </a:t>
            </a:r>
          </a:p>
          <a:p>
            <a:pPr indent="-304792" defTabSz="1219170">
              <a:lnSpc>
                <a:spcPct val="90000"/>
              </a:lnSpc>
              <a:buFont typeface="Arial" panose="020B0604020202020204" pitchFamily="34" charset="0"/>
              <a:buChar char="•"/>
            </a:pPr>
            <a:r>
              <a:rPr lang="en-US" sz="1600" dirty="0"/>
              <a:t>SUPPORT legislation defined ‘recovery housing’ as a shared living environment free from alcohol and illicit drug use and centered upon peer supports and connection to services that promote sustained recovery from SUDs.</a:t>
            </a:r>
          </a:p>
          <a:p>
            <a:pPr indent="-304792" defTabSz="1219170">
              <a:lnSpc>
                <a:spcPct val="90000"/>
              </a:lnSpc>
              <a:buFont typeface="Arial" panose="020B0604020202020204" pitchFamily="34" charset="0"/>
              <a:buChar char="•"/>
            </a:pPr>
            <a:r>
              <a:rPr lang="en-US" sz="1600" dirty="0"/>
              <a:t>This ensures that the recovery housing facility adheres to and promotes the use of evidence-based practices.</a:t>
            </a:r>
          </a:p>
          <a:p>
            <a:pPr indent="-304792" defTabSz="1219170">
              <a:lnSpc>
                <a:spcPct val="90000"/>
              </a:lnSpc>
              <a:buFont typeface="Arial" panose="020B0604020202020204" pitchFamily="34" charset="0"/>
              <a:buChar char="•"/>
            </a:pPr>
            <a:endParaRPr lang="en-US" sz="1600" dirty="0"/>
          </a:p>
          <a:p>
            <a:pPr indent="-304792" defTabSz="1219170">
              <a:lnSpc>
                <a:spcPct val="90000"/>
              </a:lnSpc>
              <a:buFont typeface="Arial" panose="020B0604020202020204" pitchFamily="34" charset="0"/>
              <a:buChar char="•"/>
            </a:pPr>
            <a:endParaRPr lang="en-US" sz="1600" dirty="0"/>
          </a:p>
          <a:p>
            <a:pPr indent="-304792" defTabSz="1219170">
              <a:lnSpc>
                <a:spcPct val="90000"/>
              </a:lnSpc>
              <a:buFont typeface="Arial" panose="020B0604020202020204" pitchFamily="34" charset="0"/>
              <a:buChar char="•"/>
            </a:pPr>
            <a:endParaRPr lang="en-US" sz="1600" dirty="0"/>
          </a:p>
        </p:txBody>
      </p:sp>
      <p:pic>
        <p:nvPicPr>
          <p:cNvPr id="7174" name="Picture 6" descr="Recovery Lives Here - Be a Part of the Conversation">
            <a:extLst>
              <a:ext uri="{FF2B5EF4-FFF2-40B4-BE49-F238E27FC236}">
                <a16:creationId xmlns:a16="http://schemas.microsoft.com/office/drawing/2014/main" id="{5262DDFC-C625-DA2F-CC0B-57FB23A529A6}"/>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099048" y="699516"/>
            <a:ext cx="5458968" cy="545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4498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7"/>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4"/>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4" y="1128498"/>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90C5D824-0D17-4039-AE08-A96060B7FD3A}"/>
              </a:ext>
            </a:extLst>
          </p:cNvPr>
          <p:cNvSpPr>
            <a:spLocks noGrp="1"/>
          </p:cNvSpPr>
          <p:nvPr>
            <p:ph type="title"/>
          </p:nvPr>
        </p:nvSpPr>
        <p:spPr>
          <a:xfrm>
            <a:off x="826396" y="586856"/>
            <a:ext cx="4400813" cy="3387497"/>
          </a:xfrm>
        </p:spPr>
        <p:txBody>
          <a:bodyPr vert="horz" lIns="121920" tIns="60960" rIns="121920" bIns="60960" rtlCol="0" anchor="b">
            <a:normAutofit fontScale="90000"/>
          </a:bodyPr>
          <a:lstStyle/>
          <a:p>
            <a:pPr algn="ctr" defTabSz="1219170">
              <a:lnSpc>
                <a:spcPct val="90000"/>
              </a:lnSpc>
            </a:pPr>
            <a:r>
              <a:rPr lang="en-US" sz="4000" dirty="0">
                <a:solidFill>
                  <a:srgbClr val="FFFFFF"/>
                </a:solidFill>
              </a:rPr>
              <a:t>Goal #5:</a:t>
            </a:r>
            <a:br>
              <a:rPr lang="en-US" sz="4000" dirty="0">
                <a:solidFill>
                  <a:srgbClr val="FFFFFF"/>
                </a:solidFill>
              </a:rPr>
            </a:br>
            <a:r>
              <a:rPr lang="en-US" sz="4000" dirty="0">
                <a:solidFill>
                  <a:srgbClr val="FFFFFF"/>
                </a:solidFill>
              </a:rPr>
              <a:t>Wellness</a:t>
            </a:r>
            <a:br>
              <a:rPr lang="en-US" sz="4000" dirty="0">
                <a:solidFill>
                  <a:srgbClr val="FFFFFF"/>
                </a:solidFill>
              </a:rPr>
            </a:br>
            <a:br>
              <a:rPr lang="en-US" sz="4000" dirty="0">
                <a:solidFill>
                  <a:srgbClr val="FFFFFF"/>
                </a:solidFill>
              </a:rPr>
            </a:br>
            <a:r>
              <a:rPr lang="en-US" sz="4000" i="1" dirty="0">
                <a:solidFill>
                  <a:srgbClr val="FFFFFF"/>
                </a:solidFill>
              </a:rPr>
              <a:t>Individual, Family &amp; Community Wellness</a:t>
            </a:r>
          </a:p>
        </p:txBody>
      </p:sp>
      <p:sp>
        <p:nvSpPr>
          <p:cNvPr id="2" name="Content Placeholder 1">
            <a:extLst>
              <a:ext uri="{FF2B5EF4-FFF2-40B4-BE49-F238E27FC236}">
                <a16:creationId xmlns:a16="http://schemas.microsoft.com/office/drawing/2014/main" id="{27F608A0-C647-4A44-B3B6-59A6E5D43ED1}"/>
              </a:ext>
            </a:extLst>
          </p:cNvPr>
          <p:cNvSpPr>
            <a:spLocks noGrp="1"/>
          </p:cNvSpPr>
          <p:nvPr>
            <p:ph idx="1"/>
          </p:nvPr>
        </p:nvSpPr>
        <p:spPr>
          <a:xfrm>
            <a:off x="6228825" y="586856"/>
            <a:ext cx="5923551" cy="3101481"/>
          </a:xfrm>
        </p:spPr>
        <p:txBody>
          <a:bodyPr vert="horz" lIns="121920" tIns="60960" rIns="121920" bIns="60960" rtlCol="0" anchor="ctr">
            <a:noAutofit/>
          </a:bodyPr>
          <a:lstStyle/>
          <a:p>
            <a:pPr marL="0" indent="0" defTabSz="1219170">
              <a:lnSpc>
                <a:spcPct val="90000"/>
              </a:lnSpc>
              <a:buNone/>
            </a:pPr>
            <a:r>
              <a:rPr lang="en-US" sz="2133" dirty="0"/>
              <a:t>To expand holistic, self-care strategies to improve heath and behavioral health outcomes - including the reduction of early mortality and impact of co-morbid chronic health conditions – and to integrate recovery-oriented practices and systemic reform into the full continuum of health and behavioral healthcare including prevention, harm reduction, treatment, crisis care, and recovery support</a:t>
            </a:r>
          </a:p>
          <a:p>
            <a:pPr marL="0" indent="0" defTabSz="1219170">
              <a:lnSpc>
                <a:spcPct val="90000"/>
              </a:lnSpc>
              <a:buNone/>
            </a:pPr>
            <a:endParaRPr lang="en-US" sz="2667" dirty="0"/>
          </a:p>
        </p:txBody>
      </p:sp>
      <p:sp>
        <p:nvSpPr>
          <p:cNvPr id="3" name="Slide Number Placeholder 2">
            <a:extLst>
              <a:ext uri="{FF2B5EF4-FFF2-40B4-BE49-F238E27FC236}">
                <a16:creationId xmlns:a16="http://schemas.microsoft.com/office/drawing/2014/main" id="{68A242A1-E673-4F1F-831D-436E17BE50AD}"/>
              </a:ext>
            </a:extLst>
          </p:cNvPr>
          <p:cNvSpPr>
            <a:spLocks noGrp="1"/>
          </p:cNvSpPr>
          <p:nvPr>
            <p:ph type="sldNum" sz="quarter" idx="10"/>
          </p:nvPr>
        </p:nvSpPr>
        <p:spPr>
          <a:xfrm>
            <a:off x="11704320" y="6455665"/>
            <a:ext cx="448056" cy="365124"/>
          </a:xfrm>
        </p:spPr>
        <p:txBody>
          <a:bodyPr vert="horz" lIns="121920" tIns="60960" rIns="121920" bIns="60960" rtlCol="0" anchor="ct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D07D4089-40B5-457D-927F-16367A53BB79}" type="slidenum">
              <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23</a:t>
            </a:fld>
            <a:endPar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4E62F39-7AF0-4082-B0D3-A05332AEB1AF}"/>
              </a:ext>
            </a:extLst>
          </p:cNvPr>
          <p:cNvPicPr>
            <a:picLocks noChangeAspect="1"/>
          </p:cNvPicPr>
          <p:nvPr/>
        </p:nvPicPr>
        <p:blipFill>
          <a:blip r:embed="rId2"/>
          <a:stretch>
            <a:fillRect/>
          </a:stretch>
        </p:blipFill>
        <p:spPr>
          <a:xfrm>
            <a:off x="5919885" y="3974353"/>
            <a:ext cx="5579441" cy="1626777"/>
          </a:xfrm>
          <a:prstGeom prst="rect">
            <a:avLst/>
          </a:prstGeom>
        </p:spPr>
      </p:pic>
    </p:spTree>
    <p:extLst>
      <p:ext uri="{BB962C8B-B14F-4D97-AF65-F5344CB8AC3E}">
        <p14:creationId xmlns:p14="http://schemas.microsoft.com/office/powerpoint/2010/main" val="39766989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5040CE-F812-C8B2-D19C-1C5700F25A97}"/>
              </a:ext>
            </a:extLst>
          </p:cNvPr>
          <p:cNvSpPr>
            <a:spLocks noGrp="1"/>
          </p:cNvSpPr>
          <p:nvPr>
            <p:ph type="sldNum" sz="quarter"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D07D4089-40B5-457D-927F-16367A53BB79}" type="slidenum">
              <a:rPr kumimoji="0" lang="en-US" sz="1867"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24</a:t>
            </a:fld>
            <a:endParaRPr kumimoji="0" lang="en-US" sz="1867"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9112DC5A-8C8A-9BC4-05D6-24FF18E157BA}"/>
              </a:ext>
            </a:extLst>
          </p:cNvPr>
          <p:cNvSpPr>
            <a:spLocks noGrp="1"/>
          </p:cNvSpPr>
          <p:nvPr>
            <p:ph type="title"/>
          </p:nvPr>
        </p:nvSpPr>
        <p:spPr/>
        <p:txBody>
          <a:bodyPr/>
          <a:lstStyle/>
          <a:p>
            <a:r>
              <a:rPr lang="en-US" dirty="0"/>
              <a:t>Shared Decision Making</a:t>
            </a:r>
          </a:p>
        </p:txBody>
      </p:sp>
      <p:pic>
        <p:nvPicPr>
          <p:cNvPr id="8194" name="Picture 2" descr="Shared Decision Making | LUNGevity Foundation">
            <a:extLst>
              <a:ext uri="{FF2B5EF4-FFF2-40B4-BE49-F238E27FC236}">
                <a16:creationId xmlns:a16="http://schemas.microsoft.com/office/drawing/2014/main" id="{FB7C5DC6-44DC-688C-2F59-F40FCE25BD3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841500" y="1853141"/>
            <a:ext cx="8509000" cy="368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7670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3"/>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6"/>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5" y="969718"/>
            <a:ext cx="3900356" cy="417895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4"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4766FD8-35E9-4734-A0CF-F75C6213F7F6}"/>
              </a:ext>
            </a:extLst>
          </p:cNvPr>
          <p:cNvSpPr>
            <a:spLocks noGrp="1"/>
          </p:cNvSpPr>
          <p:nvPr>
            <p:ph type="title"/>
          </p:nvPr>
        </p:nvSpPr>
        <p:spPr>
          <a:xfrm>
            <a:off x="466722" y="586856"/>
            <a:ext cx="3201367" cy="3387497"/>
          </a:xfrm>
        </p:spPr>
        <p:txBody>
          <a:bodyPr vert="horz" lIns="121920" tIns="60960" rIns="121920" bIns="60960" rtlCol="0" anchor="b">
            <a:normAutofit/>
          </a:bodyPr>
          <a:lstStyle/>
          <a:p>
            <a:pPr algn="ctr" defTabSz="1219170">
              <a:lnSpc>
                <a:spcPct val="90000"/>
              </a:lnSpc>
            </a:pPr>
            <a:r>
              <a:rPr lang="en-US" sz="4000" dirty="0">
                <a:solidFill>
                  <a:srgbClr val="FFFFFF"/>
                </a:solidFill>
              </a:rPr>
              <a:t>Office of Recovery Core Principles </a:t>
            </a:r>
          </a:p>
        </p:txBody>
      </p:sp>
      <p:sp>
        <p:nvSpPr>
          <p:cNvPr id="2" name="Content Placeholder 1">
            <a:extLst>
              <a:ext uri="{FF2B5EF4-FFF2-40B4-BE49-F238E27FC236}">
                <a16:creationId xmlns:a16="http://schemas.microsoft.com/office/drawing/2014/main" id="{32CC67C9-4A20-4D35-9C87-EB9B3C742A5E}"/>
              </a:ext>
            </a:extLst>
          </p:cNvPr>
          <p:cNvSpPr>
            <a:spLocks noGrp="1"/>
          </p:cNvSpPr>
          <p:nvPr>
            <p:ph idx="1"/>
          </p:nvPr>
        </p:nvSpPr>
        <p:spPr>
          <a:xfrm>
            <a:off x="4367696" y="649481"/>
            <a:ext cx="3887499" cy="5733391"/>
          </a:xfrm>
        </p:spPr>
        <p:txBody>
          <a:bodyPr vert="horz" lIns="121920" tIns="60960" rIns="121920" bIns="60960" rtlCol="0" anchor="ctr">
            <a:normAutofit fontScale="92500" lnSpcReduction="20000"/>
          </a:bodyPr>
          <a:lstStyle/>
          <a:p>
            <a:pPr marL="0" indent="0" defTabSz="1219170">
              <a:lnSpc>
                <a:spcPct val="90000"/>
              </a:lnSpc>
              <a:buNone/>
            </a:pPr>
            <a:r>
              <a:rPr lang="en-US" sz="2400" b="1" u="sng" dirty="0"/>
              <a:t>Data and evidence </a:t>
            </a:r>
          </a:p>
          <a:p>
            <a:pPr marL="0" indent="0" defTabSz="1219170">
              <a:lnSpc>
                <a:spcPct val="90000"/>
              </a:lnSpc>
              <a:buNone/>
            </a:pPr>
            <a:r>
              <a:rPr lang="en-US" sz="2400" dirty="0"/>
              <a:t>To increase the collection, analysis &amp; reporting of data on recovery and expand the identification &amp; use of evidence and practice-based policies and approaches.</a:t>
            </a:r>
          </a:p>
          <a:p>
            <a:pPr marL="0" indent="0" defTabSz="1219170">
              <a:lnSpc>
                <a:spcPct val="90000"/>
              </a:lnSpc>
              <a:buNone/>
            </a:pPr>
            <a:endParaRPr lang="en-US" sz="2400" dirty="0"/>
          </a:p>
          <a:p>
            <a:pPr marL="0" indent="0" defTabSz="1219170">
              <a:lnSpc>
                <a:spcPct val="90000"/>
              </a:lnSpc>
              <a:buNone/>
            </a:pPr>
            <a:r>
              <a:rPr lang="en-US" sz="2400" b="1" u="sng" dirty="0"/>
              <a:t>Trauma-informed</a:t>
            </a:r>
          </a:p>
          <a:p>
            <a:pPr marL="0" indent="0" defTabSz="1219170">
              <a:lnSpc>
                <a:spcPct val="90000"/>
              </a:lnSpc>
              <a:buNone/>
            </a:pPr>
            <a:r>
              <a:rPr lang="en-US" sz="2400" dirty="0"/>
              <a:t>To embed trauma-informed practices and approaches in recovery efforts.</a:t>
            </a:r>
          </a:p>
          <a:p>
            <a:pPr marL="0" indent="0" defTabSz="1219170">
              <a:lnSpc>
                <a:spcPct val="90000"/>
              </a:lnSpc>
              <a:buNone/>
            </a:pPr>
            <a:endParaRPr lang="en-US" sz="4000" dirty="0"/>
          </a:p>
          <a:p>
            <a:pPr marL="0" indent="0" defTabSz="1219170">
              <a:lnSpc>
                <a:spcPct val="90000"/>
              </a:lnSpc>
              <a:buNone/>
            </a:pPr>
            <a:r>
              <a:rPr lang="en-US" sz="2400" b="1" u="sng" dirty="0"/>
              <a:t>Rights Protection</a:t>
            </a:r>
          </a:p>
          <a:p>
            <a:pPr marL="0" indent="0" defTabSz="1219170">
              <a:lnSpc>
                <a:spcPct val="90000"/>
              </a:lnSpc>
              <a:buNone/>
            </a:pPr>
            <a:r>
              <a:rPr lang="en-US" sz="2400" dirty="0"/>
              <a:t>To protect the human and civil rights of people with lived experience.</a:t>
            </a:r>
          </a:p>
          <a:p>
            <a:pPr marL="0" indent="0" defTabSz="1219170">
              <a:lnSpc>
                <a:spcPct val="90000"/>
              </a:lnSpc>
              <a:buNone/>
            </a:pPr>
            <a:endParaRPr lang="en-US" sz="2000" dirty="0"/>
          </a:p>
          <a:p>
            <a:pPr marL="0" indent="0" defTabSz="1219170">
              <a:lnSpc>
                <a:spcPct val="90000"/>
              </a:lnSpc>
              <a:buNone/>
            </a:pPr>
            <a:endParaRPr lang="en-US" sz="2000" dirty="0"/>
          </a:p>
          <a:p>
            <a:pPr marL="0" indent="0" defTabSz="1219170">
              <a:lnSpc>
                <a:spcPct val="90000"/>
              </a:lnSpc>
              <a:buNone/>
            </a:pPr>
            <a:r>
              <a:rPr lang="en-US" sz="2000" dirty="0"/>
              <a:t> </a:t>
            </a:r>
          </a:p>
        </p:txBody>
      </p:sp>
      <p:sp>
        <p:nvSpPr>
          <p:cNvPr id="3" name="Slide Number Placeholder 2">
            <a:extLst>
              <a:ext uri="{FF2B5EF4-FFF2-40B4-BE49-F238E27FC236}">
                <a16:creationId xmlns:a16="http://schemas.microsoft.com/office/drawing/2014/main" id="{EDF9A3BC-8D54-4D28-8185-311D51E4179B}"/>
              </a:ext>
            </a:extLst>
          </p:cNvPr>
          <p:cNvSpPr>
            <a:spLocks noGrp="1"/>
          </p:cNvSpPr>
          <p:nvPr>
            <p:ph type="sldNum" sz="quarter" idx="10"/>
          </p:nvPr>
        </p:nvSpPr>
        <p:spPr>
          <a:xfrm>
            <a:off x="11704320" y="6455665"/>
            <a:ext cx="448056" cy="365124"/>
          </a:xfrm>
        </p:spPr>
        <p:txBody>
          <a:bodyPr vert="horz" lIns="121920" tIns="60960" rIns="121920" bIns="60960" rtlCol="0" anchor="ct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D07D4089-40B5-457D-927F-16367A53BB79}" type="slidenum">
              <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25</a:t>
            </a:fld>
            <a:endParaRPr kumimoji="0" lang="en-US" sz="1067" b="1"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pic>
        <p:nvPicPr>
          <p:cNvPr id="4100" name="Picture 4" descr="Real Time Data Icon - Viridity Pty Ltd">
            <a:extLst>
              <a:ext uri="{FF2B5EF4-FFF2-40B4-BE49-F238E27FC236}">
                <a16:creationId xmlns:a16="http://schemas.microsoft.com/office/drawing/2014/main" id="{AA97C11B-0C44-1301-7914-062E0001E3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86558" y="511387"/>
            <a:ext cx="1973548" cy="197354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auma Symbol Images – Browse 118,066 Stock Photos, Vectors, and Video |  Adobe Stock">
            <a:extLst>
              <a:ext uri="{FF2B5EF4-FFF2-40B4-BE49-F238E27FC236}">
                <a16:creationId xmlns:a16="http://schemas.microsoft.com/office/drawing/2014/main" id="{ADAACF72-4B9D-EAD8-0C8D-2C6629200C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00421" y="2645851"/>
            <a:ext cx="2462591" cy="16417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E5CFA95-3E65-3E6F-AA98-3DE5C60D2222}"/>
              </a:ext>
            </a:extLst>
          </p:cNvPr>
          <p:cNvPicPr>
            <a:picLocks noChangeAspect="1"/>
          </p:cNvPicPr>
          <p:nvPr/>
        </p:nvPicPr>
        <p:blipFill>
          <a:blip r:embed="rId4"/>
          <a:stretch>
            <a:fillRect/>
          </a:stretch>
        </p:blipFill>
        <p:spPr>
          <a:xfrm>
            <a:off x="8585057" y="4377139"/>
            <a:ext cx="1975049" cy="1812421"/>
          </a:xfrm>
          <a:prstGeom prst="rect">
            <a:avLst/>
          </a:prstGeom>
        </p:spPr>
      </p:pic>
    </p:spTree>
    <p:extLst>
      <p:ext uri="{BB962C8B-B14F-4D97-AF65-F5344CB8AC3E}">
        <p14:creationId xmlns:p14="http://schemas.microsoft.com/office/powerpoint/2010/main" val="329743586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patients' bill of rights - patient bill of rights stock pictures, royalty-free photos &amp; images">
            <a:extLst>
              <a:ext uri="{FF2B5EF4-FFF2-40B4-BE49-F238E27FC236}">
                <a16:creationId xmlns:a16="http://schemas.microsoft.com/office/drawing/2014/main" id="{52CC3B17-6FEB-FA8A-0776-34D185E0C42C}"/>
              </a:ext>
            </a:extLst>
          </p:cNvPr>
          <p:cNvPicPr>
            <a:picLocks noGrp="1" noChangeAspect="1" noChangeArrowheads="1"/>
          </p:cNvPicPr>
          <p:nvPr>
            <p:ph idx="1"/>
          </p:nvPr>
        </p:nvPicPr>
        <p:blipFill rotWithShape="1">
          <a:blip r:embed="rId2" cstate="hqprint">
            <a:alphaModFix amt="50000"/>
            <a:extLst>
              <a:ext uri="{28A0092B-C50C-407E-A947-70E740481C1C}">
                <a14:useLocalDpi xmlns:a14="http://schemas.microsoft.com/office/drawing/2010/main"/>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BCEA2C8F-7D4C-51C3-27A7-9EF8C0031BB6}"/>
              </a:ext>
            </a:extLst>
          </p:cNvPr>
          <p:cNvSpPr>
            <a:spLocks noGrp="1"/>
          </p:cNvSpPr>
          <p:nvPr>
            <p:ph type="title"/>
          </p:nvPr>
        </p:nvSpPr>
        <p:spPr>
          <a:xfrm>
            <a:off x="625295" y="2005573"/>
            <a:ext cx="11184673" cy="2900518"/>
          </a:xfrm>
        </p:spPr>
        <p:txBody>
          <a:bodyPr vert="horz" lIns="91440" tIns="45720" rIns="91440" bIns="45720" rtlCol="0" anchor="b">
            <a:noAutofit/>
          </a:bodyPr>
          <a:lstStyle/>
          <a:p>
            <a:pPr algn="ctr" defTabSz="914400">
              <a:lnSpc>
                <a:spcPct val="90000"/>
              </a:lnSpc>
              <a:spcAft>
                <a:spcPts val="800"/>
              </a:spcAft>
            </a:pPr>
            <a:r>
              <a:rPr lang="en-US" sz="5400" dirty="0">
                <a:solidFill>
                  <a:srgbClr val="FFFFFF"/>
                </a:solidFill>
              </a:rPr>
              <a:t>Looking Forward</a:t>
            </a:r>
            <a:br>
              <a:rPr lang="en-US" sz="3600" dirty="0">
                <a:solidFill>
                  <a:srgbClr val="FFFFFF"/>
                </a:solidFill>
              </a:rPr>
            </a:br>
            <a:br>
              <a:rPr lang="en-US" sz="3600" dirty="0">
                <a:solidFill>
                  <a:srgbClr val="FFFFFF"/>
                </a:solidFill>
              </a:rPr>
            </a:br>
            <a:r>
              <a:rPr lang="en-US" sz="2800" dirty="0">
                <a:solidFill>
                  <a:srgbClr val="FFFFFF"/>
                </a:solidFill>
                <a:latin typeface="Arial" panose="020B0604020202020204" pitchFamily="34" charset="0"/>
                <a:cs typeface="Arial" panose="020B0604020202020204" pitchFamily="34" charset="0"/>
              </a:rPr>
              <a:t>Requested 10% Set-Aside in Substance Use Block Grants</a:t>
            </a: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rPr>
              <a:t>Reviewing Recovery Oriented Systems of Care </a:t>
            </a: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rPr>
              <a:t>Engaging with Recovery Leaders</a:t>
            </a:r>
            <a:endParaRPr lang="en-US" sz="3600" dirty="0">
              <a:solidFill>
                <a:srgbClr val="FFFFFF"/>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8F90C3B-C463-2915-0428-1277BCE0D6E6}"/>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7D4089-40B5-457D-927F-16367A53BB7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4816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6ED311-AC1D-4151-AA87-F7B4C49844C6}"/>
              </a:ext>
            </a:extLst>
          </p:cNvPr>
          <p:cNvSpPr>
            <a:spLocks noGrp="1"/>
          </p:cNvSpPr>
          <p:nvPr>
            <p:ph type="body" sz="quarter" idx="11"/>
          </p:nvPr>
        </p:nvSpPr>
        <p:spPr>
          <a:xfrm>
            <a:off x="505534" y="1077175"/>
            <a:ext cx="11411904" cy="1445101"/>
          </a:xfrm>
        </p:spPr>
        <p:txBody>
          <a:bodyPr>
            <a:normAutofit fontScale="85000" lnSpcReduction="10000"/>
          </a:bodyPr>
          <a:lstStyle/>
          <a:p>
            <a:pPr indent="-457200">
              <a:lnSpc>
                <a:spcPct val="120000"/>
              </a:lnSpc>
              <a:spcBef>
                <a:spcPts val="0"/>
              </a:spcBef>
            </a:pPr>
            <a:r>
              <a:rPr lang="en-US" sz="2800" dirty="0">
                <a:latin typeface="Arial" panose="020B0604020202020204" pitchFamily="34" charset="0"/>
                <a:cs typeface="Arial" panose="020B0604020202020204" pitchFamily="34" charset="0"/>
              </a:rPr>
              <a:t>SAMHSA’s mission is to lead public health and service delivery efforts that promote mental health, prevent substance misuse, and provide treatments and supports to foster recovery while ensuring equitable access and better outcomes.</a:t>
            </a:r>
          </a:p>
        </p:txBody>
      </p:sp>
      <p:grpSp>
        <p:nvGrpSpPr>
          <p:cNvPr id="14" name="Group 13">
            <a:extLst>
              <a:ext uri="{FF2B5EF4-FFF2-40B4-BE49-F238E27FC236}">
                <a16:creationId xmlns:a16="http://schemas.microsoft.com/office/drawing/2014/main" id="{6711F94C-3CC3-58CB-4082-F75B3BAF5B93}"/>
              </a:ext>
            </a:extLst>
          </p:cNvPr>
          <p:cNvGrpSpPr/>
          <p:nvPr/>
        </p:nvGrpSpPr>
        <p:grpSpPr>
          <a:xfrm>
            <a:off x="1824756" y="5957692"/>
            <a:ext cx="9054652" cy="611957"/>
            <a:chOff x="2052587" y="6095633"/>
            <a:chExt cx="9054652" cy="611957"/>
          </a:xfrm>
        </p:grpSpPr>
        <p:pic>
          <p:nvPicPr>
            <p:cNvPr id="1026" name="Picture 2" descr="Image result for facebook icon">
              <a:extLst>
                <a:ext uri="{FF2B5EF4-FFF2-40B4-BE49-F238E27FC236}">
                  <a16:creationId xmlns:a16="http://schemas.microsoft.com/office/drawing/2014/main" id="{94149627-EA5C-4B14-9DE5-D44336BF38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2587" y="6102752"/>
              <a:ext cx="585788" cy="5857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witter icon">
              <a:extLst>
                <a:ext uri="{FF2B5EF4-FFF2-40B4-BE49-F238E27FC236}">
                  <a16:creationId xmlns:a16="http://schemas.microsoft.com/office/drawing/2014/main" id="{579C49EB-237C-4738-80C6-9381A7F5291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86115" y="6158301"/>
              <a:ext cx="633368" cy="5209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inkedin icon">
              <a:extLst>
                <a:ext uri="{FF2B5EF4-FFF2-40B4-BE49-F238E27FC236}">
                  <a16:creationId xmlns:a16="http://schemas.microsoft.com/office/drawing/2014/main" id="{8A646B75-988C-43B1-B171-D9AA496A58A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46257" y="6102752"/>
              <a:ext cx="604838" cy="6048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FAE3F6-05D0-41F8-8E04-03AB54502925}"/>
                </a:ext>
              </a:extLst>
            </p:cNvPr>
            <p:cNvSpPr txBox="1"/>
            <p:nvPr/>
          </p:nvSpPr>
          <p:spPr>
            <a:xfrm>
              <a:off x="5409649" y="6095633"/>
              <a:ext cx="27130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@samhsagov @samhsa_leader</a:t>
              </a:r>
            </a:p>
          </p:txBody>
        </p:sp>
        <p:sp>
          <p:nvSpPr>
            <p:cNvPr id="10" name="TextBox 9">
              <a:extLst>
                <a:ext uri="{FF2B5EF4-FFF2-40B4-BE49-F238E27FC236}">
                  <a16:creationId xmlns:a16="http://schemas.microsoft.com/office/drawing/2014/main" id="{5CC58ABD-7118-4793-A8A9-BC1424889E69}"/>
                </a:ext>
              </a:extLst>
            </p:cNvPr>
            <p:cNvSpPr txBox="1"/>
            <p:nvPr/>
          </p:nvSpPr>
          <p:spPr>
            <a:xfrm>
              <a:off x="2669995" y="6257636"/>
              <a:ext cx="17561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/samhsa</a:t>
              </a:r>
            </a:p>
          </p:txBody>
        </p:sp>
        <p:sp>
          <p:nvSpPr>
            <p:cNvPr id="11" name="TextBox 10">
              <a:extLst>
                <a:ext uri="{FF2B5EF4-FFF2-40B4-BE49-F238E27FC236}">
                  <a16:creationId xmlns:a16="http://schemas.microsoft.com/office/drawing/2014/main" id="{5AF51D45-CEDF-45AE-A309-5F8E73F89850}"/>
                </a:ext>
              </a:extLst>
            </p:cNvPr>
            <p:cNvSpPr txBox="1"/>
            <p:nvPr/>
          </p:nvSpPr>
          <p:spPr>
            <a:xfrm>
              <a:off x="9351095" y="6262494"/>
              <a:ext cx="17561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/samhsa</a:t>
              </a:r>
            </a:p>
          </p:txBody>
        </p:sp>
      </p:grpSp>
      <p:sp>
        <p:nvSpPr>
          <p:cNvPr id="2" name="Title 3">
            <a:extLst>
              <a:ext uri="{FF2B5EF4-FFF2-40B4-BE49-F238E27FC236}">
                <a16:creationId xmlns:a16="http://schemas.microsoft.com/office/drawing/2014/main" id="{F64FC771-968E-E064-7AE9-213EBBDB9BD1}"/>
              </a:ext>
            </a:extLst>
          </p:cNvPr>
          <p:cNvSpPr>
            <a:spLocks noGrp="1"/>
          </p:cNvSpPr>
          <p:nvPr>
            <p:ph type="title"/>
          </p:nvPr>
        </p:nvSpPr>
        <p:spPr>
          <a:xfrm>
            <a:off x="423341" y="65812"/>
            <a:ext cx="11159059" cy="633009"/>
          </a:xfrm>
        </p:spPr>
        <p:txBody>
          <a:bodyPr>
            <a:normAutofit/>
          </a:bodyPr>
          <a:lstStyle/>
          <a:p>
            <a:r>
              <a:rPr lang="en-US" dirty="0"/>
              <a:t>Thank You!</a:t>
            </a:r>
          </a:p>
        </p:txBody>
      </p:sp>
      <p:sp>
        <p:nvSpPr>
          <p:cNvPr id="5" name="TextBox 4">
            <a:extLst>
              <a:ext uri="{FF2B5EF4-FFF2-40B4-BE49-F238E27FC236}">
                <a16:creationId xmlns:a16="http://schemas.microsoft.com/office/drawing/2014/main" id="{6170F01D-AC7D-1728-C226-6565808476D3}"/>
              </a:ext>
            </a:extLst>
          </p:cNvPr>
          <p:cNvSpPr txBox="1"/>
          <p:nvPr/>
        </p:nvSpPr>
        <p:spPr>
          <a:xfrm>
            <a:off x="3130298" y="2783997"/>
            <a:ext cx="5373385"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Grant Opportunities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www.samhsa.gov/grants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www.grants.gov/web/grants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988 Suicide and Crisis Lifeline Toolkit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www.samhsa.gov/find-help/988/partner-toolkit </a:t>
            </a:r>
          </a:p>
        </p:txBody>
      </p:sp>
    </p:spTree>
    <p:extLst>
      <p:ext uri="{BB962C8B-B14F-4D97-AF65-F5344CB8AC3E}">
        <p14:creationId xmlns:p14="http://schemas.microsoft.com/office/powerpoint/2010/main" val="4233773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24FE19-AB31-FAAB-8299-223F6FCE25A0}"/>
              </a:ext>
            </a:extLst>
          </p:cNvPr>
          <p:cNvSpPr>
            <a:spLocks noGrp="1"/>
          </p:cNvSpPr>
          <p:nvPr>
            <p:ph type="body" sz="quarter" idx="11"/>
          </p:nvPr>
        </p:nvSpPr>
        <p:spPr>
          <a:xfrm>
            <a:off x="3510049" y="1773506"/>
            <a:ext cx="7206837" cy="461474"/>
          </a:xfrm>
        </p:spPr>
        <p:txBody>
          <a:bodyPr>
            <a:normAutofit lnSpcReduction="10000"/>
          </a:bodyPr>
          <a:lstStyle/>
          <a:p>
            <a:r>
              <a:rPr lang="en-US" dirty="0"/>
              <a:t>Dr. Felecia Pullen</a:t>
            </a:r>
          </a:p>
        </p:txBody>
      </p:sp>
      <p:sp>
        <p:nvSpPr>
          <p:cNvPr id="4" name="Text Placeholder 3">
            <a:extLst>
              <a:ext uri="{FF2B5EF4-FFF2-40B4-BE49-F238E27FC236}">
                <a16:creationId xmlns:a16="http://schemas.microsoft.com/office/drawing/2014/main" id="{7F9698B0-FECE-62CC-9B65-CD8B23F78638}"/>
              </a:ext>
            </a:extLst>
          </p:cNvPr>
          <p:cNvSpPr>
            <a:spLocks noGrp="1"/>
          </p:cNvSpPr>
          <p:nvPr>
            <p:ph type="body" sz="quarter" idx="13"/>
          </p:nvPr>
        </p:nvSpPr>
        <p:spPr>
          <a:xfrm>
            <a:off x="3510050" y="2234980"/>
            <a:ext cx="8519654" cy="3396345"/>
          </a:xfrm>
        </p:spPr>
        <p:txBody>
          <a:bodyPr>
            <a:noAutofit/>
          </a:bodyPr>
          <a:lstStyle/>
          <a:p>
            <a:pPr>
              <a:lnSpc>
                <a:spcPct val="100000"/>
              </a:lnSpc>
              <a:spcBef>
                <a:spcPts val="0"/>
              </a:spcBef>
              <a:spcAft>
                <a:spcPts val="600"/>
              </a:spcAft>
            </a:pPr>
            <a:r>
              <a:rPr lang="en-US" sz="1400" dirty="0"/>
              <a:t>Dr. Felecia Pullen is a qualitative researcher exploring structural racism's impact on attaining recovery capital for people of color with a history of drug use. Her findings have been used to develop Racial Justice and Equity in Healthcare workshops and have resulted in the creation of the MRCAT, an assessment tool for professionals who develop recovery plans with their clients. Through multi-tiered approaches, she believes we can mitigate the harms associated with use and increase the attainment of recovery capital for POCWUD.</a:t>
            </a:r>
          </a:p>
          <a:p>
            <a:pPr>
              <a:lnSpc>
                <a:spcPct val="100000"/>
              </a:lnSpc>
              <a:spcBef>
                <a:spcPts val="0"/>
              </a:spcBef>
              <a:spcAft>
                <a:spcPts val="600"/>
              </a:spcAft>
            </a:pPr>
            <a:r>
              <a:rPr lang="en-US" sz="1400" dirty="0"/>
              <a:t>Dr. P.'s policy advocacy and activism have been widely recognized. She has delivered numerous workshops in Culturally Responsive Recovery for SAMHSA; has been twice appointed by former NYC Mayor Bill DeBlasio to NYC's Municipal Drug Strategy Council; has produced media campaigns for the State and currently sits on the FOR-NY board of directors.</a:t>
            </a:r>
          </a:p>
          <a:p>
            <a:pPr>
              <a:lnSpc>
                <a:spcPct val="100000"/>
              </a:lnSpc>
              <a:spcBef>
                <a:spcPts val="0"/>
              </a:spcBef>
              <a:spcAft>
                <a:spcPts val="600"/>
              </a:spcAft>
            </a:pPr>
            <a:r>
              <a:rPr lang="en-US" sz="1400" dirty="0"/>
              <a:t>Through her strong partnerships with NYPD, The NYC Dept of Health &amp; Mental Hygiene, colleges and Universities, public and private healthcare systems, and political stakeholders, Dr. P has delivered programs and services to over 20,000 individuals free of charge.</a:t>
            </a:r>
          </a:p>
          <a:p>
            <a:pPr>
              <a:lnSpc>
                <a:spcPct val="100000"/>
              </a:lnSpc>
              <a:spcBef>
                <a:spcPts val="0"/>
              </a:spcBef>
              <a:spcAft>
                <a:spcPts val="600"/>
              </a:spcAft>
            </a:pPr>
            <a:r>
              <a:rPr lang="en-US" sz="1400" dirty="0"/>
              <a:t>Her work is inspired by the vision of a caring and compassionate world where every adult and child thrives.</a:t>
            </a:r>
          </a:p>
        </p:txBody>
      </p:sp>
      <p:sp>
        <p:nvSpPr>
          <p:cNvPr id="6" name="Title 5">
            <a:extLst>
              <a:ext uri="{FF2B5EF4-FFF2-40B4-BE49-F238E27FC236}">
                <a16:creationId xmlns:a16="http://schemas.microsoft.com/office/drawing/2014/main" id="{8141BF2B-850F-C612-69BB-6CB62A220045}"/>
              </a:ext>
            </a:extLst>
          </p:cNvPr>
          <p:cNvSpPr>
            <a:spLocks noGrp="1"/>
          </p:cNvSpPr>
          <p:nvPr>
            <p:ph type="title"/>
          </p:nvPr>
        </p:nvSpPr>
        <p:spPr/>
        <p:txBody>
          <a:bodyPr/>
          <a:lstStyle/>
          <a:p>
            <a:r>
              <a:rPr lang="en-US" dirty="0"/>
              <a:t>Keynote Speaker</a:t>
            </a:r>
          </a:p>
        </p:txBody>
      </p:sp>
      <p:sp>
        <p:nvSpPr>
          <p:cNvPr id="17" name="Date Placeholder 3">
            <a:extLst>
              <a:ext uri="{FF2B5EF4-FFF2-40B4-BE49-F238E27FC236}">
                <a16:creationId xmlns:a16="http://schemas.microsoft.com/office/drawing/2014/main" id="{DD69C6E1-E0D3-BDAE-690A-40A2A271ED6E}"/>
              </a:ext>
            </a:extLst>
          </p:cNvPr>
          <p:cNvSpPr>
            <a:spLocks noGrp="1"/>
          </p:cNvSpPr>
          <p:nvPr>
            <p:ph type="dt" sz="half" idx="10"/>
          </p:nvPr>
        </p:nvSpPr>
        <p:spPr>
          <a:xfrm>
            <a:off x="3510049" y="6186675"/>
            <a:ext cx="5171902" cy="365126"/>
          </a:xfr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pic>
        <p:nvPicPr>
          <p:cNvPr id="21" name="Picture Placeholder 20">
            <a:extLst>
              <a:ext uri="{FF2B5EF4-FFF2-40B4-BE49-F238E27FC236}">
                <a16:creationId xmlns:a16="http://schemas.microsoft.com/office/drawing/2014/main" id="{8024012C-0698-6776-01AE-4436D22B62D7}"/>
              </a:ext>
            </a:extLst>
          </p:cNvPr>
          <p:cNvPicPr>
            <a:picLocks noGrp="1" noChangeAspect="1"/>
          </p:cNvPicPr>
          <p:nvPr>
            <p:ph type="pic" sz="quarter" idx="12"/>
          </p:nvPr>
        </p:nvPicPr>
        <p:blipFill rotWithShape="1">
          <a:blip r:embed="rId2" cstate="hqprint">
            <a:extLst>
              <a:ext uri="{28A0092B-C50C-407E-A947-70E740481C1C}">
                <a14:useLocalDpi xmlns:a14="http://schemas.microsoft.com/office/drawing/2010/main"/>
              </a:ext>
            </a:extLst>
          </a:blip>
          <a:srcRect l="-426"/>
          <a:stretch/>
        </p:blipFill>
        <p:spPr>
          <a:xfrm>
            <a:off x="470065" y="1781298"/>
            <a:ext cx="2801815" cy="3850027"/>
          </a:xfrm>
        </p:spPr>
      </p:pic>
    </p:spTree>
    <p:extLst>
      <p:ext uri="{BB962C8B-B14F-4D97-AF65-F5344CB8AC3E}">
        <p14:creationId xmlns:p14="http://schemas.microsoft.com/office/powerpoint/2010/main" val="146703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99"/>
        <p:cNvGrpSpPr/>
        <p:nvPr/>
      </p:nvGrpSpPr>
      <p:grpSpPr>
        <a:xfrm>
          <a:off x="0" y="0"/>
          <a:ext cx="0" cy="0"/>
          <a:chOff x="0" y="0"/>
          <a:chExt cx="0" cy="0"/>
        </a:xfrm>
      </p:grpSpPr>
      <p:pic>
        <p:nvPicPr>
          <p:cNvPr id="100" name="Google Shape;100;g1e005182ed4_2_53" descr="Google Shape;92;g1231177c37b_0_8"/>
          <p:cNvPicPr preferRelativeResize="0"/>
          <p:nvPr/>
        </p:nvPicPr>
        <p:blipFill rotWithShape="1">
          <a:blip r:embed="rId3">
            <a:alphaModFix amt="66747"/>
          </a:blip>
          <a:srcRect/>
          <a:stretch/>
        </p:blipFill>
        <p:spPr>
          <a:xfrm>
            <a:off x="0" y="-1"/>
            <a:ext cx="12192000" cy="6858002"/>
          </a:xfrm>
          <a:prstGeom prst="rect">
            <a:avLst/>
          </a:prstGeom>
          <a:noFill/>
          <a:ln>
            <a:noFill/>
          </a:ln>
        </p:spPr>
      </p:pic>
      <p:sp>
        <p:nvSpPr>
          <p:cNvPr id="101" name="Google Shape;101;g1e005182ed4_2_53"/>
          <p:cNvSpPr txBox="1"/>
          <p:nvPr/>
        </p:nvSpPr>
        <p:spPr>
          <a:xfrm>
            <a:off x="749575" y="1164475"/>
            <a:ext cx="9187800" cy="3140100"/>
          </a:xfrm>
          <a:prstGeom prst="rect">
            <a:avLst/>
          </a:prstGeom>
          <a:noFill/>
          <a:ln>
            <a:noFill/>
          </a:ln>
        </p:spPr>
        <p:txBody>
          <a:bodyPr spcFirstLastPara="1" wrap="square" lIns="91400" tIns="91400" rIns="91400" bIns="914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4800"/>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Using a Recovery Capital Framework to Understand the Impact of Structural Racism on POCWUD</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g1e005182ed4_2_53"/>
          <p:cNvSpPr txBox="1"/>
          <p:nvPr/>
        </p:nvSpPr>
        <p:spPr>
          <a:xfrm>
            <a:off x="392550" y="5190200"/>
            <a:ext cx="5275500" cy="15393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200" b="1" i="0" u="none" strike="noStrike" kern="0" cap="none" spc="0" normalizeH="0" baseline="0" noProof="0">
                <a:ln>
                  <a:noFill/>
                </a:ln>
                <a:solidFill>
                  <a:srgbClr val="FFFFFF"/>
                </a:solidFill>
                <a:effectLst/>
                <a:uLnTx/>
                <a:uFillTx/>
                <a:latin typeface="Arial"/>
                <a:cs typeface="Arial"/>
                <a:sym typeface="Arial"/>
              </a:rPr>
              <a:t>Dr. Felecia Pullen Ph.D</a:t>
            </a:r>
            <a:endParaRPr kumimoji="0" sz="22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200" b="1" i="0" u="none" strike="noStrike" kern="0" cap="none" spc="0" normalizeH="0" baseline="0" noProof="0">
                <a:ln>
                  <a:noFill/>
                </a:ln>
                <a:solidFill>
                  <a:srgbClr val="FFFFFF"/>
                </a:solidFill>
                <a:effectLst/>
                <a:uLnTx/>
                <a:uFillTx/>
                <a:latin typeface="Arial"/>
                <a:cs typeface="Arial"/>
                <a:sym typeface="Arial"/>
              </a:rPr>
              <a:t>June 6, 2023</a:t>
            </a:r>
            <a:endParaRPr kumimoji="0" sz="22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200" b="1" i="0" u="none" strike="noStrike" kern="0" cap="none" spc="0" normalizeH="0" baseline="0" noProof="0">
                <a:ln>
                  <a:noFill/>
                </a:ln>
                <a:solidFill>
                  <a:srgbClr val="FFFFFF"/>
                </a:solidFill>
                <a:effectLst/>
                <a:uLnTx/>
                <a:uFillTx/>
                <a:latin typeface="Arial"/>
                <a:cs typeface="Arial"/>
                <a:sym typeface="Arial"/>
              </a:rPr>
              <a:t>Faces &amp; Voices of Recovery Leadership Summit </a:t>
            </a:r>
            <a:endParaRPr kumimoji="0" sz="1800" b="1"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41BF2B-850F-C612-69BB-6CB62A220045}"/>
              </a:ext>
            </a:extLst>
          </p:cNvPr>
          <p:cNvSpPr>
            <a:spLocks noGrp="1"/>
          </p:cNvSpPr>
          <p:nvPr>
            <p:ph type="title"/>
          </p:nvPr>
        </p:nvSpPr>
        <p:spPr/>
        <p:txBody>
          <a:bodyPr/>
          <a:lstStyle/>
          <a:p>
            <a:r>
              <a:rPr lang="en-US" dirty="0"/>
              <a:t>Become a member today!</a:t>
            </a:r>
          </a:p>
        </p:txBody>
      </p:sp>
      <p:sp>
        <p:nvSpPr>
          <p:cNvPr id="11" name="Date Placeholder 3">
            <a:extLst>
              <a:ext uri="{FF2B5EF4-FFF2-40B4-BE49-F238E27FC236}">
                <a16:creationId xmlns:a16="http://schemas.microsoft.com/office/drawing/2014/main" id="{2DADDB51-45F2-4992-CF30-246C6805C301}"/>
              </a:ext>
            </a:extLst>
          </p:cNvPr>
          <p:cNvSpPr>
            <a:spLocks noGrp="1"/>
          </p:cNvSpPr>
          <p:nvPr>
            <p:ph type="dt" sz="half" idx="10"/>
          </p:nvPr>
        </p:nvSpPr>
        <p:spPr>
          <a:xfrm>
            <a:off x="3510049" y="6186675"/>
            <a:ext cx="5171902" cy="365126"/>
          </a:xfr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
        <p:nvSpPr>
          <p:cNvPr id="5" name="Text Placeholder 3">
            <a:extLst>
              <a:ext uri="{FF2B5EF4-FFF2-40B4-BE49-F238E27FC236}">
                <a16:creationId xmlns:a16="http://schemas.microsoft.com/office/drawing/2014/main" id="{92C94D96-8EE7-CF62-0E1F-AA66C597036B}"/>
              </a:ext>
            </a:extLst>
          </p:cNvPr>
          <p:cNvSpPr txBox="1">
            <a:spLocks/>
          </p:cNvSpPr>
          <p:nvPr/>
        </p:nvSpPr>
        <p:spPr>
          <a:xfrm>
            <a:off x="4116924" y="4837589"/>
            <a:ext cx="3958152" cy="53917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525" indent="0" algn="l" defTabSz="914400" rtl="0" eaLnBrk="1" latinLnBrk="0" hangingPunct="1">
              <a:lnSpc>
                <a:spcPct val="90000"/>
              </a:lnSpc>
              <a:spcBef>
                <a:spcPts val="500"/>
              </a:spcBef>
              <a:buFont typeface="Arial" panose="020B0604020202020204" pitchFamily="34" charset="0"/>
              <a:buNone/>
              <a:tabLst/>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spcBef>
                <a:spcPts val="0"/>
              </a:spcBef>
            </a:pPr>
            <a:r>
              <a:rPr lang="en-US" dirty="0"/>
              <a:t>Scan to visit our membership page!</a:t>
            </a:r>
          </a:p>
        </p:txBody>
      </p:sp>
      <p:pic>
        <p:nvPicPr>
          <p:cNvPr id="25" name="Picture 24" descr="A qr code with a blue and black logo&#10;&#10;Description automatically generated with low confidence">
            <a:extLst>
              <a:ext uri="{FF2B5EF4-FFF2-40B4-BE49-F238E27FC236}">
                <a16:creationId xmlns:a16="http://schemas.microsoft.com/office/drawing/2014/main" id="{A44B79D8-CE24-0946-22ED-F4E685727E9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19364" y="1655285"/>
            <a:ext cx="3153272" cy="3143218"/>
          </a:xfrm>
          <a:prstGeom prst="rect">
            <a:avLst/>
          </a:prstGeom>
        </p:spPr>
      </p:pic>
    </p:spTree>
    <p:extLst>
      <p:ext uri="{BB962C8B-B14F-4D97-AF65-F5344CB8AC3E}">
        <p14:creationId xmlns:p14="http://schemas.microsoft.com/office/powerpoint/2010/main" val="1970025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218735" y="266484"/>
            <a:ext cx="10862569" cy="132556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Georgia"/>
              <a:buNone/>
            </a:pPr>
            <a:r>
              <a:rPr lang="en-US">
                <a:solidFill>
                  <a:schemeClr val="lt1"/>
                </a:solidFill>
              </a:rPr>
              <a:t>Learning Objectives</a:t>
            </a:r>
            <a:endParaRPr>
              <a:solidFill>
                <a:schemeClr val="lt1"/>
              </a:solidFill>
            </a:endParaRPr>
          </a:p>
        </p:txBody>
      </p:sp>
      <p:sp>
        <p:nvSpPr>
          <p:cNvPr id="109" name="Google Shape;109;p7"/>
          <p:cNvSpPr txBox="1"/>
          <p:nvPr/>
        </p:nvSpPr>
        <p:spPr>
          <a:xfrm>
            <a:off x="706725" y="1507025"/>
            <a:ext cx="11021700" cy="4874100"/>
          </a:xfrm>
          <a:prstGeom prst="rect">
            <a:avLst/>
          </a:prstGeom>
          <a:noFill/>
          <a:ln>
            <a:noFill/>
          </a:ln>
        </p:spPr>
        <p:txBody>
          <a:bodyPr spcFirstLastPara="1" wrap="square" lIns="91425" tIns="91425" rIns="91425" bIns="91425" anchor="t" anchorCtr="0">
            <a:spAutoFit/>
          </a:bodyPr>
          <a:lstStyle/>
          <a:p>
            <a:pPr marL="514350" marR="0" lvl="0" indent="-515619" algn="l" defTabSz="914400" rtl="0" eaLnBrk="1" fontAlgn="auto" latinLnBrk="0" hangingPunct="1">
              <a:lnSpc>
                <a:spcPct val="150000"/>
              </a:lnSpc>
              <a:spcBef>
                <a:spcPts val="0"/>
              </a:spcBef>
              <a:spcAft>
                <a:spcPts val="0"/>
              </a:spcAft>
              <a:buClr>
                <a:srgbClr val="FFFFFF"/>
              </a:buClr>
              <a:buSzPts val="2400"/>
              <a:buFont typeface="Georgia"/>
              <a:buAutoNum type="arabicPeriod"/>
              <a:tabLst/>
              <a:defRPr/>
            </a:pPr>
            <a:r>
              <a:rPr kumimoji="0" lang="en-US" sz="2400" b="0" i="0" u="none" strike="noStrike" kern="0" cap="none" spc="0" normalizeH="0" baseline="0" noProof="0">
                <a:ln>
                  <a:noFill/>
                </a:ln>
                <a:solidFill>
                  <a:srgbClr val="FFFFFF"/>
                </a:solidFill>
                <a:effectLst/>
                <a:uLnTx/>
                <a:uFillTx/>
                <a:latin typeface="Arial"/>
                <a:cs typeface="Arial"/>
                <a:sym typeface="Arial"/>
              </a:rPr>
              <a:t>Increase understanding of the negative impacts of systematic racism on POCWUD</a:t>
            </a:r>
            <a:endParaRPr kumimoji="0" sz="2400" b="0" i="0" u="none" strike="noStrike" kern="0" cap="none" spc="0" normalizeH="0" baseline="0" noProof="0">
              <a:ln>
                <a:noFill/>
              </a:ln>
              <a:solidFill>
                <a:srgbClr val="FFFFFF"/>
              </a:solidFill>
              <a:effectLst/>
              <a:uLnTx/>
              <a:uFillTx/>
              <a:latin typeface="Arial"/>
              <a:cs typeface="Arial"/>
              <a:sym typeface="Arial"/>
            </a:endParaRPr>
          </a:p>
          <a:p>
            <a:pPr marL="514350" marR="0" lvl="0" indent="-515619" algn="l" defTabSz="914400" rtl="0" eaLnBrk="1" fontAlgn="auto" latinLnBrk="0" hangingPunct="1">
              <a:lnSpc>
                <a:spcPct val="150000"/>
              </a:lnSpc>
              <a:spcBef>
                <a:spcPts val="0"/>
              </a:spcBef>
              <a:spcAft>
                <a:spcPts val="0"/>
              </a:spcAft>
              <a:buClr>
                <a:srgbClr val="FFFFFF"/>
              </a:buClr>
              <a:buSzPts val="2400"/>
              <a:buFont typeface="Arial"/>
              <a:buAutoNum type="arabicPeriod"/>
              <a:tabLst/>
              <a:defRPr/>
            </a:pPr>
            <a:r>
              <a:rPr kumimoji="0" lang="en-US" sz="2400" b="0" i="0" u="none" strike="noStrike" kern="0" cap="none" spc="0" normalizeH="0" baseline="0" noProof="0">
                <a:ln>
                  <a:noFill/>
                </a:ln>
                <a:solidFill>
                  <a:srgbClr val="FFFFFF"/>
                </a:solidFill>
                <a:effectLst/>
                <a:uLnTx/>
                <a:uFillTx/>
                <a:latin typeface="Arial"/>
                <a:cs typeface="Arial"/>
                <a:sym typeface="Arial"/>
              </a:rPr>
              <a:t>Build knowledge of the 6 Tenets of Recovery Capital, including Negative Recovery Capital</a:t>
            </a:r>
            <a:endParaRPr kumimoji="0" sz="2400" b="0" i="0" u="none" strike="noStrike" kern="0" cap="none" spc="0" normalizeH="0" baseline="0" noProof="0">
              <a:ln>
                <a:noFill/>
              </a:ln>
              <a:solidFill>
                <a:srgbClr val="FFFFFF"/>
              </a:solidFill>
              <a:effectLst/>
              <a:uLnTx/>
              <a:uFillTx/>
              <a:latin typeface="Arial"/>
              <a:cs typeface="Arial"/>
              <a:sym typeface="Arial"/>
            </a:endParaRPr>
          </a:p>
          <a:p>
            <a:pPr marL="514350" marR="0" lvl="0" indent="-541020" algn="l" defTabSz="914400" rtl="0" eaLnBrk="1" fontAlgn="auto" latinLnBrk="0" hangingPunct="1">
              <a:lnSpc>
                <a:spcPct val="150000"/>
              </a:lnSpc>
              <a:spcBef>
                <a:spcPts val="1000"/>
              </a:spcBef>
              <a:spcAft>
                <a:spcPts val="0"/>
              </a:spcAft>
              <a:buClr>
                <a:srgbClr val="FFFFFF"/>
              </a:buClr>
              <a:buSzPts val="2800"/>
              <a:buFont typeface="Georgia"/>
              <a:buAutoNum type="arabicPeriod"/>
              <a:tabLst/>
              <a:defRPr/>
            </a:pPr>
            <a:r>
              <a:rPr kumimoji="0" lang="en-US" sz="2400" b="0" i="0" u="none" strike="noStrike" kern="0" cap="none" spc="0" normalizeH="0" baseline="0" noProof="0">
                <a:ln>
                  <a:noFill/>
                </a:ln>
                <a:solidFill>
                  <a:srgbClr val="FFFFFF"/>
                </a:solidFill>
                <a:effectLst/>
                <a:uLnTx/>
                <a:uFillTx/>
                <a:latin typeface="Arial"/>
                <a:cs typeface="Arial"/>
                <a:sym typeface="Arial"/>
              </a:rPr>
              <a:t>Enhance our knowledge of Importance of assessing for recovery capital and </a:t>
            </a:r>
            <a:r>
              <a:rPr kumimoji="0" lang="en-US" sz="2600" b="0" i="0" u="none" strike="noStrike" kern="0" cap="none" spc="0" normalizeH="0" baseline="0" noProof="0">
                <a:ln>
                  <a:noFill/>
                </a:ln>
                <a:solidFill>
                  <a:srgbClr val="FFFFFF"/>
                </a:solidFill>
                <a:effectLst/>
                <a:uLnTx/>
                <a:uFillTx/>
                <a:latin typeface="Arial"/>
                <a:cs typeface="Arial"/>
                <a:sym typeface="Arial"/>
              </a:rPr>
              <a:t>how to use the most effective tool (MRCAT) </a:t>
            </a:r>
            <a:endParaRPr kumimoji="0" sz="2600" b="0" i="0" u="none" strike="noStrike" kern="0" cap="none" spc="0" normalizeH="0" baseline="0" noProof="0">
              <a:ln>
                <a:noFill/>
              </a:ln>
              <a:solidFill>
                <a:srgbClr val="FFFFFF"/>
              </a:solidFill>
              <a:effectLst/>
              <a:uLnTx/>
              <a:uFillTx/>
              <a:latin typeface="Arial"/>
              <a:cs typeface="Arial"/>
              <a:sym typeface="Arial"/>
            </a:endParaRPr>
          </a:p>
          <a:p>
            <a:pPr marL="457200" marR="0" lvl="0" indent="-393700" algn="l" defTabSz="914400" rtl="0" eaLnBrk="1" fontAlgn="auto" latinLnBrk="0" hangingPunct="1">
              <a:lnSpc>
                <a:spcPct val="150000"/>
              </a:lnSpc>
              <a:spcBef>
                <a:spcPts val="1000"/>
              </a:spcBef>
              <a:spcAft>
                <a:spcPts val="0"/>
              </a:spcAft>
              <a:buClr>
                <a:srgbClr val="FFFFFF"/>
              </a:buClr>
              <a:buSzPts val="2600"/>
              <a:buFont typeface="Arial"/>
              <a:buAutoNum type="arabicPeriod"/>
              <a:tabLst/>
              <a:defRPr/>
            </a:pPr>
            <a:r>
              <a:rPr kumimoji="0" lang="en-US" sz="2400" b="0" i="0" u="none" strike="noStrike" kern="0" cap="none" spc="0" normalizeH="0" baseline="0" noProof="0">
                <a:ln>
                  <a:noFill/>
                </a:ln>
                <a:solidFill>
                  <a:srgbClr val="FFFFFF"/>
                </a:solidFill>
                <a:effectLst/>
                <a:uLnTx/>
                <a:uFillTx/>
                <a:latin typeface="Arial"/>
                <a:cs typeface="Arial"/>
                <a:sym typeface="Arial"/>
              </a:rPr>
              <a:t>Gain knowledge of, and how to use, an anti-racist framework to support the recovery of PoCWUD</a:t>
            </a:r>
            <a:endParaRPr kumimoji="0" sz="26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
        <p:cNvGrpSpPr/>
        <p:nvPr/>
      </p:nvGrpSpPr>
      <p:grpSpPr>
        <a:xfrm>
          <a:off x="0" y="0"/>
          <a:ext cx="0" cy="0"/>
          <a:chOff x="0" y="0"/>
          <a:chExt cx="0" cy="0"/>
        </a:xfrm>
      </p:grpSpPr>
      <p:sp>
        <p:nvSpPr>
          <p:cNvPr id="115" name="Google Shape;115;g249f744554a_0_0"/>
          <p:cNvSpPr txBox="1">
            <a:spLocks noGrp="1"/>
          </p:cNvSpPr>
          <p:nvPr>
            <p:ph type="title"/>
          </p:nvPr>
        </p:nvSpPr>
        <p:spPr>
          <a:xfrm>
            <a:off x="218735" y="266484"/>
            <a:ext cx="10862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a:solidFill>
                  <a:schemeClr val="lt1"/>
                </a:solidFill>
              </a:rPr>
              <a:t>Overdose in New York State</a:t>
            </a:r>
            <a:endParaRPr>
              <a:solidFill>
                <a:schemeClr val="lt1"/>
              </a:solidFill>
            </a:endParaRPr>
          </a:p>
        </p:txBody>
      </p:sp>
      <p:sp>
        <p:nvSpPr>
          <p:cNvPr id="116" name="Google Shape;116;g249f744554a_0_0"/>
          <p:cNvSpPr txBox="1">
            <a:spLocks noGrp="1"/>
          </p:cNvSpPr>
          <p:nvPr>
            <p:ph type="body" idx="1"/>
          </p:nvPr>
        </p:nvSpPr>
        <p:spPr>
          <a:xfrm>
            <a:off x="625136" y="1845425"/>
            <a:ext cx="3625200" cy="4608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lt1"/>
              </a:buClr>
              <a:buSzPts val="2800"/>
              <a:buNone/>
            </a:pPr>
            <a:r>
              <a:rPr lang="en-US">
                <a:solidFill>
                  <a:schemeClr val="lt1"/>
                </a:solidFill>
              </a:rPr>
              <a:t>More New Yorkers die of drug overdoses than homicides, suicides and motor vehicle crashes </a:t>
            </a:r>
            <a:r>
              <a:rPr lang="en-US" i="1">
                <a:solidFill>
                  <a:schemeClr val="lt1"/>
                </a:solidFill>
              </a:rPr>
              <a:t>combined</a:t>
            </a:r>
            <a:r>
              <a:rPr lang="en-US">
                <a:solidFill>
                  <a:schemeClr val="lt1"/>
                </a:solidFill>
              </a:rPr>
              <a:t>.</a:t>
            </a:r>
            <a:endParaRPr>
              <a:solidFill>
                <a:schemeClr val="lt1"/>
              </a:solidFill>
            </a:endParaRPr>
          </a:p>
        </p:txBody>
      </p:sp>
      <p:pic>
        <p:nvPicPr>
          <p:cNvPr id="117" name="Google Shape;117;g249f744554a_0_0" descr="Google Shape;102;gf3c53c8599_0_26"/>
          <p:cNvPicPr preferRelativeResize="0"/>
          <p:nvPr/>
        </p:nvPicPr>
        <p:blipFill rotWithShape="1">
          <a:blip r:embed="rId3" cstate="hqprint">
            <a:alphaModFix/>
            <a:extLst>
              <a:ext uri="{28A0092B-C50C-407E-A947-70E740481C1C}">
                <a14:useLocalDpi xmlns:a14="http://schemas.microsoft.com/office/drawing/2010/main"/>
              </a:ext>
            </a:extLst>
          </a:blip>
          <a:srcRect l="1520" t="5309" r="5204" b="714"/>
          <a:stretch/>
        </p:blipFill>
        <p:spPr>
          <a:xfrm>
            <a:off x="4465651" y="723519"/>
            <a:ext cx="7586941" cy="5504688"/>
          </a:xfrm>
          <a:custGeom>
            <a:avLst/>
            <a:gdLst/>
            <a:ahLst/>
            <a:cxnLst/>
            <a:rect l="l" t="t" r="r" b="b"/>
            <a:pathLst>
              <a:path w="21588" h="21594" extrusionOk="0">
                <a:moveTo>
                  <a:pt x="16938" y="1"/>
                </a:moveTo>
                <a:cubicBezTo>
                  <a:pt x="16115" y="71"/>
                  <a:pt x="15778" y="92"/>
                  <a:pt x="14974" y="122"/>
                </a:cubicBezTo>
                <a:cubicBezTo>
                  <a:pt x="13605" y="174"/>
                  <a:pt x="13411" y="176"/>
                  <a:pt x="13331" y="132"/>
                </a:cubicBezTo>
                <a:cubicBezTo>
                  <a:pt x="13270" y="97"/>
                  <a:pt x="13250" y="104"/>
                  <a:pt x="13200" y="178"/>
                </a:cubicBezTo>
                <a:cubicBezTo>
                  <a:pt x="13165" y="229"/>
                  <a:pt x="13121" y="259"/>
                  <a:pt x="13093" y="248"/>
                </a:cubicBezTo>
                <a:cubicBezTo>
                  <a:pt x="13059" y="236"/>
                  <a:pt x="13039" y="257"/>
                  <a:pt x="13028" y="314"/>
                </a:cubicBezTo>
                <a:cubicBezTo>
                  <a:pt x="13017" y="373"/>
                  <a:pt x="12999" y="387"/>
                  <a:pt x="12966" y="370"/>
                </a:cubicBezTo>
                <a:cubicBezTo>
                  <a:pt x="12939" y="356"/>
                  <a:pt x="12899" y="372"/>
                  <a:pt x="12871" y="407"/>
                </a:cubicBezTo>
                <a:cubicBezTo>
                  <a:pt x="12844" y="441"/>
                  <a:pt x="12812" y="458"/>
                  <a:pt x="12798" y="446"/>
                </a:cubicBezTo>
                <a:cubicBezTo>
                  <a:pt x="12784" y="434"/>
                  <a:pt x="12751" y="457"/>
                  <a:pt x="12724" y="497"/>
                </a:cubicBezTo>
                <a:cubicBezTo>
                  <a:pt x="12698" y="538"/>
                  <a:pt x="12665" y="562"/>
                  <a:pt x="12652" y="550"/>
                </a:cubicBezTo>
                <a:cubicBezTo>
                  <a:pt x="12639" y="539"/>
                  <a:pt x="12583" y="582"/>
                  <a:pt x="12528" y="645"/>
                </a:cubicBezTo>
                <a:cubicBezTo>
                  <a:pt x="12472" y="708"/>
                  <a:pt x="12408" y="759"/>
                  <a:pt x="12384" y="759"/>
                </a:cubicBezTo>
                <a:cubicBezTo>
                  <a:pt x="12361" y="759"/>
                  <a:pt x="12319" y="783"/>
                  <a:pt x="12290" y="814"/>
                </a:cubicBezTo>
                <a:cubicBezTo>
                  <a:pt x="12261" y="844"/>
                  <a:pt x="12216" y="869"/>
                  <a:pt x="12190" y="870"/>
                </a:cubicBezTo>
                <a:cubicBezTo>
                  <a:pt x="12184" y="870"/>
                  <a:pt x="12178" y="876"/>
                  <a:pt x="12171" y="879"/>
                </a:cubicBezTo>
                <a:cubicBezTo>
                  <a:pt x="12158" y="891"/>
                  <a:pt x="12146" y="903"/>
                  <a:pt x="12134" y="915"/>
                </a:cubicBezTo>
                <a:cubicBezTo>
                  <a:pt x="12129" y="923"/>
                  <a:pt x="12121" y="929"/>
                  <a:pt x="12118" y="938"/>
                </a:cubicBezTo>
                <a:cubicBezTo>
                  <a:pt x="12104" y="975"/>
                  <a:pt x="12024" y="1069"/>
                  <a:pt x="11941" y="1148"/>
                </a:cubicBezTo>
                <a:cubicBezTo>
                  <a:pt x="11904" y="1183"/>
                  <a:pt x="11873" y="1216"/>
                  <a:pt x="11847" y="1248"/>
                </a:cubicBezTo>
                <a:cubicBezTo>
                  <a:pt x="11839" y="1257"/>
                  <a:pt x="11836" y="1263"/>
                  <a:pt x="11829" y="1273"/>
                </a:cubicBezTo>
                <a:cubicBezTo>
                  <a:pt x="11808" y="1301"/>
                  <a:pt x="11789" y="1326"/>
                  <a:pt x="11789" y="1337"/>
                </a:cubicBezTo>
                <a:cubicBezTo>
                  <a:pt x="11789" y="1362"/>
                  <a:pt x="11745" y="1425"/>
                  <a:pt x="11691" y="1478"/>
                </a:cubicBezTo>
                <a:cubicBezTo>
                  <a:pt x="11637" y="1531"/>
                  <a:pt x="11447" y="1764"/>
                  <a:pt x="11270" y="1994"/>
                </a:cubicBezTo>
                <a:cubicBezTo>
                  <a:pt x="10945" y="2414"/>
                  <a:pt x="10817" y="2654"/>
                  <a:pt x="10874" y="2732"/>
                </a:cubicBezTo>
                <a:cubicBezTo>
                  <a:pt x="10910" y="2782"/>
                  <a:pt x="10533" y="3317"/>
                  <a:pt x="10481" y="3289"/>
                </a:cubicBezTo>
                <a:cubicBezTo>
                  <a:pt x="10461" y="3279"/>
                  <a:pt x="10385" y="3292"/>
                  <a:pt x="10311" y="3319"/>
                </a:cubicBezTo>
                <a:cubicBezTo>
                  <a:pt x="10216" y="3352"/>
                  <a:pt x="10179" y="3384"/>
                  <a:pt x="10185" y="3424"/>
                </a:cubicBezTo>
                <a:cubicBezTo>
                  <a:pt x="10189" y="3456"/>
                  <a:pt x="10178" y="3492"/>
                  <a:pt x="10162" y="3505"/>
                </a:cubicBezTo>
                <a:cubicBezTo>
                  <a:pt x="10142" y="3523"/>
                  <a:pt x="10143" y="3546"/>
                  <a:pt x="10164" y="3582"/>
                </a:cubicBezTo>
                <a:cubicBezTo>
                  <a:pt x="10181" y="3610"/>
                  <a:pt x="10188" y="3650"/>
                  <a:pt x="10178" y="3672"/>
                </a:cubicBezTo>
                <a:cubicBezTo>
                  <a:pt x="10153" y="3727"/>
                  <a:pt x="9959" y="3861"/>
                  <a:pt x="9900" y="3864"/>
                </a:cubicBezTo>
                <a:cubicBezTo>
                  <a:pt x="9873" y="3865"/>
                  <a:pt x="9814" y="3903"/>
                  <a:pt x="9768" y="3948"/>
                </a:cubicBezTo>
                <a:cubicBezTo>
                  <a:pt x="9722" y="3993"/>
                  <a:pt x="9603" y="4103"/>
                  <a:pt x="9504" y="4194"/>
                </a:cubicBezTo>
                <a:cubicBezTo>
                  <a:pt x="9310" y="4371"/>
                  <a:pt x="9285" y="4444"/>
                  <a:pt x="9380" y="4566"/>
                </a:cubicBezTo>
                <a:cubicBezTo>
                  <a:pt x="9447" y="4652"/>
                  <a:pt x="9429" y="4720"/>
                  <a:pt x="9343" y="4698"/>
                </a:cubicBezTo>
                <a:cubicBezTo>
                  <a:pt x="9308" y="4689"/>
                  <a:pt x="9316" y="4700"/>
                  <a:pt x="9364" y="4724"/>
                </a:cubicBezTo>
                <a:cubicBezTo>
                  <a:pt x="9480" y="4785"/>
                  <a:pt x="9573" y="4911"/>
                  <a:pt x="9558" y="4989"/>
                </a:cubicBezTo>
                <a:cubicBezTo>
                  <a:pt x="9536" y="5103"/>
                  <a:pt x="9604" y="5061"/>
                  <a:pt x="9671" y="4919"/>
                </a:cubicBezTo>
                <a:lnTo>
                  <a:pt x="9735" y="4784"/>
                </a:lnTo>
                <a:lnTo>
                  <a:pt x="9638" y="4805"/>
                </a:lnTo>
                <a:cubicBezTo>
                  <a:pt x="9585" y="4817"/>
                  <a:pt x="9535" y="4814"/>
                  <a:pt x="9527" y="4798"/>
                </a:cubicBezTo>
                <a:cubicBezTo>
                  <a:pt x="9504" y="4746"/>
                  <a:pt x="9645" y="4564"/>
                  <a:pt x="9682" y="4597"/>
                </a:cubicBezTo>
                <a:cubicBezTo>
                  <a:pt x="9701" y="4613"/>
                  <a:pt x="9753" y="4626"/>
                  <a:pt x="9797" y="4626"/>
                </a:cubicBezTo>
                <a:cubicBezTo>
                  <a:pt x="9851" y="4627"/>
                  <a:pt x="9879" y="4645"/>
                  <a:pt x="9880" y="4682"/>
                </a:cubicBezTo>
                <a:cubicBezTo>
                  <a:pt x="9880" y="4713"/>
                  <a:pt x="9889" y="4759"/>
                  <a:pt x="9900" y="4784"/>
                </a:cubicBezTo>
                <a:cubicBezTo>
                  <a:pt x="9920" y="4827"/>
                  <a:pt x="9902" y="4852"/>
                  <a:pt x="9800" y="4925"/>
                </a:cubicBezTo>
                <a:cubicBezTo>
                  <a:pt x="9747" y="4963"/>
                  <a:pt x="9705" y="5065"/>
                  <a:pt x="9748" y="5051"/>
                </a:cubicBezTo>
                <a:cubicBezTo>
                  <a:pt x="9760" y="5048"/>
                  <a:pt x="9791" y="5057"/>
                  <a:pt x="9815" y="5072"/>
                </a:cubicBezTo>
                <a:cubicBezTo>
                  <a:pt x="9840" y="5087"/>
                  <a:pt x="9888" y="5079"/>
                  <a:pt x="9920" y="5055"/>
                </a:cubicBezTo>
                <a:cubicBezTo>
                  <a:pt x="10012" y="4987"/>
                  <a:pt x="10047" y="5068"/>
                  <a:pt x="9965" y="5157"/>
                </a:cubicBezTo>
                <a:cubicBezTo>
                  <a:pt x="9917" y="5209"/>
                  <a:pt x="9904" y="5246"/>
                  <a:pt x="9922" y="5283"/>
                </a:cubicBezTo>
                <a:cubicBezTo>
                  <a:pt x="9960" y="5368"/>
                  <a:pt x="9953" y="5381"/>
                  <a:pt x="9820" y="5508"/>
                </a:cubicBezTo>
                <a:cubicBezTo>
                  <a:pt x="9706" y="5616"/>
                  <a:pt x="9692" y="5623"/>
                  <a:pt x="9662" y="5567"/>
                </a:cubicBezTo>
                <a:cubicBezTo>
                  <a:pt x="9623" y="5494"/>
                  <a:pt x="9564" y="5487"/>
                  <a:pt x="9518" y="5550"/>
                </a:cubicBezTo>
                <a:cubicBezTo>
                  <a:pt x="9493" y="5584"/>
                  <a:pt x="9483" y="5614"/>
                  <a:pt x="9490" y="5643"/>
                </a:cubicBezTo>
                <a:cubicBezTo>
                  <a:pt x="9497" y="5672"/>
                  <a:pt x="9521" y="5699"/>
                  <a:pt x="9562" y="5732"/>
                </a:cubicBezTo>
                <a:cubicBezTo>
                  <a:pt x="9621" y="5778"/>
                  <a:pt x="9650" y="5845"/>
                  <a:pt x="9684" y="6015"/>
                </a:cubicBezTo>
                <a:cubicBezTo>
                  <a:pt x="9739" y="6282"/>
                  <a:pt x="9745" y="6898"/>
                  <a:pt x="9695" y="7037"/>
                </a:cubicBezTo>
                <a:cubicBezTo>
                  <a:pt x="9638" y="7191"/>
                  <a:pt x="9498" y="7265"/>
                  <a:pt x="9310" y="7240"/>
                </a:cubicBezTo>
                <a:cubicBezTo>
                  <a:pt x="9169" y="7222"/>
                  <a:pt x="9134" y="7232"/>
                  <a:pt x="9054" y="7306"/>
                </a:cubicBezTo>
                <a:cubicBezTo>
                  <a:pt x="8969" y="7385"/>
                  <a:pt x="8873" y="7469"/>
                  <a:pt x="8658" y="7651"/>
                </a:cubicBezTo>
                <a:cubicBezTo>
                  <a:pt x="8612" y="7690"/>
                  <a:pt x="8541" y="7786"/>
                  <a:pt x="8500" y="7865"/>
                </a:cubicBezTo>
                <a:cubicBezTo>
                  <a:pt x="8459" y="7944"/>
                  <a:pt x="8410" y="8008"/>
                  <a:pt x="8390" y="8008"/>
                </a:cubicBezTo>
                <a:cubicBezTo>
                  <a:pt x="8371" y="8008"/>
                  <a:pt x="8311" y="8057"/>
                  <a:pt x="8257" y="8115"/>
                </a:cubicBezTo>
                <a:cubicBezTo>
                  <a:pt x="8192" y="8187"/>
                  <a:pt x="8113" y="8232"/>
                  <a:pt x="8019" y="8249"/>
                </a:cubicBezTo>
                <a:cubicBezTo>
                  <a:pt x="7999" y="8253"/>
                  <a:pt x="7978" y="8260"/>
                  <a:pt x="7957" y="8266"/>
                </a:cubicBezTo>
                <a:cubicBezTo>
                  <a:pt x="7926" y="8279"/>
                  <a:pt x="7896" y="8290"/>
                  <a:pt x="7865" y="8299"/>
                </a:cubicBezTo>
                <a:cubicBezTo>
                  <a:pt x="7840" y="8310"/>
                  <a:pt x="7813" y="8321"/>
                  <a:pt x="7797" y="8332"/>
                </a:cubicBezTo>
                <a:cubicBezTo>
                  <a:pt x="7734" y="8377"/>
                  <a:pt x="7679" y="8384"/>
                  <a:pt x="7550" y="8361"/>
                </a:cubicBezTo>
                <a:cubicBezTo>
                  <a:pt x="7251" y="8308"/>
                  <a:pt x="6590" y="8332"/>
                  <a:pt x="6410" y="8403"/>
                </a:cubicBezTo>
                <a:cubicBezTo>
                  <a:pt x="6320" y="8439"/>
                  <a:pt x="6236" y="8483"/>
                  <a:pt x="6222" y="8500"/>
                </a:cubicBezTo>
                <a:cubicBezTo>
                  <a:pt x="6160" y="8575"/>
                  <a:pt x="6042" y="8494"/>
                  <a:pt x="5765" y="8182"/>
                </a:cubicBezTo>
                <a:cubicBezTo>
                  <a:pt x="5742" y="8157"/>
                  <a:pt x="5724" y="8137"/>
                  <a:pt x="5704" y="8119"/>
                </a:cubicBezTo>
                <a:cubicBezTo>
                  <a:pt x="5669" y="8092"/>
                  <a:pt x="5633" y="8066"/>
                  <a:pt x="5595" y="8044"/>
                </a:cubicBezTo>
                <a:cubicBezTo>
                  <a:pt x="5540" y="8016"/>
                  <a:pt x="5473" y="7994"/>
                  <a:pt x="5358" y="7964"/>
                </a:cubicBezTo>
                <a:cubicBezTo>
                  <a:pt x="5064" y="7887"/>
                  <a:pt x="4961" y="7874"/>
                  <a:pt x="4252" y="7826"/>
                </a:cubicBezTo>
                <a:cubicBezTo>
                  <a:pt x="4204" y="7825"/>
                  <a:pt x="4176" y="7822"/>
                  <a:pt x="4125" y="7821"/>
                </a:cubicBezTo>
                <a:lnTo>
                  <a:pt x="3512" y="7812"/>
                </a:lnTo>
                <a:cubicBezTo>
                  <a:pt x="3311" y="7836"/>
                  <a:pt x="3110" y="7896"/>
                  <a:pt x="2710" y="8030"/>
                </a:cubicBezTo>
                <a:cubicBezTo>
                  <a:pt x="2398" y="8134"/>
                  <a:pt x="2250" y="8184"/>
                  <a:pt x="2181" y="8214"/>
                </a:cubicBezTo>
                <a:cubicBezTo>
                  <a:pt x="2165" y="8220"/>
                  <a:pt x="2164" y="8225"/>
                  <a:pt x="2156" y="8231"/>
                </a:cubicBezTo>
                <a:cubicBezTo>
                  <a:pt x="2147" y="8242"/>
                  <a:pt x="2139" y="8275"/>
                  <a:pt x="2133" y="8324"/>
                </a:cubicBezTo>
                <a:cubicBezTo>
                  <a:pt x="2155" y="8466"/>
                  <a:pt x="2158" y="8820"/>
                  <a:pt x="2134" y="8885"/>
                </a:cubicBezTo>
                <a:cubicBezTo>
                  <a:pt x="2066" y="9071"/>
                  <a:pt x="2066" y="9071"/>
                  <a:pt x="2173" y="9137"/>
                </a:cubicBezTo>
                <a:lnTo>
                  <a:pt x="2277" y="9201"/>
                </a:lnTo>
                <a:lnTo>
                  <a:pt x="2233" y="9330"/>
                </a:lnTo>
                <a:cubicBezTo>
                  <a:pt x="2207" y="9403"/>
                  <a:pt x="2200" y="9456"/>
                  <a:pt x="2209" y="9501"/>
                </a:cubicBezTo>
                <a:cubicBezTo>
                  <a:pt x="2220" y="9533"/>
                  <a:pt x="2251" y="9572"/>
                  <a:pt x="2283" y="9612"/>
                </a:cubicBezTo>
                <a:cubicBezTo>
                  <a:pt x="2301" y="9626"/>
                  <a:pt x="2317" y="9640"/>
                  <a:pt x="2341" y="9655"/>
                </a:cubicBezTo>
                <a:cubicBezTo>
                  <a:pt x="2464" y="9731"/>
                  <a:pt x="2493" y="9784"/>
                  <a:pt x="2493" y="9935"/>
                </a:cubicBezTo>
                <a:cubicBezTo>
                  <a:pt x="2493" y="9984"/>
                  <a:pt x="2510" y="10078"/>
                  <a:pt x="2531" y="10146"/>
                </a:cubicBezTo>
                <a:cubicBezTo>
                  <a:pt x="2631" y="10478"/>
                  <a:pt x="2634" y="10520"/>
                  <a:pt x="2560" y="10627"/>
                </a:cubicBezTo>
                <a:cubicBezTo>
                  <a:pt x="2492" y="10724"/>
                  <a:pt x="2272" y="10891"/>
                  <a:pt x="2146" y="10941"/>
                </a:cubicBezTo>
                <a:cubicBezTo>
                  <a:pt x="2109" y="10956"/>
                  <a:pt x="2066" y="11019"/>
                  <a:pt x="2044" y="11092"/>
                </a:cubicBezTo>
                <a:cubicBezTo>
                  <a:pt x="2023" y="11161"/>
                  <a:pt x="1989" y="11231"/>
                  <a:pt x="1967" y="11248"/>
                </a:cubicBezTo>
                <a:cubicBezTo>
                  <a:pt x="1945" y="11265"/>
                  <a:pt x="1897" y="11354"/>
                  <a:pt x="1862" y="11446"/>
                </a:cubicBezTo>
                <a:cubicBezTo>
                  <a:pt x="1811" y="11579"/>
                  <a:pt x="1780" y="11617"/>
                  <a:pt x="1704" y="11639"/>
                </a:cubicBezTo>
                <a:cubicBezTo>
                  <a:pt x="1513" y="11693"/>
                  <a:pt x="1111" y="11993"/>
                  <a:pt x="1021" y="12148"/>
                </a:cubicBezTo>
                <a:cubicBezTo>
                  <a:pt x="965" y="12243"/>
                  <a:pt x="510" y="12624"/>
                  <a:pt x="270" y="12777"/>
                </a:cubicBezTo>
                <a:lnTo>
                  <a:pt x="114" y="12875"/>
                </a:lnTo>
                <a:lnTo>
                  <a:pt x="97" y="13384"/>
                </a:lnTo>
                <a:cubicBezTo>
                  <a:pt x="89" y="13625"/>
                  <a:pt x="78" y="13820"/>
                  <a:pt x="70" y="13924"/>
                </a:cubicBezTo>
                <a:cubicBezTo>
                  <a:pt x="71" y="13981"/>
                  <a:pt x="67" y="14125"/>
                  <a:pt x="70" y="14133"/>
                </a:cubicBezTo>
                <a:lnTo>
                  <a:pt x="222" y="14152"/>
                </a:lnTo>
                <a:cubicBezTo>
                  <a:pt x="316" y="14163"/>
                  <a:pt x="771" y="14189"/>
                  <a:pt x="1233" y="14211"/>
                </a:cubicBezTo>
                <a:cubicBezTo>
                  <a:pt x="1695" y="14232"/>
                  <a:pt x="2354" y="14265"/>
                  <a:pt x="2697" y="14284"/>
                </a:cubicBezTo>
                <a:cubicBezTo>
                  <a:pt x="4330" y="14376"/>
                  <a:pt x="8446" y="14472"/>
                  <a:pt x="10795" y="14472"/>
                </a:cubicBezTo>
                <a:cubicBezTo>
                  <a:pt x="11926" y="14473"/>
                  <a:pt x="12009" y="14477"/>
                  <a:pt x="12024" y="14538"/>
                </a:cubicBezTo>
                <a:cubicBezTo>
                  <a:pt x="12033" y="14574"/>
                  <a:pt x="12082" y="14653"/>
                  <a:pt x="12133" y="14715"/>
                </a:cubicBezTo>
                <a:cubicBezTo>
                  <a:pt x="12195" y="14791"/>
                  <a:pt x="12228" y="14868"/>
                  <a:pt x="12234" y="14953"/>
                </a:cubicBezTo>
                <a:cubicBezTo>
                  <a:pt x="12246" y="15096"/>
                  <a:pt x="12295" y="15155"/>
                  <a:pt x="12361" y="15106"/>
                </a:cubicBezTo>
                <a:cubicBezTo>
                  <a:pt x="12391" y="15084"/>
                  <a:pt x="12423" y="15091"/>
                  <a:pt x="12457" y="15126"/>
                </a:cubicBezTo>
                <a:cubicBezTo>
                  <a:pt x="12485" y="15156"/>
                  <a:pt x="12526" y="15180"/>
                  <a:pt x="12548" y="15181"/>
                </a:cubicBezTo>
                <a:cubicBezTo>
                  <a:pt x="12571" y="15181"/>
                  <a:pt x="12622" y="15231"/>
                  <a:pt x="12661" y="15288"/>
                </a:cubicBezTo>
                <a:cubicBezTo>
                  <a:pt x="12717" y="15370"/>
                  <a:pt x="12727" y="15406"/>
                  <a:pt x="12706" y="15458"/>
                </a:cubicBezTo>
                <a:cubicBezTo>
                  <a:pt x="12694" y="15488"/>
                  <a:pt x="12691" y="15506"/>
                  <a:pt x="12692" y="15517"/>
                </a:cubicBezTo>
                <a:cubicBezTo>
                  <a:pt x="12692" y="15524"/>
                  <a:pt x="12694" y="15529"/>
                  <a:pt x="12695" y="15536"/>
                </a:cubicBezTo>
                <a:cubicBezTo>
                  <a:pt x="12796" y="15608"/>
                  <a:pt x="12806" y="15632"/>
                  <a:pt x="12808" y="15803"/>
                </a:cubicBezTo>
                <a:cubicBezTo>
                  <a:pt x="12809" y="15904"/>
                  <a:pt x="12818" y="16047"/>
                  <a:pt x="12828" y="16121"/>
                </a:cubicBezTo>
                <a:cubicBezTo>
                  <a:pt x="12842" y="16220"/>
                  <a:pt x="12837" y="16267"/>
                  <a:pt x="12807" y="16302"/>
                </a:cubicBezTo>
                <a:cubicBezTo>
                  <a:pt x="12771" y="16342"/>
                  <a:pt x="12777" y="16366"/>
                  <a:pt x="12847" y="16484"/>
                </a:cubicBezTo>
                <a:cubicBezTo>
                  <a:pt x="12892" y="16558"/>
                  <a:pt x="12928" y="16646"/>
                  <a:pt x="12928" y="16680"/>
                </a:cubicBezTo>
                <a:cubicBezTo>
                  <a:pt x="12928" y="16697"/>
                  <a:pt x="12933" y="16717"/>
                  <a:pt x="12940" y="16736"/>
                </a:cubicBezTo>
                <a:cubicBezTo>
                  <a:pt x="12941" y="16738"/>
                  <a:pt x="12942" y="16739"/>
                  <a:pt x="12942" y="16741"/>
                </a:cubicBezTo>
                <a:cubicBezTo>
                  <a:pt x="12942" y="16741"/>
                  <a:pt x="12942" y="16742"/>
                  <a:pt x="12942" y="16742"/>
                </a:cubicBezTo>
                <a:cubicBezTo>
                  <a:pt x="12949" y="16760"/>
                  <a:pt x="12958" y="16777"/>
                  <a:pt x="12968" y="16789"/>
                </a:cubicBezTo>
                <a:cubicBezTo>
                  <a:pt x="12991" y="16815"/>
                  <a:pt x="13009" y="16859"/>
                  <a:pt x="13009" y="16887"/>
                </a:cubicBezTo>
                <a:cubicBezTo>
                  <a:pt x="13009" y="16920"/>
                  <a:pt x="13040" y="16938"/>
                  <a:pt x="13096" y="16938"/>
                </a:cubicBezTo>
                <a:cubicBezTo>
                  <a:pt x="13156" y="16938"/>
                  <a:pt x="13200" y="16968"/>
                  <a:pt x="13238" y="17033"/>
                </a:cubicBezTo>
                <a:cubicBezTo>
                  <a:pt x="13276" y="17098"/>
                  <a:pt x="13326" y="17132"/>
                  <a:pt x="13396" y="17141"/>
                </a:cubicBezTo>
                <a:cubicBezTo>
                  <a:pt x="13453" y="17148"/>
                  <a:pt x="13507" y="17164"/>
                  <a:pt x="13516" y="17177"/>
                </a:cubicBezTo>
                <a:cubicBezTo>
                  <a:pt x="13525" y="17190"/>
                  <a:pt x="13559" y="17200"/>
                  <a:pt x="13591" y="17200"/>
                </a:cubicBezTo>
                <a:cubicBezTo>
                  <a:pt x="13626" y="17200"/>
                  <a:pt x="13685" y="17267"/>
                  <a:pt x="13751" y="17381"/>
                </a:cubicBezTo>
                <a:cubicBezTo>
                  <a:pt x="13835" y="17527"/>
                  <a:pt x="13944" y="17633"/>
                  <a:pt x="14306" y="17921"/>
                </a:cubicBezTo>
                <a:cubicBezTo>
                  <a:pt x="14554" y="18117"/>
                  <a:pt x="14835" y="18333"/>
                  <a:pt x="14931" y="18402"/>
                </a:cubicBezTo>
                <a:cubicBezTo>
                  <a:pt x="15596" y="18879"/>
                  <a:pt x="15925" y="19106"/>
                  <a:pt x="15952" y="19106"/>
                </a:cubicBezTo>
                <a:cubicBezTo>
                  <a:pt x="15974" y="19106"/>
                  <a:pt x="15975" y="19066"/>
                  <a:pt x="15954" y="18956"/>
                </a:cubicBezTo>
                <a:cubicBezTo>
                  <a:pt x="15923" y="18795"/>
                  <a:pt x="15939" y="18747"/>
                  <a:pt x="16031" y="18726"/>
                </a:cubicBezTo>
                <a:cubicBezTo>
                  <a:pt x="16073" y="18716"/>
                  <a:pt x="16087" y="18737"/>
                  <a:pt x="16094" y="18819"/>
                </a:cubicBezTo>
                <a:cubicBezTo>
                  <a:pt x="16115" y="19069"/>
                  <a:pt x="15955" y="19816"/>
                  <a:pt x="15881" y="19816"/>
                </a:cubicBezTo>
                <a:cubicBezTo>
                  <a:pt x="15866" y="19816"/>
                  <a:pt x="15855" y="19880"/>
                  <a:pt x="15855" y="19959"/>
                </a:cubicBezTo>
                <a:cubicBezTo>
                  <a:pt x="15855" y="20115"/>
                  <a:pt x="15746" y="20329"/>
                  <a:pt x="15690" y="20281"/>
                </a:cubicBezTo>
                <a:cubicBezTo>
                  <a:pt x="15673" y="20267"/>
                  <a:pt x="15679" y="20297"/>
                  <a:pt x="15702" y="20346"/>
                </a:cubicBezTo>
                <a:cubicBezTo>
                  <a:pt x="15736" y="20417"/>
                  <a:pt x="15739" y="20465"/>
                  <a:pt x="15719" y="20561"/>
                </a:cubicBezTo>
                <a:cubicBezTo>
                  <a:pt x="15705" y="20630"/>
                  <a:pt x="15700" y="20699"/>
                  <a:pt x="15707" y="20715"/>
                </a:cubicBezTo>
                <a:cubicBezTo>
                  <a:pt x="15714" y="20732"/>
                  <a:pt x="15708" y="20784"/>
                  <a:pt x="15694" y="20832"/>
                </a:cubicBezTo>
                <a:cubicBezTo>
                  <a:pt x="15680" y="20880"/>
                  <a:pt x="15661" y="20952"/>
                  <a:pt x="15651" y="20993"/>
                </a:cubicBezTo>
                <a:cubicBezTo>
                  <a:pt x="15634" y="21066"/>
                  <a:pt x="15633" y="21067"/>
                  <a:pt x="15586" y="20986"/>
                </a:cubicBezTo>
                <a:cubicBezTo>
                  <a:pt x="15541" y="20910"/>
                  <a:pt x="15468" y="20899"/>
                  <a:pt x="15237" y="20932"/>
                </a:cubicBezTo>
                <a:cubicBezTo>
                  <a:pt x="15226" y="20950"/>
                  <a:pt x="15221" y="20974"/>
                  <a:pt x="15217" y="21013"/>
                </a:cubicBezTo>
                <a:cubicBezTo>
                  <a:pt x="15213" y="21051"/>
                  <a:pt x="15205" y="21086"/>
                  <a:pt x="15197" y="21116"/>
                </a:cubicBezTo>
                <a:cubicBezTo>
                  <a:pt x="15197" y="21117"/>
                  <a:pt x="15197" y="21119"/>
                  <a:pt x="15196" y="21120"/>
                </a:cubicBezTo>
                <a:cubicBezTo>
                  <a:pt x="15189" y="21178"/>
                  <a:pt x="15175" y="21226"/>
                  <a:pt x="15142" y="21262"/>
                </a:cubicBezTo>
                <a:cubicBezTo>
                  <a:pt x="15097" y="21311"/>
                  <a:pt x="15080" y="21368"/>
                  <a:pt x="15080" y="21467"/>
                </a:cubicBezTo>
                <a:cubicBezTo>
                  <a:pt x="15080" y="21543"/>
                  <a:pt x="15086" y="21599"/>
                  <a:pt x="15095" y="21594"/>
                </a:cubicBezTo>
                <a:cubicBezTo>
                  <a:pt x="15372" y="21410"/>
                  <a:pt x="15451" y="21371"/>
                  <a:pt x="15536" y="21366"/>
                </a:cubicBezTo>
                <a:cubicBezTo>
                  <a:pt x="15601" y="21363"/>
                  <a:pt x="15652" y="21336"/>
                  <a:pt x="15675" y="21293"/>
                </a:cubicBezTo>
                <a:cubicBezTo>
                  <a:pt x="15711" y="21226"/>
                  <a:pt x="15789" y="21245"/>
                  <a:pt x="15759" y="21313"/>
                </a:cubicBezTo>
                <a:cubicBezTo>
                  <a:pt x="15750" y="21332"/>
                  <a:pt x="15748" y="21348"/>
                  <a:pt x="15755" y="21348"/>
                </a:cubicBezTo>
                <a:cubicBezTo>
                  <a:pt x="15762" y="21348"/>
                  <a:pt x="15788" y="21357"/>
                  <a:pt x="15812" y="21369"/>
                </a:cubicBezTo>
                <a:cubicBezTo>
                  <a:pt x="15821" y="21374"/>
                  <a:pt x="15827" y="21372"/>
                  <a:pt x="15833" y="21371"/>
                </a:cubicBezTo>
                <a:cubicBezTo>
                  <a:pt x="15837" y="21370"/>
                  <a:pt x="15841" y="21370"/>
                  <a:pt x="15845" y="21369"/>
                </a:cubicBezTo>
                <a:cubicBezTo>
                  <a:pt x="15851" y="21363"/>
                  <a:pt x="15855" y="21351"/>
                  <a:pt x="15855" y="21334"/>
                </a:cubicBezTo>
                <a:cubicBezTo>
                  <a:pt x="15855" y="21301"/>
                  <a:pt x="15886" y="21248"/>
                  <a:pt x="15924" y="21214"/>
                </a:cubicBezTo>
                <a:cubicBezTo>
                  <a:pt x="15987" y="21156"/>
                  <a:pt x="15996" y="21156"/>
                  <a:pt x="16043" y="21215"/>
                </a:cubicBezTo>
                <a:cubicBezTo>
                  <a:pt x="16091" y="21275"/>
                  <a:pt x="16099" y="21273"/>
                  <a:pt x="16199" y="21203"/>
                </a:cubicBezTo>
                <a:cubicBezTo>
                  <a:pt x="16305" y="21128"/>
                  <a:pt x="16461" y="21094"/>
                  <a:pt x="16817" y="21067"/>
                </a:cubicBezTo>
                <a:cubicBezTo>
                  <a:pt x="16921" y="21059"/>
                  <a:pt x="17061" y="21034"/>
                  <a:pt x="17128" y="21010"/>
                </a:cubicBezTo>
                <a:cubicBezTo>
                  <a:pt x="17196" y="20986"/>
                  <a:pt x="17292" y="20967"/>
                  <a:pt x="17343" y="20968"/>
                </a:cubicBezTo>
                <a:cubicBezTo>
                  <a:pt x="17394" y="20969"/>
                  <a:pt x="17473" y="20943"/>
                  <a:pt x="17517" y="20912"/>
                </a:cubicBezTo>
                <a:cubicBezTo>
                  <a:pt x="17584" y="20864"/>
                  <a:pt x="17608" y="20863"/>
                  <a:pt x="17661" y="20902"/>
                </a:cubicBezTo>
                <a:cubicBezTo>
                  <a:pt x="17716" y="20943"/>
                  <a:pt x="17760" y="20937"/>
                  <a:pt x="17949" y="20863"/>
                </a:cubicBezTo>
                <a:cubicBezTo>
                  <a:pt x="18105" y="20803"/>
                  <a:pt x="18195" y="20764"/>
                  <a:pt x="18276" y="20728"/>
                </a:cubicBezTo>
                <a:cubicBezTo>
                  <a:pt x="18307" y="20714"/>
                  <a:pt x="18332" y="20702"/>
                  <a:pt x="18356" y="20691"/>
                </a:cubicBezTo>
                <a:cubicBezTo>
                  <a:pt x="18426" y="20656"/>
                  <a:pt x="18481" y="20624"/>
                  <a:pt x="18538" y="20583"/>
                </a:cubicBezTo>
                <a:cubicBezTo>
                  <a:pt x="18678" y="20483"/>
                  <a:pt x="19068" y="20262"/>
                  <a:pt x="19500" y="20038"/>
                </a:cubicBezTo>
                <a:cubicBezTo>
                  <a:pt x="19709" y="19930"/>
                  <a:pt x="19803" y="19876"/>
                  <a:pt x="19918" y="19811"/>
                </a:cubicBezTo>
                <a:cubicBezTo>
                  <a:pt x="19904" y="19816"/>
                  <a:pt x="19897" y="19809"/>
                  <a:pt x="19885" y="19792"/>
                </a:cubicBezTo>
                <a:cubicBezTo>
                  <a:pt x="19855" y="19750"/>
                  <a:pt x="19920" y="19629"/>
                  <a:pt x="19973" y="19629"/>
                </a:cubicBezTo>
                <a:cubicBezTo>
                  <a:pt x="20054" y="19629"/>
                  <a:pt x="20062" y="19690"/>
                  <a:pt x="19989" y="19756"/>
                </a:cubicBezTo>
                <a:cubicBezTo>
                  <a:pt x="19951" y="19790"/>
                  <a:pt x="19931" y="19806"/>
                  <a:pt x="19918" y="19811"/>
                </a:cubicBezTo>
                <a:cubicBezTo>
                  <a:pt x="20142" y="19684"/>
                  <a:pt x="20319" y="19568"/>
                  <a:pt x="20692" y="19282"/>
                </a:cubicBezTo>
                <a:cubicBezTo>
                  <a:pt x="20737" y="19247"/>
                  <a:pt x="20883" y="19144"/>
                  <a:pt x="21018" y="19054"/>
                </a:cubicBezTo>
                <a:cubicBezTo>
                  <a:pt x="21152" y="18964"/>
                  <a:pt x="21298" y="18863"/>
                  <a:pt x="21343" y="18830"/>
                </a:cubicBezTo>
                <a:cubicBezTo>
                  <a:pt x="21388" y="18797"/>
                  <a:pt x="21443" y="18769"/>
                  <a:pt x="21467" y="18769"/>
                </a:cubicBezTo>
                <a:cubicBezTo>
                  <a:pt x="21491" y="18769"/>
                  <a:pt x="21531" y="18738"/>
                  <a:pt x="21556" y="18699"/>
                </a:cubicBezTo>
                <a:cubicBezTo>
                  <a:pt x="21600" y="18633"/>
                  <a:pt x="21600" y="18629"/>
                  <a:pt x="21544" y="18609"/>
                </a:cubicBezTo>
                <a:cubicBezTo>
                  <a:pt x="21442" y="18572"/>
                  <a:pt x="21334" y="18621"/>
                  <a:pt x="21325" y="18709"/>
                </a:cubicBezTo>
                <a:cubicBezTo>
                  <a:pt x="21320" y="18758"/>
                  <a:pt x="21299" y="18785"/>
                  <a:pt x="21272" y="18779"/>
                </a:cubicBezTo>
                <a:cubicBezTo>
                  <a:pt x="21248" y="18773"/>
                  <a:pt x="21212" y="18794"/>
                  <a:pt x="21194" y="18825"/>
                </a:cubicBezTo>
                <a:cubicBezTo>
                  <a:pt x="21175" y="18856"/>
                  <a:pt x="21144" y="18881"/>
                  <a:pt x="21124" y="18881"/>
                </a:cubicBezTo>
                <a:cubicBezTo>
                  <a:pt x="21104" y="18881"/>
                  <a:pt x="21059" y="18925"/>
                  <a:pt x="21023" y="18978"/>
                </a:cubicBezTo>
                <a:lnTo>
                  <a:pt x="20958" y="19076"/>
                </a:lnTo>
                <a:lnTo>
                  <a:pt x="20904" y="18970"/>
                </a:lnTo>
                <a:lnTo>
                  <a:pt x="20899" y="18964"/>
                </a:lnTo>
                <a:cubicBezTo>
                  <a:pt x="20894" y="18955"/>
                  <a:pt x="20895" y="18950"/>
                  <a:pt x="20891" y="18941"/>
                </a:cubicBezTo>
                <a:cubicBezTo>
                  <a:pt x="20881" y="18920"/>
                  <a:pt x="20872" y="18901"/>
                  <a:pt x="20861" y="18871"/>
                </a:cubicBezTo>
                <a:cubicBezTo>
                  <a:pt x="20841" y="18819"/>
                  <a:pt x="20827" y="18792"/>
                  <a:pt x="20812" y="18774"/>
                </a:cubicBezTo>
                <a:cubicBezTo>
                  <a:pt x="20789" y="18768"/>
                  <a:pt x="20761" y="18776"/>
                  <a:pt x="20748" y="18805"/>
                </a:cubicBezTo>
                <a:cubicBezTo>
                  <a:pt x="20739" y="18825"/>
                  <a:pt x="20674" y="18836"/>
                  <a:pt x="20604" y="18829"/>
                </a:cubicBezTo>
                <a:cubicBezTo>
                  <a:pt x="20502" y="18817"/>
                  <a:pt x="20472" y="18796"/>
                  <a:pt x="20450" y="18726"/>
                </a:cubicBezTo>
                <a:cubicBezTo>
                  <a:pt x="20434" y="18678"/>
                  <a:pt x="20386" y="18598"/>
                  <a:pt x="20343" y="18548"/>
                </a:cubicBezTo>
                <a:cubicBezTo>
                  <a:pt x="20270" y="18462"/>
                  <a:pt x="20269" y="18454"/>
                  <a:pt x="20316" y="18407"/>
                </a:cubicBezTo>
                <a:cubicBezTo>
                  <a:pt x="20345" y="18378"/>
                  <a:pt x="20396" y="18366"/>
                  <a:pt x="20437" y="18379"/>
                </a:cubicBezTo>
                <a:cubicBezTo>
                  <a:pt x="20494" y="18396"/>
                  <a:pt x="20513" y="18385"/>
                  <a:pt x="20524" y="18324"/>
                </a:cubicBezTo>
                <a:cubicBezTo>
                  <a:pt x="20537" y="18258"/>
                  <a:pt x="20529" y="18249"/>
                  <a:pt x="20467" y="18268"/>
                </a:cubicBezTo>
                <a:cubicBezTo>
                  <a:pt x="20336" y="18308"/>
                  <a:pt x="20218" y="18399"/>
                  <a:pt x="20174" y="18492"/>
                </a:cubicBezTo>
                <a:cubicBezTo>
                  <a:pt x="20150" y="18543"/>
                  <a:pt x="20101" y="18594"/>
                  <a:pt x="20066" y="18606"/>
                </a:cubicBezTo>
                <a:cubicBezTo>
                  <a:pt x="20054" y="18610"/>
                  <a:pt x="20046" y="18617"/>
                  <a:pt x="20036" y="18623"/>
                </a:cubicBezTo>
                <a:cubicBezTo>
                  <a:pt x="20028" y="18631"/>
                  <a:pt x="20014" y="18644"/>
                  <a:pt x="20005" y="18653"/>
                </a:cubicBezTo>
                <a:cubicBezTo>
                  <a:pt x="20004" y="18654"/>
                  <a:pt x="20001" y="18656"/>
                  <a:pt x="20001" y="18657"/>
                </a:cubicBezTo>
                <a:cubicBezTo>
                  <a:pt x="20001" y="18699"/>
                  <a:pt x="19625" y="19070"/>
                  <a:pt x="19522" y="19129"/>
                </a:cubicBezTo>
                <a:cubicBezTo>
                  <a:pt x="19474" y="19157"/>
                  <a:pt x="19408" y="19179"/>
                  <a:pt x="19373" y="19179"/>
                </a:cubicBezTo>
                <a:cubicBezTo>
                  <a:pt x="19339" y="19178"/>
                  <a:pt x="19188" y="19197"/>
                  <a:pt x="19039" y="19219"/>
                </a:cubicBezTo>
                <a:cubicBezTo>
                  <a:pt x="18775" y="19259"/>
                  <a:pt x="18384" y="19268"/>
                  <a:pt x="18346" y="19235"/>
                </a:cubicBezTo>
                <a:cubicBezTo>
                  <a:pt x="18335" y="19226"/>
                  <a:pt x="18319" y="19247"/>
                  <a:pt x="18309" y="19283"/>
                </a:cubicBezTo>
                <a:cubicBezTo>
                  <a:pt x="18291" y="19344"/>
                  <a:pt x="18288" y="19345"/>
                  <a:pt x="18253" y="19280"/>
                </a:cubicBezTo>
                <a:cubicBezTo>
                  <a:pt x="18228" y="19233"/>
                  <a:pt x="18190" y="19220"/>
                  <a:pt x="18159" y="19233"/>
                </a:cubicBezTo>
                <a:cubicBezTo>
                  <a:pt x="18159" y="19234"/>
                  <a:pt x="18158" y="19235"/>
                  <a:pt x="18157" y="19235"/>
                </a:cubicBezTo>
                <a:cubicBezTo>
                  <a:pt x="18127" y="19249"/>
                  <a:pt x="18104" y="19287"/>
                  <a:pt x="18110" y="19342"/>
                </a:cubicBezTo>
                <a:cubicBezTo>
                  <a:pt x="18116" y="19403"/>
                  <a:pt x="18093" y="19440"/>
                  <a:pt x="18019" y="19490"/>
                </a:cubicBezTo>
                <a:cubicBezTo>
                  <a:pt x="17934" y="19548"/>
                  <a:pt x="17902" y="19550"/>
                  <a:pt x="17776" y="19512"/>
                </a:cubicBezTo>
                <a:cubicBezTo>
                  <a:pt x="17695" y="19488"/>
                  <a:pt x="17612" y="19468"/>
                  <a:pt x="17589" y="19468"/>
                </a:cubicBezTo>
                <a:cubicBezTo>
                  <a:pt x="17567" y="19469"/>
                  <a:pt x="17521" y="19436"/>
                  <a:pt x="17488" y="19394"/>
                </a:cubicBezTo>
                <a:cubicBezTo>
                  <a:pt x="17466" y="19367"/>
                  <a:pt x="17453" y="19353"/>
                  <a:pt x="17444" y="19349"/>
                </a:cubicBezTo>
                <a:cubicBezTo>
                  <a:pt x="17439" y="19350"/>
                  <a:pt x="17435" y="19353"/>
                  <a:pt x="17431" y="19356"/>
                </a:cubicBezTo>
                <a:cubicBezTo>
                  <a:pt x="17424" y="19370"/>
                  <a:pt x="17419" y="19403"/>
                  <a:pt x="17415" y="19476"/>
                </a:cubicBezTo>
                <a:cubicBezTo>
                  <a:pt x="17411" y="19561"/>
                  <a:pt x="17343" y="19569"/>
                  <a:pt x="17327" y="19487"/>
                </a:cubicBezTo>
                <a:cubicBezTo>
                  <a:pt x="17319" y="19445"/>
                  <a:pt x="17284" y="19404"/>
                  <a:pt x="17246" y="19394"/>
                </a:cubicBezTo>
                <a:cubicBezTo>
                  <a:pt x="17230" y="19389"/>
                  <a:pt x="17218" y="19387"/>
                  <a:pt x="17209" y="19387"/>
                </a:cubicBezTo>
                <a:cubicBezTo>
                  <a:pt x="17200" y="19388"/>
                  <a:pt x="17194" y="19391"/>
                  <a:pt x="17191" y="19398"/>
                </a:cubicBezTo>
                <a:cubicBezTo>
                  <a:pt x="17184" y="19413"/>
                  <a:pt x="17187" y="19443"/>
                  <a:pt x="17195" y="19503"/>
                </a:cubicBezTo>
                <a:cubicBezTo>
                  <a:pt x="17220" y="19687"/>
                  <a:pt x="17189" y="19727"/>
                  <a:pt x="17105" y="19618"/>
                </a:cubicBezTo>
                <a:cubicBezTo>
                  <a:pt x="17037" y="19530"/>
                  <a:pt x="17028" y="19527"/>
                  <a:pt x="16904" y="19571"/>
                </a:cubicBezTo>
                <a:cubicBezTo>
                  <a:pt x="16747" y="19627"/>
                  <a:pt x="16714" y="19667"/>
                  <a:pt x="16711" y="19805"/>
                </a:cubicBezTo>
                <a:cubicBezTo>
                  <a:pt x="16708" y="19896"/>
                  <a:pt x="16698" y="19910"/>
                  <a:pt x="16627" y="19907"/>
                </a:cubicBezTo>
                <a:cubicBezTo>
                  <a:pt x="16582" y="19906"/>
                  <a:pt x="16534" y="19924"/>
                  <a:pt x="16519" y="19949"/>
                </a:cubicBezTo>
                <a:cubicBezTo>
                  <a:pt x="16504" y="19975"/>
                  <a:pt x="16465" y="20006"/>
                  <a:pt x="16433" y="20020"/>
                </a:cubicBezTo>
                <a:cubicBezTo>
                  <a:pt x="16384" y="20039"/>
                  <a:pt x="16365" y="20020"/>
                  <a:pt x="16328" y="19912"/>
                </a:cubicBezTo>
                <a:lnTo>
                  <a:pt x="16283" y="19780"/>
                </a:lnTo>
                <a:lnTo>
                  <a:pt x="16401" y="19609"/>
                </a:lnTo>
                <a:cubicBezTo>
                  <a:pt x="16466" y="19514"/>
                  <a:pt x="16549" y="19418"/>
                  <a:pt x="16586" y="19394"/>
                </a:cubicBezTo>
                <a:cubicBezTo>
                  <a:pt x="16600" y="19385"/>
                  <a:pt x="16606" y="19368"/>
                  <a:pt x="16616" y="19355"/>
                </a:cubicBezTo>
                <a:cubicBezTo>
                  <a:pt x="16632" y="19325"/>
                  <a:pt x="16639" y="19299"/>
                  <a:pt x="16649" y="19272"/>
                </a:cubicBezTo>
                <a:cubicBezTo>
                  <a:pt x="16664" y="19181"/>
                  <a:pt x="16644" y="19059"/>
                  <a:pt x="16580" y="18928"/>
                </a:cubicBezTo>
                <a:cubicBezTo>
                  <a:pt x="16514" y="18795"/>
                  <a:pt x="16509" y="18765"/>
                  <a:pt x="16545" y="18746"/>
                </a:cubicBezTo>
                <a:cubicBezTo>
                  <a:pt x="16568" y="18734"/>
                  <a:pt x="16580" y="18709"/>
                  <a:pt x="16572" y="18690"/>
                </a:cubicBezTo>
                <a:cubicBezTo>
                  <a:pt x="16563" y="18671"/>
                  <a:pt x="16582" y="18644"/>
                  <a:pt x="16614" y="18628"/>
                </a:cubicBezTo>
                <a:cubicBezTo>
                  <a:pt x="16645" y="18611"/>
                  <a:pt x="16668" y="18582"/>
                  <a:pt x="16664" y="18562"/>
                </a:cubicBezTo>
                <a:cubicBezTo>
                  <a:pt x="16660" y="18543"/>
                  <a:pt x="16757" y="18442"/>
                  <a:pt x="16879" y="18340"/>
                </a:cubicBezTo>
                <a:cubicBezTo>
                  <a:pt x="17000" y="18237"/>
                  <a:pt x="17100" y="18136"/>
                  <a:pt x="17100" y="18114"/>
                </a:cubicBezTo>
                <a:cubicBezTo>
                  <a:pt x="17101" y="18092"/>
                  <a:pt x="17064" y="18005"/>
                  <a:pt x="17019" y="17919"/>
                </a:cubicBezTo>
                <a:lnTo>
                  <a:pt x="16935" y="17764"/>
                </a:lnTo>
                <a:lnTo>
                  <a:pt x="16982" y="15982"/>
                </a:lnTo>
                <a:cubicBezTo>
                  <a:pt x="17014" y="14706"/>
                  <a:pt x="17019" y="14166"/>
                  <a:pt x="16999" y="14074"/>
                </a:cubicBezTo>
                <a:cubicBezTo>
                  <a:pt x="16974" y="13965"/>
                  <a:pt x="16987" y="13856"/>
                  <a:pt x="17080" y="13359"/>
                </a:cubicBezTo>
                <a:cubicBezTo>
                  <a:pt x="17140" y="13037"/>
                  <a:pt x="17198" y="12713"/>
                  <a:pt x="17210" y="12641"/>
                </a:cubicBezTo>
                <a:cubicBezTo>
                  <a:pt x="17238" y="12470"/>
                  <a:pt x="17472" y="11235"/>
                  <a:pt x="17503" y="11091"/>
                </a:cubicBezTo>
                <a:cubicBezTo>
                  <a:pt x="17506" y="11078"/>
                  <a:pt x="17507" y="11058"/>
                  <a:pt x="17509" y="11042"/>
                </a:cubicBezTo>
                <a:cubicBezTo>
                  <a:pt x="17512" y="11016"/>
                  <a:pt x="17516" y="10988"/>
                  <a:pt x="17518" y="10968"/>
                </a:cubicBezTo>
                <a:cubicBezTo>
                  <a:pt x="17518" y="10966"/>
                  <a:pt x="17518" y="10966"/>
                  <a:pt x="17518" y="10965"/>
                </a:cubicBezTo>
                <a:cubicBezTo>
                  <a:pt x="17521" y="10918"/>
                  <a:pt x="17522" y="10869"/>
                  <a:pt x="17520" y="10829"/>
                </a:cubicBezTo>
                <a:cubicBezTo>
                  <a:pt x="17501" y="10465"/>
                  <a:pt x="17513" y="8039"/>
                  <a:pt x="17534" y="7936"/>
                </a:cubicBezTo>
                <a:cubicBezTo>
                  <a:pt x="17548" y="7869"/>
                  <a:pt x="17549" y="7814"/>
                  <a:pt x="17534" y="7801"/>
                </a:cubicBezTo>
                <a:cubicBezTo>
                  <a:pt x="17520" y="7789"/>
                  <a:pt x="17508" y="7582"/>
                  <a:pt x="17508" y="7339"/>
                </a:cubicBezTo>
                <a:cubicBezTo>
                  <a:pt x="17508" y="6908"/>
                  <a:pt x="17506" y="6894"/>
                  <a:pt x="17440" y="6834"/>
                </a:cubicBezTo>
                <a:cubicBezTo>
                  <a:pt x="17403" y="6800"/>
                  <a:pt x="17372" y="6741"/>
                  <a:pt x="17372" y="6702"/>
                </a:cubicBezTo>
                <a:cubicBezTo>
                  <a:pt x="17372" y="6667"/>
                  <a:pt x="17364" y="6638"/>
                  <a:pt x="17354" y="6624"/>
                </a:cubicBezTo>
                <a:cubicBezTo>
                  <a:pt x="17347" y="6617"/>
                  <a:pt x="17340" y="6613"/>
                  <a:pt x="17333" y="6608"/>
                </a:cubicBezTo>
                <a:cubicBezTo>
                  <a:pt x="17284" y="6597"/>
                  <a:pt x="17183" y="6640"/>
                  <a:pt x="17183" y="6680"/>
                </a:cubicBezTo>
                <a:cubicBezTo>
                  <a:pt x="17183" y="6704"/>
                  <a:pt x="17165" y="6756"/>
                  <a:pt x="17144" y="6795"/>
                </a:cubicBezTo>
                <a:cubicBezTo>
                  <a:pt x="17115" y="6850"/>
                  <a:pt x="17098" y="6856"/>
                  <a:pt x="17070" y="6823"/>
                </a:cubicBezTo>
                <a:cubicBezTo>
                  <a:pt x="17017" y="6762"/>
                  <a:pt x="17034" y="6465"/>
                  <a:pt x="17100" y="6275"/>
                </a:cubicBezTo>
                <a:cubicBezTo>
                  <a:pt x="17131" y="6188"/>
                  <a:pt x="17156" y="6089"/>
                  <a:pt x="17156" y="6056"/>
                </a:cubicBezTo>
                <a:cubicBezTo>
                  <a:pt x="17156" y="6022"/>
                  <a:pt x="17168" y="5984"/>
                  <a:pt x="17183" y="5972"/>
                </a:cubicBezTo>
                <a:cubicBezTo>
                  <a:pt x="17189" y="5966"/>
                  <a:pt x="17191" y="5959"/>
                  <a:pt x="17195" y="5951"/>
                </a:cubicBezTo>
                <a:cubicBezTo>
                  <a:pt x="17199" y="5925"/>
                  <a:pt x="17204" y="5898"/>
                  <a:pt x="17205" y="5877"/>
                </a:cubicBezTo>
                <a:cubicBezTo>
                  <a:pt x="17197" y="5838"/>
                  <a:pt x="17175" y="5793"/>
                  <a:pt x="17140" y="5747"/>
                </a:cubicBezTo>
                <a:cubicBezTo>
                  <a:pt x="17095" y="5690"/>
                  <a:pt x="17078" y="5641"/>
                  <a:pt x="17091" y="5610"/>
                </a:cubicBezTo>
                <a:cubicBezTo>
                  <a:pt x="17109" y="5570"/>
                  <a:pt x="17117" y="5522"/>
                  <a:pt x="17115" y="5472"/>
                </a:cubicBezTo>
                <a:cubicBezTo>
                  <a:pt x="17113" y="5422"/>
                  <a:pt x="17101" y="5370"/>
                  <a:pt x="17080" y="5325"/>
                </a:cubicBezTo>
                <a:cubicBezTo>
                  <a:pt x="17041" y="5243"/>
                  <a:pt x="17017" y="5039"/>
                  <a:pt x="17020" y="4821"/>
                </a:cubicBezTo>
                <a:cubicBezTo>
                  <a:pt x="17020" y="4802"/>
                  <a:pt x="17017" y="4795"/>
                  <a:pt x="17016" y="4782"/>
                </a:cubicBezTo>
                <a:cubicBezTo>
                  <a:pt x="17011" y="4763"/>
                  <a:pt x="17007" y="4752"/>
                  <a:pt x="17002" y="4737"/>
                </a:cubicBezTo>
                <a:cubicBezTo>
                  <a:pt x="16995" y="4730"/>
                  <a:pt x="16987" y="4724"/>
                  <a:pt x="16974" y="4728"/>
                </a:cubicBezTo>
                <a:cubicBezTo>
                  <a:pt x="16911" y="4742"/>
                  <a:pt x="16899" y="4624"/>
                  <a:pt x="16942" y="4415"/>
                </a:cubicBezTo>
                <a:cubicBezTo>
                  <a:pt x="16961" y="4326"/>
                  <a:pt x="16977" y="4244"/>
                  <a:pt x="16978" y="4234"/>
                </a:cubicBezTo>
                <a:cubicBezTo>
                  <a:pt x="16979" y="4232"/>
                  <a:pt x="16983" y="4219"/>
                  <a:pt x="16984" y="4214"/>
                </a:cubicBezTo>
                <a:cubicBezTo>
                  <a:pt x="16988" y="4176"/>
                  <a:pt x="16995" y="4126"/>
                  <a:pt x="16996" y="4102"/>
                </a:cubicBezTo>
                <a:cubicBezTo>
                  <a:pt x="16997" y="4090"/>
                  <a:pt x="17006" y="4068"/>
                  <a:pt x="17010" y="4052"/>
                </a:cubicBezTo>
                <a:cubicBezTo>
                  <a:pt x="17008" y="4029"/>
                  <a:pt x="17004" y="4008"/>
                  <a:pt x="16995" y="3994"/>
                </a:cubicBezTo>
                <a:cubicBezTo>
                  <a:pt x="16963" y="3941"/>
                  <a:pt x="16991" y="3894"/>
                  <a:pt x="17081" y="3850"/>
                </a:cubicBezTo>
                <a:cubicBezTo>
                  <a:pt x="17093" y="3843"/>
                  <a:pt x="17105" y="3832"/>
                  <a:pt x="17114" y="3820"/>
                </a:cubicBezTo>
                <a:cubicBezTo>
                  <a:pt x="17115" y="3818"/>
                  <a:pt x="17116" y="3814"/>
                  <a:pt x="17117" y="3812"/>
                </a:cubicBezTo>
                <a:cubicBezTo>
                  <a:pt x="17124" y="3800"/>
                  <a:pt x="17128" y="3787"/>
                  <a:pt x="17128" y="3775"/>
                </a:cubicBezTo>
                <a:cubicBezTo>
                  <a:pt x="17128" y="3746"/>
                  <a:pt x="17153" y="3692"/>
                  <a:pt x="17183" y="3655"/>
                </a:cubicBezTo>
                <a:cubicBezTo>
                  <a:pt x="17225" y="3602"/>
                  <a:pt x="17230" y="3577"/>
                  <a:pt x="17205" y="3535"/>
                </a:cubicBezTo>
                <a:cubicBezTo>
                  <a:pt x="17188" y="3506"/>
                  <a:pt x="17169" y="3423"/>
                  <a:pt x="17163" y="3350"/>
                </a:cubicBezTo>
                <a:cubicBezTo>
                  <a:pt x="17158" y="3276"/>
                  <a:pt x="17136" y="3157"/>
                  <a:pt x="17114" y="3085"/>
                </a:cubicBezTo>
                <a:cubicBezTo>
                  <a:pt x="17092" y="3013"/>
                  <a:pt x="17074" y="2917"/>
                  <a:pt x="17074" y="2870"/>
                </a:cubicBezTo>
                <a:cubicBezTo>
                  <a:pt x="17074" y="2824"/>
                  <a:pt x="17056" y="2738"/>
                  <a:pt x="17034" y="2679"/>
                </a:cubicBezTo>
                <a:cubicBezTo>
                  <a:pt x="17014" y="2627"/>
                  <a:pt x="17009" y="2593"/>
                  <a:pt x="17004" y="2560"/>
                </a:cubicBezTo>
                <a:cubicBezTo>
                  <a:pt x="17001" y="2546"/>
                  <a:pt x="16995" y="2528"/>
                  <a:pt x="16997" y="2518"/>
                </a:cubicBezTo>
                <a:cubicBezTo>
                  <a:pt x="16999" y="2488"/>
                  <a:pt x="17010" y="2468"/>
                  <a:pt x="17032" y="2456"/>
                </a:cubicBezTo>
                <a:cubicBezTo>
                  <a:pt x="17063" y="2440"/>
                  <a:pt x="17053" y="2403"/>
                  <a:pt x="16992" y="2280"/>
                </a:cubicBezTo>
                <a:cubicBezTo>
                  <a:pt x="16929" y="2154"/>
                  <a:pt x="16910" y="2056"/>
                  <a:pt x="16886" y="1771"/>
                </a:cubicBezTo>
                <a:cubicBezTo>
                  <a:pt x="16854" y="1399"/>
                  <a:pt x="16871" y="1301"/>
                  <a:pt x="16951" y="1393"/>
                </a:cubicBezTo>
                <a:cubicBezTo>
                  <a:pt x="17000" y="1449"/>
                  <a:pt x="17005" y="1419"/>
                  <a:pt x="16964" y="1313"/>
                </a:cubicBezTo>
                <a:cubicBezTo>
                  <a:pt x="16940" y="1252"/>
                  <a:pt x="16945" y="1221"/>
                  <a:pt x="16991" y="1155"/>
                </a:cubicBezTo>
                <a:cubicBezTo>
                  <a:pt x="17058" y="1055"/>
                  <a:pt x="17063" y="962"/>
                  <a:pt x="17003" y="930"/>
                </a:cubicBezTo>
                <a:cubicBezTo>
                  <a:pt x="16967" y="911"/>
                  <a:pt x="16964" y="877"/>
                  <a:pt x="16982" y="731"/>
                </a:cubicBezTo>
                <a:cubicBezTo>
                  <a:pt x="16993" y="634"/>
                  <a:pt x="17001" y="501"/>
                  <a:pt x="16999" y="435"/>
                </a:cubicBezTo>
                <a:cubicBezTo>
                  <a:pt x="16996" y="365"/>
                  <a:pt x="17010" y="303"/>
                  <a:pt x="17032" y="286"/>
                </a:cubicBezTo>
                <a:cubicBezTo>
                  <a:pt x="17061" y="264"/>
                  <a:pt x="17065" y="220"/>
                  <a:pt x="17051" y="124"/>
                </a:cubicBezTo>
                <a:cubicBezTo>
                  <a:pt x="17037" y="33"/>
                  <a:pt x="17028" y="6"/>
                  <a:pt x="16988" y="1"/>
                </a:cubicBezTo>
                <a:cubicBezTo>
                  <a:pt x="16975" y="-1"/>
                  <a:pt x="16959" y="-1"/>
                  <a:pt x="16938" y="1"/>
                </a:cubicBezTo>
                <a:close/>
                <a:moveTo>
                  <a:pt x="10095" y="3516"/>
                </a:moveTo>
                <a:lnTo>
                  <a:pt x="10001" y="3543"/>
                </a:lnTo>
                <a:cubicBezTo>
                  <a:pt x="9931" y="3563"/>
                  <a:pt x="9899" y="3577"/>
                  <a:pt x="9882" y="3597"/>
                </a:cubicBezTo>
                <a:cubicBezTo>
                  <a:pt x="9875" y="3614"/>
                  <a:pt x="9870" y="3638"/>
                  <a:pt x="9869" y="3666"/>
                </a:cubicBezTo>
                <a:cubicBezTo>
                  <a:pt x="9877" y="3739"/>
                  <a:pt x="9962" y="3714"/>
                  <a:pt x="10030" y="3613"/>
                </a:cubicBezTo>
                <a:lnTo>
                  <a:pt x="10095" y="3516"/>
                </a:lnTo>
                <a:close/>
                <a:moveTo>
                  <a:pt x="9207" y="5318"/>
                </a:moveTo>
                <a:cubicBezTo>
                  <a:pt x="9185" y="5318"/>
                  <a:pt x="9153" y="5341"/>
                  <a:pt x="9136" y="5371"/>
                </a:cubicBezTo>
                <a:cubicBezTo>
                  <a:pt x="9123" y="5392"/>
                  <a:pt x="9116" y="5405"/>
                  <a:pt x="9120" y="5410"/>
                </a:cubicBezTo>
                <a:cubicBezTo>
                  <a:pt x="9123" y="5414"/>
                  <a:pt x="9136" y="5413"/>
                  <a:pt x="9159" y="5405"/>
                </a:cubicBezTo>
                <a:cubicBezTo>
                  <a:pt x="9227" y="5380"/>
                  <a:pt x="9261" y="5318"/>
                  <a:pt x="9207" y="5318"/>
                </a:cubicBezTo>
                <a:close/>
                <a:moveTo>
                  <a:pt x="9394" y="5392"/>
                </a:moveTo>
                <a:cubicBezTo>
                  <a:pt x="9370" y="5392"/>
                  <a:pt x="9350" y="5418"/>
                  <a:pt x="9350" y="5448"/>
                </a:cubicBezTo>
                <a:cubicBezTo>
                  <a:pt x="9350" y="5467"/>
                  <a:pt x="9353" y="5472"/>
                  <a:pt x="9356" y="5483"/>
                </a:cubicBezTo>
                <a:cubicBezTo>
                  <a:pt x="9365" y="5480"/>
                  <a:pt x="9376" y="5479"/>
                  <a:pt x="9384" y="5475"/>
                </a:cubicBezTo>
                <a:cubicBezTo>
                  <a:pt x="9392" y="5465"/>
                  <a:pt x="9396" y="5463"/>
                  <a:pt x="9404" y="5448"/>
                </a:cubicBezTo>
                <a:cubicBezTo>
                  <a:pt x="9432" y="5403"/>
                  <a:pt x="9430" y="5392"/>
                  <a:pt x="9394" y="5392"/>
                </a:cubicBezTo>
                <a:close/>
                <a:moveTo>
                  <a:pt x="1847" y="17010"/>
                </a:moveTo>
                <a:cubicBezTo>
                  <a:pt x="1820" y="17010"/>
                  <a:pt x="1792" y="17024"/>
                  <a:pt x="1767" y="17058"/>
                </a:cubicBezTo>
                <a:cubicBezTo>
                  <a:pt x="1756" y="17074"/>
                  <a:pt x="1748" y="17095"/>
                  <a:pt x="1742" y="17119"/>
                </a:cubicBezTo>
                <a:cubicBezTo>
                  <a:pt x="1776" y="17064"/>
                  <a:pt x="1838" y="17013"/>
                  <a:pt x="1879" y="17018"/>
                </a:cubicBezTo>
                <a:cubicBezTo>
                  <a:pt x="1869" y="17013"/>
                  <a:pt x="1858" y="17010"/>
                  <a:pt x="1847" y="17010"/>
                </a:cubicBezTo>
                <a:close/>
                <a:moveTo>
                  <a:pt x="2412" y="17019"/>
                </a:moveTo>
                <a:cubicBezTo>
                  <a:pt x="2337" y="17004"/>
                  <a:pt x="2304" y="17067"/>
                  <a:pt x="2304" y="17228"/>
                </a:cubicBezTo>
                <a:cubicBezTo>
                  <a:pt x="2304" y="17261"/>
                  <a:pt x="2305" y="17284"/>
                  <a:pt x="2308" y="17301"/>
                </a:cubicBezTo>
                <a:cubicBezTo>
                  <a:pt x="2319" y="17324"/>
                  <a:pt x="2346" y="17339"/>
                  <a:pt x="2401" y="17348"/>
                </a:cubicBezTo>
                <a:cubicBezTo>
                  <a:pt x="2476" y="17347"/>
                  <a:pt x="2495" y="17332"/>
                  <a:pt x="2510" y="17250"/>
                </a:cubicBezTo>
                <a:cubicBezTo>
                  <a:pt x="2530" y="17141"/>
                  <a:pt x="2500" y="17060"/>
                  <a:pt x="2437" y="17030"/>
                </a:cubicBezTo>
                <a:cubicBezTo>
                  <a:pt x="2478" y="17057"/>
                  <a:pt x="2509" y="17127"/>
                  <a:pt x="2502" y="17208"/>
                </a:cubicBezTo>
                <a:cubicBezTo>
                  <a:pt x="2494" y="17310"/>
                  <a:pt x="2401" y="17371"/>
                  <a:pt x="2353" y="17306"/>
                </a:cubicBezTo>
                <a:cubicBezTo>
                  <a:pt x="2315" y="17253"/>
                  <a:pt x="2332" y="17048"/>
                  <a:pt x="2377" y="17024"/>
                </a:cubicBezTo>
                <a:cubicBezTo>
                  <a:pt x="2391" y="17017"/>
                  <a:pt x="2404" y="17017"/>
                  <a:pt x="2418" y="17021"/>
                </a:cubicBezTo>
                <a:cubicBezTo>
                  <a:pt x="2416" y="17020"/>
                  <a:pt x="2414" y="17020"/>
                  <a:pt x="2412" y="17019"/>
                </a:cubicBezTo>
                <a:close/>
                <a:moveTo>
                  <a:pt x="1927" y="17058"/>
                </a:moveTo>
                <a:cubicBezTo>
                  <a:pt x="1935" y="17083"/>
                  <a:pt x="1939" y="17119"/>
                  <a:pt x="1939" y="17170"/>
                </a:cubicBezTo>
                <a:cubicBezTo>
                  <a:pt x="1939" y="17248"/>
                  <a:pt x="1926" y="17312"/>
                  <a:pt x="1910" y="17312"/>
                </a:cubicBezTo>
                <a:cubicBezTo>
                  <a:pt x="1894" y="17312"/>
                  <a:pt x="1867" y="17326"/>
                  <a:pt x="1849" y="17342"/>
                </a:cubicBezTo>
                <a:cubicBezTo>
                  <a:pt x="1827" y="17361"/>
                  <a:pt x="1781" y="17319"/>
                  <a:pt x="1750" y="17268"/>
                </a:cubicBezTo>
                <a:cubicBezTo>
                  <a:pt x="1755" y="17282"/>
                  <a:pt x="1760" y="17296"/>
                  <a:pt x="1767" y="17306"/>
                </a:cubicBezTo>
                <a:cubicBezTo>
                  <a:pt x="1819" y="17377"/>
                  <a:pt x="1920" y="17357"/>
                  <a:pt x="1954" y="17270"/>
                </a:cubicBezTo>
                <a:cubicBezTo>
                  <a:pt x="1985" y="17188"/>
                  <a:pt x="1965" y="17108"/>
                  <a:pt x="1927" y="17058"/>
                </a:cubicBezTo>
                <a:close/>
                <a:moveTo>
                  <a:pt x="245" y="17075"/>
                </a:moveTo>
                <a:cubicBezTo>
                  <a:pt x="247" y="17079"/>
                  <a:pt x="250" y="17082"/>
                  <a:pt x="252" y="17086"/>
                </a:cubicBezTo>
                <a:cubicBezTo>
                  <a:pt x="250" y="17082"/>
                  <a:pt x="247" y="17079"/>
                  <a:pt x="245" y="17075"/>
                </a:cubicBezTo>
                <a:close/>
                <a:moveTo>
                  <a:pt x="3713" y="17088"/>
                </a:moveTo>
                <a:cubicBezTo>
                  <a:pt x="3698" y="17088"/>
                  <a:pt x="3686" y="17105"/>
                  <a:pt x="3686" y="17125"/>
                </a:cubicBezTo>
                <a:cubicBezTo>
                  <a:pt x="3686" y="17146"/>
                  <a:pt x="3698" y="17163"/>
                  <a:pt x="3713" y="17163"/>
                </a:cubicBezTo>
                <a:cubicBezTo>
                  <a:pt x="3728" y="17163"/>
                  <a:pt x="3740" y="17146"/>
                  <a:pt x="3740" y="17125"/>
                </a:cubicBezTo>
                <a:cubicBezTo>
                  <a:pt x="3740" y="17105"/>
                  <a:pt x="3728" y="17088"/>
                  <a:pt x="3713" y="17088"/>
                </a:cubicBezTo>
                <a:close/>
                <a:moveTo>
                  <a:pt x="3280" y="17108"/>
                </a:moveTo>
                <a:cubicBezTo>
                  <a:pt x="3255" y="17104"/>
                  <a:pt x="3252" y="17131"/>
                  <a:pt x="3252" y="17220"/>
                </a:cubicBezTo>
                <a:cubicBezTo>
                  <a:pt x="3252" y="17334"/>
                  <a:pt x="3261" y="17349"/>
                  <a:pt x="3322" y="17349"/>
                </a:cubicBezTo>
                <a:cubicBezTo>
                  <a:pt x="3382" y="17349"/>
                  <a:pt x="3391" y="17334"/>
                  <a:pt x="3383" y="17250"/>
                </a:cubicBezTo>
                <a:cubicBezTo>
                  <a:pt x="3378" y="17188"/>
                  <a:pt x="3351" y="17140"/>
                  <a:pt x="3313" y="17121"/>
                </a:cubicBezTo>
                <a:cubicBezTo>
                  <a:pt x="3299" y="17114"/>
                  <a:pt x="3289" y="17109"/>
                  <a:pt x="3280" y="17108"/>
                </a:cubicBezTo>
                <a:close/>
                <a:moveTo>
                  <a:pt x="842" y="17125"/>
                </a:moveTo>
                <a:cubicBezTo>
                  <a:pt x="827" y="17125"/>
                  <a:pt x="813" y="17142"/>
                  <a:pt x="813" y="17163"/>
                </a:cubicBezTo>
                <a:cubicBezTo>
                  <a:pt x="813" y="17183"/>
                  <a:pt x="819" y="17200"/>
                  <a:pt x="825" y="17200"/>
                </a:cubicBezTo>
                <a:cubicBezTo>
                  <a:pt x="832" y="17200"/>
                  <a:pt x="845" y="17183"/>
                  <a:pt x="854" y="17163"/>
                </a:cubicBezTo>
                <a:cubicBezTo>
                  <a:pt x="863" y="17142"/>
                  <a:pt x="858" y="17125"/>
                  <a:pt x="842" y="17125"/>
                </a:cubicBezTo>
                <a:close/>
                <a:moveTo>
                  <a:pt x="3991" y="17133"/>
                </a:moveTo>
                <a:cubicBezTo>
                  <a:pt x="3924" y="17120"/>
                  <a:pt x="3886" y="17200"/>
                  <a:pt x="3913" y="17297"/>
                </a:cubicBezTo>
                <a:cubicBezTo>
                  <a:pt x="3923" y="17332"/>
                  <a:pt x="3954" y="17350"/>
                  <a:pt x="3991" y="17343"/>
                </a:cubicBezTo>
                <a:cubicBezTo>
                  <a:pt x="4036" y="17334"/>
                  <a:pt x="4052" y="17306"/>
                  <a:pt x="4052" y="17237"/>
                </a:cubicBezTo>
                <a:cubicBezTo>
                  <a:pt x="4052" y="17169"/>
                  <a:pt x="4036" y="17142"/>
                  <a:pt x="3991" y="17133"/>
                </a:cubicBezTo>
                <a:close/>
                <a:moveTo>
                  <a:pt x="1318" y="17135"/>
                </a:moveTo>
                <a:cubicBezTo>
                  <a:pt x="1287" y="17141"/>
                  <a:pt x="1258" y="17165"/>
                  <a:pt x="1252" y="17203"/>
                </a:cubicBezTo>
                <a:cubicBezTo>
                  <a:pt x="1246" y="17249"/>
                  <a:pt x="1262" y="17258"/>
                  <a:pt x="1325" y="17245"/>
                </a:cubicBezTo>
                <a:cubicBezTo>
                  <a:pt x="1381" y="17234"/>
                  <a:pt x="1402" y="17213"/>
                  <a:pt x="1391" y="17175"/>
                </a:cubicBezTo>
                <a:cubicBezTo>
                  <a:pt x="1381" y="17140"/>
                  <a:pt x="1348" y="17128"/>
                  <a:pt x="1318" y="17135"/>
                </a:cubicBezTo>
                <a:close/>
                <a:moveTo>
                  <a:pt x="683" y="17225"/>
                </a:moveTo>
                <a:cubicBezTo>
                  <a:pt x="655" y="17229"/>
                  <a:pt x="621" y="17252"/>
                  <a:pt x="594" y="17297"/>
                </a:cubicBezTo>
                <a:cubicBezTo>
                  <a:pt x="568" y="17339"/>
                  <a:pt x="578" y="17349"/>
                  <a:pt x="647" y="17349"/>
                </a:cubicBezTo>
                <a:cubicBezTo>
                  <a:pt x="712" y="17349"/>
                  <a:pt x="732" y="17333"/>
                  <a:pt x="732" y="17278"/>
                </a:cubicBezTo>
                <a:cubicBezTo>
                  <a:pt x="732" y="17237"/>
                  <a:pt x="711" y="17221"/>
                  <a:pt x="683" y="17225"/>
                </a:cubicBezTo>
                <a:close/>
                <a:moveTo>
                  <a:pt x="44" y="17231"/>
                </a:moveTo>
                <a:cubicBezTo>
                  <a:pt x="47" y="17246"/>
                  <a:pt x="47" y="17259"/>
                  <a:pt x="53" y="17273"/>
                </a:cubicBezTo>
                <a:cubicBezTo>
                  <a:pt x="62" y="17295"/>
                  <a:pt x="77" y="17312"/>
                  <a:pt x="94" y="17325"/>
                </a:cubicBezTo>
                <a:cubicBezTo>
                  <a:pt x="86" y="17314"/>
                  <a:pt x="80" y="17306"/>
                  <a:pt x="71" y="17292"/>
                </a:cubicBezTo>
                <a:cubicBezTo>
                  <a:pt x="55" y="17268"/>
                  <a:pt x="50" y="17250"/>
                  <a:pt x="44" y="17231"/>
                </a:cubicBezTo>
                <a:close/>
                <a:moveTo>
                  <a:pt x="260" y="17256"/>
                </a:moveTo>
                <a:cubicBezTo>
                  <a:pt x="251" y="17269"/>
                  <a:pt x="250" y="17280"/>
                  <a:pt x="235" y="17297"/>
                </a:cubicBezTo>
                <a:cubicBezTo>
                  <a:pt x="216" y="17318"/>
                  <a:pt x="201" y="17332"/>
                  <a:pt x="187" y="17343"/>
                </a:cubicBezTo>
                <a:cubicBezTo>
                  <a:pt x="218" y="17338"/>
                  <a:pt x="246" y="17324"/>
                  <a:pt x="255" y="17290"/>
                </a:cubicBezTo>
                <a:cubicBezTo>
                  <a:pt x="259" y="17278"/>
                  <a:pt x="257" y="17268"/>
                  <a:pt x="260" y="17256"/>
                </a:cubicBezTo>
                <a:close/>
                <a:moveTo>
                  <a:pt x="21274" y="17613"/>
                </a:moveTo>
                <a:cubicBezTo>
                  <a:pt x="21272" y="17607"/>
                  <a:pt x="21261" y="17612"/>
                  <a:pt x="21239" y="17623"/>
                </a:cubicBezTo>
                <a:cubicBezTo>
                  <a:pt x="21216" y="17635"/>
                  <a:pt x="21193" y="17641"/>
                  <a:pt x="21177" y="17644"/>
                </a:cubicBezTo>
                <a:cubicBezTo>
                  <a:pt x="21166" y="17652"/>
                  <a:pt x="21154" y="17661"/>
                  <a:pt x="21145" y="17669"/>
                </a:cubicBezTo>
                <a:cubicBezTo>
                  <a:pt x="21143" y="17674"/>
                  <a:pt x="21140" y="17679"/>
                  <a:pt x="21140" y="17686"/>
                </a:cubicBezTo>
                <a:cubicBezTo>
                  <a:pt x="21140" y="17730"/>
                  <a:pt x="21179" y="17734"/>
                  <a:pt x="21216" y="17703"/>
                </a:cubicBezTo>
                <a:cubicBezTo>
                  <a:pt x="21229" y="17693"/>
                  <a:pt x="21241" y="17678"/>
                  <a:pt x="21251" y="17661"/>
                </a:cubicBezTo>
                <a:cubicBezTo>
                  <a:pt x="21268" y="17633"/>
                  <a:pt x="21276" y="17618"/>
                  <a:pt x="21274" y="17613"/>
                </a:cubicBezTo>
                <a:close/>
                <a:moveTo>
                  <a:pt x="0" y="17879"/>
                </a:moveTo>
                <a:lnTo>
                  <a:pt x="0" y="18171"/>
                </a:lnTo>
                <a:lnTo>
                  <a:pt x="0" y="18466"/>
                </a:lnTo>
                <a:lnTo>
                  <a:pt x="0" y="18470"/>
                </a:lnTo>
                <a:lnTo>
                  <a:pt x="325" y="18470"/>
                </a:lnTo>
                <a:lnTo>
                  <a:pt x="650" y="18470"/>
                </a:lnTo>
                <a:lnTo>
                  <a:pt x="650" y="18171"/>
                </a:lnTo>
                <a:lnTo>
                  <a:pt x="650" y="17879"/>
                </a:lnTo>
                <a:lnTo>
                  <a:pt x="324" y="17879"/>
                </a:lnTo>
                <a:lnTo>
                  <a:pt x="0" y="17879"/>
                </a:lnTo>
                <a:close/>
                <a:moveTo>
                  <a:pt x="15821" y="18058"/>
                </a:moveTo>
                <a:cubicBezTo>
                  <a:pt x="15839" y="18048"/>
                  <a:pt x="15873" y="18070"/>
                  <a:pt x="15921" y="18123"/>
                </a:cubicBezTo>
                <a:cubicBezTo>
                  <a:pt x="15932" y="18135"/>
                  <a:pt x="15935" y="18142"/>
                  <a:pt x="15943" y="18153"/>
                </a:cubicBezTo>
                <a:cubicBezTo>
                  <a:pt x="15947" y="18151"/>
                  <a:pt x="15952" y="18148"/>
                  <a:pt x="15956" y="18150"/>
                </a:cubicBezTo>
                <a:cubicBezTo>
                  <a:pt x="15964" y="18152"/>
                  <a:pt x="15971" y="18159"/>
                  <a:pt x="15976" y="18168"/>
                </a:cubicBezTo>
                <a:cubicBezTo>
                  <a:pt x="15980" y="18179"/>
                  <a:pt x="15980" y="18191"/>
                  <a:pt x="15978" y="18203"/>
                </a:cubicBezTo>
                <a:cubicBezTo>
                  <a:pt x="15997" y="18239"/>
                  <a:pt x="16009" y="18276"/>
                  <a:pt x="16006" y="18316"/>
                </a:cubicBezTo>
                <a:cubicBezTo>
                  <a:pt x="16002" y="18368"/>
                  <a:pt x="15986" y="18416"/>
                  <a:pt x="15972" y="18422"/>
                </a:cubicBezTo>
                <a:cubicBezTo>
                  <a:pt x="15938" y="18438"/>
                  <a:pt x="15839" y="18285"/>
                  <a:pt x="15816" y="18181"/>
                </a:cubicBezTo>
                <a:cubicBezTo>
                  <a:pt x="15801" y="18110"/>
                  <a:pt x="15802" y="18068"/>
                  <a:pt x="15821" y="18058"/>
                </a:cubicBezTo>
                <a:close/>
                <a:moveTo>
                  <a:pt x="910" y="18097"/>
                </a:moveTo>
                <a:cubicBezTo>
                  <a:pt x="885" y="18097"/>
                  <a:pt x="870" y="18102"/>
                  <a:pt x="859" y="18114"/>
                </a:cubicBezTo>
                <a:cubicBezTo>
                  <a:pt x="856" y="18118"/>
                  <a:pt x="853" y="18123"/>
                  <a:pt x="850" y="18128"/>
                </a:cubicBezTo>
                <a:cubicBezTo>
                  <a:pt x="842" y="18148"/>
                  <a:pt x="840" y="18180"/>
                  <a:pt x="840" y="18240"/>
                </a:cubicBezTo>
                <a:cubicBezTo>
                  <a:pt x="840" y="18308"/>
                  <a:pt x="848" y="18360"/>
                  <a:pt x="856" y="18386"/>
                </a:cubicBezTo>
                <a:cubicBezTo>
                  <a:pt x="872" y="18408"/>
                  <a:pt x="892" y="18427"/>
                  <a:pt x="915" y="18427"/>
                </a:cubicBezTo>
                <a:cubicBezTo>
                  <a:pt x="943" y="18409"/>
                  <a:pt x="966" y="18349"/>
                  <a:pt x="971" y="18256"/>
                </a:cubicBezTo>
                <a:cubicBezTo>
                  <a:pt x="979" y="18107"/>
                  <a:pt x="975" y="18097"/>
                  <a:pt x="910" y="18097"/>
                </a:cubicBezTo>
                <a:close/>
                <a:moveTo>
                  <a:pt x="4026" y="18097"/>
                </a:moveTo>
                <a:cubicBezTo>
                  <a:pt x="4020" y="18097"/>
                  <a:pt x="4018" y="18103"/>
                  <a:pt x="4013" y="18105"/>
                </a:cubicBezTo>
                <a:cubicBezTo>
                  <a:pt x="4006" y="18114"/>
                  <a:pt x="4001" y="18120"/>
                  <a:pt x="3993" y="18136"/>
                </a:cubicBezTo>
                <a:cubicBezTo>
                  <a:pt x="3991" y="18145"/>
                  <a:pt x="3988" y="18152"/>
                  <a:pt x="3990" y="18165"/>
                </a:cubicBezTo>
                <a:cubicBezTo>
                  <a:pt x="3994" y="18203"/>
                  <a:pt x="3981" y="18265"/>
                  <a:pt x="3959" y="18301"/>
                </a:cubicBezTo>
                <a:cubicBezTo>
                  <a:pt x="3943" y="18328"/>
                  <a:pt x="3935" y="18343"/>
                  <a:pt x="3934" y="18357"/>
                </a:cubicBezTo>
                <a:cubicBezTo>
                  <a:pt x="3934" y="18358"/>
                  <a:pt x="3934" y="18359"/>
                  <a:pt x="3934" y="18360"/>
                </a:cubicBezTo>
                <a:cubicBezTo>
                  <a:pt x="3935" y="18373"/>
                  <a:pt x="3943" y="18385"/>
                  <a:pt x="3959" y="18399"/>
                </a:cubicBezTo>
                <a:cubicBezTo>
                  <a:pt x="3977" y="18415"/>
                  <a:pt x="3991" y="18418"/>
                  <a:pt x="4007" y="18422"/>
                </a:cubicBezTo>
                <a:cubicBezTo>
                  <a:pt x="4016" y="18424"/>
                  <a:pt x="4027" y="18423"/>
                  <a:pt x="4037" y="18424"/>
                </a:cubicBezTo>
                <a:cubicBezTo>
                  <a:pt x="4055" y="18420"/>
                  <a:pt x="4071" y="18414"/>
                  <a:pt x="4092" y="18394"/>
                </a:cubicBezTo>
                <a:cubicBezTo>
                  <a:pt x="4128" y="18361"/>
                  <a:pt x="4127" y="18353"/>
                  <a:pt x="4086" y="18319"/>
                </a:cubicBezTo>
                <a:cubicBezTo>
                  <a:pt x="4052" y="18292"/>
                  <a:pt x="4042" y="18253"/>
                  <a:pt x="4054" y="18189"/>
                </a:cubicBezTo>
                <a:cubicBezTo>
                  <a:pt x="4067" y="18119"/>
                  <a:pt x="4060" y="18097"/>
                  <a:pt x="4026" y="18097"/>
                </a:cubicBezTo>
                <a:close/>
                <a:moveTo>
                  <a:pt x="2308" y="18098"/>
                </a:moveTo>
                <a:cubicBezTo>
                  <a:pt x="2280" y="18098"/>
                  <a:pt x="2251" y="18113"/>
                  <a:pt x="2242" y="18147"/>
                </a:cubicBezTo>
                <a:cubicBezTo>
                  <a:pt x="2222" y="18215"/>
                  <a:pt x="2252" y="18272"/>
                  <a:pt x="2317" y="18290"/>
                </a:cubicBezTo>
                <a:cubicBezTo>
                  <a:pt x="2374" y="18305"/>
                  <a:pt x="2400" y="18243"/>
                  <a:pt x="2375" y="18151"/>
                </a:cubicBezTo>
                <a:cubicBezTo>
                  <a:pt x="2365" y="18117"/>
                  <a:pt x="2337" y="18099"/>
                  <a:pt x="2308" y="18098"/>
                </a:cubicBezTo>
                <a:close/>
                <a:moveTo>
                  <a:pt x="3380" y="18105"/>
                </a:moveTo>
                <a:cubicBezTo>
                  <a:pt x="3308" y="18114"/>
                  <a:pt x="3292" y="18134"/>
                  <a:pt x="3285" y="18221"/>
                </a:cubicBezTo>
                <a:cubicBezTo>
                  <a:pt x="3280" y="18279"/>
                  <a:pt x="3291" y="18351"/>
                  <a:pt x="3309" y="18380"/>
                </a:cubicBezTo>
                <a:cubicBezTo>
                  <a:pt x="3319" y="18397"/>
                  <a:pt x="3330" y="18408"/>
                  <a:pt x="3343" y="18416"/>
                </a:cubicBezTo>
                <a:cubicBezTo>
                  <a:pt x="3343" y="18416"/>
                  <a:pt x="3342" y="18417"/>
                  <a:pt x="3343" y="18417"/>
                </a:cubicBezTo>
                <a:cubicBezTo>
                  <a:pt x="3359" y="18423"/>
                  <a:pt x="3376" y="18426"/>
                  <a:pt x="3393" y="18425"/>
                </a:cubicBezTo>
                <a:cubicBezTo>
                  <a:pt x="3469" y="18412"/>
                  <a:pt x="3541" y="18287"/>
                  <a:pt x="3496" y="18171"/>
                </a:cubicBezTo>
                <a:cubicBezTo>
                  <a:pt x="3473" y="18111"/>
                  <a:pt x="3445" y="18096"/>
                  <a:pt x="3380" y="18105"/>
                </a:cubicBezTo>
                <a:close/>
                <a:moveTo>
                  <a:pt x="4437" y="18105"/>
                </a:moveTo>
                <a:cubicBezTo>
                  <a:pt x="4364" y="18114"/>
                  <a:pt x="4349" y="18133"/>
                  <a:pt x="4341" y="18226"/>
                </a:cubicBezTo>
                <a:cubicBezTo>
                  <a:pt x="4335" y="18298"/>
                  <a:pt x="4348" y="18352"/>
                  <a:pt x="4378" y="18383"/>
                </a:cubicBezTo>
                <a:cubicBezTo>
                  <a:pt x="4378" y="18384"/>
                  <a:pt x="4379" y="18384"/>
                  <a:pt x="4379" y="18385"/>
                </a:cubicBezTo>
                <a:cubicBezTo>
                  <a:pt x="4380" y="18386"/>
                  <a:pt x="4382" y="18385"/>
                  <a:pt x="4383" y="18386"/>
                </a:cubicBezTo>
                <a:cubicBezTo>
                  <a:pt x="4396" y="18399"/>
                  <a:pt x="4410" y="18406"/>
                  <a:pt x="4424" y="18413"/>
                </a:cubicBezTo>
                <a:cubicBezTo>
                  <a:pt x="4431" y="18416"/>
                  <a:pt x="4439" y="18418"/>
                  <a:pt x="4447" y="18421"/>
                </a:cubicBezTo>
                <a:cubicBezTo>
                  <a:pt x="4501" y="18432"/>
                  <a:pt x="4553" y="18402"/>
                  <a:pt x="4566" y="18332"/>
                </a:cubicBezTo>
                <a:cubicBezTo>
                  <a:pt x="4591" y="18189"/>
                  <a:pt x="4537" y="18091"/>
                  <a:pt x="4437" y="18105"/>
                </a:cubicBezTo>
                <a:close/>
                <a:moveTo>
                  <a:pt x="2128" y="18114"/>
                </a:moveTo>
                <a:cubicBezTo>
                  <a:pt x="2076" y="18126"/>
                  <a:pt x="2038" y="18142"/>
                  <a:pt x="2020" y="18173"/>
                </a:cubicBezTo>
                <a:cubicBezTo>
                  <a:pt x="2000" y="18259"/>
                  <a:pt x="2005" y="18344"/>
                  <a:pt x="2038" y="18389"/>
                </a:cubicBezTo>
                <a:cubicBezTo>
                  <a:pt x="2044" y="18397"/>
                  <a:pt x="2050" y="18396"/>
                  <a:pt x="2055" y="18402"/>
                </a:cubicBezTo>
                <a:cubicBezTo>
                  <a:pt x="2069" y="18406"/>
                  <a:pt x="2120" y="18404"/>
                  <a:pt x="2142" y="18407"/>
                </a:cubicBezTo>
                <a:cubicBezTo>
                  <a:pt x="2165" y="18377"/>
                  <a:pt x="2174" y="18321"/>
                  <a:pt x="2153" y="18256"/>
                </a:cubicBezTo>
                <a:cubicBezTo>
                  <a:pt x="2142" y="18220"/>
                  <a:pt x="2135" y="18169"/>
                  <a:pt x="2138" y="18143"/>
                </a:cubicBezTo>
                <a:cubicBezTo>
                  <a:pt x="2139" y="18129"/>
                  <a:pt x="2134" y="18121"/>
                  <a:pt x="2128" y="18114"/>
                </a:cubicBezTo>
                <a:close/>
                <a:moveTo>
                  <a:pt x="3658" y="18115"/>
                </a:moveTo>
                <a:cubicBezTo>
                  <a:pt x="3656" y="18117"/>
                  <a:pt x="3657" y="18120"/>
                  <a:pt x="3655" y="18122"/>
                </a:cubicBezTo>
                <a:cubicBezTo>
                  <a:pt x="3651" y="18136"/>
                  <a:pt x="3650" y="18155"/>
                  <a:pt x="3654" y="18182"/>
                </a:cubicBezTo>
                <a:cubicBezTo>
                  <a:pt x="3673" y="18214"/>
                  <a:pt x="3686" y="18208"/>
                  <a:pt x="3686" y="18151"/>
                </a:cubicBezTo>
                <a:cubicBezTo>
                  <a:pt x="3686" y="18119"/>
                  <a:pt x="3673" y="18103"/>
                  <a:pt x="3658" y="18115"/>
                </a:cubicBezTo>
                <a:close/>
                <a:moveTo>
                  <a:pt x="20879" y="18450"/>
                </a:moveTo>
                <a:cubicBezTo>
                  <a:pt x="20858" y="18452"/>
                  <a:pt x="20854" y="18470"/>
                  <a:pt x="20867" y="18497"/>
                </a:cubicBezTo>
                <a:cubicBezTo>
                  <a:pt x="20869" y="18499"/>
                  <a:pt x="20871" y="18502"/>
                  <a:pt x="20872" y="18505"/>
                </a:cubicBezTo>
                <a:cubicBezTo>
                  <a:pt x="20879" y="18518"/>
                  <a:pt x="20889" y="18531"/>
                  <a:pt x="20904" y="18548"/>
                </a:cubicBezTo>
                <a:cubicBezTo>
                  <a:pt x="20978" y="18634"/>
                  <a:pt x="20977" y="18635"/>
                  <a:pt x="20977" y="18550"/>
                </a:cubicBezTo>
                <a:cubicBezTo>
                  <a:pt x="20977" y="18511"/>
                  <a:pt x="20954" y="18470"/>
                  <a:pt x="20925" y="18460"/>
                </a:cubicBezTo>
                <a:cubicBezTo>
                  <a:pt x="20905" y="18452"/>
                  <a:pt x="20890" y="18449"/>
                  <a:pt x="20879" y="18450"/>
                </a:cubicBezTo>
                <a:close/>
                <a:moveTo>
                  <a:pt x="2" y="18583"/>
                </a:moveTo>
                <a:cubicBezTo>
                  <a:pt x="4" y="18713"/>
                  <a:pt x="6" y="18865"/>
                  <a:pt x="7" y="18936"/>
                </a:cubicBezTo>
                <a:lnTo>
                  <a:pt x="9" y="19143"/>
                </a:lnTo>
                <a:lnTo>
                  <a:pt x="325" y="19143"/>
                </a:lnTo>
                <a:lnTo>
                  <a:pt x="650" y="19143"/>
                </a:lnTo>
                <a:lnTo>
                  <a:pt x="650" y="18863"/>
                </a:lnTo>
                <a:lnTo>
                  <a:pt x="650" y="18583"/>
                </a:lnTo>
                <a:lnTo>
                  <a:pt x="325" y="18583"/>
                </a:lnTo>
                <a:lnTo>
                  <a:pt x="2" y="18583"/>
                </a:lnTo>
                <a:close/>
                <a:moveTo>
                  <a:pt x="16803" y="18600"/>
                </a:moveTo>
                <a:cubicBezTo>
                  <a:pt x="16763" y="18596"/>
                  <a:pt x="16757" y="18606"/>
                  <a:pt x="16778" y="18642"/>
                </a:cubicBezTo>
                <a:cubicBezTo>
                  <a:pt x="16794" y="18668"/>
                  <a:pt x="16825" y="18681"/>
                  <a:pt x="16847" y="18670"/>
                </a:cubicBezTo>
                <a:cubicBezTo>
                  <a:pt x="16897" y="18644"/>
                  <a:pt x="16874" y="18607"/>
                  <a:pt x="16803" y="18600"/>
                </a:cubicBezTo>
                <a:close/>
                <a:moveTo>
                  <a:pt x="20149" y="18635"/>
                </a:moveTo>
                <a:cubicBezTo>
                  <a:pt x="20161" y="18638"/>
                  <a:pt x="20173" y="18655"/>
                  <a:pt x="20194" y="18692"/>
                </a:cubicBezTo>
                <a:cubicBezTo>
                  <a:pt x="20220" y="18735"/>
                  <a:pt x="20257" y="18767"/>
                  <a:pt x="20276" y="18762"/>
                </a:cubicBezTo>
                <a:cubicBezTo>
                  <a:pt x="20294" y="18756"/>
                  <a:pt x="20326" y="18799"/>
                  <a:pt x="20347" y="18857"/>
                </a:cubicBezTo>
                <a:cubicBezTo>
                  <a:pt x="20377" y="18941"/>
                  <a:pt x="20379" y="18971"/>
                  <a:pt x="20351" y="19017"/>
                </a:cubicBezTo>
                <a:cubicBezTo>
                  <a:pt x="20333" y="19048"/>
                  <a:pt x="20294" y="19067"/>
                  <a:pt x="20268" y="19057"/>
                </a:cubicBezTo>
                <a:cubicBezTo>
                  <a:pt x="20236" y="19046"/>
                  <a:pt x="20214" y="19066"/>
                  <a:pt x="20203" y="19113"/>
                </a:cubicBezTo>
                <a:cubicBezTo>
                  <a:pt x="20194" y="19154"/>
                  <a:pt x="20126" y="19273"/>
                  <a:pt x="20053" y="19378"/>
                </a:cubicBezTo>
                <a:cubicBezTo>
                  <a:pt x="19921" y="19569"/>
                  <a:pt x="19921" y="19570"/>
                  <a:pt x="19814" y="19531"/>
                </a:cubicBezTo>
                <a:cubicBezTo>
                  <a:pt x="19755" y="19509"/>
                  <a:pt x="19697" y="19501"/>
                  <a:pt x="19685" y="19515"/>
                </a:cubicBezTo>
                <a:cubicBezTo>
                  <a:pt x="19659" y="19545"/>
                  <a:pt x="19564" y="19523"/>
                  <a:pt x="19529" y="19478"/>
                </a:cubicBezTo>
                <a:cubicBezTo>
                  <a:pt x="19496" y="19434"/>
                  <a:pt x="19562" y="19329"/>
                  <a:pt x="19608" y="19353"/>
                </a:cubicBezTo>
                <a:cubicBezTo>
                  <a:pt x="19629" y="19364"/>
                  <a:pt x="19672" y="19320"/>
                  <a:pt x="19708" y="19254"/>
                </a:cubicBezTo>
                <a:cubicBezTo>
                  <a:pt x="19742" y="19188"/>
                  <a:pt x="19822" y="19102"/>
                  <a:pt x="19884" y="19062"/>
                </a:cubicBezTo>
                <a:cubicBezTo>
                  <a:pt x="19946" y="19022"/>
                  <a:pt x="20003" y="18957"/>
                  <a:pt x="20010" y="18917"/>
                </a:cubicBezTo>
                <a:cubicBezTo>
                  <a:pt x="20019" y="18873"/>
                  <a:pt x="20047" y="18844"/>
                  <a:pt x="20084" y="18844"/>
                </a:cubicBezTo>
                <a:cubicBezTo>
                  <a:pt x="20134" y="18844"/>
                  <a:pt x="20138" y="18835"/>
                  <a:pt x="20110" y="18788"/>
                </a:cubicBezTo>
                <a:cubicBezTo>
                  <a:pt x="20083" y="18743"/>
                  <a:pt x="20083" y="18721"/>
                  <a:pt x="20112" y="18673"/>
                </a:cubicBezTo>
                <a:cubicBezTo>
                  <a:pt x="20128" y="18646"/>
                  <a:pt x="20138" y="18633"/>
                  <a:pt x="20149" y="18635"/>
                </a:cubicBezTo>
                <a:close/>
                <a:moveTo>
                  <a:pt x="3957" y="18807"/>
                </a:moveTo>
                <a:cubicBezTo>
                  <a:pt x="3883" y="18807"/>
                  <a:pt x="3843" y="18907"/>
                  <a:pt x="3851" y="18995"/>
                </a:cubicBezTo>
                <a:cubicBezTo>
                  <a:pt x="3860" y="19032"/>
                  <a:pt x="3872" y="19065"/>
                  <a:pt x="3888" y="19093"/>
                </a:cubicBezTo>
                <a:cubicBezTo>
                  <a:pt x="3891" y="19096"/>
                  <a:pt x="3893" y="19100"/>
                  <a:pt x="3896" y="19103"/>
                </a:cubicBezTo>
                <a:cubicBezTo>
                  <a:pt x="3983" y="19171"/>
                  <a:pt x="4063" y="19136"/>
                  <a:pt x="4081" y="19022"/>
                </a:cubicBezTo>
                <a:cubicBezTo>
                  <a:pt x="4102" y="18888"/>
                  <a:pt x="4055" y="18807"/>
                  <a:pt x="3957" y="18807"/>
                </a:cubicBezTo>
                <a:close/>
                <a:moveTo>
                  <a:pt x="968" y="18811"/>
                </a:moveTo>
                <a:cubicBezTo>
                  <a:pt x="962" y="18806"/>
                  <a:pt x="948" y="18808"/>
                  <a:pt x="921" y="18813"/>
                </a:cubicBezTo>
                <a:cubicBezTo>
                  <a:pt x="870" y="18822"/>
                  <a:pt x="852" y="18851"/>
                  <a:pt x="846" y="18931"/>
                </a:cubicBezTo>
                <a:cubicBezTo>
                  <a:pt x="841" y="18990"/>
                  <a:pt x="843" y="19061"/>
                  <a:pt x="851" y="19090"/>
                </a:cubicBezTo>
                <a:cubicBezTo>
                  <a:pt x="854" y="19099"/>
                  <a:pt x="859" y="19104"/>
                  <a:pt x="863" y="19110"/>
                </a:cubicBezTo>
                <a:cubicBezTo>
                  <a:pt x="880" y="19119"/>
                  <a:pt x="898" y="19128"/>
                  <a:pt x="925" y="19134"/>
                </a:cubicBezTo>
                <a:cubicBezTo>
                  <a:pt x="943" y="19126"/>
                  <a:pt x="960" y="19111"/>
                  <a:pt x="968" y="19082"/>
                </a:cubicBezTo>
                <a:cubicBezTo>
                  <a:pt x="977" y="19049"/>
                  <a:pt x="970" y="18992"/>
                  <a:pt x="954" y="18956"/>
                </a:cubicBezTo>
                <a:cubicBezTo>
                  <a:pt x="933" y="18909"/>
                  <a:pt x="934" y="18879"/>
                  <a:pt x="958" y="18846"/>
                </a:cubicBezTo>
                <a:cubicBezTo>
                  <a:pt x="970" y="18828"/>
                  <a:pt x="973" y="18816"/>
                  <a:pt x="968" y="18811"/>
                </a:cubicBezTo>
                <a:close/>
                <a:moveTo>
                  <a:pt x="1132" y="18815"/>
                </a:moveTo>
                <a:cubicBezTo>
                  <a:pt x="1045" y="18831"/>
                  <a:pt x="1050" y="18964"/>
                  <a:pt x="1138" y="18994"/>
                </a:cubicBezTo>
                <a:cubicBezTo>
                  <a:pt x="1184" y="19009"/>
                  <a:pt x="1209" y="19000"/>
                  <a:pt x="1215" y="18966"/>
                </a:cubicBezTo>
                <a:cubicBezTo>
                  <a:pt x="1232" y="18870"/>
                  <a:pt x="1194" y="18802"/>
                  <a:pt x="1132" y="18815"/>
                </a:cubicBezTo>
                <a:close/>
                <a:moveTo>
                  <a:pt x="2662" y="18815"/>
                </a:moveTo>
                <a:cubicBezTo>
                  <a:pt x="2615" y="18805"/>
                  <a:pt x="2603" y="18820"/>
                  <a:pt x="2606" y="18889"/>
                </a:cubicBezTo>
                <a:cubicBezTo>
                  <a:pt x="2608" y="18937"/>
                  <a:pt x="2607" y="18992"/>
                  <a:pt x="2603" y="19012"/>
                </a:cubicBezTo>
                <a:cubicBezTo>
                  <a:pt x="2599" y="19033"/>
                  <a:pt x="2597" y="19072"/>
                  <a:pt x="2598" y="19099"/>
                </a:cubicBezTo>
                <a:cubicBezTo>
                  <a:pt x="2600" y="19128"/>
                  <a:pt x="2627" y="19144"/>
                  <a:pt x="2663" y="19137"/>
                </a:cubicBezTo>
                <a:cubicBezTo>
                  <a:pt x="2715" y="19127"/>
                  <a:pt x="2724" y="19102"/>
                  <a:pt x="2723" y="18975"/>
                </a:cubicBezTo>
                <a:cubicBezTo>
                  <a:pt x="2721" y="18851"/>
                  <a:pt x="2710" y="18824"/>
                  <a:pt x="2662" y="18815"/>
                </a:cubicBezTo>
                <a:close/>
                <a:moveTo>
                  <a:pt x="2880" y="18933"/>
                </a:moveTo>
                <a:cubicBezTo>
                  <a:pt x="2834" y="18930"/>
                  <a:pt x="2819" y="18949"/>
                  <a:pt x="2819" y="19011"/>
                </a:cubicBezTo>
                <a:cubicBezTo>
                  <a:pt x="2819" y="19056"/>
                  <a:pt x="2827" y="19105"/>
                  <a:pt x="2838" y="19120"/>
                </a:cubicBezTo>
                <a:cubicBezTo>
                  <a:pt x="2878" y="19175"/>
                  <a:pt x="2941" y="19121"/>
                  <a:pt x="2941" y="19031"/>
                </a:cubicBezTo>
                <a:cubicBezTo>
                  <a:pt x="2941" y="18961"/>
                  <a:pt x="2926" y="18936"/>
                  <a:pt x="2880" y="18933"/>
                </a:cubicBezTo>
                <a:close/>
                <a:moveTo>
                  <a:pt x="9" y="19330"/>
                </a:moveTo>
                <a:lnTo>
                  <a:pt x="9" y="19542"/>
                </a:lnTo>
                <a:cubicBezTo>
                  <a:pt x="9" y="19588"/>
                  <a:pt x="2" y="19611"/>
                  <a:pt x="0" y="19655"/>
                </a:cubicBezTo>
                <a:lnTo>
                  <a:pt x="0" y="19889"/>
                </a:lnTo>
                <a:cubicBezTo>
                  <a:pt x="1" y="19890"/>
                  <a:pt x="3" y="19889"/>
                  <a:pt x="5" y="19890"/>
                </a:cubicBezTo>
                <a:lnTo>
                  <a:pt x="325" y="19890"/>
                </a:lnTo>
                <a:lnTo>
                  <a:pt x="650" y="19890"/>
                </a:lnTo>
                <a:lnTo>
                  <a:pt x="650" y="19610"/>
                </a:lnTo>
                <a:lnTo>
                  <a:pt x="650" y="19384"/>
                </a:lnTo>
                <a:cubicBezTo>
                  <a:pt x="633" y="19354"/>
                  <a:pt x="604" y="19337"/>
                  <a:pt x="554" y="19330"/>
                </a:cubicBezTo>
                <a:lnTo>
                  <a:pt x="325" y="19330"/>
                </a:lnTo>
                <a:lnTo>
                  <a:pt x="9" y="19330"/>
                </a:lnTo>
                <a:close/>
                <a:moveTo>
                  <a:pt x="908" y="19517"/>
                </a:moveTo>
                <a:cubicBezTo>
                  <a:pt x="851" y="19517"/>
                  <a:pt x="846" y="19531"/>
                  <a:pt x="853" y="19675"/>
                </a:cubicBezTo>
                <a:cubicBezTo>
                  <a:pt x="857" y="19763"/>
                  <a:pt x="862" y="19840"/>
                  <a:pt x="864" y="19847"/>
                </a:cubicBezTo>
                <a:cubicBezTo>
                  <a:pt x="866" y="19853"/>
                  <a:pt x="889" y="19854"/>
                  <a:pt x="915" y="19847"/>
                </a:cubicBezTo>
                <a:cubicBezTo>
                  <a:pt x="950" y="19837"/>
                  <a:pt x="963" y="19794"/>
                  <a:pt x="967" y="19675"/>
                </a:cubicBezTo>
                <a:cubicBezTo>
                  <a:pt x="971" y="19533"/>
                  <a:pt x="965" y="19517"/>
                  <a:pt x="908" y="19517"/>
                </a:cubicBezTo>
                <a:close/>
                <a:moveTo>
                  <a:pt x="2635" y="19531"/>
                </a:moveTo>
                <a:cubicBezTo>
                  <a:pt x="2563" y="19562"/>
                  <a:pt x="2538" y="19658"/>
                  <a:pt x="2588" y="19764"/>
                </a:cubicBezTo>
                <a:cubicBezTo>
                  <a:pt x="2643" y="19880"/>
                  <a:pt x="2737" y="19871"/>
                  <a:pt x="2782" y="19744"/>
                </a:cubicBezTo>
                <a:cubicBezTo>
                  <a:pt x="2817" y="19647"/>
                  <a:pt x="2800" y="19567"/>
                  <a:pt x="2745" y="19534"/>
                </a:cubicBezTo>
                <a:cubicBezTo>
                  <a:pt x="2752" y="19541"/>
                  <a:pt x="2759" y="19546"/>
                  <a:pt x="2766" y="19557"/>
                </a:cubicBezTo>
                <a:cubicBezTo>
                  <a:pt x="2811" y="19632"/>
                  <a:pt x="2789" y="19756"/>
                  <a:pt x="2725" y="19791"/>
                </a:cubicBezTo>
                <a:cubicBezTo>
                  <a:pt x="2645" y="19834"/>
                  <a:pt x="2631" y="19833"/>
                  <a:pt x="2605" y="19777"/>
                </a:cubicBezTo>
                <a:cubicBezTo>
                  <a:pt x="2561" y="19682"/>
                  <a:pt x="2587" y="19579"/>
                  <a:pt x="2635" y="19531"/>
                </a:cubicBezTo>
                <a:close/>
                <a:moveTo>
                  <a:pt x="2963" y="19601"/>
                </a:moveTo>
                <a:cubicBezTo>
                  <a:pt x="2945" y="19604"/>
                  <a:pt x="2922" y="19626"/>
                  <a:pt x="2903" y="19665"/>
                </a:cubicBezTo>
                <a:cubicBezTo>
                  <a:pt x="2871" y="19732"/>
                  <a:pt x="2872" y="19741"/>
                  <a:pt x="2911" y="19741"/>
                </a:cubicBezTo>
                <a:cubicBezTo>
                  <a:pt x="2936" y="19741"/>
                  <a:pt x="2963" y="19767"/>
                  <a:pt x="2972" y="19800"/>
                </a:cubicBezTo>
                <a:cubicBezTo>
                  <a:pt x="2985" y="19846"/>
                  <a:pt x="2994" y="19848"/>
                  <a:pt x="3011" y="19811"/>
                </a:cubicBezTo>
                <a:cubicBezTo>
                  <a:pt x="3022" y="19784"/>
                  <a:pt x="3024" y="19747"/>
                  <a:pt x="3014" y="19725"/>
                </a:cubicBezTo>
                <a:cubicBezTo>
                  <a:pt x="3004" y="19704"/>
                  <a:pt x="2996" y="19668"/>
                  <a:pt x="2996" y="19647"/>
                </a:cubicBezTo>
                <a:cubicBezTo>
                  <a:pt x="2995" y="19612"/>
                  <a:pt x="2981" y="19598"/>
                  <a:pt x="2963" y="19601"/>
                </a:cubicBezTo>
                <a:close/>
                <a:moveTo>
                  <a:pt x="1110" y="19640"/>
                </a:moveTo>
                <a:cubicBezTo>
                  <a:pt x="1056" y="19645"/>
                  <a:pt x="1044" y="19691"/>
                  <a:pt x="1073" y="19794"/>
                </a:cubicBezTo>
                <a:cubicBezTo>
                  <a:pt x="1094" y="19869"/>
                  <a:pt x="1190" y="19871"/>
                  <a:pt x="1211" y="19797"/>
                </a:cubicBezTo>
                <a:cubicBezTo>
                  <a:pt x="1232" y="19721"/>
                  <a:pt x="1175" y="19633"/>
                  <a:pt x="1110" y="19640"/>
                </a:cubicBezTo>
                <a:close/>
                <a:moveTo>
                  <a:pt x="1845" y="19666"/>
                </a:moveTo>
                <a:cubicBezTo>
                  <a:pt x="1829" y="19666"/>
                  <a:pt x="1816" y="19683"/>
                  <a:pt x="1816" y="19703"/>
                </a:cubicBezTo>
                <a:cubicBezTo>
                  <a:pt x="1816" y="19724"/>
                  <a:pt x="1822" y="19741"/>
                  <a:pt x="1828" y="19741"/>
                </a:cubicBezTo>
                <a:cubicBezTo>
                  <a:pt x="1835" y="19741"/>
                  <a:pt x="1847" y="19724"/>
                  <a:pt x="1856" y="19703"/>
                </a:cubicBezTo>
                <a:cubicBezTo>
                  <a:pt x="1866" y="19683"/>
                  <a:pt x="1861" y="19666"/>
                  <a:pt x="1845" y="19666"/>
                </a:cubicBezTo>
                <a:close/>
                <a:moveTo>
                  <a:pt x="19085" y="20099"/>
                </a:moveTo>
                <a:cubicBezTo>
                  <a:pt x="19145" y="20098"/>
                  <a:pt x="19222" y="20145"/>
                  <a:pt x="19202" y="20189"/>
                </a:cubicBezTo>
                <a:cubicBezTo>
                  <a:pt x="19181" y="20236"/>
                  <a:pt x="19035" y="20239"/>
                  <a:pt x="19014" y="20194"/>
                </a:cubicBezTo>
                <a:cubicBezTo>
                  <a:pt x="19006" y="20176"/>
                  <a:pt x="19015" y="20141"/>
                  <a:pt x="19036" y="20118"/>
                </a:cubicBezTo>
                <a:cubicBezTo>
                  <a:pt x="19047" y="20105"/>
                  <a:pt x="19066" y="20099"/>
                  <a:pt x="19085" y="20099"/>
                </a:cubicBezTo>
                <a:close/>
                <a:moveTo>
                  <a:pt x="15605" y="20244"/>
                </a:moveTo>
                <a:cubicBezTo>
                  <a:pt x="15584" y="20238"/>
                  <a:pt x="15557" y="20265"/>
                  <a:pt x="15557" y="20303"/>
                </a:cubicBezTo>
                <a:cubicBezTo>
                  <a:pt x="15557" y="20322"/>
                  <a:pt x="15575" y="20327"/>
                  <a:pt x="15597" y="20315"/>
                </a:cubicBezTo>
                <a:cubicBezTo>
                  <a:pt x="15619" y="20304"/>
                  <a:pt x="15632" y="20278"/>
                  <a:pt x="15623" y="20259"/>
                </a:cubicBezTo>
                <a:cubicBezTo>
                  <a:pt x="15619" y="20250"/>
                  <a:pt x="15612" y="20246"/>
                  <a:pt x="15605" y="20244"/>
                </a:cubicBezTo>
                <a:close/>
                <a:moveTo>
                  <a:pt x="18737" y="20248"/>
                </a:moveTo>
                <a:cubicBezTo>
                  <a:pt x="18750" y="20245"/>
                  <a:pt x="18765" y="20253"/>
                  <a:pt x="18785" y="20267"/>
                </a:cubicBezTo>
                <a:cubicBezTo>
                  <a:pt x="18814" y="20288"/>
                  <a:pt x="18830" y="20322"/>
                  <a:pt x="18821" y="20342"/>
                </a:cubicBezTo>
                <a:cubicBezTo>
                  <a:pt x="18812" y="20362"/>
                  <a:pt x="18694" y="20453"/>
                  <a:pt x="18557" y="20543"/>
                </a:cubicBezTo>
                <a:cubicBezTo>
                  <a:pt x="18180" y="20791"/>
                  <a:pt x="17755" y="20932"/>
                  <a:pt x="17820" y="20787"/>
                </a:cubicBezTo>
                <a:cubicBezTo>
                  <a:pt x="17846" y="20727"/>
                  <a:pt x="17789" y="20744"/>
                  <a:pt x="17751" y="20807"/>
                </a:cubicBezTo>
                <a:cubicBezTo>
                  <a:pt x="17732" y="20839"/>
                  <a:pt x="17697" y="20854"/>
                  <a:pt x="17672" y="20843"/>
                </a:cubicBezTo>
                <a:cubicBezTo>
                  <a:pt x="17646" y="20832"/>
                  <a:pt x="17581" y="20848"/>
                  <a:pt x="17527" y="20879"/>
                </a:cubicBezTo>
                <a:cubicBezTo>
                  <a:pt x="17405" y="20950"/>
                  <a:pt x="17375" y="20952"/>
                  <a:pt x="17355" y="20884"/>
                </a:cubicBezTo>
                <a:cubicBezTo>
                  <a:pt x="17332" y="20801"/>
                  <a:pt x="17368" y="20750"/>
                  <a:pt x="17450" y="20750"/>
                </a:cubicBezTo>
                <a:cubicBezTo>
                  <a:pt x="17491" y="20750"/>
                  <a:pt x="17549" y="20725"/>
                  <a:pt x="17578" y="20695"/>
                </a:cubicBezTo>
                <a:cubicBezTo>
                  <a:pt x="17607" y="20665"/>
                  <a:pt x="17661" y="20640"/>
                  <a:pt x="17700" y="20639"/>
                </a:cubicBezTo>
                <a:cubicBezTo>
                  <a:pt x="17739" y="20639"/>
                  <a:pt x="17792" y="20606"/>
                  <a:pt x="17817" y="20568"/>
                </a:cubicBezTo>
                <a:cubicBezTo>
                  <a:pt x="17857" y="20507"/>
                  <a:pt x="17878" y="20503"/>
                  <a:pt x="17974" y="20536"/>
                </a:cubicBezTo>
                <a:cubicBezTo>
                  <a:pt x="18070" y="20570"/>
                  <a:pt x="18090" y="20565"/>
                  <a:pt x="18120" y="20508"/>
                </a:cubicBezTo>
                <a:cubicBezTo>
                  <a:pt x="18141" y="20468"/>
                  <a:pt x="18199" y="20438"/>
                  <a:pt x="18268" y="20431"/>
                </a:cubicBezTo>
                <a:cubicBezTo>
                  <a:pt x="18330" y="20424"/>
                  <a:pt x="18402" y="20391"/>
                  <a:pt x="18429" y="20357"/>
                </a:cubicBezTo>
                <a:cubicBezTo>
                  <a:pt x="18465" y="20313"/>
                  <a:pt x="18504" y="20303"/>
                  <a:pt x="18571" y="20320"/>
                </a:cubicBezTo>
                <a:cubicBezTo>
                  <a:pt x="18637" y="20337"/>
                  <a:pt x="18673" y="20328"/>
                  <a:pt x="18698" y="20286"/>
                </a:cubicBezTo>
                <a:cubicBezTo>
                  <a:pt x="18711" y="20264"/>
                  <a:pt x="18723" y="20251"/>
                  <a:pt x="18737" y="20248"/>
                </a:cubicBezTo>
                <a:close/>
                <a:moveTo>
                  <a:pt x="14947" y="21198"/>
                </a:moveTo>
                <a:cubicBezTo>
                  <a:pt x="14924" y="21198"/>
                  <a:pt x="14906" y="21215"/>
                  <a:pt x="14906" y="21235"/>
                </a:cubicBezTo>
                <a:cubicBezTo>
                  <a:pt x="14906" y="21256"/>
                  <a:pt x="14924" y="21273"/>
                  <a:pt x="14947" y="21273"/>
                </a:cubicBezTo>
                <a:cubicBezTo>
                  <a:pt x="14969" y="21273"/>
                  <a:pt x="14987" y="21256"/>
                  <a:pt x="14987" y="21235"/>
                </a:cubicBezTo>
                <a:cubicBezTo>
                  <a:pt x="14987" y="21215"/>
                  <a:pt x="14969" y="21198"/>
                  <a:pt x="14947" y="21198"/>
                </a:cubicBezTo>
                <a:close/>
              </a:path>
            </a:pathLst>
          </a:custGeom>
          <a:noFill/>
          <a:ln>
            <a:noFill/>
          </a:ln>
        </p:spPr>
      </p:pic>
      <p:grpSp>
        <p:nvGrpSpPr>
          <p:cNvPr id="118" name="Google Shape;118;g249f744554a_0_0"/>
          <p:cNvGrpSpPr/>
          <p:nvPr/>
        </p:nvGrpSpPr>
        <p:grpSpPr>
          <a:xfrm>
            <a:off x="4389451" y="5009080"/>
            <a:ext cx="2019600" cy="1444885"/>
            <a:chOff x="0" y="0"/>
            <a:chExt cx="2019600" cy="1444885"/>
          </a:xfrm>
        </p:grpSpPr>
        <p:sp>
          <p:nvSpPr>
            <p:cNvPr id="119" name="Google Shape;119;g249f744554a_0_0"/>
            <p:cNvSpPr/>
            <p:nvPr/>
          </p:nvSpPr>
          <p:spPr>
            <a:xfrm>
              <a:off x="427181" y="174985"/>
              <a:ext cx="1592400" cy="1269900"/>
            </a:xfrm>
            <a:prstGeom prst="rect">
              <a:avLst/>
            </a:prstGeom>
            <a:solidFill>
              <a:srgbClr val="19191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20;g249f744554a_0_0"/>
            <p:cNvSpPr/>
            <p:nvPr/>
          </p:nvSpPr>
          <p:spPr>
            <a:xfrm>
              <a:off x="0" y="0"/>
              <a:ext cx="2019600" cy="463500"/>
            </a:xfrm>
            <a:prstGeom prst="rect">
              <a:avLst/>
            </a:prstGeom>
            <a:solidFill>
              <a:srgbClr val="19191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21" name="Google Shape;121;g249f744554a_0_0"/>
          <p:cNvSpPr txBox="1"/>
          <p:nvPr/>
        </p:nvSpPr>
        <p:spPr>
          <a:xfrm>
            <a:off x="4465651" y="5161480"/>
            <a:ext cx="3026700" cy="3693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Quartile (Q) Distribution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22;g249f744554a_0_0"/>
          <p:cNvSpPr txBox="1"/>
          <p:nvPr/>
        </p:nvSpPr>
        <p:spPr>
          <a:xfrm>
            <a:off x="4782766" y="5439408"/>
            <a:ext cx="3026700" cy="3231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FFFFFF"/>
                </a:solidFill>
                <a:effectLst/>
                <a:uLnTx/>
                <a:uFillTx/>
                <a:latin typeface="Arial"/>
                <a:ea typeface="Arial"/>
                <a:cs typeface="Arial"/>
                <a:sym typeface="Arial"/>
              </a:rPr>
              <a:t>0 - &lt; 69.2 : Q1 &amp;Q2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g249f744554a_0_0"/>
          <p:cNvSpPr txBox="1"/>
          <p:nvPr/>
        </p:nvSpPr>
        <p:spPr>
          <a:xfrm>
            <a:off x="4782766" y="5629908"/>
            <a:ext cx="3026700" cy="3231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FFFFFF"/>
                </a:solidFill>
                <a:effectLst/>
                <a:uLnTx/>
                <a:uFillTx/>
                <a:latin typeface="Arial"/>
                <a:ea typeface="Arial"/>
                <a:cs typeface="Arial"/>
                <a:sym typeface="Arial"/>
              </a:rPr>
              <a:t>69.2 - &lt; 86.5 : Q3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 name="Google Shape;124;g249f744554a_0_0"/>
          <p:cNvSpPr txBox="1"/>
          <p:nvPr/>
        </p:nvSpPr>
        <p:spPr>
          <a:xfrm>
            <a:off x="4782766" y="5820408"/>
            <a:ext cx="3026700" cy="3231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FFFFFF"/>
                </a:solidFill>
                <a:effectLst/>
                <a:uLnTx/>
                <a:uFillTx/>
                <a:latin typeface="Arial"/>
                <a:ea typeface="Arial"/>
                <a:cs typeface="Arial"/>
                <a:sym typeface="Arial"/>
              </a:rPr>
              <a:t>86.5 + : Q4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128"/>
        <p:cNvGrpSpPr/>
        <p:nvPr/>
      </p:nvGrpSpPr>
      <p:grpSpPr>
        <a:xfrm>
          <a:off x="0" y="0"/>
          <a:ext cx="0" cy="0"/>
          <a:chOff x="0" y="0"/>
          <a:chExt cx="0" cy="0"/>
        </a:xfrm>
      </p:grpSpPr>
      <p:grpSp>
        <p:nvGrpSpPr>
          <p:cNvPr id="129" name="Google Shape;129;g1e005182ed4_2_72"/>
          <p:cNvGrpSpPr/>
          <p:nvPr/>
        </p:nvGrpSpPr>
        <p:grpSpPr>
          <a:xfrm>
            <a:off x="2694137" y="1112534"/>
            <a:ext cx="8654240" cy="5188472"/>
            <a:chOff x="-522288" y="-533400"/>
            <a:chExt cx="8654239" cy="5188471"/>
          </a:xfrm>
        </p:grpSpPr>
        <p:pic>
          <p:nvPicPr>
            <p:cNvPr id="130" name="Google Shape;130;g1e005182ed4_2_72"/>
            <p:cNvPicPr preferRelativeResize="0"/>
            <p:nvPr/>
          </p:nvPicPr>
          <p:blipFill rotWithShape="1">
            <a:blip r:embed="rId3">
              <a:alphaModFix/>
            </a:blip>
            <a:srcRect/>
            <a:stretch/>
          </p:blipFill>
          <p:spPr>
            <a:xfrm>
              <a:off x="-522288" y="-533400"/>
              <a:ext cx="8654239" cy="4845571"/>
            </a:xfrm>
            <a:prstGeom prst="rect">
              <a:avLst/>
            </a:prstGeom>
            <a:noFill/>
            <a:ln>
              <a:noFill/>
            </a:ln>
          </p:spPr>
        </p:pic>
        <p:sp>
          <p:nvSpPr>
            <p:cNvPr id="131" name="Google Shape;131;g1e005182ed4_2_72"/>
            <p:cNvSpPr/>
            <p:nvPr/>
          </p:nvSpPr>
          <p:spPr>
            <a:xfrm>
              <a:off x="0" y="4413770"/>
              <a:ext cx="5759149" cy="241301"/>
            </a:xfrm>
            <a:prstGeom prst="roundRect">
              <a:avLst>
                <a:gd name="adj" fmla="val 0"/>
              </a:avLst>
            </a:prstGeom>
            <a:solidFill>
              <a:srgbClr val="000000">
                <a:alpha val="0"/>
              </a:srgbClr>
            </a:solidFill>
            <a:ln>
              <a:noFill/>
            </a:ln>
          </p:spPr>
          <p:txBody>
            <a:bodyPr spcFirstLastPara="1" wrap="square" lIns="50800" tIns="50800" rIns="50800" bIns="508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Arial"/>
                <a:buNone/>
                <a:tabLst/>
                <a:defRPr/>
              </a:pPr>
              <a:r>
                <a:rPr kumimoji="0" lang="en-US" sz="900" b="0" i="0" u="none" strike="noStrike" kern="0" cap="none" spc="0" normalizeH="0" baseline="0" noProof="0">
                  <a:ln>
                    <a:noFill/>
                  </a:ln>
                  <a:solidFill>
                    <a:srgbClr val="FFFFFF"/>
                  </a:solidFill>
                  <a:effectLst/>
                  <a:uLnTx/>
                  <a:uFillTx/>
                  <a:latin typeface="Arial"/>
                  <a:ea typeface="Arial"/>
                  <a:cs typeface="Arial"/>
                  <a:sym typeface="Arial"/>
                </a:rPr>
                <a:t>(NYC Health, 2022)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2" name="Google Shape;132;g1e005182ed4_2_72"/>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Racial Indicators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136"/>
        <p:cNvGrpSpPr/>
        <p:nvPr/>
      </p:nvGrpSpPr>
      <p:grpSpPr>
        <a:xfrm>
          <a:off x="0" y="0"/>
          <a:ext cx="0" cy="0"/>
          <a:chOff x="0" y="0"/>
          <a:chExt cx="0" cy="0"/>
        </a:xfrm>
      </p:grpSpPr>
      <p:sp>
        <p:nvSpPr>
          <p:cNvPr id="137" name="Google Shape;137;g1e005182ed4_2_79"/>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Poverty Indicators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38" name="Google Shape;138;g1e005182ed4_2_79" descr="Screen Shot 2023-02-21 at 10.56.31 AM.png"/>
          <p:cNvPicPr preferRelativeResize="0"/>
          <p:nvPr/>
        </p:nvPicPr>
        <p:blipFill rotWithShape="1">
          <a:blip r:embed="rId3">
            <a:alphaModFix/>
          </a:blip>
          <a:srcRect/>
          <a:stretch/>
        </p:blipFill>
        <p:spPr>
          <a:xfrm>
            <a:off x="2181263" y="1288847"/>
            <a:ext cx="7829474" cy="47957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142"/>
        <p:cNvGrpSpPr/>
        <p:nvPr/>
      </p:nvGrpSpPr>
      <p:grpSpPr>
        <a:xfrm>
          <a:off x="0" y="0"/>
          <a:ext cx="0" cy="0"/>
          <a:chOff x="0" y="0"/>
          <a:chExt cx="0" cy="0"/>
        </a:xfrm>
      </p:grpSpPr>
      <p:sp>
        <p:nvSpPr>
          <p:cNvPr id="143" name="Google Shape;143;g24a3548a300_3_67"/>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Substantial Disparities in Rates of Overdose Death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44" name="Google Shape;144;g24a3548a300_3_67" descr="Screen Shot 2023-02-21 at 11.03.15 AM.png"/>
          <p:cNvPicPr preferRelativeResize="0"/>
          <p:nvPr/>
        </p:nvPicPr>
        <p:blipFill rotWithShape="1">
          <a:blip r:embed="rId3">
            <a:alphaModFix/>
          </a:blip>
          <a:srcRect/>
          <a:stretch/>
        </p:blipFill>
        <p:spPr>
          <a:xfrm>
            <a:off x="1751837" y="1398187"/>
            <a:ext cx="8688326" cy="43963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148"/>
        <p:cNvGrpSpPr/>
        <p:nvPr/>
      </p:nvGrpSpPr>
      <p:grpSpPr>
        <a:xfrm>
          <a:off x="0" y="0"/>
          <a:ext cx="0" cy="0"/>
          <a:chOff x="0" y="0"/>
          <a:chExt cx="0" cy="0"/>
        </a:xfrm>
      </p:grpSpPr>
      <p:sp>
        <p:nvSpPr>
          <p:cNvPr id="149" name="Google Shape;149;g1e005182ed4_2_99"/>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Intersection: Race, Poverty, Geography, Addiction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50" name="Google Shape;150;g1e005182ed4_2_99"/>
          <p:cNvGrpSpPr/>
          <p:nvPr/>
        </p:nvGrpSpPr>
        <p:grpSpPr>
          <a:xfrm>
            <a:off x="1889529" y="1817445"/>
            <a:ext cx="8404318" cy="4186139"/>
            <a:chOff x="0" y="0"/>
            <a:chExt cx="8404316" cy="4186138"/>
          </a:xfrm>
        </p:grpSpPr>
        <p:pic>
          <p:nvPicPr>
            <p:cNvPr id="151" name="Google Shape;151;g1e005182ed4_2_99" descr="Google Shape;138;gf3c53c8599_1_1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64291" y="0"/>
              <a:ext cx="8084360" cy="3223110"/>
            </a:xfrm>
            <a:custGeom>
              <a:avLst/>
              <a:gdLst/>
              <a:ahLst/>
              <a:cxnLst/>
              <a:rect l="l" t="t" r="r" b="b"/>
              <a:pathLst>
                <a:path w="21567" h="21513" extrusionOk="0">
                  <a:moveTo>
                    <a:pt x="9232" y="0"/>
                  </a:moveTo>
                  <a:cubicBezTo>
                    <a:pt x="9103" y="40"/>
                    <a:pt x="8968" y="136"/>
                    <a:pt x="8830" y="315"/>
                  </a:cubicBezTo>
                  <a:cubicBezTo>
                    <a:pt x="8591" y="626"/>
                    <a:pt x="8489" y="874"/>
                    <a:pt x="8249" y="1735"/>
                  </a:cubicBezTo>
                  <a:lnTo>
                    <a:pt x="8178" y="1989"/>
                  </a:lnTo>
                  <a:lnTo>
                    <a:pt x="8083" y="1706"/>
                  </a:lnTo>
                  <a:lnTo>
                    <a:pt x="7988" y="1423"/>
                  </a:lnTo>
                  <a:lnTo>
                    <a:pt x="6669" y="1425"/>
                  </a:lnTo>
                  <a:lnTo>
                    <a:pt x="5352" y="1425"/>
                  </a:lnTo>
                  <a:lnTo>
                    <a:pt x="4701" y="4268"/>
                  </a:lnTo>
                  <a:lnTo>
                    <a:pt x="4050" y="7107"/>
                  </a:lnTo>
                  <a:lnTo>
                    <a:pt x="4701" y="9936"/>
                  </a:lnTo>
                  <a:lnTo>
                    <a:pt x="5352" y="12763"/>
                  </a:lnTo>
                  <a:lnTo>
                    <a:pt x="6683" y="12766"/>
                  </a:lnTo>
                  <a:lnTo>
                    <a:pt x="8013" y="12766"/>
                  </a:lnTo>
                  <a:lnTo>
                    <a:pt x="8117" y="12328"/>
                  </a:lnTo>
                  <a:cubicBezTo>
                    <a:pt x="8592" y="10327"/>
                    <a:pt x="9289" y="7227"/>
                    <a:pt x="9289" y="7110"/>
                  </a:cubicBezTo>
                  <a:cubicBezTo>
                    <a:pt x="9289" y="6971"/>
                    <a:pt x="8892" y="5173"/>
                    <a:pt x="8517" y="3613"/>
                  </a:cubicBezTo>
                  <a:lnTo>
                    <a:pt x="8337" y="2866"/>
                  </a:lnTo>
                  <a:lnTo>
                    <a:pt x="8524" y="1958"/>
                  </a:lnTo>
                  <a:cubicBezTo>
                    <a:pt x="8627" y="1459"/>
                    <a:pt x="8775" y="898"/>
                    <a:pt x="8853" y="710"/>
                  </a:cubicBezTo>
                  <a:cubicBezTo>
                    <a:pt x="8978" y="405"/>
                    <a:pt x="9011" y="373"/>
                    <a:pt x="9147" y="437"/>
                  </a:cubicBezTo>
                  <a:cubicBezTo>
                    <a:pt x="9526" y="615"/>
                    <a:pt x="9946" y="2155"/>
                    <a:pt x="10231" y="4413"/>
                  </a:cubicBezTo>
                  <a:cubicBezTo>
                    <a:pt x="10513" y="6647"/>
                    <a:pt x="10506" y="6897"/>
                    <a:pt x="10180" y="6021"/>
                  </a:cubicBezTo>
                  <a:cubicBezTo>
                    <a:pt x="9974" y="5467"/>
                    <a:pt x="9955" y="5442"/>
                    <a:pt x="9854" y="5558"/>
                  </a:cubicBezTo>
                  <a:cubicBezTo>
                    <a:pt x="9685" y="5750"/>
                    <a:pt x="9692" y="5912"/>
                    <a:pt x="9890" y="6551"/>
                  </a:cubicBezTo>
                  <a:cubicBezTo>
                    <a:pt x="9992" y="6879"/>
                    <a:pt x="10171" y="7483"/>
                    <a:pt x="10288" y="7894"/>
                  </a:cubicBezTo>
                  <a:cubicBezTo>
                    <a:pt x="10405" y="8305"/>
                    <a:pt x="10530" y="8641"/>
                    <a:pt x="10566" y="8641"/>
                  </a:cubicBezTo>
                  <a:cubicBezTo>
                    <a:pt x="10602" y="8641"/>
                    <a:pt x="10691" y="8514"/>
                    <a:pt x="10764" y="8358"/>
                  </a:cubicBezTo>
                  <a:cubicBezTo>
                    <a:pt x="10878" y="8112"/>
                    <a:pt x="10905" y="7959"/>
                    <a:pt x="10961" y="7211"/>
                  </a:cubicBezTo>
                  <a:cubicBezTo>
                    <a:pt x="11034" y="6225"/>
                    <a:pt x="11159" y="5315"/>
                    <a:pt x="11247" y="5131"/>
                  </a:cubicBezTo>
                  <a:cubicBezTo>
                    <a:pt x="11281" y="5062"/>
                    <a:pt x="11308" y="4966"/>
                    <a:pt x="11308" y="4917"/>
                  </a:cubicBezTo>
                  <a:cubicBezTo>
                    <a:pt x="11308" y="4706"/>
                    <a:pt x="11170" y="4855"/>
                    <a:pt x="10999" y="5250"/>
                  </a:cubicBezTo>
                  <a:cubicBezTo>
                    <a:pt x="10869" y="5548"/>
                    <a:pt x="10809" y="5633"/>
                    <a:pt x="10794" y="5534"/>
                  </a:cubicBezTo>
                  <a:cubicBezTo>
                    <a:pt x="10783" y="5456"/>
                    <a:pt x="10727" y="4977"/>
                    <a:pt x="10669" y="4466"/>
                  </a:cubicBezTo>
                  <a:cubicBezTo>
                    <a:pt x="10470" y="2693"/>
                    <a:pt x="10013" y="699"/>
                    <a:pt x="9689" y="199"/>
                  </a:cubicBezTo>
                  <a:cubicBezTo>
                    <a:pt x="9616" y="86"/>
                    <a:pt x="9530" y="30"/>
                    <a:pt x="9440" y="0"/>
                  </a:cubicBezTo>
                  <a:lnTo>
                    <a:pt x="9232" y="0"/>
                  </a:lnTo>
                  <a:close/>
                  <a:moveTo>
                    <a:pt x="17325" y="0"/>
                  </a:moveTo>
                  <a:cubicBezTo>
                    <a:pt x="17004" y="157"/>
                    <a:pt x="16677" y="729"/>
                    <a:pt x="16474" y="1595"/>
                  </a:cubicBezTo>
                  <a:lnTo>
                    <a:pt x="16363" y="2069"/>
                  </a:lnTo>
                  <a:lnTo>
                    <a:pt x="16256" y="1746"/>
                  </a:lnTo>
                  <a:lnTo>
                    <a:pt x="16150" y="1423"/>
                  </a:lnTo>
                  <a:lnTo>
                    <a:pt x="14831" y="1425"/>
                  </a:lnTo>
                  <a:lnTo>
                    <a:pt x="13513" y="1430"/>
                  </a:lnTo>
                  <a:lnTo>
                    <a:pt x="12863" y="4270"/>
                  </a:lnTo>
                  <a:lnTo>
                    <a:pt x="12213" y="7110"/>
                  </a:lnTo>
                  <a:lnTo>
                    <a:pt x="12576" y="8676"/>
                  </a:lnTo>
                  <a:cubicBezTo>
                    <a:pt x="12776" y="9536"/>
                    <a:pt x="13069" y="10808"/>
                    <a:pt x="13226" y="11502"/>
                  </a:cubicBezTo>
                  <a:lnTo>
                    <a:pt x="13513" y="12763"/>
                  </a:lnTo>
                  <a:lnTo>
                    <a:pt x="14221" y="12766"/>
                  </a:lnTo>
                  <a:cubicBezTo>
                    <a:pt x="14611" y="12766"/>
                    <a:pt x="14940" y="12806"/>
                    <a:pt x="14952" y="12856"/>
                  </a:cubicBezTo>
                  <a:cubicBezTo>
                    <a:pt x="14978" y="12961"/>
                    <a:pt x="14780" y="13638"/>
                    <a:pt x="14409" y="14710"/>
                  </a:cubicBezTo>
                  <a:cubicBezTo>
                    <a:pt x="14265" y="15127"/>
                    <a:pt x="14153" y="15542"/>
                    <a:pt x="14160" y="15634"/>
                  </a:cubicBezTo>
                  <a:cubicBezTo>
                    <a:pt x="14167" y="15727"/>
                    <a:pt x="14225" y="15850"/>
                    <a:pt x="14287" y="15905"/>
                  </a:cubicBezTo>
                  <a:cubicBezTo>
                    <a:pt x="14391" y="15996"/>
                    <a:pt x="14420" y="15956"/>
                    <a:pt x="14622" y="15457"/>
                  </a:cubicBezTo>
                  <a:cubicBezTo>
                    <a:pt x="14761" y="15113"/>
                    <a:pt x="14854" y="14955"/>
                    <a:pt x="14872" y="15028"/>
                  </a:cubicBezTo>
                  <a:cubicBezTo>
                    <a:pt x="14953" y="15357"/>
                    <a:pt x="14433" y="18674"/>
                    <a:pt x="14138" y="19709"/>
                  </a:cubicBezTo>
                  <a:cubicBezTo>
                    <a:pt x="13932" y="20430"/>
                    <a:pt x="13624" y="21015"/>
                    <a:pt x="13452" y="21015"/>
                  </a:cubicBezTo>
                  <a:cubicBezTo>
                    <a:pt x="13259" y="21015"/>
                    <a:pt x="13067" y="20387"/>
                    <a:pt x="12805" y="18893"/>
                  </a:cubicBezTo>
                  <a:lnTo>
                    <a:pt x="12641" y="17955"/>
                  </a:lnTo>
                  <a:lnTo>
                    <a:pt x="13021" y="16315"/>
                  </a:lnTo>
                  <a:lnTo>
                    <a:pt x="13402" y="14676"/>
                  </a:lnTo>
                  <a:lnTo>
                    <a:pt x="13306" y="14262"/>
                  </a:lnTo>
                  <a:cubicBezTo>
                    <a:pt x="13253" y="14035"/>
                    <a:pt x="12960" y="12758"/>
                    <a:pt x="12656" y="11425"/>
                  </a:cubicBezTo>
                  <a:lnTo>
                    <a:pt x="12102" y="9001"/>
                  </a:lnTo>
                  <a:lnTo>
                    <a:pt x="10781" y="8975"/>
                  </a:lnTo>
                  <a:lnTo>
                    <a:pt x="9460" y="8948"/>
                  </a:lnTo>
                  <a:lnTo>
                    <a:pt x="9316" y="9542"/>
                  </a:lnTo>
                  <a:cubicBezTo>
                    <a:pt x="9237" y="9869"/>
                    <a:pt x="8969" y="11018"/>
                    <a:pt x="8721" y="12095"/>
                  </a:cubicBezTo>
                  <a:cubicBezTo>
                    <a:pt x="8473" y="13173"/>
                    <a:pt x="8239" y="14195"/>
                    <a:pt x="8199" y="14366"/>
                  </a:cubicBezTo>
                  <a:lnTo>
                    <a:pt x="8127" y="14673"/>
                  </a:lnTo>
                  <a:lnTo>
                    <a:pt x="8787" y="17510"/>
                  </a:lnTo>
                  <a:lnTo>
                    <a:pt x="9446" y="20344"/>
                  </a:lnTo>
                  <a:lnTo>
                    <a:pt x="10765" y="20374"/>
                  </a:lnTo>
                  <a:lnTo>
                    <a:pt x="12083" y="20400"/>
                  </a:lnTo>
                  <a:lnTo>
                    <a:pt x="12230" y="19743"/>
                  </a:lnTo>
                  <a:cubicBezTo>
                    <a:pt x="12451" y="18753"/>
                    <a:pt x="12476" y="18733"/>
                    <a:pt x="12603" y="19425"/>
                  </a:cubicBezTo>
                  <a:cubicBezTo>
                    <a:pt x="12783" y="20408"/>
                    <a:pt x="13029" y="21015"/>
                    <a:pt x="13379" y="21330"/>
                  </a:cubicBezTo>
                  <a:cubicBezTo>
                    <a:pt x="13628" y="21554"/>
                    <a:pt x="13749" y="21568"/>
                    <a:pt x="13931" y="21396"/>
                  </a:cubicBezTo>
                  <a:cubicBezTo>
                    <a:pt x="14320" y="21029"/>
                    <a:pt x="14846" y="19077"/>
                    <a:pt x="15082" y="17126"/>
                  </a:cubicBezTo>
                  <a:cubicBezTo>
                    <a:pt x="15230" y="15901"/>
                    <a:pt x="15245" y="15866"/>
                    <a:pt x="15422" y="16323"/>
                  </a:cubicBezTo>
                  <a:cubicBezTo>
                    <a:pt x="15569" y="16701"/>
                    <a:pt x="15717" y="16955"/>
                    <a:pt x="15717" y="16827"/>
                  </a:cubicBezTo>
                  <a:cubicBezTo>
                    <a:pt x="15717" y="16788"/>
                    <a:pt x="15669" y="16511"/>
                    <a:pt x="15611" y="16209"/>
                  </a:cubicBezTo>
                  <a:cubicBezTo>
                    <a:pt x="15548" y="15888"/>
                    <a:pt x="15473" y="15200"/>
                    <a:pt x="15428" y="14548"/>
                  </a:cubicBezTo>
                  <a:cubicBezTo>
                    <a:pt x="15360" y="13542"/>
                    <a:pt x="15341" y="13411"/>
                    <a:pt x="15226" y="13171"/>
                  </a:cubicBezTo>
                  <a:cubicBezTo>
                    <a:pt x="15157" y="13025"/>
                    <a:pt x="15111" y="12873"/>
                    <a:pt x="15127" y="12834"/>
                  </a:cubicBezTo>
                  <a:cubicBezTo>
                    <a:pt x="15142" y="12796"/>
                    <a:pt x="15383" y="12766"/>
                    <a:pt x="15662" y="12766"/>
                  </a:cubicBezTo>
                  <a:lnTo>
                    <a:pt x="16170" y="12766"/>
                  </a:lnTo>
                  <a:lnTo>
                    <a:pt x="16268" y="12379"/>
                  </a:lnTo>
                  <a:cubicBezTo>
                    <a:pt x="16515" y="11406"/>
                    <a:pt x="17449" y="7221"/>
                    <a:pt x="17449" y="7089"/>
                  </a:cubicBezTo>
                  <a:cubicBezTo>
                    <a:pt x="17448" y="7007"/>
                    <a:pt x="17245" y="6058"/>
                    <a:pt x="16995" y="4980"/>
                  </a:cubicBezTo>
                  <a:cubicBezTo>
                    <a:pt x="16746" y="3903"/>
                    <a:pt x="16542" y="2959"/>
                    <a:pt x="16542" y="2882"/>
                  </a:cubicBezTo>
                  <a:cubicBezTo>
                    <a:pt x="16542" y="2628"/>
                    <a:pt x="16884" y="1098"/>
                    <a:pt x="17023" y="728"/>
                  </a:cubicBezTo>
                  <a:cubicBezTo>
                    <a:pt x="17144" y="407"/>
                    <a:pt x="17177" y="371"/>
                    <a:pt x="17308" y="424"/>
                  </a:cubicBezTo>
                  <a:cubicBezTo>
                    <a:pt x="17773" y="613"/>
                    <a:pt x="18239" y="2543"/>
                    <a:pt x="18559" y="5605"/>
                  </a:cubicBezTo>
                  <a:cubicBezTo>
                    <a:pt x="18606" y="6050"/>
                    <a:pt x="18629" y="6450"/>
                    <a:pt x="18611" y="6495"/>
                  </a:cubicBezTo>
                  <a:cubicBezTo>
                    <a:pt x="18593" y="6540"/>
                    <a:pt x="18480" y="6324"/>
                    <a:pt x="18358" y="6016"/>
                  </a:cubicBezTo>
                  <a:cubicBezTo>
                    <a:pt x="18140" y="5464"/>
                    <a:pt x="18135" y="5459"/>
                    <a:pt x="18019" y="5608"/>
                  </a:cubicBezTo>
                  <a:cubicBezTo>
                    <a:pt x="17955" y="5691"/>
                    <a:pt x="17902" y="5822"/>
                    <a:pt x="17902" y="5897"/>
                  </a:cubicBezTo>
                  <a:cubicBezTo>
                    <a:pt x="17902" y="5971"/>
                    <a:pt x="18019" y="6399"/>
                    <a:pt x="18162" y="6848"/>
                  </a:cubicBezTo>
                  <a:cubicBezTo>
                    <a:pt x="18305" y="7296"/>
                    <a:pt x="18483" y="7882"/>
                    <a:pt x="18556" y="8151"/>
                  </a:cubicBezTo>
                  <a:cubicBezTo>
                    <a:pt x="18629" y="8420"/>
                    <a:pt x="18709" y="8641"/>
                    <a:pt x="18734" y="8641"/>
                  </a:cubicBezTo>
                  <a:cubicBezTo>
                    <a:pt x="18758" y="8641"/>
                    <a:pt x="18841" y="8547"/>
                    <a:pt x="18917" y="8429"/>
                  </a:cubicBezTo>
                  <a:cubicBezTo>
                    <a:pt x="19014" y="8279"/>
                    <a:pt x="19065" y="8103"/>
                    <a:pt x="19090" y="7836"/>
                  </a:cubicBezTo>
                  <a:cubicBezTo>
                    <a:pt x="19246" y="6142"/>
                    <a:pt x="19318" y="5553"/>
                    <a:pt x="19407" y="5240"/>
                  </a:cubicBezTo>
                  <a:cubicBezTo>
                    <a:pt x="19464" y="5041"/>
                    <a:pt x="19491" y="4862"/>
                    <a:pt x="19468" y="4842"/>
                  </a:cubicBezTo>
                  <a:cubicBezTo>
                    <a:pt x="19410" y="4795"/>
                    <a:pt x="19219" y="5115"/>
                    <a:pt x="19123" y="5420"/>
                  </a:cubicBezTo>
                  <a:cubicBezTo>
                    <a:pt x="19081" y="5555"/>
                    <a:pt x="19030" y="5627"/>
                    <a:pt x="19011" y="5579"/>
                  </a:cubicBezTo>
                  <a:cubicBezTo>
                    <a:pt x="18992" y="5531"/>
                    <a:pt x="18919" y="5005"/>
                    <a:pt x="18849" y="4411"/>
                  </a:cubicBezTo>
                  <a:cubicBezTo>
                    <a:pt x="18636" y="2603"/>
                    <a:pt x="18217" y="771"/>
                    <a:pt x="17894" y="236"/>
                  </a:cubicBezTo>
                  <a:cubicBezTo>
                    <a:pt x="17818" y="109"/>
                    <a:pt x="17731" y="42"/>
                    <a:pt x="17642" y="0"/>
                  </a:cubicBezTo>
                  <a:lnTo>
                    <a:pt x="17325" y="0"/>
                  </a:lnTo>
                  <a:close/>
                  <a:moveTo>
                    <a:pt x="2615" y="8951"/>
                  </a:moveTo>
                  <a:cubicBezTo>
                    <a:pt x="1615" y="8951"/>
                    <a:pt x="1294" y="8983"/>
                    <a:pt x="1263" y="9081"/>
                  </a:cubicBezTo>
                  <a:cubicBezTo>
                    <a:pt x="1240" y="9152"/>
                    <a:pt x="965" y="10324"/>
                    <a:pt x="653" y="11685"/>
                  </a:cubicBezTo>
                  <a:cubicBezTo>
                    <a:pt x="340" y="13046"/>
                    <a:pt x="58" y="14274"/>
                    <a:pt x="25" y="14416"/>
                  </a:cubicBezTo>
                  <a:cubicBezTo>
                    <a:pt x="-33" y="14663"/>
                    <a:pt x="-17" y="14753"/>
                    <a:pt x="406" y="16583"/>
                  </a:cubicBezTo>
                  <a:cubicBezTo>
                    <a:pt x="649" y="17632"/>
                    <a:pt x="948" y="18919"/>
                    <a:pt x="1072" y="19444"/>
                  </a:cubicBezTo>
                  <a:lnTo>
                    <a:pt x="1297" y="20397"/>
                  </a:lnTo>
                  <a:lnTo>
                    <a:pt x="2610" y="20397"/>
                  </a:lnTo>
                  <a:lnTo>
                    <a:pt x="3923" y="20397"/>
                  </a:lnTo>
                  <a:lnTo>
                    <a:pt x="4049" y="19838"/>
                  </a:lnTo>
                  <a:cubicBezTo>
                    <a:pt x="4118" y="19531"/>
                    <a:pt x="4193" y="19252"/>
                    <a:pt x="4214" y="19219"/>
                  </a:cubicBezTo>
                  <a:cubicBezTo>
                    <a:pt x="4236" y="19185"/>
                    <a:pt x="4293" y="19364"/>
                    <a:pt x="4341" y="19616"/>
                  </a:cubicBezTo>
                  <a:cubicBezTo>
                    <a:pt x="4466" y="20260"/>
                    <a:pt x="4699" y="20864"/>
                    <a:pt x="4941" y="21166"/>
                  </a:cubicBezTo>
                  <a:cubicBezTo>
                    <a:pt x="5288" y="21600"/>
                    <a:pt x="5562" y="21483"/>
                    <a:pt x="5899" y="20758"/>
                  </a:cubicBezTo>
                  <a:cubicBezTo>
                    <a:pt x="6243" y="20016"/>
                    <a:pt x="6617" y="18584"/>
                    <a:pt x="6920" y="16840"/>
                  </a:cubicBezTo>
                  <a:lnTo>
                    <a:pt x="7027" y="16220"/>
                  </a:lnTo>
                  <a:lnTo>
                    <a:pt x="7109" y="16479"/>
                  </a:lnTo>
                  <a:cubicBezTo>
                    <a:pt x="7338" y="17206"/>
                    <a:pt x="7375" y="17303"/>
                    <a:pt x="7423" y="17303"/>
                  </a:cubicBezTo>
                  <a:cubicBezTo>
                    <a:pt x="7484" y="17303"/>
                    <a:pt x="7491" y="17182"/>
                    <a:pt x="7439" y="17041"/>
                  </a:cubicBezTo>
                  <a:cubicBezTo>
                    <a:pt x="7363" y="16835"/>
                    <a:pt x="7304" y="16132"/>
                    <a:pt x="7272" y="15057"/>
                  </a:cubicBezTo>
                  <a:cubicBezTo>
                    <a:pt x="7237" y="13892"/>
                    <a:pt x="7205" y="13667"/>
                    <a:pt x="7034" y="13346"/>
                  </a:cubicBezTo>
                  <a:lnTo>
                    <a:pt x="6931" y="13152"/>
                  </a:lnTo>
                  <a:lnTo>
                    <a:pt x="6441" y="14376"/>
                  </a:lnTo>
                  <a:cubicBezTo>
                    <a:pt x="6171" y="15049"/>
                    <a:pt x="5951" y="15651"/>
                    <a:pt x="5951" y="15717"/>
                  </a:cubicBezTo>
                  <a:cubicBezTo>
                    <a:pt x="5951" y="15782"/>
                    <a:pt x="5998" y="15915"/>
                    <a:pt x="6056" y="16011"/>
                  </a:cubicBezTo>
                  <a:cubicBezTo>
                    <a:pt x="6174" y="16203"/>
                    <a:pt x="6145" y="16231"/>
                    <a:pt x="6493" y="15523"/>
                  </a:cubicBezTo>
                  <a:cubicBezTo>
                    <a:pt x="6601" y="15303"/>
                    <a:pt x="6697" y="15177"/>
                    <a:pt x="6711" y="15234"/>
                  </a:cubicBezTo>
                  <a:cubicBezTo>
                    <a:pt x="6742" y="15362"/>
                    <a:pt x="6357" y="17509"/>
                    <a:pt x="6122" y="18511"/>
                  </a:cubicBezTo>
                  <a:cubicBezTo>
                    <a:pt x="5864" y="19616"/>
                    <a:pt x="5540" y="20444"/>
                    <a:pt x="5268" y="20699"/>
                  </a:cubicBezTo>
                  <a:cubicBezTo>
                    <a:pt x="5086" y="20869"/>
                    <a:pt x="5025" y="20888"/>
                    <a:pt x="4941" y="20792"/>
                  </a:cubicBezTo>
                  <a:cubicBezTo>
                    <a:pt x="4807" y="20640"/>
                    <a:pt x="4662" y="20010"/>
                    <a:pt x="4528" y="19009"/>
                  </a:cubicBezTo>
                  <a:lnTo>
                    <a:pt x="4421" y="18215"/>
                  </a:lnTo>
                  <a:lnTo>
                    <a:pt x="4758" y="16752"/>
                  </a:lnTo>
                  <a:cubicBezTo>
                    <a:pt x="4944" y="15949"/>
                    <a:pt x="5129" y="15153"/>
                    <a:pt x="5169" y="14983"/>
                  </a:cubicBezTo>
                  <a:cubicBezTo>
                    <a:pt x="5243" y="14675"/>
                    <a:pt x="5243" y="14670"/>
                    <a:pt x="5110" y="14106"/>
                  </a:cubicBezTo>
                  <a:cubicBezTo>
                    <a:pt x="5037" y="13794"/>
                    <a:pt x="4919" y="13284"/>
                    <a:pt x="4850" y="12972"/>
                  </a:cubicBezTo>
                  <a:cubicBezTo>
                    <a:pt x="4780" y="12660"/>
                    <a:pt x="4626" y="11989"/>
                    <a:pt x="4506" y="11478"/>
                  </a:cubicBezTo>
                  <a:cubicBezTo>
                    <a:pt x="4387" y="10968"/>
                    <a:pt x="4207" y="10191"/>
                    <a:pt x="4107" y="9751"/>
                  </a:cubicBezTo>
                  <a:lnTo>
                    <a:pt x="3926" y="8951"/>
                  </a:lnTo>
                  <a:lnTo>
                    <a:pt x="2615" y="8951"/>
                  </a:lnTo>
                  <a:close/>
                  <a:moveTo>
                    <a:pt x="17599" y="9001"/>
                  </a:moveTo>
                  <a:lnTo>
                    <a:pt x="16943" y="11838"/>
                  </a:lnTo>
                  <a:cubicBezTo>
                    <a:pt x="16364" y="14350"/>
                    <a:pt x="16295" y="14697"/>
                    <a:pt x="16340" y="14879"/>
                  </a:cubicBezTo>
                  <a:cubicBezTo>
                    <a:pt x="16368" y="14993"/>
                    <a:pt x="16519" y="15643"/>
                    <a:pt x="16677" y="16323"/>
                  </a:cubicBezTo>
                  <a:cubicBezTo>
                    <a:pt x="16834" y="17004"/>
                    <a:pt x="17112" y="18200"/>
                    <a:pt x="17293" y="18980"/>
                  </a:cubicBezTo>
                  <a:lnTo>
                    <a:pt x="17622" y="20400"/>
                  </a:lnTo>
                  <a:lnTo>
                    <a:pt x="18939" y="20374"/>
                  </a:lnTo>
                  <a:lnTo>
                    <a:pt x="20257" y="20344"/>
                  </a:lnTo>
                  <a:lnTo>
                    <a:pt x="20781" y="18077"/>
                  </a:lnTo>
                  <a:cubicBezTo>
                    <a:pt x="21070" y="16829"/>
                    <a:pt x="21365" y="15552"/>
                    <a:pt x="21437" y="15237"/>
                  </a:cubicBezTo>
                  <a:lnTo>
                    <a:pt x="21567" y="14665"/>
                  </a:lnTo>
                  <a:lnTo>
                    <a:pt x="20914" y="11833"/>
                  </a:lnTo>
                  <a:lnTo>
                    <a:pt x="20259" y="9001"/>
                  </a:lnTo>
                  <a:lnTo>
                    <a:pt x="18929" y="9001"/>
                  </a:lnTo>
                  <a:lnTo>
                    <a:pt x="17599" y="9001"/>
                  </a:lnTo>
                  <a:close/>
                </a:path>
              </a:pathLst>
            </a:custGeom>
            <a:noFill/>
            <a:ln>
              <a:noFill/>
            </a:ln>
          </p:spPr>
        </p:pic>
        <p:sp>
          <p:nvSpPr>
            <p:cNvPr id="152" name="Google Shape;152;g1e005182ed4_2_99"/>
            <p:cNvSpPr/>
            <p:nvPr/>
          </p:nvSpPr>
          <p:spPr>
            <a:xfrm>
              <a:off x="0" y="3589237"/>
              <a:ext cx="8404316" cy="596901"/>
            </a:xfrm>
            <a:prstGeom prst="roundRect">
              <a:avLst>
                <a:gd name="adj" fmla="val 0"/>
              </a:avLst>
            </a:prstGeom>
            <a:solidFill>
              <a:srgbClr val="000000">
                <a:alpha val="0"/>
              </a:srgbClr>
            </a:solid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Blacks in low income neighborhoods experienced the greatest increases in absolute number and rate per 100,000.  </a:t>
              </a:r>
              <a:br>
                <a:rPr kumimoji="0" lang="en-US" sz="1200" b="0" i="0" u="none" strike="noStrike" kern="0" cap="none" spc="0" normalizeH="0" baseline="0" noProof="0">
                  <a:ln>
                    <a:noFill/>
                  </a:ln>
                  <a:solidFill>
                    <a:srgbClr val="FFFFFF"/>
                  </a:solidFill>
                  <a:effectLst/>
                  <a:uLnTx/>
                  <a:uFillTx/>
                  <a:latin typeface="Arial"/>
                  <a:ea typeface="Arial"/>
                  <a:cs typeface="Arial"/>
                  <a:sym typeface="Arial"/>
                </a:rPr>
              </a:br>
              <a:br>
                <a:rPr kumimoji="0" lang="en-US" sz="1200" b="0" i="0" u="none" strike="noStrike" kern="0" cap="none" spc="0" normalizeH="0" baseline="0" noProof="0">
                  <a:ln>
                    <a:noFill/>
                  </a:ln>
                  <a:solidFill>
                    <a:srgbClr val="FFFFFF"/>
                  </a:solidFill>
                  <a:effectLst/>
                  <a:uLnTx/>
                  <a:uFillTx/>
                  <a:latin typeface="Arial"/>
                  <a:ea typeface="Arial"/>
                  <a:cs typeface="Arial"/>
                  <a:sym typeface="Arial"/>
                </a:rPr>
              </a:br>
              <a:r>
                <a:rPr kumimoji="0" lang="en-US" sz="900" b="0" i="0" u="none" strike="noStrike" kern="0" cap="none" spc="0" normalizeH="0" baseline="0" noProof="0">
                  <a:ln>
                    <a:noFill/>
                  </a:ln>
                  <a:solidFill>
                    <a:srgbClr val="FFFFFF"/>
                  </a:solidFill>
                  <a:effectLst/>
                  <a:uLnTx/>
                  <a:uFillTx/>
                  <a:latin typeface="Arial"/>
                  <a:ea typeface="Arial"/>
                  <a:cs typeface="Arial"/>
                  <a:sym typeface="Arial"/>
                </a:rPr>
                <a:t>(NYC Health, 2021)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156"/>
        <p:cNvGrpSpPr/>
        <p:nvPr/>
      </p:nvGrpSpPr>
      <p:grpSpPr>
        <a:xfrm>
          <a:off x="0" y="0"/>
          <a:ext cx="0" cy="0"/>
          <a:chOff x="0" y="0"/>
          <a:chExt cx="0" cy="0"/>
        </a:xfrm>
      </p:grpSpPr>
      <p:sp>
        <p:nvSpPr>
          <p:cNvPr id="157" name="Google Shape;157;g1e005182ed4_2_106"/>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Structural Racism is a Public Health Crisis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g1e005182ed4_2_106"/>
          <p:cNvSpPr txBox="1"/>
          <p:nvPr/>
        </p:nvSpPr>
        <p:spPr>
          <a:xfrm>
            <a:off x="766800" y="1608899"/>
            <a:ext cx="10658400" cy="36402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FFFFFF"/>
              </a:buClr>
              <a:buSzPts val="2400"/>
              <a:buFont typeface="Arial"/>
              <a:buNone/>
              <a:tabLst/>
              <a:defRPr/>
            </a:pPr>
            <a:r>
              <a:rPr kumimoji="0" lang="en-US" sz="3400" b="0" i="0" u="none" strike="noStrike" kern="0" cap="none" spc="0" normalizeH="0" baseline="0" noProof="0">
                <a:ln>
                  <a:noFill/>
                </a:ln>
                <a:solidFill>
                  <a:srgbClr val="FFFFFF"/>
                </a:solidFill>
                <a:effectLst/>
                <a:uLnTx/>
                <a:uFillTx/>
                <a:latin typeface="Arial"/>
                <a:ea typeface="Arial"/>
                <a:cs typeface="Arial"/>
                <a:sym typeface="Arial"/>
              </a:rPr>
              <a:t>October 2021 the New York City Board of Health declared that “the service and care received by Black New Yorkers reflected long standing structural racism, which impacted their health and wellbeing”, thus defining it as a public health crisis.</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200"/>
              </a:spcBef>
              <a:spcAft>
                <a:spcPts val="0"/>
              </a:spcAft>
              <a:buClr>
                <a:srgbClr val="FFFFFF"/>
              </a:buClr>
              <a:buSzPts val="900"/>
              <a:buFont typeface="Arial"/>
              <a:buNone/>
              <a:tabLst/>
              <a:defRPr/>
            </a:pPr>
            <a:r>
              <a:rPr kumimoji="0" lang="en-US" sz="1900" b="0" i="0" u="none" strike="noStrike" kern="0" cap="none" spc="0" normalizeH="0" baseline="0" noProof="0">
                <a:ln>
                  <a:noFill/>
                </a:ln>
                <a:solidFill>
                  <a:srgbClr val="FFFFFF"/>
                </a:solidFill>
                <a:effectLst/>
                <a:uLnTx/>
                <a:uFillTx/>
                <a:latin typeface="Arial"/>
                <a:ea typeface="Arial"/>
                <a:cs typeface="Arial"/>
                <a:sym typeface="Arial"/>
              </a:rPr>
              <a:t>(NYC Health, 2021)</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162"/>
        <p:cNvGrpSpPr/>
        <p:nvPr/>
      </p:nvGrpSpPr>
      <p:grpSpPr>
        <a:xfrm>
          <a:off x="0" y="0"/>
          <a:ext cx="0" cy="0"/>
          <a:chOff x="0" y="0"/>
          <a:chExt cx="0" cy="0"/>
        </a:xfrm>
      </p:grpSpPr>
      <p:sp>
        <p:nvSpPr>
          <p:cNvPr id="163" name="Google Shape;163;g1e005182ed4_2_111"/>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0" i="0" u="none" strike="noStrike" kern="0" cap="none" spc="0" normalizeH="0" baseline="0" noProof="0">
                <a:ln>
                  <a:noFill/>
                </a:ln>
                <a:solidFill>
                  <a:srgbClr val="FFFFFF"/>
                </a:solidFill>
                <a:effectLst/>
                <a:uLnTx/>
                <a:uFillTx/>
                <a:latin typeface="Arial"/>
                <a:cs typeface="Arial"/>
                <a:sym typeface="Arial"/>
              </a:rPr>
              <a:t>Negative Impact of </a:t>
            </a: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Structural Racism </a:t>
            </a:r>
            <a:r>
              <a:rPr kumimoji="0" lang="en-US" sz="3200" b="0" i="0" u="none" strike="noStrike" kern="0" cap="none" spc="0" normalizeH="0" baseline="0" noProof="0">
                <a:ln>
                  <a:noFill/>
                </a:ln>
                <a:solidFill>
                  <a:srgbClr val="FFFFFF"/>
                </a:solidFill>
                <a:effectLst/>
                <a:uLnTx/>
                <a:uFillTx/>
                <a:latin typeface="Arial"/>
                <a:cs typeface="Arial"/>
                <a:sym typeface="Arial"/>
              </a:rPr>
              <a:t>on POC in</a:t>
            </a: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 NYC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4" name="Google Shape;164;g1e005182ed4_2_111"/>
          <p:cNvGrpSpPr/>
          <p:nvPr/>
        </p:nvGrpSpPr>
        <p:grpSpPr>
          <a:xfrm>
            <a:off x="3033423" y="1393085"/>
            <a:ext cx="6378579" cy="4874108"/>
            <a:chOff x="-1" y="0"/>
            <a:chExt cx="6378578" cy="4874106"/>
          </a:xfrm>
        </p:grpSpPr>
        <p:pic>
          <p:nvPicPr>
            <p:cNvPr id="165" name="Google Shape;165;g1e005182ed4_2_111" descr="Google Shape;153;gf3c53c8599_1_2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 y="0"/>
              <a:ext cx="6125151" cy="4470797"/>
            </a:xfrm>
            <a:custGeom>
              <a:avLst/>
              <a:gdLst/>
              <a:ahLst/>
              <a:cxnLst/>
              <a:rect l="l" t="t" r="r" b="b"/>
              <a:pathLst>
                <a:path w="21597" h="21600" extrusionOk="0">
                  <a:moveTo>
                    <a:pt x="12269" y="0"/>
                  </a:moveTo>
                  <a:cubicBezTo>
                    <a:pt x="7980" y="0"/>
                    <a:pt x="7924" y="3"/>
                    <a:pt x="7843" y="113"/>
                  </a:cubicBezTo>
                  <a:cubicBezTo>
                    <a:pt x="7768" y="215"/>
                    <a:pt x="7761" y="300"/>
                    <a:pt x="7760" y="1078"/>
                  </a:cubicBezTo>
                  <a:lnTo>
                    <a:pt x="7760" y="1931"/>
                  </a:lnTo>
                  <a:lnTo>
                    <a:pt x="6753" y="3079"/>
                  </a:lnTo>
                  <a:cubicBezTo>
                    <a:pt x="6199" y="3710"/>
                    <a:pt x="5559" y="4445"/>
                    <a:pt x="5330" y="4713"/>
                  </a:cubicBezTo>
                  <a:lnTo>
                    <a:pt x="4913" y="5198"/>
                  </a:lnTo>
                  <a:lnTo>
                    <a:pt x="4512" y="5137"/>
                  </a:lnTo>
                  <a:cubicBezTo>
                    <a:pt x="3307" y="4949"/>
                    <a:pt x="1943" y="5639"/>
                    <a:pt x="1120" y="6851"/>
                  </a:cubicBezTo>
                  <a:cubicBezTo>
                    <a:pt x="568" y="7666"/>
                    <a:pt x="185" y="8702"/>
                    <a:pt x="46" y="9758"/>
                  </a:cubicBezTo>
                  <a:cubicBezTo>
                    <a:pt x="12" y="10012"/>
                    <a:pt x="-3" y="10415"/>
                    <a:pt x="1" y="10818"/>
                  </a:cubicBezTo>
                  <a:cubicBezTo>
                    <a:pt x="5" y="11221"/>
                    <a:pt x="28" y="11622"/>
                    <a:pt x="67" y="11875"/>
                  </a:cubicBezTo>
                  <a:cubicBezTo>
                    <a:pt x="290" y="13330"/>
                    <a:pt x="927" y="14635"/>
                    <a:pt x="1813" y="15443"/>
                  </a:cubicBezTo>
                  <a:cubicBezTo>
                    <a:pt x="2773" y="16319"/>
                    <a:pt x="3926" y="16592"/>
                    <a:pt x="5089" y="16222"/>
                  </a:cubicBezTo>
                  <a:cubicBezTo>
                    <a:pt x="5291" y="16157"/>
                    <a:pt x="5494" y="16093"/>
                    <a:pt x="5542" y="16078"/>
                  </a:cubicBezTo>
                  <a:cubicBezTo>
                    <a:pt x="5613" y="16055"/>
                    <a:pt x="5664" y="16114"/>
                    <a:pt x="5798" y="16377"/>
                  </a:cubicBezTo>
                  <a:cubicBezTo>
                    <a:pt x="5891" y="16557"/>
                    <a:pt x="6296" y="17308"/>
                    <a:pt x="6700" y="18047"/>
                  </a:cubicBezTo>
                  <a:lnTo>
                    <a:pt x="7433" y="19389"/>
                  </a:lnTo>
                  <a:lnTo>
                    <a:pt x="7434" y="20331"/>
                  </a:lnTo>
                  <a:cubicBezTo>
                    <a:pt x="7435" y="21312"/>
                    <a:pt x="7456" y="21459"/>
                    <a:pt x="7611" y="21544"/>
                  </a:cubicBezTo>
                  <a:cubicBezTo>
                    <a:pt x="7660" y="21572"/>
                    <a:pt x="9615" y="21594"/>
                    <a:pt x="11977" y="21596"/>
                  </a:cubicBezTo>
                  <a:lnTo>
                    <a:pt x="16254" y="21600"/>
                  </a:lnTo>
                  <a:lnTo>
                    <a:pt x="16358" y="21458"/>
                  </a:lnTo>
                  <a:lnTo>
                    <a:pt x="16460" y="21318"/>
                  </a:lnTo>
                  <a:lnTo>
                    <a:pt x="16447" y="20279"/>
                  </a:lnTo>
                  <a:cubicBezTo>
                    <a:pt x="16436" y="19324"/>
                    <a:pt x="16428" y="19234"/>
                    <a:pt x="16355" y="19161"/>
                  </a:cubicBezTo>
                  <a:cubicBezTo>
                    <a:pt x="16287" y="19093"/>
                    <a:pt x="15639" y="19083"/>
                    <a:pt x="11926" y="19096"/>
                  </a:cubicBezTo>
                  <a:cubicBezTo>
                    <a:pt x="9534" y="19104"/>
                    <a:pt x="7548" y="19130"/>
                    <a:pt x="7511" y="19155"/>
                  </a:cubicBezTo>
                  <a:cubicBezTo>
                    <a:pt x="7457" y="19192"/>
                    <a:pt x="7349" y="19025"/>
                    <a:pt x="6960" y="18302"/>
                  </a:cubicBezTo>
                  <a:cubicBezTo>
                    <a:pt x="6694" y="17807"/>
                    <a:pt x="6362" y="17194"/>
                    <a:pt x="6222" y="16941"/>
                  </a:cubicBezTo>
                  <a:cubicBezTo>
                    <a:pt x="5871" y="16303"/>
                    <a:pt x="5722" y="16016"/>
                    <a:pt x="5722" y="15982"/>
                  </a:cubicBezTo>
                  <a:cubicBezTo>
                    <a:pt x="5722" y="15966"/>
                    <a:pt x="5803" y="15905"/>
                    <a:pt x="5903" y="15844"/>
                  </a:cubicBezTo>
                  <a:cubicBezTo>
                    <a:pt x="6478" y="15495"/>
                    <a:pt x="7183" y="14636"/>
                    <a:pt x="7576" y="13808"/>
                  </a:cubicBezTo>
                  <a:cubicBezTo>
                    <a:pt x="7703" y="13538"/>
                    <a:pt x="7817" y="13319"/>
                    <a:pt x="7829" y="13319"/>
                  </a:cubicBezTo>
                  <a:cubicBezTo>
                    <a:pt x="7841" y="13319"/>
                    <a:pt x="8036" y="13543"/>
                    <a:pt x="8264" y="13817"/>
                  </a:cubicBezTo>
                  <a:cubicBezTo>
                    <a:pt x="8492" y="14091"/>
                    <a:pt x="8872" y="14545"/>
                    <a:pt x="9108" y="14828"/>
                  </a:cubicBezTo>
                  <a:cubicBezTo>
                    <a:pt x="9344" y="15110"/>
                    <a:pt x="9724" y="15568"/>
                    <a:pt x="9952" y="15844"/>
                  </a:cubicBezTo>
                  <a:lnTo>
                    <a:pt x="10367" y="16346"/>
                  </a:lnTo>
                  <a:lnTo>
                    <a:pt x="10380" y="17215"/>
                  </a:lnTo>
                  <a:cubicBezTo>
                    <a:pt x="10393" y="18050"/>
                    <a:pt x="10398" y="18088"/>
                    <a:pt x="10490" y="18191"/>
                  </a:cubicBezTo>
                  <a:cubicBezTo>
                    <a:pt x="10584" y="18294"/>
                    <a:pt x="10715" y="18298"/>
                    <a:pt x="14908" y="18298"/>
                  </a:cubicBezTo>
                  <a:cubicBezTo>
                    <a:pt x="19175" y="18298"/>
                    <a:pt x="19231" y="18297"/>
                    <a:pt x="19312" y="18187"/>
                  </a:cubicBezTo>
                  <a:cubicBezTo>
                    <a:pt x="19388" y="18083"/>
                    <a:pt x="19393" y="17999"/>
                    <a:pt x="19393" y="17038"/>
                  </a:cubicBezTo>
                  <a:cubicBezTo>
                    <a:pt x="19393" y="16078"/>
                    <a:pt x="19388" y="15996"/>
                    <a:pt x="19312" y="15892"/>
                  </a:cubicBezTo>
                  <a:cubicBezTo>
                    <a:pt x="19231" y="15781"/>
                    <a:pt x="19175" y="15781"/>
                    <a:pt x="14901" y="15781"/>
                  </a:cubicBezTo>
                  <a:lnTo>
                    <a:pt x="10573" y="15781"/>
                  </a:lnTo>
                  <a:lnTo>
                    <a:pt x="10458" y="15953"/>
                  </a:lnTo>
                  <a:lnTo>
                    <a:pt x="10342" y="16126"/>
                  </a:lnTo>
                  <a:lnTo>
                    <a:pt x="9957" y="15660"/>
                  </a:lnTo>
                  <a:cubicBezTo>
                    <a:pt x="9745" y="15403"/>
                    <a:pt x="9223" y="14779"/>
                    <a:pt x="8799" y="14273"/>
                  </a:cubicBezTo>
                  <a:cubicBezTo>
                    <a:pt x="8374" y="13768"/>
                    <a:pt x="7992" y="13311"/>
                    <a:pt x="7949" y="13257"/>
                  </a:cubicBezTo>
                  <a:cubicBezTo>
                    <a:pt x="7873" y="13161"/>
                    <a:pt x="7873" y="13147"/>
                    <a:pt x="7997" y="12636"/>
                  </a:cubicBezTo>
                  <a:cubicBezTo>
                    <a:pt x="8066" y="12349"/>
                    <a:pt x="8145" y="11939"/>
                    <a:pt x="8172" y="11723"/>
                  </a:cubicBezTo>
                  <a:cubicBezTo>
                    <a:pt x="8198" y="11508"/>
                    <a:pt x="8234" y="11312"/>
                    <a:pt x="8252" y="11286"/>
                  </a:cubicBezTo>
                  <a:cubicBezTo>
                    <a:pt x="8269" y="11260"/>
                    <a:pt x="8877" y="11508"/>
                    <a:pt x="9603" y="11836"/>
                  </a:cubicBezTo>
                  <a:cubicBezTo>
                    <a:pt x="10330" y="12165"/>
                    <a:pt x="10998" y="12466"/>
                    <a:pt x="11088" y="12506"/>
                  </a:cubicBezTo>
                  <a:lnTo>
                    <a:pt x="11252" y="12578"/>
                  </a:lnTo>
                  <a:lnTo>
                    <a:pt x="11271" y="13148"/>
                  </a:lnTo>
                  <a:cubicBezTo>
                    <a:pt x="11288" y="13628"/>
                    <a:pt x="11304" y="13731"/>
                    <a:pt x="11371" y="13798"/>
                  </a:cubicBezTo>
                  <a:cubicBezTo>
                    <a:pt x="11489" y="13917"/>
                    <a:pt x="20072" y="13917"/>
                    <a:pt x="20191" y="13798"/>
                  </a:cubicBezTo>
                  <a:cubicBezTo>
                    <a:pt x="20263" y="13725"/>
                    <a:pt x="20271" y="13633"/>
                    <a:pt x="20283" y="12680"/>
                  </a:cubicBezTo>
                  <a:lnTo>
                    <a:pt x="20297" y="11641"/>
                  </a:lnTo>
                  <a:lnTo>
                    <a:pt x="20193" y="11501"/>
                  </a:lnTo>
                  <a:lnTo>
                    <a:pt x="20091" y="11359"/>
                  </a:lnTo>
                  <a:lnTo>
                    <a:pt x="15788" y="11359"/>
                  </a:lnTo>
                  <a:cubicBezTo>
                    <a:pt x="10789" y="11359"/>
                    <a:pt x="11305" y="11287"/>
                    <a:pt x="11271" y="11999"/>
                  </a:cubicBezTo>
                  <a:cubicBezTo>
                    <a:pt x="11260" y="12233"/>
                    <a:pt x="11242" y="12427"/>
                    <a:pt x="11231" y="12431"/>
                  </a:cubicBezTo>
                  <a:cubicBezTo>
                    <a:pt x="11169" y="12453"/>
                    <a:pt x="8285" y="11117"/>
                    <a:pt x="8274" y="11062"/>
                  </a:cubicBezTo>
                  <a:cubicBezTo>
                    <a:pt x="8267" y="11025"/>
                    <a:pt x="8239" y="10693"/>
                    <a:pt x="8214" y="10324"/>
                  </a:cubicBezTo>
                  <a:cubicBezTo>
                    <a:pt x="8188" y="9954"/>
                    <a:pt x="8133" y="9482"/>
                    <a:pt x="8089" y="9273"/>
                  </a:cubicBezTo>
                  <a:cubicBezTo>
                    <a:pt x="8030" y="8989"/>
                    <a:pt x="8023" y="8885"/>
                    <a:pt x="8060" y="8866"/>
                  </a:cubicBezTo>
                  <a:cubicBezTo>
                    <a:pt x="8087" y="8852"/>
                    <a:pt x="9109" y="8847"/>
                    <a:pt x="10332" y="8855"/>
                  </a:cubicBezTo>
                  <a:lnTo>
                    <a:pt x="12557" y="8870"/>
                  </a:lnTo>
                  <a:lnTo>
                    <a:pt x="12578" y="9386"/>
                  </a:lnTo>
                  <a:cubicBezTo>
                    <a:pt x="12594" y="9778"/>
                    <a:pt x="12617" y="9926"/>
                    <a:pt x="12672" y="10001"/>
                  </a:cubicBezTo>
                  <a:cubicBezTo>
                    <a:pt x="12740" y="10095"/>
                    <a:pt x="12989" y="10102"/>
                    <a:pt x="17017" y="10116"/>
                  </a:cubicBezTo>
                  <a:cubicBezTo>
                    <a:pt x="19368" y="10125"/>
                    <a:pt x="21331" y="10119"/>
                    <a:pt x="21380" y="10103"/>
                  </a:cubicBezTo>
                  <a:cubicBezTo>
                    <a:pt x="21586" y="10034"/>
                    <a:pt x="21597" y="9969"/>
                    <a:pt x="21597" y="8878"/>
                  </a:cubicBezTo>
                  <a:cubicBezTo>
                    <a:pt x="21597" y="8046"/>
                    <a:pt x="21586" y="7836"/>
                    <a:pt x="21534" y="7735"/>
                  </a:cubicBezTo>
                  <a:lnTo>
                    <a:pt x="21470" y="7610"/>
                  </a:lnTo>
                  <a:lnTo>
                    <a:pt x="17112" y="7610"/>
                  </a:lnTo>
                  <a:lnTo>
                    <a:pt x="12753" y="7610"/>
                  </a:lnTo>
                  <a:lnTo>
                    <a:pt x="12676" y="7727"/>
                  </a:lnTo>
                  <a:cubicBezTo>
                    <a:pt x="12619" y="7814"/>
                    <a:pt x="12593" y="7960"/>
                    <a:pt x="12578" y="8274"/>
                  </a:cubicBezTo>
                  <a:lnTo>
                    <a:pt x="12557" y="8701"/>
                  </a:lnTo>
                  <a:lnTo>
                    <a:pt x="10267" y="8717"/>
                  </a:lnTo>
                  <a:lnTo>
                    <a:pt x="7976" y="8730"/>
                  </a:lnTo>
                  <a:lnTo>
                    <a:pt x="7787" y="8209"/>
                  </a:lnTo>
                  <a:cubicBezTo>
                    <a:pt x="7683" y="7921"/>
                    <a:pt x="7469" y="7466"/>
                    <a:pt x="7313" y="7198"/>
                  </a:cubicBezTo>
                  <a:cubicBezTo>
                    <a:pt x="7136" y="6896"/>
                    <a:pt x="7046" y="6701"/>
                    <a:pt x="7077" y="6686"/>
                  </a:cubicBezTo>
                  <a:cubicBezTo>
                    <a:pt x="7105" y="6673"/>
                    <a:pt x="7578" y="6470"/>
                    <a:pt x="8128" y="6236"/>
                  </a:cubicBezTo>
                  <a:cubicBezTo>
                    <a:pt x="8678" y="6001"/>
                    <a:pt x="9390" y="5698"/>
                    <a:pt x="9710" y="5561"/>
                  </a:cubicBezTo>
                  <a:cubicBezTo>
                    <a:pt x="10029" y="5423"/>
                    <a:pt x="10307" y="5324"/>
                    <a:pt x="10327" y="5340"/>
                  </a:cubicBezTo>
                  <a:cubicBezTo>
                    <a:pt x="10346" y="5356"/>
                    <a:pt x="10373" y="5502"/>
                    <a:pt x="10387" y="5664"/>
                  </a:cubicBezTo>
                  <a:cubicBezTo>
                    <a:pt x="10433" y="6204"/>
                    <a:pt x="9990" y="6157"/>
                    <a:pt x="14900" y="6157"/>
                  </a:cubicBezTo>
                  <a:cubicBezTo>
                    <a:pt x="18737" y="6157"/>
                    <a:pt x="19221" y="6146"/>
                    <a:pt x="19302" y="6069"/>
                  </a:cubicBezTo>
                  <a:cubicBezTo>
                    <a:pt x="19390" y="5984"/>
                    <a:pt x="19393" y="5954"/>
                    <a:pt x="19393" y="4922"/>
                  </a:cubicBezTo>
                  <a:cubicBezTo>
                    <a:pt x="19393" y="3937"/>
                    <a:pt x="19388" y="3853"/>
                    <a:pt x="19312" y="3749"/>
                  </a:cubicBezTo>
                  <a:cubicBezTo>
                    <a:pt x="19231" y="3638"/>
                    <a:pt x="19175" y="3637"/>
                    <a:pt x="14908" y="3637"/>
                  </a:cubicBezTo>
                  <a:cubicBezTo>
                    <a:pt x="10737" y="3637"/>
                    <a:pt x="10583" y="3641"/>
                    <a:pt x="10492" y="3743"/>
                  </a:cubicBezTo>
                  <a:cubicBezTo>
                    <a:pt x="10405" y="3839"/>
                    <a:pt x="10396" y="3904"/>
                    <a:pt x="10376" y="4508"/>
                  </a:cubicBezTo>
                  <a:lnTo>
                    <a:pt x="10353" y="5166"/>
                  </a:lnTo>
                  <a:lnTo>
                    <a:pt x="9251" y="5635"/>
                  </a:lnTo>
                  <a:cubicBezTo>
                    <a:pt x="8645" y="5893"/>
                    <a:pt x="7891" y="6215"/>
                    <a:pt x="7574" y="6352"/>
                  </a:cubicBezTo>
                  <a:cubicBezTo>
                    <a:pt x="7258" y="6490"/>
                    <a:pt x="6981" y="6604"/>
                    <a:pt x="6961" y="6604"/>
                  </a:cubicBezTo>
                  <a:cubicBezTo>
                    <a:pt x="6941" y="6603"/>
                    <a:pt x="6805" y="6469"/>
                    <a:pt x="6658" y="6306"/>
                  </a:cubicBezTo>
                  <a:cubicBezTo>
                    <a:pt x="6342" y="5958"/>
                    <a:pt x="5860" y="5603"/>
                    <a:pt x="5436" y="5407"/>
                  </a:cubicBezTo>
                  <a:cubicBezTo>
                    <a:pt x="5268" y="5330"/>
                    <a:pt x="5125" y="5244"/>
                    <a:pt x="5118" y="5215"/>
                  </a:cubicBezTo>
                  <a:cubicBezTo>
                    <a:pt x="5102" y="5147"/>
                    <a:pt x="5107" y="5142"/>
                    <a:pt x="7247" y="2686"/>
                  </a:cubicBezTo>
                  <a:lnTo>
                    <a:pt x="7690" y="2176"/>
                  </a:lnTo>
                  <a:lnTo>
                    <a:pt x="7814" y="2347"/>
                  </a:lnTo>
                  <a:lnTo>
                    <a:pt x="7935" y="2518"/>
                  </a:lnTo>
                  <a:lnTo>
                    <a:pt x="12251" y="2518"/>
                  </a:lnTo>
                  <a:cubicBezTo>
                    <a:pt x="16439" y="2518"/>
                    <a:pt x="16571" y="2516"/>
                    <a:pt x="16664" y="2412"/>
                  </a:cubicBezTo>
                  <a:cubicBezTo>
                    <a:pt x="16758" y="2309"/>
                    <a:pt x="16761" y="2276"/>
                    <a:pt x="16773" y="1369"/>
                  </a:cubicBezTo>
                  <a:cubicBezTo>
                    <a:pt x="16787" y="370"/>
                    <a:pt x="16776" y="226"/>
                    <a:pt x="16676" y="88"/>
                  </a:cubicBezTo>
                  <a:cubicBezTo>
                    <a:pt x="16618" y="9"/>
                    <a:pt x="16162" y="0"/>
                    <a:pt x="12269" y="0"/>
                  </a:cubicBezTo>
                  <a:close/>
                  <a:moveTo>
                    <a:pt x="4088" y="5302"/>
                  </a:moveTo>
                  <a:cubicBezTo>
                    <a:pt x="4852" y="5304"/>
                    <a:pt x="5687" y="5636"/>
                    <a:pt x="6271" y="6172"/>
                  </a:cubicBezTo>
                  <a:cubicBezTo>
                    <a:pt x="6525" y="6405"/>
                    <a:pt x="7122" y="7107"/>
                    <a:pt x="7096" y="7142"/>
                  </a:cubicBezTo>
                  <a:cubicBezTo>
                    <a:pt x="7088" y="7154"/>
                    <a:pt x="7161" y="7282"/>
                    <a:pt x="7259" y="7428"/>
                  </a:cubicBezTo>
                  <a:cubicBezTo>
                    <a:pt x="7487" y="7768"/>
                    <a:pt x="7861" y="8794"/>
                    <a:pt x="7969" y="9372"/>
                  </a:cubicBezTo>
                  <a:cubicBezTo>
                    <a:pt x="8077" y="9955"/>
                    <a:pt x="8115" y="10999"/>
                    <a:pt x="8049" y="11570"/>
                  </a:cubicBezTo>
                  <a:cubicBezTo>
                    <a:pt x="7911" y="12747"/>
                    <a:pt x="7539" y="13725"/>
                    <a:pt x="6880" y="14636"/>
                  </a:cubicBezTo>
                  <a:cubicBezTo>
                    <a:pt x="6375" y="15334"/>
                    <a:pt x="5769" y="15801"/>
                    <a:pt x="5030" y="16059"/>
                  </a:cubicBezTo>
                  <a:cubicBezTo>
                    <a:pt x="4735" y="16161"/>
                    <a:pt x="3927" y="16271"/>
                    <a:pt x="3884" y="16214"/>
                  </a:cubicBezTo>
                  <a:cubicBezTo>
                    <a:pt x="3873" y="16199"/>
                    <a:pt x="3759" y="16171"/>
                    <a:pt x="3631" y="16153"/>
                  </a:cubicBezTo>
                  <a:cubicBezTo>
                    <a:pt x="2764" y="16027"/>
                    <a:pt x="1944" y="15476"/>
                    <a:pt x="1291" y="14580"/>
                  </a:cubicBezTo>
                  <a:cubicBezTo>
                    <a:pt x="771" y="13867"/>
                    <a:pt x="432" y="13056"/>
                    <a:pt x="228" y="12032"/>
                  </a:cubicBezTo>
                  <a:cubicBezTo>
                    <a:pt x="89" y="11336"/>
                    <a:pt x="138" y="9477"/>
                    <a:pt x="303" y="9192"/>
                  </a:cubicBezTo>
                  <a:cubicBezTo>
                    <a:pt x="326" y="9154"/>
                    <a:pt x="332" y="9121"/>
                    <a:pt x="319" y="9121"/>
                  </a:cubicBezTo>
                  <a:cubicBezTo>
                    <a:pt x="272" y="9121"/>
                    <a:pt x="496" y="8383"/>
                    <a:pt x="648" y="8038"/>
                  </a:cubicBezTo>
                  <a:cubicBezTo>
                    <a:pt x="1397" y="6330"/>
                    <a:pt x="2696" y="5298"/>
                    <a:pt x="4088" y="5302"/>
                  </a:cubicBezTo>
                  <a:close/>
                  <a:moveTo>
                    <a:pt x="4102" y="6305"/>
                  </a:moveTo>
                  <a:cubicBezTo>
                    <a:pt x="2988" y="6307"/>
                    <a:pt x="1875" y="7065"/>
                    <a:pt x="1259" y="8577"/>
                  </a:cubicBezTo>
                  <a:cubicBezTo>
                    <a:pt x="800" y="9703"/>
                    <a:pt x="733" y="11199"/>
                    <a:pt x="1088" y="12406"/>
                  </a:cubicBezTo>
                  <a:cubicBezTo>
                    <a:pt x="1443" y="13610"/>
                    <a:pt x="2108" y="14485"/>
                    <a:pt x="3018" y="14941"/>
                  </a:cubicBezTo>
                  <a:cubicBezTo>
                    <a:pt x="3201" y="15032"/>
                    <a:pt x="3466" y="15130"/>
                    <a:pt x="3607" y="15159"/>
                  </a:cubicBezTo>
                  <a:cubicBezTo>
                    <a:pt x="3965" y="15235"/>
                    <a:pt x="4634" y="15184"/>
                    <a:pt x="4964" y="15054"/>
                  </a:cubicBezTo>
                  <a:cubicBezTo>
                    <a:pt x="6416" y="14485"/>
                    <a:pt x="7354" y="12791"/>
                    <a:pt x="7353" y="10743"/>
                  </a:cubicBezTo>
                  <a:cubicBezTo>
                    <a:pt x="7353" y="9927"/>
                    <a:pt x="7223" y="9222"/>
                    <a:pt x="6952" y="8561"/>
                  </a:cubicBezTo>
                  <a:cubicBezTo>
                    <a:pt x="6332" y="7053"/>
                    <a:pt x="5216" y="6302"/>
                    <a:pt x="4102" y="6305"/>
                  </a:cubicBezTo>
                  <a:close/>
                </a:path>
              </a:pathLst>
            </a:custGeom>
            <a:noFill/>
            <a:ln>
              <a:noFill/>
            </a:ln>
          </p:spPr>
        </p:pic>
        <p:sp>
          <p:nvSpPr>
            <p:cNvPr id="166" name="Google Shape;166;g1e005182ed4_2_111"/>
            <p:cNvSpPr/>
            <p:nvPr/>
          </p:nvSpPr>
          <p:spPr>
            <a:xfrm>
              <a:off x="0" y="4632805"/>
              <a:ext cx="6378577" cy="241301"/>
            </a:xfrm>
            <a:prstGeom prst="roundRect">
              <a:avLst>
                <a:gd name="adj" fmla="val 0"/>
              </a:avLst>
            </a:prstGeom>
            <a:solidFill>
              <a:srgbClr val="000000">
                <a:alpha val="0"/>
              </a:srgbClr>
            </a:solid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Arial"/>
                <a:buNone/>
                <a:tabLst/>
                <a:defRPr/>
              </a:pPr>
              <a:r>
                <a:rPr kumimoji="0" lang="en-US" sz="900" b="0" i="0" u="none" strike="noStrike" kern="0" cap="none" spc="0" normalizeH="0" baseline="0" noProof="0">
                  <a:ln>
                    <a:noFill/>
                  </a:ln>
                  <a:solidFill>
                    <a:srgbClr val="FFFFFF"/>
                  </a:solidFill>
                  <a:effectLst/>
                  <a:uLnTx/>
                  <a:uFillTx/>
                  <a:latin typeface="Arial"/>
                  <a:ea typeface="Arial"/>
                  <a:cs typeface="Arial"/>
                  <a:sym typeface="Arial"/>
                </a:rPr>
                <a:t>(NYC Health, 2021)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1"/>
        <p:cNvGrpSpPr/>
        <p:nvPr/>
      </p:nvGrpSpPr>
      <p:grpSpPr>
        <a:xfrm>
          <a:off x="0" y="0"/>
          <a:ext cx="0" cy="0"/>
          <a:chOff x="0" y="0"/>
          <a:chExt cx="0" cy="0"/>
        </a:xfrm>
      </p:grpSpPr>
      <p:sp>
        <p:nvSpPr>
          <p:cNvPr id="172" name="Google Shape;172;g249f744554a_0_155"/>
          <p:cNvSpPr txBox="1">
            <a:spLocks noGrp="1"/>
          </p:cNvSpPr>
          <p:nvPr>
            <p:ph type="title"/>
          </p:nvPr>
        </p:nvSpPr>
        <p:spPr>
          <a:xfrm>
            <a:off x="218725" y="266478"/>
            <a:ext cx="10862700" cy="818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Georgia"/>
              <a:buNone/>
            </a:pPr>
            <a:r>
              <a:rPr lang="en-US">
                <a:solidFill>
                  <a:schemeClr val="lt1"/>
                </a:solidFill>
              </a:rPr>
              <a:t>Framing Structural Racism: Critical Race Theory</a:t>
            </a:r>
            <a:endParaRPr>
              <a:solidFill>
                <a:schemeClr val="lt1"/>
              </a:solidFill>
            </a:endParaRPr>
          </a:p>
          <a:p>
            <a:pPr marL="0" lvl="0" indent="0" algn="l" rtl="0">
              <a:spcBef>
                <a:spcPts val="0"/>
              </a:spcBef>
              <a:spcAft>
                <a:spcPts val="0"/>
              </a:spcAft>
              <a:buClr>
                <a:schemeClr val="dk1"/>
              </a:buClr>
              <a:buSzPct val="100000"/>
              <a:buFont typeface="Georgia"/>
              <a:buNone/>
            </a:pPr>
            <a:endParaRPr>
              <a:solidFill>
                <a:schemeClr val="lt1"/>
              </a:solidFill>
            </a:endParaRPr>
          </a:p>
        </p:txBody>
      </p:sp>
      <p:sp>
        <p:nvSpPr>
          <p:cNvPr id="173" name="Google Shape;173;g249f744554a_0_155"/>
          <p:cNvSpPr txBox="1"/>
          <p:nvPr/>
        </p:nvSpPr>
        <p:spPr>
          <a:xfrm>
            <a:off x="7607875" y="1630800"/>
            <a:ext cx="4062300" cy="5850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50000"/>
              </a:lnSpc>
              <a:spcBef>
                <a:spcPts val="100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Arial"/>
              <a:cs typeface="Arial"/>
              <a:sym typeface="Arial"/>
            </a:endParaRPr>
          </a:p>
        </p:txBody>
      </p:sp>
      <p:pic>
        <p:nvPicPr>
          <p:cNvPr id="174" name="Google Shape;174;g249f744554a_0_155" descr="The Crossing: MLK and Malcolm X | The Feral Yawp"/>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138800" y="2856250"/>
            <a:ext cx="2943424" cy="3805550"/>
          </a:xfrm>
          <a:prstGeom prst="rect">
            <a:avLst/>
          </a:prstGeom>
          <a:noFill/>
          <a:ln>
            <a:noFill/>
          </a:ln>
        </p:spPr>
      </p:pic>
      <p:sp>
        <p:nvSpPr>
          <p:cNvPr id="175" name="Google Shape;175;g249f744554a_0_155"/>
          <p:cNvSpPr txBox="1"/>
          <p:nvPr/>
        </p:nvSpPr>
        <p:spPr>
          <a:xfrm>
            <a:off x="371300" y="763025"/>
            <a:ext cx="8569500" cy="62184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50000"/>
              </a:lnSpc>
              <a:spcBef>
                <a:spcPts val="0"/>
              </a:spcBef>
              <a:spcAft>
                <a:spcPts val="0"/>
              </a:spcAft>
              <a:buClr>
                <a:srgbClr val="FFFFFF"/>
              </a:buClr>
              <a:buSzPts val="1800"/>
              <a:buFont typeface="Arial"/>
              <a:buChar char="•"/>
              <a:tabLst/>
              <a:defRPr/>
            </a:pPr>
            <a:r>
              <a:rPr kumimoji="0" lang="en-US" sz="1800" b="1" i="0" u="none" strike="noStrike" kern="0" cap="none" spc="0" normalizeH="0" baseline="0" noProof="0">
                <a:ln>
                  <a:noFill/>
                </a:ln>
                <a:solidFill>
                  <a:srgbClr val="FFFFFF"/>
                </a:solidFill>
                <a:effectLst/>
                <a:uLnTx/>
                <a:uFillTx/>
                <a:latin typeface="Arial"/>
                <a:cs typeface="Arial"/>
                <a:sym typeface="Arial"/>
              </a:rPr>
              <a:t>Structural racism maintained racial superiority</a:t>
            </a:r>
            <a:r>
              <a:rPr kumimoji="0" lang="en-US" sz="1800" b="0" i="0" u="none" strike="noStrike" kern="0" cap="none" spc="0" normalizeH="0" baseline="0" noProof="0">
                <a:ln>
                  <a:noFill/>
                </a:ln>
                <a:solidFill>
                  <a:srgbClr val="FFFFFF"/>
                </a:solidFill>
                <a:effectLst/>
                <a:uLnTx/>
                <a:uFillTx/>
                <a:latin typeface="Arial"/>
                <a:cs typeface="Arial"/>
                <a:sym typeface="Arial"/>
              </a:rPr>
              <a:t> of the dominant group while marginalizing the minority group (Kim et al., 2020). </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457200" marR="0" lvl="0" indent="-342900" algn="l" defTabSz="914400" rtl="0" eaLnBrk="1" fontAlgn="auto" latinLnBrk="0" hangingPunct="1">
              <a:lnSpc>
                <a:spcPct val="150000"/>
              </a:lnSpc>
              <a:spcBef>
                <a:spcPts val="0"/>
              </a:spcBef>
              <a:spcAft>
                <a:spcPts val="0"/>
              </a:spcAft>
              <a:buClr>
                <a:srgbClr val="FFFFFF"/>
              </a:buClr>
              <a:buSzPts val="1800"/>
              <a:buFont typeface="Arial"/>
              <a:buChar char="•"/>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(Lim, 2018) Race-based </a:t>
            </a:r>
            <a:r>
              <a:rPr kumimoji="0" lang="en-US" sz="1800" b="1" i="0" u="none" strike="noStrike" kern="0" cap="none" spc="0" normalizeH="0" baseline="0" noProof="0">
                <a:ln>
                  <a:noFill/>
                </a:ln>
                <a:solidFill>
                  <a:srgbClr val="FFFFFF"/>
                </a:solidFill>
                <a:effectLst/>
                <a:uLnTx/>
                <a:uFillTx/>
                <a:latin typeface="Arial"/>
                <a:cs typeface="Arial"/>
                <a:sym typeface="Arial"/>
              </a:rPr>
              <a:t>policies are often used for profit, and labor supply to advance the social interests of Whites </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457200" marR="0" lvl="0" indent="-342900" algn="l" defTabSz="914400" rtl="0" eaLnBrk="1" fontAlgn="auto" latinLnBrk="0" hangingPunct="1">
              <a:lnSpc>
                <a:spcPct val="150000"/>
              </a:lnSpc>
              <a:spcBef>
                <a:spcPts val="0"/>
              </a:spcBef>
              <a:spcAft>
                <a:spcPts val="0"/>
              </a:spcAft>
              <a:buClr>
                <a:srgbClr val="FFFFFF"/>
              </a:buClr>
              <a:buSzPts val="1800"/>
              <a:buFont typeface="Arial"/>
              <a:buChar char="•"/>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(Delgado &amp; Stefancic, 2017) Power through politics can result in structural racism in the forms of </a:t>
            </a:r>
            <a:r>
              <a:rPr kumimoji="0" lang="en-US" sz="1800" b="1" i="0" u="none" strike="noStrike" kern="0" cap="none" spc="0" normalizeH="0" baseline="0" noProof="0">
                <a:ln>
                  <a:noFill/>
                </a:ln>
                <a:solidFill>
                  <a:srgbClr val="FFFFFF"/>
                </a:solidFill>
                <a:effectLst/>
                <a:uLnTx/>
                <a:uFillTx/>
                <a:latin typeface="Arial"/>
                <a:cs typeface="Arial"/>
                <a:sym typeface="Arial"/>
              </a:rPr>
              <a:t>biological racism, intentional racism, implicit bias, microaggressions, racial hierarchies, White privilege, and intersectional racism</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457200" marR="0" lvl="0" indent="-342900" algn="l" defTabSz="914400" rtl="0" eaLnBrk="1" fontAlgn="auto" latinLnBrk="0" hangingPunct="1">
              <a:lnSpc>
                <a:spcPct val="150000"/>
              </a:lnSpc>
              <a:spcBef>
                <a:spcPts val="0"/>
              </a:spcBef>
              <a:spcAft>
                <a:spcPts val="0"/>
              </a:spcAft>
              <a:buClr>
                <a:srgbClr val="FFFFFF"/>
              </a:buClr>
              <a:buSzPts val="1800"/>
              <a:buFont typeface="Arial"/>
              <a:buChar char="•"/>
              <a:tabLst/>
              <a:defRPr/>
            </a:pPr>
            <a:r>
              <a:rPr kumimoji="0" lang="en-US" sz="1800" b="1" i="0" u="none" strike="noStrike" kern="0" cap="none" spc="0" normalizeH="0" baseline="0" noProof="0">
                <a:ln>
                  <a:noFill/>
                </a:ln>
                <a:solidFill>
                  <a:srgbClr val="FFFFFF"/>
                </a:solidFill>
                <a:effectLst/>
                <a:uLnTx/>
                <a:uFillTx/>
                <a:latin typeface="Arial"/>
                <a:cs typeface="Arial"/>
                <a:sym typeface="Arial"/>
              </a:rPr>
              <a:t>Racial attitudes influenced systems of politics,</a:t>
            </a:r>
            <a:r>
              <a:rPr kumimoji="0" lang="en-US" sz="1800" b="0" i="0" u="none" strike="noStrike" kern="0" cap="none" spc="0" normalizeH="0" baseline="0" noProof="0">
                <a:ln>
                  <a:noFill/>
                </a:ln>
                <a:solidFill>
                  <a:srgbClr val="FFFFFF"/>
                </a:solidFill>
                <a:effectLst/>
                <a:uLnTx/>
                <a:uFillTx/>
                <a:latin typeface="Arial"/>
                <a:cs typeface="Arial"/>
                <a:sym typeface="Arial"/>
              </a:rPr>
              <a:t> such as drug policies, and are one of the most powerful predictors of policy opinions and implementations (Caputo, 2014).</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457200" marR="0" lvl="0" indent="-342900" algn="l" defTabSz="914400" rtl="0" eaLnBrk="1" fontAlgn="auto" latinLnBrk="0" hangingPunct="1">
              <a:lnSpc>
                <a:spcPct val="150000"/>
              </a:lnSpc>
              <a:spcBef>
                <a:spcPts val="0"/>
              </a:spcBef>
              <a:spcAft>
                <a:spcPts val="0"/>
              </a:spcAft>
              <a:buClr>
                <a:srgbClr val="FFFFFF"/>
              </a:buClr>
              <a:buSzPts val="1800"/>
              <a:buFont typeface="Arial"/>
              <a:buChar char="•"/>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Crenshaw (1995) </a:t>
            </a:r>
            <a:r>
              <a:rPr kumimoji="0" lang="en-US" sz="1800" b="1" i="0" u="none" strike="noStrike" kern="0" cap="none" spc="0" normalizeH="0" baseline="0" noProof="0">
                <a:ln>
                  <a:noFill/>
                </a:ln>
                <a:solidFill>
                  <a:srgbClr val="FFFFFF"/>
                </a:solidFill>
                <a:effectLst/>
                <a:uLnTx/>
                <a:uFillTx/>
                <a:latin typeface="Arial"/>
                <a:cs typeface="Arial"/>
                <a:sym typeface="Arial"/>
              </a:rPr>
              <a:t>economic threat is often met with social control policies to reduce Blacks’ participation in the economic sphere </a:t>
            </a:r>
            <a:r>
              <a:rPr kumimoji="0" lang="en-US" sz="1800" b="0" i="0" u="none" strike="noStrike" kern="0" cap="none" spc="0" normalizeH="0" baseline="0" noProof="0">
                <a:ln>
                  <a:noFill/>
                </a:ln>
                <a:solidFill>
                  <a:srgbClr val="FFFFFF"/>
                </a:solidFill>
                <a:effectLst/>
                <a:uLnTx/>
                <a:uFillTx/>
                <a:latin typeface="Arial"/>
                <a:cs typeface="Arial"/>
                <a:sym typeface="Arial"/>
              </a:rPr>
              <a:t>and lessen competition for financial resources.</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0"/>
        <p:cNvGrpSpPr/>
        <p:nvPr/>
      </p:nvGrpSpPr>
      <p:grpSpPr>
        <a:xfrm>
          <a:off x="0" y="0"/>
          <a:ext cx="0" cy="0"/>
          <a:chOff x="0" y="0"/>
          <a:chExt cx="0" cy="0"/>
        </a:xfrm>
      </p:grpSpPr>
      <p:sp>
        <p:nvSpPr>
          <p:cNvPr id="181" name="Google Shape;181;g24a10426e7e_0_32"/>
          <p:cNvSpPr txBox="1">
            <a:spLocks noGrp="1"/>
          </p:cNvSpPr>
          <p:nvPr>
            <p:ph type="title"/>
          </p:nvPr>
        </p:nvSpPr>
        <p:spPr>
          <a:xfrm>
            <a:off x="218725" y="266478"/>
            <a:ext cx="10862700" cy="818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ct val="100000"/>
              <a:buFont typeface="Georgia"/>
              <a:buNone/>
            </a:pPr>
            <a:r>
              <a:rPr lang="en-US">
                <a:solidFill>
                  <a:schemeClr val="lt1"/>
                </a:solidFill>
              </a:rPr>
              <a:t>Impact of Systemic Racism on Health Care</a:t>
            </a:r>
            <a:endParaRPr>
              <a:solidFill>
                <a:schemeClr val="lt1"/>
              </a:solidFill>
            </a:endParaRPr>
          </a:p>
          <a:p>
            <a:pPr marL="0" lvl="0" indent="0" algn="l" rtl="0">
              <a:spcBef>
                <a:spcPts val="0"/>
              </a:spcBef>
              <a:spcAft>
                <a:spcPts val="0"/>
              </a:spcAft>
              <a:buClr>
                <a:schemeClr val="dk1"/>
              </a:buClr>
              <a:buSzPct val="109090"/>
              <a:buFont typeface="Georgia"/>
              <a:buNone/>
            </a:pPr>
            <a:endParaRPr sz="3300">
              <a:solidFill>
                <a:schemeClr val="lt1"/>
              </a:solidFill>
            </a:endParaRPr>
          </a:p>
        </p:txBody>
      </p:sp>
      <p:sp>
        <p:nvSpPr>
          <p:cNvPr id="182" name="Google Shape;182;g24a10426e7e_0_32"/>
          <p:cNvSpPr txBox="1"/>
          <p:nvPr/>
        </p:nvSpPr>
        <p:spPr>
          <a:xfrm>
            <a:off x="7607875" y="1630800"/>
            <a:ext cx="4062300" cy="5850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50000"/>
              </a:lnSpc>
              <a:spcBef>
                <a:spcPts val="100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Arial"/>
              <a:cs typeface="Arial"/>
              <a:sym typeface="Arial"/>
            </a:endParaRPr>
          </a:p>
        </p:txBody>
      </p:sp>
      <p:pic>
        <p:nvPicPr>
          <p:cNvPr id="183" name="Google Shape;183;g24a10426e7e_0_32" descr="Nearly 1,000 U.S. Streets Named After MLK Jr. What Are They Like? |  HowStuffWorks"/>
          <p:cNvPicPr preferRelativeResize="0"/>
          <p:nvPr/>
        </p:nvPicPr>
        <p:blipFill rotWithShape="1">
          <a:blip r:embed="rId3">
            <a:alphaModFix/>
          </a:blip>
          <a:srcRect/>
          <a:stretch/>
        </p:blipFill>
        <p:spPr>
          <a:xfrm>
            <a:off x="7260800" y="743825"/>
            <a:ext cx="4718075" cy="2653901"/>
          </a:xfrm>
          <a:prstGeom prst="rect">
            <a:avLst/>
          </a:prstGeom>
          <a:noFill/>
          <a:ln>
            <a:noFill/>
          </a:ln>
        </p:spPr>
      </p:pic>
      <p:sp>
        <p:nvSpPr>
          <p:cNvPr id="184" name="Google Shape;184;g24a10426e7e_0_32"/>
          <p:cNvSpPr txBox="1"/>
          <p:nvPr/>
        </p:nvSpPr>
        <p:spPr>
          <a:xfrm>
            <a:off x="398625" y="1214100"/>
            <a:ext cx="9950100" cy="5643900"/>
          </a:xfrm>
          <a:prstGeom prst="rect">
            <a:avLst/>
          </a:prstGeom>
          <a:noFill/>
          <a:ln>
            <a:noFill/>
          </a:ln>
        </p:spPr>
        <p:txBody>
          <a:bodyPr spcFirstLastPara="1" wrap="square" lIns="91425" tIns="91425" rIns="91425" bIns="91425" anchor="t" anchorCtr="0">
            <a:spAutoFit/>
          </a:bodyPr>
          <a:lstStyle/>
          <a:p>
            <a:pPr marL="228600" marR="0" lvl="0" indent="-218440" algn="l" defTabSz="914400" rtl="0" eaLnBrk="1" fontAlgn="auto" latinLnBrk="0" hangingPunct="1">
              <a:lnSpc>
                <a:spcPct val="150000"/>
              </a:lnSpc>
              <a:spcBef>
                <a:spcPts val="0"/>
              </a:spcBef>
              <a:spcAft>
                <a:spcPts val="0"/>
              </a:spcAft>
              <a:buClr>
                <a:srgbClr val="FFFFFF"/>
              </a:buClr>
              <a:buSzPts val="1800"/>
              <a:buFont typeface="Arial"/>
              <a:buChar char="•"/>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Our healthcare system is rooted and based</a:t>
            </a:r>
            <a:br>
              <a:rPr kumimoji="0" lang="en-US" sz="1800" b="0" i="0" u="none" strike="noStrike" kern="0" cap="none" spc="0" normalizeH="0" baseline="0" noProof="0">
                <a:ln>
                  <a:noFill/>
                </a:ln>
                <a:solidFill>
                  <a:srgbClr val="FFFFFF"/>
                </a:solidFill>
                <a:effectLst/>
                <a:uLnTx/>
                <a:uFillTx/>
                <a:latin typeface="Arial"/>
                <a:cs typeface="Arial"/>
                <a:sym typeface="Arial"/>
              </a:rPr>
            </a:br>
            <a:r>
              <a:rPr kumimoji="0" lang="en-US" sz="1800" b="0" i="0" u="none" strike="noStrike" kern="0" cap="none" spc="0" normalizeH="0" baseline="0" noProof="0">
                <a:ln>
                  <a:noFill/>
                </a:ln>
                <a:solidFill>
                  <a:srgbClr val="FFFFFF"/>
                </a:solidFill>
                <a:effectLst/>
                <a:uLnTx/>
                <a:uFillTx/>
                <a:latin typeface="Arial"/>
                <a:cs typeface="Arial"/>
                <a:sym typeface="Arial"/>
              </a:rPr>
              <a:t>on racist ideology given the work of so many</a:t>
            </a:r>
            <a:br>
              <a:rPr kumimoji="0" lang="en-US" sz="1800" b="0" i="0" u="none" strike="noStrike" kern="0" cap="none" spc="0" normalizeH="0" baseline="0" noProof="0">
                <a:ln>
                  <a:noFill/>
                </a:ln>
                <a:solidFill>
                  <a:srgbClr val="FFFFFF"/>
                </a:solidFill>
                <a:effectLst/>
                <a:uLnTx/>
                <a:uFillTx/>
                <a:latin typeface="Arial"/>
                <a:cs typeface="Arial"/>
                <a:sym typeface="Arial"/>
              </a:rPr>
            </a:br>
            <a:r>
              <a:rPr kumimoji="0" lang="en-US" sz="1800" b="0" i="0" u="none" strike="noStrike" kern="0" cap="none" spc="0" normalizeH="0" baseline="0" noProof="0">
                <a:ln>
                  <a:noFill/>
                </a:ln>
                <a:solidFill>
                  <a:srgbClr val="FFFFFF"/>
                </a:solidFill>
                <a:effectLst/>
                <a:uLnTx/>
                <a:uFillTx/>
                <a:latin typeface="Arial"/>
                <a:cs typeface="Arial"/>
                <a:sym typeface="Arial"/>
              </a:rPr>
              <a:t>scientists and physicians in USA history</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228600" marR="0" lvl="0" indent="-218440" algn="l" defTabSz="914400" rtl="0" eaLnBrk="1" fontAlgn="auto" latinLnBrk="0" hangingPunct="1">
              <a:lnSpc>
                <a:spcPct val="150000"/>
              </a:lnSpc>
              <a:spcBef>
                <a:spcPts val="1000"/>
              </a:spcBef>
              <a:spcAft>
                <a:spcPts val="0"/>
              </a:spcAft>
              <a:buClr>
                <a:srgbClr val="FFFFFF"/>
              </a:buClr>
              <a:buSzPts val="1800"/>
              <a:buFont typeface="Arial"/>
              <a:buChar char="•"/>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From exclusions of people of color in life-saving</a:t>
            </a:r>
            <a:br>
              <a:rPr kumimoji="0" lang="en-US" sz="1800" b="0" i="0" u="none" strike="noStrike" kern="0" cap="none" spc="0" normalizeH="0" baseline="0" noProof="0">
                <a:ln>
                  <a:noFill/>
                </a:ln>
                <a:solidFill>
                  <a:srgbClr val="FFFFFF"/>
                </a:solidFill>
                <a:effectLst/>
                <a:uLnTx/>
                <a:uFillTx/>
                <a:latin typeface="Arial"/>
                <a:cs typeface="Arial"/>
                <a:sym typeface="Arial"/>
              </a:rPr>
            </a:br>
            <a:r>
              <a:rPr kumimoji="0" lang="en-US" sz="1800" b="0" i="0" u="none" strike="noStrike" kern="0" cap="none" spc="0" normalizeH="0" baseline="0" noProof="0">
                <a:ln>
                  <a:noFill/>
                </a:ln>
                <a:solidFill>
                  <a:srgbClr val="FFFFFF"/>
                </a:solidFill>
                <a:effectLst/>
                <a:uLnTx/>
                <a:uFillTx/>
                <a:latin typeface="Arial"/>
                <a:cs typeface="Arial"/>
                <a:sym typeface="Arial"/>
              </a:rPr>
              <a:t>research to the exploitation of people of color in research,</a:t>
            </a:r>
            <a:br>
              <a:rPr kumimoji="0" lang="en-US" sz="1800" b="0" i="0" u="none" strike="noStrike" kern="0" cap="none" spc="0" normalizeH="0" baseline="0" noProof="0">
                <a:ln>
                  <a:noFill/>
                </a:ln>
                <a:solidFill>
                  <a:srgbClr val="FFFFFF"/>
                </a:solidFill>
                <a:effectLst/>
                <a:uLnTx/>
                <a:uFillTx/>
                <a:latin typeface="Arial"/>
                <a:cs typeface="Arial"/>
                <a:sym typeface="Arial"/>
              </a:rPr>
            </a:br>
            <a:r>
              <a:rPr kumimoji="0" lang="en-US" sz="1800" b="0" i="0" u="none" strike="noStrike" kern="0" cap="none" spc="0" normalizeH="0" baseline="0" noProof="0">
                <a:ln>
                  <a:noFill/>
                </a:ln>
                <a:solidFill>
                  <a:srgbClr val="FFFFFF"/>
                </a:solidFill>
                <a:effectLst/>
                <a:uLnTx/>
                <a:uFillTx/>
                <a:latin typeface="Arial"/>
                <a:cs typeface="Arial"/>
                <a:sym typeface="Arial"/>
              </a:rPr>
              <a:t>racism has left a mark on the medical system and strained the relationship between people of color and the healthcare system</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228600" marR="0" lvl="0" indent="-218440" algn="l" defTabSz="914400" rtl="0" eaLnBrk="1" fontAlgn="auto" latinLnBrk="0" hangingPunct="1">
              <a:lnSpc>
                <a:spcPct val="150000"/>
              </a:lnSpc>
              <a:spcBef>
                <a:spcPts val="1000"/>
              </a:spcBef>
              <a:spcAft>
                <a:spcPts val="0"/>
              </a:spcAft>
              <a:buClr>
                <a:srgbClr val="FFFFFF"/>
              </a:buClr>
              <a:buSzPts val="1800"/>
              <a:buFont typeface="Arial"/>
              <a:buChar char="•"/>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Race-based medicine: Tuskegee experiment hundreds of Black men living in poverty in Alabama were used as test subjects; Dr. James Marion Sims, “the father of modern gynecology.” performed experiments on enslaved women in Alabama; HeLa cells were harvested from an African American woman (Henrietta Lacks) without consent and have been widely shared to benefit cancer research </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a:extLst>
              <a:ext uri="{FF2B5EF4-FFF2-40B4-BE49-F238E27FC236}">
                <a16:creationId xmlns:a16="http://schemas.microsoft.com/office/drawing/2014/main" id="{94CF6584-7D11-D64B-DF14-7F8917093F5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667001" y="2030499"/>
            <a:ext cx="2779162" cy="3256500"/>
          </a:xfrm>
          <a:prstGeom prst="rect">
            <a:avLst/>
          </a:prstGeom>
          <a:ln w="76200">
            <a:solidFill>
              <a:schemeClr val="tx1"/>
            </a:solidFill>
          </a:ln>
        </p:spPr>
      </p:pic>
      <p:sp>
        <p:nvSpPr>
          <p:cNvPr id="2" name="Text Placeholder 1">
            <a:extLst>
              <a:ext uri="{FF2B5EF4-FFF2-40B4-BE49-F238E27FC236}">
                <a16:creationId xmlns:a16="http://schemas.microsoft.com/office/drawing/2014/main" id="{6624FE19-AB31-FAAB-8299-223F6FCE25A0}"/>
              </a:ext>
            </a:extLst>
          </p:cNvPr>
          <p:cNvSpPr>
            <a:spLocks noGrp="1"/>
          </p:cNvSpPr>
          <p:nvPr>
            <p:ph type="body" sz="quarter" idx="11"/>
          </p:nvPr>
        </p:nvSpPr>
        <p:spPr>
          <a:xfrm>
            <a:off x="5772943" y="3043026"/>
            <a:ext cx="3565484" cy="461474"/>
          </a:xfrm>
        </p:spPr>
        <p:txBody>
          <a:bodyPr>
            <a:noAutofit/>
          </a:bodyPr>
          <a:lstStyle/>
          <a:p>
            <a:r>
              <a:rPr lang="en-US" dirty="0"/>
              <a:t>Philip Rutherford</a:t>
            </a:r>
          </a:p>
        </p:txBody>
      </p:sp>
      <p:sp>
        <p:nvSpPr>
          <p:cNvPr id="4" name="Text Placeholder 3">
            <a:extLst>
              <a:ext uri="{FF2B5EF4-FFF2-40B4-BE49-F238E27FC236}">
                <a16:creationId xmlns:a16="http://schemas.microsoft.com/office/drawing/2014/main" id="{7F9698B0-FECE-62CC-9B65-CD8B23F78638}"/>
              </a:ext>
            </a:extLst>
          </p:cNvPr>
          <p:cNvSpPr>
            <a:spLocks noGrp="1"/>
          </p:cNvSpPr>
          <p:nvPr>
            <p:ph type="body" sz="quarter" idx="13"/>
          </p:nvPr>
        </p:nvSpPr>
        <p:spPr>
          <a:xfrm>
            <a:off x="5788452" y="3529668"/>
            <a:ext cx="3647894" cy="991603"/>
          </a:xfrm>
        </p:spPr>
        <p:txBody>
          <a:bodyPr>
            <a:normAutofit/>
          </a:bodyPr>
          <a:lstStyle/>
          <a:p>
            <a:pPr>
              <a:lnSpc>
                <a:spcPct val="110000"/>
              </a:lnSpc>
              <a:spcBef>
                <a:spcPts val="0"/>
              </a:spcBef>
            </a:pPr>
            <a:r>
              <a:rPr lang="en-US" dirty="0"/>
              <a:t>Chief Operating Officer, </a:t>
            </a:r>
          </a:p>
          <a:p>
            <a:pPr>
              <a:lnSpc>
                <a:spcPct val="110000"/>
              </a:lnSpc>
              <a:spcBef>
                <a:spcPts val="0"/>
              </a:spcBef>
            </a:pPr>
            <a:r>
              <a:rPr lang="en-US" dirty="0"/>
              <a:t>Faces &amp; Voices of Recovery</a:t>
            </a:r>
          </a:p>
        </p:txBody>
      </p:sp>
      <p:sp>
        <p:nvSpPr>
          <p:cNvPr id="6" name="Title 5">
            <a:extLst>
              <a:ext uri="{FF2B5EF4-FFF2-40B4-BE49-F238E27FC236}">
                <a16:creationId xmlns:a16="http://schemas.microsoft.com/office/drawing/2014/main" id="{8141BF2B-850F-C612-69BB-6CB62A220045}"/>
              </a:ext>
            </a:extLst>
          </p:cNvPr>
          <p:cNvSpPr>
            <a:spLocks noGrp="1"/>
          </p:cNvSpPr>
          <p:nvPr>
            <p:ph type="title"/>
          </p:nvPr>
        </p:nvSpPr>
        <p:spPr/>
        <p:txBody>
          <a:bodyPr/>
          <a:lstStyle/>
          <a:p>
            <a:r>
              <a:rPr lang="en-US" dirty="0"/>
              <a:t>Opening Remarks</a:t>
            </a:r>
          </a:p>
        </p:txBody>
      </p:sp>
      <p:sp>
        <p:nvSpPr>
          <p:cNvPr id="11" name="Date Placeholder 3">
            <a:extLst>
              <a:ext uri="{FF2B5EF4-FFF2-40B4-BE49-F238E27FC236}">
                <a16:creationId xmlns:a16="http://schemas.microsoft.com/office/drawing/2014/main" id="{2DADDB51-45F2-4992-CF30-246C6805C301}"/>
              </a:ext>
            </a:extLst>
          </p:cNvPr>
          <p:cNvSpPr>
            <a:spLocks noGrp="1"/>
          </p:cNvSpPr>
          <p:nvPr>
            <p:ph type="dt" sz="half" idx="10"/>
          </p:nvPr>
        </p:nvSpPr>
        <p:spPr>
          <a:xfrm>
            <a:off x="3510049" y="6186675"/>
            <a:ext cx="5171902" cy="365126"/>
          </a:xfr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958955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9"/>
        <p:cNvGrpSpPr/>
        <p:nvPr/>
      </p:nvGrpSpPr>
      <p:grpSpPr>
        <a:xfrm>
          <a:off x="0" y="0"/>
          <a:ext cx="0" cy="0"/>
          <a:chOff x="0" y="0"/>
          <a:chExt cx="0" cy="0"/>
        </a:xfrm>
      </p:grpSpPr>
      <p:sp>
        <p:nvSpPr>
          <p:cNvPr id="190" name="Google Shape;190;g24a10426e7e_0_0"/>
          <p:cNvSpPr txBox="1">
            <a:spLocks noGrp="1"/>
          </p:cNvSpPr>
          <p:nvPr>
            <p:ph type="title"/>
          </p:nvPr>
        </p:nvSpPr>
        <p:spPr>
          <a:xfrm>
            <a:off x="218725" y="266478"/>
            <a:ext cx="10862700" cy="818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Georgia"/>
              <a:buNone/>
            </a:pPr>
            <a:r>
              <a:rPr lang="en-US">
                <a:solidFill>
                  <a:schemeClr val="lt1"/>
                </a:solidFill>
              </a:rPr>
              <a:t>Impact of Drug Policies on PoCWUD</a:t>
            </a:r>
            <a:endParaRPr>
              <a:solidFill>
                <a:schemeClr val="lt1"/>
              </a:solidFill>
            </a:endParaRPr>
          </a:p>
          <a:p>
            <a:pPr marL="0" lvl="0" indent="0" algn="l" rtl="0">
              <a:spcBef>
                <a:spcPts val="0"/>
              </a:spcBef>
              <a:spcAft>
                <a:spcPts val="0"/>
              </a:spcAft>
              <a:buClr>
                <a:schemeClr val="dk1"/>
              </a:buClr>
              <a:buSzPct val="109090"/>
              <a:buFont typeface="Georgia"/>
              <a:buNone/>
            </a:pPr>
            <a:endParaRPr sz="3300">
              <a:solidFill>
                <a:schemeClr val="lt1"/>
              </a:solidFill>
            </a:endParaRPr>
          </a:p>
        </p:txBody>
      </p:sp>
      <p:sp>
        <p:nvSpPr>
          <p:cNvPr id="191" name="Google Shape;191;g24a10426e7e_0_0"/>
          <p:cNvSpPr txBox="1"/>
          <p:nvPr/>
        </p:nvSpPr>
        <p:spPr>
          <a:xfrm>
            <a:off x="7607875" y="1630800"/>
            <a:ext cx="4062300" cy="5850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50000"/>
              </a:lnSpc>
              <a:spcBef>
                <a:spcPts val="100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Arial"/>
              <a:cs typeface="Arial"/>
              <a:sym typeface="Arial"/>
            </a:endParaRPr>
          </a:p>
        </p:txBody>
      </p:sp>
      <p:pic>
        <p:nvPicPr>
          <p:cNvPr id="192" name="Google Shape;192;g24a10426e7e_0_0" descr="The Crossing: MLK and Malcolm X | The Feral Yawp"/>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976899" y="2730074"/>
            <a:ext cx="3077426" cy="3978801"/>
          </a:xfrm>
          <a:prstGeom prst="rect">
            <a:avLst/>
          </a:prstGeom>
          <a:noFill/>
          <a:ln>
            <a:noFill/>
          </a:ln>
        </p:spPr>
      </p:pic>
      <p:sp>
        <p:nvSpPr>
          <p:cNvPr id="193" name="Google Shape;193;g24a10426e7e_0_0"/>
          <p:cNvSpPr txBox="1"/>
          <p:nvPr/>
        </p:nvSpPr>
        <p:spPr>
          <a:xfrm>
            <a:off x="371300" y="1041075"/>
            <a:ext cx="7891500" cy="5987700"/>
          </a:xfrm>
          <a:prstGeom prst="rect">
            <a:avLst/>
          </a:prstGeom>
          <a:noFill/>
          <a:ln>
            <a:noFill/>
          </a:ln>
        </p:spPr>
        <p:txBody>
          <a:bodyPr spcFirstLastPara="1" wrap="square" lIns="91425" tIns="91425" rIns="91425" bIns="91425" anchor="t" anchorCtr="0">
            <a:spAutoFit/>
          </a:bodyPr>
          <a:lstStyle/>
          <a:p>
            <a:pPr marL="228600" marR="0" lvl="0" indent="-260350" algn="l" defTabSz="914400" rtl="0" eaLnBrk="1" fontAlgn="auto" latinLnBrk="0" hangingPunct="1">
              <a:lnSpc>
                <a:spcPct val="150000"/>
              </a:lnSpc>
              <a:spcBef>
                <a:spcPts val="0"/>
              </a:spcBef>
              <a:spcAft>
                <a:spcPts val="0"/>
              </a:spcAft>
              <a:buClr>
                <a:srgbClr val="FFFFFF"/>
              </a:buClr>
              <a:buSzPts val="2000"/>
              <a:buFont typeface="Arial"/>
              <a:buChar char="•"/>
              <a:tabLst/>
              <a:defRPr/>
            </a:pPr>
            <a:r>
              <a:rPr kumimoji="0" lang="en-US" sz="2000" b="0" i="0" u="none" strike="noStrike" kern="0" cap="none" spc="0" normalizeH="0" baseline="0" noProof="0">
                <a:ln>
                  <a:noFill/>
                </a:ln>
                <a:solidFill>
                  <a:srgbClr val="FFFFFF"/>
                </a:solidFill>
                <a:effectLst/>
                <a:uLnTx/>
                <a:uFillTx/>
                <a:latin typeface="Arial"/>
                <a:cs typeface="Arial"/>
                <a:sym typeface="Arial"/>
              </a:rPr>
              <a:t>The US Black male </a:t>
            </a:r>
            <a:r>
              <a:rPr kumimoji="0" lang="en-US" sz="2000" b="1" i="0" u="none" strike="noStrike" kern="0" cap="none" spc="0" normalizeH="0" baseline="0" noProof="0">
                <a:ln>
                  <a:noFill/>
                </a:ln>
                <a:solidFill>
                  <a:srgbClr val="FFFFFF"/>
                </a:solidFill>
                <a:effectLst/>
                <a:uLnTx/>
                <a:uFillTx/>
                <a:latin typeface="Arial"/>
                <a:cs typeface="Arial"/>
                <a:sym typeface="Arial"/>
              </a:rPr>
              <a:t>incarceration rate increased </a:t>
            </a:r>
            <a:r>
              <a:rPr kumimoji="0" lang="en-US" sz="2000" b="0" i="0" u="none" strike="noStrike" kern="0" cap="none" spc="0" normalizeH="0" baseline="0" noProof="0">
                <a:ln>
                  <a:noFill/>
                </a:ln>
                <a:solidFill>
                  <a:srgbClr val="FFFFFF"/>
                </a:solidFill>
                <a:effectLst/>
                <a:uLnTx/>
                <a:uFillTx/>
                <a:latin typeface="Arial"/>
                <a:cs typeface="Arial"/>
                <a:sym typeface="Arial"/>
              </a:rPr>
              <a:t>nearly five-fold from 1 per 500 Black men entering into the justice system to about 1 per 100 (Alexander &amp; West, 2010). </a:t>
            </a:r>
            <a:endParaRPr kumimoji="0" sz="2000" b="0" i="0" u="none" strike="noStrike" kern="0" cap="none" spc="0" normalizeH="0" baseline="0" noProof="0">
              <a:ln>
                <a:noFill/>
              </a:ln>
              <a:solidFill>
                <a:srgbClr val="FFFFFF"/>
              </a:solidFill>
              <a:effectLst/>
              <a:uLnTx/>
              <a:uFillTx/>
              <a:latin typeface="Arial"/>
              <a:cs typeface="Arial"/>
              <a:sym typeface="Arial"/>
            </a:endParaRPr>
          </a:p>
          <a:p>
            <a:pPr marL="228600" marR="0" lvl="0" indent="-260350" algn="l" defTabSz="914400" rtl="0" eaLnBrk="1" fontAlgn="auto" latinLnBrk="0" hangingPunct="1">
              <a:lnSpc>
                <a:spcPct val="150000"/>
              </a:lnSpc>
              <a:spcBef>
                <a:spcPts val="0"/>
              </a:spcBef>
              <a:spcAft>
                <a:spcPts val="0"/>
              </a:spcAft>
              <a:buClr>
                <a:srgbClr val="FFFFFF"/>
              </a:buClr>
              <a:buSzPts val="2000"/>
              <a:buFont typeface="Arial"/>
              <a:buChar char="•"/>
              <a:tabLst/>
              <a:defRPr/>
            </a:pPr>
            <a:r>
              <a:rPr kumimoji="0" lang="en-US" sz="2000" b="0" i="0" u="none" strike="noStrike" kern="0" cap="none" spc="0" normalizeH="0" baseline="0" noProof="0">
                <a:ln>
                  <a:noFill/>
                </a:ln>
                <a:solidFill>
                  <a:srgbClr val="FFFFFF"/>
                </a:solidFill>
                <a:effectLst/>
                <a:uLnTx/>
                <a:uFillTx/>
                <a:latin typeface="Arial"/>
                <a:cs typeface="Arial"/>
                <a:sym typeface="Arial"/>
              </a:rPr>
              <a:t>Not only were </a:t>
            </a:r>
            <a:r>
              <a:rPr kumimoji="0" lang="en-US" sz="2000" b="1" i="0" u="none" strike="noStrike" kern="0" cap="none" spc="0" normalizeH="0" baseline="0" noProof="0">
                <a:ln>
                  <a:noFill/>
                </a:ln>
                <a:solidFill>
                  <a:srgbClr val="FFFFFF"/>
                </a:solidFill>
                <a:effectLst/>
                <a:uLnTx/>
                <a:uFillTx/>
                <a:latin typeface="Arial"/>
                <a:cs typeface="Arial"/>
                <a:sym typeface="Arial"/>
              </a:rPr>
              <a:t>Blacks more likely than Whites to be arrested,</a:t>
            </a:r>
            <a:r>
              <a:rPr kumimoji="0" lang="en-US" sz="2000" b="0" i="0" u="none" strike="noStrike" kern="0" cap="none" spc="0" normalizeH="0" baseline="0" noProof="0">
                <a:ln>
                  <a:noFill/>
                </a:ln>
                <a:solidFill>
                  <a:srgbClr val="FFFFFF"/>
                </a:solidFill>
                <a:effectLst/>
                <a:uLnTx/>
                <a:uFillTx/>
                <a:latin typeface="Arial"/>
                <a:cs typeface="Arial"/>
                <a:sym typeface="Arial"/>
              </a:rPr>
              <a:t> but once arrested they were </a:t>
            </a:r>
            <a:r>
              <a:rPr kumimoji="0" lang="en-US" sz="2000" b="1" i="0" u="none" strike="noStrike" kern="0" cap="none" spc="0" normalizeH="0" baseline="0" noProof="0">
                <a:ln>
                  <a:noFill/>
                </a:ln>
                <a:solidFill>
                  <a:srgbClr val="FFFFFF"/>
                </a:solidFill>
                <a:effectLst/>
                <a:uLnTx/>
                <a:uFillTx/>
                <a:latin typeface="Arial"/>
                <a:cs typeface="Arial"/>
                <a:sym typeface="Arial"/>
              </a:rPr>
              <a:t>six-times more likely to be convicted; </a:t>
            </a:r>
            <a:r>
              <a:rPr kumimoji="0" lang="en-US" sz="2000" b="0" i="0" u="none" strike="noStrike" kern="0" cap="none" spc="0" normalizeH="0" baseline="0" noProof="0">
                <a:ln>
                  <a:noFill/>
                </a:ln>
                <a:solidFill>
                  <a:srgbClr val="FFFFFF"/>
                </a:solidFill>
                <a:effectLst/>
                <a:uLnTx/>
                <a:uFillTx/>
                <a:latin typeface="Arial"/>
                <a:cs typeface="Arial"/>
                <a:sym typeface="Arial"/>
              </a:rPr>
              <a:t>and once convicted, Blacks were </a:t>
            </a:r>
            <a:r>
              <a:rPr kumimoji="0" lang="en-US" sz="2000" b="1" i="0" u="none" strike="noStrike" kern="0" cap="none" spc="0" normalizeH="0" baseline="0" noProof="0">
                <a:ln>
                  <a:noFill/>
                </a:ln>
                <a:solidFill>
                  <a:srgbClr val="FFFFFF"/>
                </a:solidFill>
                <a:effectLst/>
                <a:uLnTx/>
                <a:uFillTx/>
                <a:latin typeface="Arial"/>
                <a:cs typeface="Arial"/>
                <a:sym typeface="Arial"/>
              </a:rPr>
              <a:t>more likely to face harsher sentencing </a:t>
            </a:r>
            <a:r>
              <a:rPr kumimoji="0" lang="en-US" sz="2000" b="0" i="0" u="none" strike="noStrike" kern="0" cap="none" spc="0" normalizeH="0" baseline="0" noProof="0">
                <a:ln>
                  <a:noFill/>
                </a:ln>
                <a:solidFill>
                  <a:srgbClr val="FFFFFF"/>
                </a:solidFill>
                <a:effectLst/>
                <a:uLnTx/>
                <a:uFillTx/>
                <a:latin typeface="Arial"/>
                <a:cs typeface="Arial"/>
                <a:sym typeface="Arial"/>
              </a:rPr>
              <a:t>due to racialized drug enforcement policies (Kim et al., 2020; Lim, 2018).</a:t>
            </a:r>
            <a:endParaRPr kumimoji="0" sz="2000" b="0" i="0" u="none" strike="noStrike" kern="0" cap="none" spc="0" normalizeH="0" baseline="0" noProof="0">
              <a:ln>
                <a:noFill/>
              </a:ln>
              <a:solidFill>
                <a:srgbClr val="FFFFFF"/>
              </a:solidFill>
              <a:effectLst/>
              <a:uLnTx/>
              <a:uFillTx/>
              <a:latin typeface="Arial"/>
              <a:cs typeface="Arial"/>
              <a:sym typeface="Arial"/>
            </a:endParaRPr>
          </a:p>
          <a:p>
            <a:pPr marL="228600" marR="0" lvl="0" indent="-260350" algn="l" defTabSz="914400" rtl="0" eaLnBrk="1" fontAlgn="auto" latinLnBrk="0" hangingPunct="1">
              <a:lnSpc>
                <a:spcPct val="150000"/>
              </a:lnSpc>
              <a:spcBef>
                <a:spcPts val="0"/>
              </a:spcBef>
              <a:spcAft>
                <a:spcPts val="0"/>
              </a:spcAft>
              <a:buClr>
                <a:srgbClr val="FFFFFF"/>
              </a:buClr>
              <a:buSzPts val="2000"/>
              <a:buFont typeface="Arial"/>
              <a:buChar char="•"/>
              <a:tabLst/>
              <a:defRPr/>
            </a:pPr>
            <a:r>
              <a:rPr kumimoji="0" lang="en-US" sz="2000" b="0" i="0" u="none" strike="noStrike" kern="0" cap="none" spc="0" normalizeH="0" baseline="0" noProof="0">
                <a:ln>
                  <a:noFill/>
                </a:ln>
                <a:solidFill>
                  <a:srgbClr val="FFFFFF"/>
                </a:solidFill>
                <a:effectLst/>
                <a:uLnTx/>
                <a:uFillTx/>
                <a:latin typeface="Arial"/>
                <a:cs typeface="Arial"/>
                <a:sym typeface="Arial"/>
              </a:rPr>
              <a:t>Blacks who experienced structural racism may also have been disproportionately impacted by the </a:t>
            </a:r>
            <a:r>
              <a:rPr kumimoji="0" lang="en-US" sz="2000" b="1" i="0" u="none" strike="noStrike" kern="0" cap="none" spc="0" normalizeH="0" baseline="0" noProof="0">
                <a:ln>
                  <a:noFill/>
                </a:ln>
                <a:solidFill>
                  <a:srgbClr val="FFFFFF"/>
                </a:solidFill>
                <a:effectLst/>
                <a:uLnTx/>
                <a:uFillTx/>
                <a:latin typeface="Arial"/>
                <a:cs typeface="Arial"/>
                <a:sym typeface="Arial"/>
              </a:rPr>
              <a:t>attainment of negative recovery capital</a:t>
            </a:r>
            <a:r>
              <a:rPr kumimoji="0" lang="en-US" sz="2000" b="0" i="0" u="none" strike="noStrike" kern="0" cap="none" spc="0" normalizeH="0" baseline="0" noProof="0">
                <a:ln>
                  <a:noFill/>
                </a:ln>
                <a:solidFill>
                  <a:srgbClr val="FFFFFF"/>
                </a:solidFill>
                <a:effectLst/>
                <a:uLnTx/>
                <a:uFillTx/>
                <a:latin typeface="Arial"/>
                <a:cs typeface="Arial"/>
                <a:sym typeface="Arial"/>
              </a:rPr>
              <a:t> (Granfield &amp; Cloud, 2001; Nguyen &amp; Reuter, 2012)</a:t>
            </a:r>
            <a:endParaRPr kumimoji="0" sz="20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1"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197"/>
        <p:cNvGrpSpPr/>
        <p:nvPr/>
      </p:nvGrpSpPr>
      <p:grpSpPr>
        <a:xfrm>
          <a:off x="0" y="0"/>
          <a:ext cx="0" cy="0"/>
          <a:chOff x="0" y="0"/>
          <a:chExt cx="0" cy="0"/>
        </a:xfrm>
      </p:grpSpPr>
      <p:grpSp>
        <p:nvGrpSpPr>
          <p:cNvPr id="198" name="Google Shape;198;g1e005182ed4_2_118"/>
          <p:cNvGrpSpPr/>
          <p:nvPr/>
        </p:nvGrpSpPr>
        <p:grpSpPr>
          <a:xfrm>
            <a:off x="4024962" y="3866860"/>
            <a:ext cx="2731435" cy="2204702"/>
            <a:chOff x="0" y="-1"/>
            <a:chExt cx="2731434" cy="2204701"/>
          </a:xfrm>
        </p:grpSpPr>
        <p:sp>
          <p:nvSpPr>
            <p:cNvPr id="199" name="Google Shape;199;g1e005182ed4_2_118"/>
            <p:cNvSpPr/>
            <p:nvPr/>
          </p:nvSpPr>
          <p:spPr>
            <a:xfrm rot="10800000" flipH="1">
              <a:off x="0" y="-1"/>
              <a:ext cx="2731434" cy="2204701"/>
            </a:xfrm>
            <a:custGeom>
              <a:avLst/>
              <a:gdLst/>
              <a:ahLst/>
              <a:cxnLst/>
              <a:rect l="l" t="t" r="r" b="b"/>
              <a:pathLst>
                <a:path w="21600" h="21600" extrusionOk="0">
                  <a:moveTo>
                    <a:pt x="0" y="0"/>
                  </a:moveTo>
                  <a:lnTo>
                    <a:pt x="18503" y="0"/>
                  </a:lnTo>
                  <a:cubicBezTo>
                    <a:pt x="20213" y="0"/>
                    <a:pt x="21600" y="1718"/>
                    <a:pt x="21600" y="3837"/>
                  </a:cubicBezTo>
                  <a:lnTo>
                    <a:pt x="21600" y="21600"/>
                  </a:lnTo>
                  <a:lnTo>
                    <a:pt x="3097" y="21600"/>
                  </a:lnTo>
                  <a:cubicBezTo>
                    <a:pt x="1387" y="21600"/>
                    <a:pt x="0" y="19882"/>
                    <a:pt x="0" y="17763"/>
                  </a:cubicBezTo>
                  <a:lnTo>
                    <a:pt x="0" y="0"/>
                  </a:lnTo>
                  <a:close/>
                </a:path>
              </a:pathLst>
            </a:custGeom>
            <a:solidFill>
              <a:srgbClr val="0D5DDF"/>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 name="Google Shape;200;g1e005182ed4_2_118"/>
            <p:cNvSpPr txBox="1"/>
            <p:nvPr/>
          </p:nvSpPr>
          <p:spPr>
            <a:xfrm>
              <a:off x="239256" y="93747"/>
              <a:ext cx="2039095" cy="2010447"/>
            </a:xfrm>
            <a:prstGeom prst="rect">
              <a:avLst/>
            </a:prstGeom>
            <a:noFill/>
            <a:ln>
              <a:noFill/>
            </a:ln>
          </p:spPr>
          <p:txBody>
            <a:bodyPr spcFirstLastPara="1" wrap="square" lIns="121875" tIns="121875" rIns="121875" bIns="121875" anchor="t" anchorCtr="0">
              <a:noAutofit/>
            </a:bodyPr>
            <a:lstStyle/>
            <a:p>
              <a:pPr marL="0" marR="0" lvl="0" indent="0" algn="l" defTabSz="914400" rtl="0" eaLnBrk="1" fontAlgn="auto" latinLnBrk="0" hangingPunct="1">
                <a:lnSpc>
                  <a:spcPct val="115000"/>
                </a:lnSpc>
                <a:spcBef>
                  <a:spcPts val="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Nothing is stable or sacred today. If they (government) choose to change the laws, which they are trying to do with voting, We can’t do nothing.”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20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 Nina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01" name="Google Shape;201;g1e005182ed4_2_118"/>
          <p:cNvGrpSpPr/>
          <p:nvPr/>
        </p:nvGrpSpPr>
        <p:grpSpPr>
          <a:xfrm>
            <a:off x="1044550" y="3866860"/>
            <a:ext cx="2731437" cy="2204703"/>
            <a:chOff x="0" y="-1"/>
            <a:chExt cx="2731436" cy="2204701"/>
          </a:xfrm>
        </p:grpSpPr>
        <p:sp>
          <p:nvSpPr>
            <p:cNvPr id="202" name="Google Shape;202;g1e005182ed4_2_118"/>
            <p:cNvSpPr/>
            <p:nvPr/>
          </p:nvSpPr>
          <p:spPr>
            <a:xfrm>
              <a:off x="0" y="-1"/>
              <a:ext cx="2731436" cy="2204701"/>
            </a:xfrm>
            <a:custGeom>
              <a:avLst/>
              <a:gdLst/>
              <a:ahLst/>
              <a:cxnLst/>
              <a:rect l="l" t="t" r="r" b="b"/>
              <a:pathLst>
                <a:path w="21600" h="21600" extrusionOk="0">
                  <a:moveTo>
                    <a:pt x="0" y="0"/>
                  </a:moveTo>
                  <a:lnTo>
                    <a:pt x="18503" y="0"/>
                  </a:lnTo>
                  <a:cubicBezTo>
                    <a:pt x="20213" y="0"/>
                    <a:pt x="21600" y="1718"/>
                    <a:pt x="21600" y="3837"/>
                  </a:cubicBezTo>
                  <a:lnTo>
                    <a:pt x="21600" y="21600"/>
                  </a:lnTo>
                  <a:lnTo>
                    <a:pt x="3097" y="21600"/>
                  </a:lnTo>
                  <a:cubicBezTo>
                    <a:pt x="1387" y="21600"/>
                    <a:pt x="0" y="19882"/>
                    <a:pt x="0" y="17763"/>
                  </a:cubicBezTo>
                  <a:lnTo>
                    <a:pt x="0" y="0"/>
                  </a:lnTo>
                  <a:close/>
                </a:path>
              </a:pathLst>
            </a:custGeom>
            <a:solidFill>
              <a:srgbClr val="307BF3"/>
            </a:solidFill>
            <a:ln>
              <a:noFill/>
            </a:ln>
          </p:spPr>
          <p:txBody>
            <a:bodyPr spcFirstLastPara="1" wrap="square" lIns="0" tIns="0" rIns="0" bIns="0" anchor="ctr" anchorCtr="0">
              <a:noAutofit/>
            </a:bodyPr>
            <a:lstStyle/>
            <a:p>
              <a:pPr marL="0" marR="0" lvl="0" indent="0" algn="l" defTabSz="914400" rtl="0" eaLnBrk="1" fontAlgn="auto" latinLnBrk="0" hangingPunct="1">
                <a:lnSpc>
                  <a:spcPct val="115000"/>
                </a:lnSpc>
                <a:spcBef>
                  <a:spcPts val="0"/>
                </a:spcBef>
                <a:spcAft>
                  <a:spcPts val="0"/>
                </a:spcAft>
                <a:buClr>
                  <a:srgbClr val="FFFFFF"/>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3" name="Google Shape;203;g1e005182ed4_2_118"/>
            <p:cNvSpPr txBox="1"/>
            <p:nvPr/>
          </p:nvSpPr>
          <p:spPr>
            <a:xfrm>
              <a:off x="114707" y="134172"/>
              <a:ext cx="2502021" cy="1936356"/>
            </a:xfrm>
            <a:prstGeom prst="rect">
              <a:avLst/>
            </a:prstGeom>
            <a:noFill/>
            <a:ln>
              <a:noFill/>
            </a:ln>
          </p:spPr>
          <p:txBody>
            <a:bodyPr spcFirstLastPara="1" wrap="square" lIns="121875" tIns="121875" rIns="121875" bIns="121875" anchor="ctr" anchorCtr="0">
              <a:noAutofit/>
            </a:bodyPr>
            <a:lstStyle/>
            <a:p>
              <a:pPr marL="0" marR="0" lvl="0" indent="0" algn="l" defTabSz="914400" rtl="0" eaLnBrk="1" fontAlgn="auto" latinLnBrk="0" hangingPunct="1">
                <a:lnSpc>
                  <a:spcPct val="115000"/>
                </a:lnSpc>
                <a:spcBef>
                  <a:spcPts val="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“What I would want for [Blacks] is for somebody to actually speak up against the government who is responsible for these political and financial  inequities.”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20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 Monique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04" name="Google Shape;204;g1e005182ed4_2_118"/>
          <p:cNvGrpSpPr/>
          <p:nvPr/>
        </p:nvGrpSpPr>
        <p:grpSpPr>
          <a:xfrm>
            <a:off x="7007938" y="3866861"/>
            <a:ext cx="4215354" cy="2204702"/>
            <a:chOff x="0" y="0"/>
            <a:chExt cx="4215352" cy="2204701"/>
          </a:xfrm>
        </p:grpSpPr>
        <p:sp>
          <p:nvSpPr>
            <p:cNvPr id="205" name="Google Shape;205;g1e005182ed4_2_118"/>
            <p:cNvSpPr/>
            <p:nvPr/>
          </p:nvSpPr>
          <p:spPr>
            <a:xfrm>
              <a:off x="0" y="0"/>
              <a:ext cx="4215352" cy="2204701"/>
            </a:xfrm>
            <a:custGeom>
              <a:avLst/>
              <a:gdLst/>
              <a:ahLst/>
              <a:cxnLst/>
              <a:rect l="l" t="t" r="r" b="b"/>
              <a:pathLst>
                <a:path w="21600" h="21600" extrusionOk="0">
                  <a:moveTo>
                    <a:pt x="0" y="0"/>
                  </a:moveTo>
                  <a:lnTo>
                    <a:pt x="19593" y="0"/>
                  </a:lnTo>
                  <a:cubicBezTo>
                    <a:pt x="20702" y="0"/>
                    <a:pt x="21600" y="1718"/>
                    <a:pt x="21600" y="3837"/>
                  </a:cubicBezTo>
                  <a:lnTo>
                    <a:pt x="21600" y="21600"/>
                  </a:lnTo>
                  <a:lnTo>
                    <a:pt x="2007" y="21600"/>
                  </a:lnTo>
                  <a:cubicBezTo>
                    <a:pt x="898" y="21600"/>
                    <a:pt x="0" y="19882"/>
                    <a:pt x="0" y="17763"/>
                  </a:cubicBezTo>
                  <a:lnTo>
                    <a:pt x="0" y="0"/>
                  </a:lnTo>
                  <a:close/>
                </a:path>
              </a:pathLst>
            </a:custGeom>
            <a:solidFill>
              <a:srgbClr val="0944A1"/>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Times New Roman"/>
                <a:buNone/>
                <a:tabLst/>
                <a:defRPr/>
              </a:pPr>
              <a:endParaRPr kumimoji="0" sz="18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06" name="Google Shape;206;g1e005182ed4_2_118"/>
            <p:cNvSpPr txBox="1"/>
            <p:nvPr/>
          </p:nvSpPr>
          <p:spPr>
            <a:xfrm>
              <a:off x="114708" y="136166"/>
              <a:ext cx="3985935" cy="1932368"/>
            </a:xfrm>
            <a:prstGeom prst="rect">
              <a:avLst/>
            </a:prstGeom>
            <a:noFill/>
            <a:ln>
              <a:noFill/>
            </a:ln>
          </p:spPr>
          <p:txBody>
            <a:bodyPr spcFirstLastPara="1" wrap="square" lIns="121875" tIns="121875" rIns="121875" bIns="1218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“Tell [the government] we want preventative measures…so we don't have to heal because more of us have been prevented from the illness.”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700"/>
                <a:buFont typeface="Arial"/>
                <a:buNone/>
                <a:tabLst/>
                <a:defRPr/>
              </a:pP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 Jazzi Granni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07" name="Google Shape;207;g1e005182ed4_2_118"/>
          <p:cNvGrpSpPr/>
          <p:nvPr/>
        </p:nvGrpSpPr>
        <p:grpSpPr>
          <a:xfrm>
            <a:off x="4024962" y="1311469"/>
            <a:ext cx="2668501" cy="2204702"/>
            <a:chOff x="0" y="0"/>
            <a:chExt cx="2668500" cy="2204700"/>
          </a:xfrm>
        </p:grpSpPr>
        <p:sp>
          <p:nvSpPr>
            <p:cNvPr id="208" name="Google Shape;208;g1e005182ed4_2_118"/>
            <p:cNvSpPr/>
            <p:nvPr/>
          </p:nvSpPr>
          <p:spPr>
            <a:xfrm flipH="1">
              <a:off x="0" y="0"/>
              <a:ext cx="2668500" cy="2204700"/>
            </a:xfrm>
            <a:custGeom>
              <a:avLst/>
              <a:gdLst/>
              <a:ahLst/>
              <a:cxnLst/>
              <a:rect l="l" t="t" r="r" b="b"/>
              <a:pathLst>
                <a:path w="21600" h="21600" extrusionOk="0">
                  <a:moveTo>
                    <a:pt x="0" y="0"/>
                  </a:moveTo>
                  <a:lnTo>
                    <a:pt x="18430" y="0"/>
                  </a:lnTo>
                  <a:cubicBezTo>
                    <a:pt x="20181" y="0"/>
                    <a:pt x="21600" y="1718"/>
                    <a:pt x="21600" y="3837"/>
                  </a:cubicBezTo>
                  <a:lnTo>
                    <a:pt x="21600" y="21600"/>
                  </a:lnTo>
                  <a:lnTo>
                    <a:pt x="3170" y="21600"/>
                  </a:lnTo>
                  <a:cubicBezTo>
                    <a:pt x="1419" y="21600"/>
                    <a:pt x="0" y="19882"/>
                    <a:pt x="0" y="17763"/>
                  </a:cubicBezTo>
                  <a:lnTo>
                    <a:pt x="0" y="0"/>
                  </a:lnTo>
                  <a:close/>
                </a:path>
              </a:pathLst>
            </a:custGeom>
            <a:solidFill>
              <a:srgbClr val="0D5DDF"/>
            </a:solidFill>
            <a:ln>
              <a:noFill/>
            </a:ln>
          </p:spPr>
          <p:txBody>
            <a:bodyPr spcFirstLastPara="1" wrap="square" lIns="0" tIns="0" rIns="0" bIns="0" anchor="ctr" anchorCtr="0">
              <a:noAutofit/>
            </a:bodyPr>
            <a:lstStyle/>
            <a:p>
              <a:pPr marL="0" marR="0" lvl="0" indent="0" algn="l" defTabSz="914400" rtl="0" eaLnBrk="1" fontAlgn="auto" latinLnBrk="0" hangingPunct="1">
                <a:lnSpc>
                  <a:spcPct val="115000"/>
                </a:lnSpc>
                <a:spcBef>
                  <a:spcPts val="0"/>
                </a:spcBef>
                <a:spcAft>
                  <a:spcPts val="0"/>
                </a:spcAft>
                <a:buClr>
                  <a:srgbClr val="FFFFFF"/>
                </a:buClr>
                <a:buSzPts val="1600"/>
                <a:buFont typeface="Calibri"/>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209;g1e005182ed4_2_118"/>
            <p:cNvSpPr txBox="1"/>
            <p:nvPr/>
          </p:nvSpPr>
          <p:spPr>
            <a:xfrm>
              <a:off x="114707" y="99705"/>
              <a:ext cx="2439085" cy="2005290"/>
            </a:xfrm>
            <a:prstGeom prst="rect">
              <a:avLst/>
            </a:prstGeom>
            <a:noFill/>
            <a:ln>
              <a:noFill/>
            </a:ln>
          </p:spPr>
          <p:txBody>
            <a:bodyPr spcFirstLastPara="1" wrap="square" lIns="121875" tIns="121875" rIns="121875" bIns="121875" anchor="ctr" anchorCtr="0">
              <a:spAutoFit/>
            </a:bodyPr>
            <a:lstStyle/>
            <a:p>
              <a:pPr marL="0" marR="0" lvl="0" indent="0" algn="l" defTabSz="914400" rtl="0" eaLnBrk="1" fontAlgn="auto" latinLnBrk="0" hangingPunct="1">
                <a:lnSpc>
                  <a:spcPct val="115000"/>
                </a:lnSpc>
                <a:spcBef>
                  <a:spcPts val="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“We've been left behind economically, in the media, educationally, legally, and politically…we need them (government) to focus on those areas  to help our people build.”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20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 Solomon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0" name="Google Shape;210;g1e005182ed4_2_118"/>
          <p:cNvGrpSpPr/>
          <p:nvPr/>
        </p:nvGrpSpPr>
        <p:grpSpPr>
          <a:xfrm>
            <a:off x="968710" y="1311468"/>
            <a:ext cx="2668577" cy="2251751"/>
            <a:chOff x="0" y="-1"/>
            <a:chExt cx="2668575" cy="2251750"/>
          </a:xfrm>
        </p:grpSpPr>
        <p:sp>
          <p:nvSpPr>
            <p:cNvPr id="211" name="Google Shape;211;g1e005182ed4_2_118"/>
            <p:cNvSpPr/>
            <p:nvPr/>
          </p:nvSpPr>
          <p:spPr>
            <a:xfrm>
              <a:off x="0" y="-1"/>
              <a:ext cx="2668575" cy="2251750"/>
            </a:xfrm>
            <a:custGeom>
              <a:avLst/>
              <a:gdLst/>
              <a:ahLst/>
              <a:cxnLst/>
              <a:rect l="l" t="t" r="r" b="b"/>
              <a:pathLst>
                <a:path w="21600" h="21600" extrusionOk="0">
                  <a:moveTo>
                    <a:pt x="0" y="0"/>
                  </a:moveTo>
                  <a:lnTo>
                    <a:pt x="18362" y="0"/>
                  </a:lnTo>
                  <a:cubicBezTo>
                    <a:pt x="20150" y="0"/>
                    <a:pt x="21600" y="1718"/>
                    <a:pt x="21600" y="3837"/>
                  </a:cubicBezTo>
                  <a:lnTo>
                    <a:pt x="21600" y="21600"/>
                  </a:lnTo>
                  <a:lnTo>
                    <a:pt x="3238" y="21600"/>
                  </a:lnTo>
                  <a:cubicBezTo>
                    <a:pt x="1450" y="21600"/>
                    <a:pt x="0" y="19882"/>
                    <a:pt x="0" y="17763"/>
                  </a:cubicBezTo>
                  <a:lnTo>
                    <a:pt x="0" y="0"/>
                  </a:lnTo>
                  <a:close/>
                </a:path>
              </a:pathLst>
            </a:custGeom>
            <a:solidFill>
              <a:srgbClr val="307BF3"/>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 name="Google Shape;212;g1e005182ed4_2_118"/>
            <p:cNvSpPr txBox="1"/>
            <p:nvPr/>
          </p:nvSpPr>
          <p:spPr>
            <a:xfrm>
              <a:off x="237751" y="66079"/>
              <a:ext cx="2193074" cy="2119591"/>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15000"/>
                </a:lnSpc>
                <a:spcBef>
                  <a:spcPts val="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“Tell policymakers to look at the ramifications of policies on our second and third generation of children... Until we are in positions of power, nothing will change..”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210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 Bruce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3" name="Google Shape;213;g1e005182ed4_2_118"/>
          <p:cNvGrpSpPr/>
          <p:nvPr/>
        </p:nvGrpSpPr>
        <p:grpSpPr>
          <a:xfrm>
            <a:off x="7007938" y="1311469"/>
            <a:ext cx="4215353" cy="2204702"/>
            <a:chOff x="0" y="0"/>
            <a:chExt cx="4215351" cy="2204701"/>
          </a:xfrm>
        </p:grpSpPr>
        <p:sp>
          <p:nvSpPr>
            <p:cNvPr id="214" name="Google Shape;214;g1e005182ed4_2_118"/>
            <p:cNvSpPr/>
            <p:nvPr/>
          </p:nvSpPr>
          <p:spPr>
            <a:xfrm>
              <a:off x="0" y="0"/>
              <a:ext cx="4215351" cy="2204701"/>
            </a:xfrm>
            <a:custGeom>
              <a:avLst/>
              <a:gdLst/>
              <a:ahLst/>
              <a:cxnLst/>
              <a:rect l="l" t="t" r="r" b="b"/>
              <a:pathLst>
                <a:path w="21600" h="21600" extrusionOk="0">
                  <a:moveTo>
                    <a:pt x="0" y="0"/>
                  </a:moveTo>
                  <a:lnTo>
                    <a:pt x="19593" y="0"/>
                  </a:lnTo>
                  <a:cubicBezTo>
                    <a:pt x="20702" y="0"/>
                    <a:pt x="21600" y="1718"/>
                    <a:pt x="21600" y="3837"/>
                  </a:cubicBezTo>
                  <a:lnTo>
                    <a:pt x="21600" y="21600"/>
                  </a:lnTo>
                  <a:lnTo>
                    <a:pt x="2007" y="21600"/>
                  </a:lnTo>
                  <a:cubicBezTo>
                    <a:pt x="898" y="21600"/>
                    <a:pt x="0" y="19882"/>
                    <a:pt x="0" y="17763"/>
                  </a:cubicBezTo>
                  <a:lnTo>
                    <a:pt x="0" y="0"/>
                  </a:lnTo>
                  <a:close/>
                </a:path>
              </a:pathLst>
            </a:custGeom>
            <a:solidFill>
              <a:srgbClr val="0944A1"/>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700"/>
                <a:buFont typeface="Times New Roman"/>
                <a:buNone/>
                <a:tabLst/>
                <a:defRPr/>
              </a:pPr>
              <a:endParaRPr kumimoji="0" sz="17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15" name="Google Shape;215;g1e005182ed4_2_118"/>
            <p:cNvSpPr txBox="1"/>
            <p:nvPr/>
          </p:nvSpPr>
          <p:spPr>
            <a:xfrm>
              <a:off x="114708" y="176019"/>
              <a:ext cx="3985935" cy="1852662"/>
            </a:xfrm>
            <a:prstGeom prst="rect">
              <a:avLst/>
            </a:prstGeom>
            <a:noFill/>
            <a:ln>
              <a:noFill/>
            </a:ln>
          </p:spPr>
          <p:txBody>
            <a:bodyPr spcFirstLastPara="1" wrap="square" lIns="121875" tIns="121875" rIns="121875" bIns="1218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“Distribute enough resources to support our ability to organize our own communities. These are things that I think are important in recovery.”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700"/>
                <a:buFont typeface="Arial"/>
                <a:buNone/>
                <a:tabLst/>
                <a:defRPr/>
              </a:pP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 Douglas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6" name="Google Shape;216;g1e005182ed4_2_118"/>
          <p:cNvGrpSpPr/>
          <p:nvPr/>
        </p:nvGrpSpPr>
        <p:grpSpPr>
          <a:xfrm>
            <a:off x="7007937" y="3233304"/>
            <a:ext cx="348753" cy="347162"/>
            <a:chOff x="-1" y="0"/>
            <a:chExt cx="348751" cy="347161"/>
          </a:xfrm>
        </p:grpSpPr>
        <p:sp>
          <p:nvSpPr>
            <p:cNvPr id="217" name="Google Shape;217;g1e005182ed4_2_118"/>
            <p:cNvSpPr/>
            <p:nvPr/>
          </p:nvSpPr>
          <p:spPr>
            <a:xfrm>
              <a:off x="1589" y="0"/>
              <a:ext cx="347161" cy="347161"/>
            </a:xfrm>
            <a:prstGeom prst="ellipse">
              <a:avLst/>
            </a:prstGeom>
            <a:solidFill>
              <a:srgbClr val="FFFFFF"/>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8" name="Google Shape;218;g1e005182ed4_2_118"/>
            <p:cNvGrpSpPr/>
            <p:nvPr/>
          </p:nvGrpSpPr>
          <p:grpSpPr>
            <a:xfrm>
              <a:off x="-1" y="51605"/>
              <a:ext cx="263514" cy="243802"/>
              <a:chOff x="0" y="0"/>
              <a:chExt cx="263512" cy="243800"/>
            </a:xfrm>
          </p:grpSpPr>
          <p:sp>
            <p:nvSpPr>
              <p:cNvPr id="219" name="Google Shape;219;g1e005182ed4_2_118"/>
              <p:cNvSpPr/>
              <p:nvPr/>
            </p:nvSpPr>
            <p:spPr>
              <a:xfrm>
                <a:off x="0" y="67346"/>
                <a:ext cx="263512" cy="109109"/>
              </a:xfrm>
              <a:prstGeom prst="rightArrow">
                <a:avLst>
                  <a:gd name="adj1" fmla="val 32020"/>
                  <a:gd name="adj2" fmla="val 66970"/>
                </a:avLst>
              </a:prstGeom>
              <a:solidFill>
                <a:srgbClr val="0D5DDF"/>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 name="Google Shape;220;g1e005182ed4_2_118"/>
              <p:cNvSpPr txBox="1"/>
              <p:nvPr/>
            </p:nvSpPr>
            <p:spPr>
              <a:xfrm>
                <a:off x="0" y="0"/>
                <a:ext cx="240114" cy="243800"/>
              </a:xfrm>
              <a:prstGeom prst="rect">
                <a:avLst/>
              </a:prstGeom>
              <a:noFill/>
              <a:ln>
                <a:noFill/>
              </a:ln>
            </p:spPr>
            <p:txBody>
              <a:bodyPr spcFirstLastPara="1" wrap="square" lIns="121875" tIns="121875" rIns="121875" bIns="121875"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br>
                  <a:rPr kumimoji="0" lang="en-US" sz="1900" b="0" i="0" u="none" strike="noStrike" kern="0" cap="none" spc="0" normalizeH="0" baseline="0" noProof="0">
                    <a:ln>
                      <a:noFill/>
                    </a:ln>
                    <a:solidFill>
                      <a:srgbClr val="000000"/>
                    </a:solidFill>
                    <a:effectLst/>
                    <a:uLnTx/>
                    <a:uFillTx/>
                    <a:latin typeface="Arial"/>
                    <a:ea typeface="Arial"/>
                    <a:cs typeface="Arial"/>
                    <a:sym typeface="Arial"/>
                  </a:rPr>
                </a:b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21" name="Google Shape;221;g1e005182ed4_2_118"/>
          <p:cNvGrpSpPr/>
          <p:nvPr/>
        </p:nvGrpSpPr>
        <p:grpSpPr>
          <a:xfrm>
            <a:off x="3904069" y="3233393"/>
            <a:ext cx="347159" cy="347159"/>
            <a:chOff x="-1" y="-1"/>
            <a:chExt cx="347158" cy="347158"/>
          </a:xfrm>
        </p:grpSpPr>
        <p:sp>
          <p:nvSpPr>
            <p:cNvPr id="222" name="Google Shape;222;g1e005182ed4_2_118"/>
            <p:cNvSpPr/>
            <p:nvPr/>
          </p:nvSpPr>
          <p:spPr>
            <a:xfrm>
              <a:off x="-1" y="-1"/>
              <a:ext cx="347158" cy="347158"/>
            </a:xfrm>
            <a:prstGeom prst="ellipse">
              <a:avLst/>
            </a:prstGeom>
            <a:solidFill>
              <a:srgbClr val="FFFFFF"/>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g1e005182ed4_2_118"/>
            <p:cNvSpPr/>
            <p:nvPr/>
          </p:nvSpPr>
          <p:spPr>
            <a:xfrm>
              <a:off x="92631" y="92631"/>
              <a:ext cx="161893" cy="161893"/>
            </a:xfrm>
            <a:custGeom>
              <a:avLst/>
              <a:gdLst/>
              <a:ahLst/>
              <a:cxnLst/>
              <a:rect l="l" t="t" r="r" b="b"/>
              <a:pathLst>
                <a:path w="21600" h="21600" extrusionOk="0">
                  <a:moveTo>
                    <a:pt x="0" y="9345"/>
                  </a:moveTo>
                  <a:lnTo>
                    <a:pt x="9345" y="9345"/>
                  </a:lnTo>
                  <a:lnTo>
                    <a:pt x="9345" y="0"/>
                  </a:lnTo>
                  <a:lnTo>
                    <a:pt x="12255" y="0"/>
                  </a:lnTo>
                  <a:lnTo>
                    <a:pt x="12255" y="9345"/>
                  </a:lnTo>
                  <a:lnTo>
                    <a:pt x="21600" y="9345"/>
                  </a:lnTo>
                  <a:lnTo>
                    <a:pt x="21600" y="12255"/>
                  </a:lnTo>
                  <a:lnTo>
                    <a:pt x="12255" y="12255"/>
                  </a:lnTo>
                  <a:lnTo>
                    <a:pt x="12255" y="21600"/>
                  </a:lnTo>
                  <a:lnTo>
                    <a:pt x="9345" y="21600"/>
                  </a:lnTo>
                  <a:lnTo>
                    <a:pt x="9345" y="12255"/>
                  </a:lnTo>
                  <a:lnTo>
                    <a:pt x="0" y="12255"/>
                  </a:lnTo>
                  <a:close/>
                </a:path>
              </a:pathLst>
            </a:custGeom>
            <a:solidFill>
              <a:srgbClr val="307BF3"/>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4" name="Google Shape;224;g1e005182ed4_2_118"/>
          <p:cNvSpPr txBox="1"/>
          <p:nvPr/>
        </p:nvSpPr>
        <p:spPr>
          <a:xfrm>
            <a:off x="297525" y="213425"/>
            <a:ext cx="116781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2100" b="1" i="0" u="none" strike="noStrike" kern="0" cap="none" spc="0" normalizeH="0" baseline="0" noProof="0">
                <a:ln>
                  <a:noFill/>
                </a:ln>
                <a:solidFill>
                  <a:srgbClr val="FFFFFF"/>
                </a:solidFill>
                <a:effectLst/>
                <a:uLnTx/>
                <a:uFillTx/>
                <a:latin typeface="Arial"/>
                <a:cs typeface="Arial"/>
                <a:sym typeface="Arial"/>
              </a:rPr>
              <a:t>“None of us need to suffer; please tell Albany and DC that we’re all human beings.” - </a:t>
            </a:r>
            <a:r>
              <a:rPr kumimoji="0" lang="en-US" sz="2100" b="0" i="0" u="none" strike="noStrike" kern="0" cap="none" spc="0" normalizeH="0" baseline="0" noProof="0">
                <a:ln>
                  <a:noFill/>
                </a:ln>
                <a:solidFill>
                  <a:srgbClr val="FFFFFF"/>
                </a:solidFill>
                <a:effectLst/>
                <a:uLnTx/>
                <a:uFillTx/>
                <a:latin typeface="Arial"/>
                <a:cs typeface="Arial"/>
                <a:sym typeface="Arial"/>
              </a:rPr>
              <a:t>Freda</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9"/>
        <p:cNvGrpSpPr/>
        <p:nvPr/>
      </p:nvGrpSpPr>
      <p:grpSpPr>
        <a:xfrm>
          <a:off x="0" y="0"/>
          <a:ext cx="0" cy="0"/>
          <a:chOff x="0" y="0"/>
          <a:chExt cx="0" cy="0"/>
        </a:xfrm>
      </p:grpSpPr>
      <p:sp>
        <p:nvSpPr>
          <p:cNvPr id="230" name="Google Shape;230;g24a10426e7e_0_102"/>
          <p:cNvSpPr txBox="1">
            <a:spLocks noGrp="1"/>
          </p:cNvSpPr>
          <p:nvPr>
            <p:ph type="title"/>
          </p:nvPr>
        </p:nvSpPr>
        <p:spPr>
          <a:xfrm>
            <a:off x="664650" y="508328"/>
            <a:ext cx="10862700" cy="818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Georgia"/>
              <a:buNone/>
            </a:pPr>
            <a:r>
              <a:rPr lang="en-US">
                <a:solidFill>
                  <a:schemeClr val="lt1"/>
                </a:solidFill>
              </a:rPr>
              <a:t>“</a:t>
            </a:r>
            <a:endParaRPr>
              <a:solidFill>
                <a:schemeClr val="lt1"/>
              </a:solidFill>
            </a:endParaRPr>
          </a:p>
          <a:p>
            <a:pPr marL="0" lvl="0" indent="0" algn="l" rtl="0">
              <a:spcBef>
                <a:spcPts val="0"/>
              </a:spcBef>
              <a:spcAft>
                <a:spcPts val="0"/>
              </a:spcAft>
              <a:buClr>
                <a:schemeClr val="dk1"/>
              </a:buClr>
              <a:buSzPct val="100000"/>
              <a:buFont typeface="Georgia"/>
              <a:buNone/>
            </a:pPr>
            <a:endParaRPr>
              <a:solidFill>
                <a:schemeClr val="lt1"/>
              </a:solidFill>
            </a:endParaRPr>
          </a:p>
          <a:p>
            <a:pPr marL="0" lvl="0" indent="0" algn="l" rtl="0">
              <a:spcBef>
                <a:spcPts val="0"/>
              </a:spcBef>
              <a:spcAft>
                <a:spcPts val="0"/>
              </a:spcAft>
              <a:buClr>
                <a:schemeClr val="dk1"/>
              </a:buClr>
              <a:buSzPct val="100000"/>
              <a:buFont typeface="Georgia"/>
              <a:buNone/>
            </a:pPr>
            <a:r>
              <a:rPr lang="en-US">
                <a:solidFill>
                  <a:schemeClr val="lt1"/>
                </a:solidFill>
              </a:rPr>
              <a:t>The Harms of Drug User are Not Necessarily from the Drugs Themselves</a:t>
            </a:r>
            <a:endParaRPr>
              <a:solidFill>
                <a:schemeClr val="lt1"/>
              </a:solidFill>
            </a:endParaRPr>
          </a:p>
          <a:p>
            <a:pPr marL="0" lvl="0" indent="0" algn="l" rtl="0">
              <a:spcBef>
                <a:spcPts val="0"/>
              </a:spcBef>
              <a:spcAft>
                <a:spcPts val="0"/>
              </a:spcAft>
              <a:buClr>
                <a:schemeClr val="dk1"/>
              </a:buClr>
              <a:buSzPct val="100000"/>
              <a:buFont typeface="Georgia"/>
              <a:buNone/>
            </a:pPr>
            <a:endParaRPr>
              <a:solidFill>
                <a:schemeClr val="lt1"/>
              </a:solidFill>
            </a:endParaRPr>
          </a:p>
          <a:p>
            <a:pPr marL="0" lvl="0" indent="0" algn="l" rtl="0">
              <a:spcBef>
                <a:spcPts val="0"/>
              </a:spcBef>
              <a:spcAft>
                <a:spcPts val="0"/>
              </a:spcAft>
              <a:buClr>
                <a:schemeClr val="dk1"/>
              </a:buClr>
              <a:buSzPct val="109090"/>
              <a:buFont typeface="Georgia"/>
              <a:buNone/>
            </a:pPr>
            <a:endParaRPr sz="3300">
              <a:solidFill>
                <a:schemeClr val="lt1"/>
              </a:solidFill>
            </a:endParaRPr>
          </a:p>
        </p:txBody>
      </p:sp>
      <p:sp>
        <p:nvSpPr>
          <p:cNvPr id="231" name="Google Shape;231;g24a10426e7e_0_102"/>
          <p:cNvSpPr txBox="1"/>
          <p:nvPr/>
        </p:nvSpPr>
        <p:spPr>
          <a:xfrm>
            <a:off x="7607875" y="1630800"/>
            <a:ext cx="4062300" cy="5850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50000"/>
              </a:lnSpc>
              <a:spcBef>
                <a:spcPts val="100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Arial"/>
              <a:cs typeface="Arial"/>
              <a:sym typeface="Arial"/>
            </a:endParaRPr>
          </a:p>
        </p:txBody>
      </p:sp>
      <p:sp>
        <p:nvSpPr>
          <p:cNvPr id="232" name="Google Shape;232;g24a10426e7e_0_102"/>
          <p:cNvSpPr txBox="1"/>
          <p:nvPr/>
        </p:nvSpPr>
        <p:spPr>
          <a:xfrm>
            <a:off x="450450" y="1326725"/>
            <a:ext cx="99501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233" name="Google Shape;233;g24a10426e7e_0_102"/>
          <p:cNvSpPr/>
          <p:nvPr/>
        </p:nvSpPr>
        <p:spPr>
          <a:xfrm>
            <a:off x="521388" y="2680038"/>
            <a:ext cx="6301500" cy="34164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5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“You want to know what this was really all about? Nixon had two enemies: The antiwar left, and Black people. </a:t>
            </a:r>
            <a:r>
              <a:rPr kumimoji="0" lang="en-US" sz="1800" b="1" i="0" u="none" strike="noStrike" kern="0" cap="none" spc="0" normalizeH="0" baseline="0" noProof="0">
                <a:ln>
                  <a:noFill/>
                </a:ln>
                <a:solidFill>
                  <a:srgbClr val="FFC000"/>
                </a:solidFill>
                <a:effectLst/>
                <a:uLnTx/>
                <a:uFillTx/>
                <a:latin typeface="Arial"/>
                <a:ea typeface="Arial"/>
                <a:cs typeface="Arial"/>
                <a:sym typeface="Arial"/>
              </a:rPr>
              <a:t>We knew we couldn’t make it illegal to be either against the war or Black.</a:t>
            </a:r>
            <a:r>
              <a:rPr kumimoji="0" lang="en-US" sz="1800" b="0" i="0" u="none" strike="noStrike" kern="0" cap="none" spc="0" normalizeH="0" baseline="0" noProof="0">
                <a:ln>
                  <a:noFill/>
                </a:ln>
                <a:solidFill>
                  <a:srgbClr val="FFC000"/>
                </a:solidFill>
                <a:effectLst/>
                <a:uLnTx/>
                <a:uFillTx/>
                <a:latin typeface="Arial"/>
                <a:ea typeface="Arial"/>
                <a:cs typeface="Arial"/>
                <a:sym typeface="Arial"/>
              </a:rPr>
              <a:t> </a:t>
            </a: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But by getting the public to associate the hippies with marijuana and the Blacks with heroin, and then criminalizing both heavily, we could disrupt those communities. </a:t>
            </a:r>
            <a:r>
              <a:rPr kumimoji="0" lang="en-US" sz="1800" b="1" i="0" u="none" strike="noStrike" kern="0" cap="none" spc="0" normalizeH="0" baseline="0" noProof="0">
                <a:ln>
                  <a:noFill/>
                </a:ln>
                <a:solidFill>
                  <a:srgbClr val="FFC000"/>
                </a:solidFill>
                <a:effectLst/>
                <a:uLnTx/>
                <a:uFillTx/>
                <a:latin typeface="Arial"/>
                <a:ea typeface="Arial"/>
                <a:cs typeface="Arial"/>
                <a:sym typeface="Arial"/>
              </a:rPr>
              <a:t>Did we know we were lying about the drugs? Of course we did.</a:t>
            </a: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34" name="Google Shape;234;g24a10426e7e_0_102" descr="History of the War on Drugs - The War on Drugs: History, Policy, and  Therapeutics - Research Guides and Class Pages at Dominican University"/>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101800" y="1963675"/>
            <a:ext cx="4802025" cy="4490400"/>
          </a:xfrm>
          <a:prstGeom prst="rect">
            <a:avLst/>
          </a:prstGeom>
          <a:noFill/>
          <a:ln>
            <a:noFill/>
          </a:ln>
        </p:spPr>
      </p:pic>
      <p:sp>
        <p:nvSpPr>
          <p:cNvPr id="235" name="Google Shape;235;g24a10426e7e_0_102"/>
          <p:cNvSpPr txBox="1"/>
          <p:nvPr/>
        </p:nvSpPr>
        <p:spPr>
          <a:xfrm>
            <a:off x="1190100" y="6096450"/>
            <a:ext cx="5632800" cy="4002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 John Ehrlichman, Counsel and Assistant to US President Nixon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0"/>
        <p:cNvGrpSpPr/>
        <p:nvPr/>
      </p:nvGrpSpPr>
      <p:grpSpPr>
        <a:xfrm>
          <a:off x="0" y="0"/>
          <a:ext cx="0" cy="0"/>
          <a:chOff x="0" y="0"/>
          <a:chExt cx="0" cy="0"/>
        </a:xfrm>
      </p:grpSpPr>
      <p:sp>
        <p:nvSpPr>
          <p:cNvPr id="241" name="Google Shape;241;g24a60fba3b5_0_15"/>
          <p:cNvSpPr txBox="1">
            <a:spLocks noGrp="1"/>
          </p:cNvSpPr>
          <p:nvPr>
            <p:ph type="title"/>
          </p:nvPr>
        </p:nvSpPr>
        <p:spPr>
          <a:xfrm>
            <a:off x="664650" y="508328"/>
            <a:ext cx="10862700" cy="818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Georgia"/>
              <a:buNone/>
            </a:pPr>
            <a:r>
              <a:rPr lang="en-US">
                <a:solidFill>
                  <a:schemeClr val="lt1"/>
                </a:solidFill>
              </a:rPr>
              <a:t>“</a:t>
            </a:r>
            <a:endParaRPr>
              <a:solidFill>
                <a:schemeClr val="lt1"/>
              </a:solidFill>
            </a:endParaRPr>
          </a:p>
          <a:p>
            <a:pPr marL="0" lvl="0" indent="0" algn="l" rtl="0">
              <a:spcBef>
                <a:spcPts val="0"/>
              </a:spcBef>
              <a:spcAft>
                <a:spcPts val="0"/>
              </a:spcAft>
              <a:buClr>
                <a:schemeClr val="dk1"/>
              </a:buClr>
              <a:buSzPct val="100000"/>
              <a:buFont typeface="Georgia"/>
              <a:buNone/>
            </a:pPr>
            <a:endParaRPr>
              <a:solidFill>
                <a:schemeClr val="lt1"/>
              </a:solidFill>
            </a:endParaRPr>
          </a:p>
          <a:p>
            <a:pPr marL="0" lvl="0" indent="0" algn="l" rtl="0">
              <a:spcBef>
                <a:spcPts val="0"/>
              </a:spcBef>
              <a:spcAft>
                <a:spcPts val="0"/>
              </a:spcAft>
              <a:buClr>
                <a:schemeClr val="dk1"/>
              </a:buClr>
              <a:buSzPct val="180000"/>
              <a:buFont typeface="Georgia"/>
              <a:buNone/>
            </a:pPr>
            <a:r>
              <a:rPr lang="en-US">
                <a:solidFill>
                  <a:schemeClr val="lt1"/>
                </a:solidFill>
              </a:rPr>
              <a:t>The war on drugs was power and privilege and African Americans had no power.” </a:t>
            </a:r>
            <a:r>
              <a:rPr lang="en-US" sz="2000">
                <a:solidFill>
                  <a:schemeClr val="lt1"/>
                </a:solidFill>
              </a:rPr>
              <a:t>~ Monique</a:t>
            </a:r>
            <a:endParaRPr sz="2000">
              <a:solidFill>
                <a:schemeClr val="lt1"/>
              </a:solidFill>
            </a:endParaRPr>
          </a:p>
          <a:p>
            <a:pPr marL="0" lvl="0" indent="0" algn="l" rtl="0">
              <a:spcBef>
                <a:spcPts val="0"/>
              </a:spcBef>
              <a:spcAft>
                <a:spcPts val="0"/>
              </a:spcAft>
              <a:buClr>
                <a:schemeClr val="dk1"/>
              </a:buClr>
              <a:buSzPct val="100000"/>
              <a:buFont typeface="Georgia"/>
              <a:buNone/>
            </a:pPr>
            <a:endParaRPr>
              <a:solidFill>
                <a:schemeClr val="lt1"/>
              </a:solidFill>
            </a:endParaRPr>
          </a:p>
          <a:p>
            <a:pPr marL="0" lvl="0" indent="0" algn="l" rtl="0">
              <a:spcBef>
                <a:spcPts val="0"/>
              </a:spcBef>
              <a:spcAft>
                <a:spcPts val="0"/>
              </a:spcAft>
              <a:buClr>
                <a:schemeClr val="dk1"/>
              </a:buClr>
              <a:buSzPct val="100000"/>
              <a:buFont typeface="Georgia"/>
              <a:buNone/>
            </a:pPr>
            <a:endParaRPr>
              <a:solidFill>
                <a:schemeClr val="lt1"/>
              </a:solidFill>
            </a:endParaRPr>
          </a:p>
          <a:p>
            <a:pPr marL="0" lvl="0" indent="0" algn="l" rtl="0">
              <a:spcBef>
                <a:spcPts val="0"/>
              </a:spcBef>
              <a:spcAft>
                <a:spcPts val="0"/>
              </a:spcAft>
              <a:buClr>
                <a:schemeClr val="dk1"/>
              </a:buClr>
              <a:buSzPct val="109090"/>
              <a:buFont typeface="Georgia"/>
              <a:buNone/>
            </a:pPr>
            <a:endParaRPr sz="3300">
              <a:solidFill>
                <a:schemeClr val="lt1"/>
              </a:solidFill>
            </a:endParaRPr>
          </a:p>
        </p:txBody>
      </p:sp>
      <p:sp>
        <p:nvSpPr>
          <p:cNvPr id="242" name="Google Shape;242;g24a60fba3b5_0_15"/>
          <p:cNvSpPr txBox="1"/>
          <p:nvPr/>
        </p:nvSpPr>
        <p:spPr>
          <a:xfrm>
            <a:off x="7607875" y="1630800"/>
            <a:ext cx="4062300" cy="5850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50000"/>
              </a:lnSpc>
              <a:spcBef>
                <a:spcPts val="100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Arial"/>
              <a:cs typeface="Arial"/>
              <a:sym typeface="Arial"/>
            </a:endParaRPr>
          </a:p>
        </p:txBody>
      </p:sp>
      <p:sp>
        <p:nvSpPr>
          <p:cNvPr id="243" name="Google Shape;243;g24a60fba3b5_0_15"/>
          <p:cNvSpPr txBox="1"/>
          <p:nvPr/>
        </p:nvSpPr>
        <p:spPr>
          <a:xfrm>
            <a:off x="450450" y="1326725"/>
            <a:ext cx="9950100" cy="80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FFFFFF"/>
                </a:solidFill>
                <a:effectLst/>
                <a:uLnTx/>
                <a:uFillTx/>
                <a:latin typeface="Arial"/>
                <a:cs typeface="Arial"/>
                <a:sym typeface="Arial"/>
              </a:rPr>
              <a:t>Media’s portrayal of Blacks contributed to their attainment of negative recovery capital.</a:t>
            </a: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244" name="Google Shape;244;g24a60fba3b5_0_15"/>
          <p:cNvSpPr/>
          <p:nvPr/>
        </p:nvSpPr>
        <p:spPr>
          <a:xfrm>
            <a:off x="0" y="2372874"/>
            <a:ext cx="4729200" cy="891900"/>
          </a:xfrm>
          <a:prstGeom prst="homePlate">
            <a:avLst>
              <a:gd name="adj" fmla="val 50000"/>
            </a:avLst>
          </a:prstGeom>
          <a:solidFill>
            <a:srgbClr val="802017"/>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Douglas</a:t>
            </a:r>
            <a:endParaRPr kumimoji="0" sz="35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5" name="Google Shape;245;g24a60fba3b5_0_15"/>
          <p:cNvSpPr/>
          <p:nvPr/>
        </p:nvSpPr>
        <p:spPr>
          <a:xfrm>
            <a:off x="3925507" y="2372863"/>
            <a:ext cx="4407600" cy="891900"/>
          </a:xfrm>
          <a:prstGeom prst="chevron">
            <a:avLst>
              <a:gd name="adj" fmla="val 50000"/>
            </a:avLst>
          </a:prstGeom>
          <a:solidFill>
            <a:srgbClr val="B02C2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1" i="0" u="none" strike="noStrike" kern="0" cap="none" spc="0" normalizeH="0" baseline="0" noProof="0">
                <a:ln>
                  <a:noFill/>
                </a:ln>
                <a:solidFill>
                  <a:srgbClr val="FFFFFF"/>
                </a:solidFill>
                <a:effectLst/>
                <a:uLnTx/>
                <a:uFillTx/>
                <a:latin typeface="Arial"/>
                <a:ea typeface="Arial"/>
                <a:cs typeface="Arial"/>
                <a:sym typeface="Arial"/>
              </a:rPr>
              <a:t>Monique </a:t>
            </a:r>
            <a:endParaRPr kumimoji="0" sz="32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6" name="Google Shape;246;g24a60fba3b5_0_15"/>
          <p:cNvSpPr/>
          <p:nvPr/>
        </p:nvSpPr>
        <p:spPr>
          <a:xfrm>
            <a:off x="7509568" y="2372863"/>
            <a:ext cx="4407600" cy="891900"/>
          </a:xfrm>
          <a:prstGeom prst="chevron">
            <a:avLst>
              <a:gd name="adj" fmla="val 50000"/>
            </a:avLst>
          </a:prstGeom>
          <a:solidFill>
            <a:srgbClr val="D83829"/>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Solomon</a:t>
            </a:r>
            <a:endParaRPr kumimoji="0" sz="2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7" name="Google Shape;247;g24a60fba3b5_0_15"/>
          <p:cNvSpPr txBox="1"/>
          <p:nvPr/>
        </p:nvSpPr>
        <p:spPr>
          <a:xfrm>
            <a:off x="259125" y="3005775"/>
            <a:ext cx="3040200" cy="3829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“If every time I look at a commercial and all the successful people are White and smart and all the people that are having problems and are criminals are Black, you begin to believe it and ask yourself the question “Are they smarter than us?” By the end of the day, after dealing with the racist imaging and the microaggressions, you're exhausted.”</a:t>
            </a: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248" name="Google Shape;248;g24a60fba3b5_0_15"/>
          <p:cNvSpPr txBox="1"/>
          <p:nvPr/>
        </p:nvSpPr>
        <p:spPr>
          <a:xfrm>
            <a:off x="4301375" y="3368550"/>
            <a:ext cx="3000000" cy="3329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“I looked at a treatment and recovery presentation and all of the people who were addicts were Black, but all of the people who were talking about the beautiful life of recovery were White. I just said to myself “Where am I represented on this panel?”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g24a60fba3b5_0_15"/>
          <p:cNvSpPr txBox="1"/>
          <p:nvPr/>
        </p:nvSpPr>
        <p:spPr>
          <a:xfrm>
            <a:off x="8139025" y="3421850"/>
            <a:ext cx="3000000" cy="2692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“There’s this certain thing called White privilege. And even the poorest of White person feels that they're better off than the richest Black person because the system supports them to think that way.”</a:t>
            </a: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4"/>
        <p:cNvGrpSpPr/>
        <p:nvPr/>
      </p:nvGrpSpPr>
      <p:grpSpPr>
        <a:xfrm>
          <a:off x="0" y="0"/>
          <a:ext cx="0" cy="0"/>
          <a:chOff x="0" y="0"/>
          <a:chExt cx="0" cy="0"/>
        </a:xfrm>
      </p:grpSpPr>
      <p:sp>
        <p:nvSpPr>
          <p:cNvPr id="255" name="Google Shape;255;g24a60fba3b5_0_0"/>
          <p:cNvSpPr txBox="1">
            <a:spLocks noGrp="1"/>
          </p:cNvSpPr>
          <p:nvPr>
            <p:ph type="title"/>
          </p:nvPr>
        </p:nvSpPr>
        <p:spPr>
          <a:xfrm>
            <a:off x="664650" y="508328"/>
            <a:ext cx="10862700" cy="818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Georgia"/>
              <a:buNone/>
            </a:pPr>
            <a:r>
              <a:rPr lang="en-US">
                <a:solidFill>
                  <a:schemeClr val="lt1"/>
                </a:solidFill>
              </a:rPr>
              <a:t>“</a:t>
            </a:r>
            <a:endParaRPr>
              <a:solidFill>
                <a:schemeClr val="lt1"/>
              </a:solidFill>
            </a:endParaRPr>
          </a:p>
          <a:p>
            <a:pPr marL="0" lvl="0" indent="0" algn="l" rtl="0">
              <a:spcBef>
                <a:spcPts val="0"/>
              </a:spcBef>
              <a:spcAft>
                <a:spcPts val="0"/>
              </a:spcAft>
              <a:buClr>
                <a:schemeClr val="dk1"/>
              </a:buClr>
              <a:buSzPct val="100000"/>
              <a:buFont typeface="Georgia"/>
              <a:buNone/>
            </a:pPr>
            <a:endParaRPr>
              <a:solidFill>
                <a:schemeClr val="lt1"/>
              </a:solidFill>
            </a:endParaRPr>
          </a:p>
          <a:p>
            <a:pPr marL="0" lvl="0" indent="0" algn="l" rtl="0">
              <a:spcBef>
                <a:spcPts val="0"/>
              </a:spcBef>
              <a:spcAft>
                <a:spcPts val="0"/>
              </a:spcAft>
              <a:buClr>
                <a:schemeClr val="dk1"/>
              </a:buClr>
              <a:buSzPct val="180000"/>
              <a:buFont typeface="Georgia"/>
              <a:buNone/>
            </a:pPr>
            <a:r>
              <a:rPr lang="en-US">
                <a:solidFill>
                  <a:schemeClr val="lt1"/>
                </a:solidFill>
              </a:rPr>
              <a:t>The war on drugs was power and privilege and African Americans had no power.” </a:t>
            </a:r>
            <a:r>
              <a:rPr lang="en-US" sz="2000">
                <a:solidFill>
                  <a:schemeClr val="lt1"/>
                </a:solidFill>
              </a:rPr>
              <a:t>~ Monique</a:t>
            </a:r>
            <a:endParaRPr sz="2000">
              <a:solidFill>
                <a:schemeClr val="lt1"/>
              </a:solidFill>
            </a:endParaRPr>
          </a:p>
          <a:p>
            <a:pPr marL="0" lvl="0" indent="0" algn="l" rtl="0">
              <a:spcBef>
                <a:spcPts val="0"/>
              </a:spcBef>
              <a:spcAft>
                <a:spcPts val="0"/>
              </a:spcAft>
              <a:buClr>
                <a:schemeClr val="dk1"/>
              </a:buClr>
              <a:buSzPct val="100000"/>
              <a:buFont typeface="Georgia"/>
              <a:buNone/>
            </a:pPr>
            <a:endParaRPr>
              <a:solidFill>
                <a:schemeClr val="lt1"/>
              </a:solidFill>
            </a:endParaRPr>
          </a:p>
          <a:p>
            <a:pPr marL="0" lvl="0" indent="0" algn="l" rtl="0">
              <a:spcBef>
                <a:spcPts val="0"/>
              </a:spcBef>
              <a:spcAft>
                <a:spcPts val="0"/>
              </a:spcAft>
              <a:buClr>
                <a:schemeClr val="dk1"/>
              </a:buClr>
              <a:buSzPct val="100000"/>
              <a:buFont typeface="Georgia"/>
              <a:buNone/>
            </a:pPr>
            <a:endParaRPr>
              <a:solidFill>
                <a:schemeClr val="lt1"/>
              </a:solidFill>
            </a:endParaRPr>
          </a:p>
          <a:p>
            <a:pPr marL="0" lvl="0" indent="0" algn="l" rtl="0">
              <a:spcBef>
                <a:spcPts val="0"/>
              </a:spcBef>
              <a:spcAft>
                <a:spcPts val="0"/>
              </a:spcAft>
              <a:buClr>
                <a:schemeClr val="dk1"/>
              </a:buClr>
              <a:buSzPct val="109090"/>
              <a:buFont typeface="Georgia"/>
              <a:buNone/>
            </a:pPr>
            <a:endParaRPr sz="3300">
              <a:solidFill>
                <a:schemeClr val="lt1"/>
              </a:solidFill>
            </a:endParaRPr>
          </a:p>
        </p:txBody>
      </p:sp>
      <p:sp>
        <p:nvSpPr>
          <p:cNvPr id="256" name="Google Shape;256;g24a60fba3b5_0_0"/>
          <p:cNvSpPr txBox="1"/>
          <p:nvPr/>
        </p:nvSpPr>
        <p:spPr>
          <a:xfrm>
            <a:off x="7607875" y="1630800"/>
            <a:ext cx="4062300" cy="5850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50000"/>
              </a:lnSpc>
              <a:spcBef>
                <a:spcPts val="100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Arial"/>
              <a:cs typeface="Arial"/>
              <a:sym typeface="Arial"/>
            </a:endParaRPr>
          </a:p>
        </p:txBody>
      </p:sp>
      <p:sp>
        <p:nvSpPr>
          <p:cNvPr id="257" name="Google Shape;257;g24a60fba3b5_0_0"/>
          <p:cNvSpPr txBox="1"/>
          <p:nvPr/>
        </p:nvSpPr>
        <p:spPr>
          <a:xfrm>
            <a:off x="450450" y="1326725"/>
            <a:ext cx="9950100" cy="80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FFFFFF"/>
                </a:solidFill>
                <a:effectLst/>
                <a:uLnTx/>
                <a:uFillTx/>
                <a:latin typeface="Arial"/>
                <a:cs typeface="Arial"/>
                <a:sym typeface="Arial"/>
              </a:rPr>
              <a:t>Media’s portrayal of Blacks contributed to their attainment of negative recovery capital.</a:t>
            </a: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258" name="Google Shape;258;g24a60fba3b5_0_0"/>
          <p:cNvSpPr/>
          <p:nvPr/>
        </p:nvSpPr>
        <p:spPr>
          <a:xfrm>
            <a:off x="0" y="2372874"/>
            <a:ext cx="4729200" cy="891900"/>
          </a:xfrm>
          <a:prstGeom prst="homePlate">
            <a:avLst>
              <a:gd name="adj" fmla="val 50000"/>
            </a:avLst>
          </a:prstGeom>
          <a:solidFill>
            <a:srgbClr val="802017"/>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Bruce</a:t>
            </a:r>
            <a:endParaRPr kumimoji="0" sz="35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9" name="Google Shape;259;g24a60fba3b5_0_0"/>
          <p:cNvSpPr/>
          <p:nvPr/>
        </p:nvSpPr>
        <p:spPr>
          <a:xfrm>
            <a:off x="3925507" y="2372863"/>
            <a:ext cx="4407600" cy="891900"/>
          </a:xfrm>
          <a:prstGeom prst="chevron">
            <a:avLst>
              <a:gd name="adj" fmla="val 50000"/>
            </a:avLst>
          </a:prstGeom>
          <a:solidFill>
            <a:srgbClr val="B02C2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Jazzi Granni</a:t>
            </a:r>
            <a:endParaRPr kumimoji="0" sz="32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0" name="Google Shape;260;g24a60fba3b5_0_0"/>
          <p:cNvSpPr/>
          <p:nvPr/>
        </p:nvSpPr>
        <p:spPr>
          <a:xfrm>
            <a:off x="7509568" y="2372863"/>
            <a:ext cx="4407600" cy="891900"/>
          </a:xfrm>
          <a:prstGeom prst="chevron">
            <a:avLst>
              <a:gd name="adj" fmla="val 50000"/>
            </a:avLst>
          </a:prstGeom>
          <a:solidFill>
            <a:srgbClr val="D83829"/>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Freda</a:t>
            </a:r>
            <a:endParaRPr kumimoji="0" sz="2800" b="1" i="0" u="none" strike="noStrike" kern="0" cap="none" spc="0" normalizeH="0" baseline="0" noProof="0">
              <a:ln>
                <a:noFill/>
              </a:ln>
              <a:solidFill>
                <a:srgbClr val="FFFFFF"/>
              </a:solidFill>
              <a:effectLst/>
              <a:uLnTx/>
              <a:uFillTx/>
              <a:latin typeface="Arial"/>
              <a:cs typeface="Arial"/>
              <a:sym typeface="Arial"/>
            </a:endParaRPr>
          </a:p>
        </p:txBody>
      </p:sp>
      <p:sp>
        <p:nvSpPr>
          <p:cNvPr id="261" name="Google Shape;261;g24a60fba3b5_0_0"/>
          <p:cNvSpPr txBox="1"/>
          <p:nvPr/>
        </p:nvSpPr>
        <p:spPr>
          <a:xfrm>
            <a:off x="259125" y="3005775"/>
            <a:ext cx="3040200" cy="3935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“In my opinion, if you're White and addicted to heroin there is a need to preserve your Whiteness. And therefore, we're going to do everything we can to save your life. You’re Black and addicted to crack cocaine then you're a problem and we're going to lock you up.”</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Arial"/>
              <a:cs typeface="Arial"/>
              <a:sym typeface="Arial"/>
            </a:endParaRPr>
          </a:p>
        </p:txBody>
      </p:sp>
      <p:sp>
        <p:nvSpPr>
          <p:cNvPr id="262" name="Google Shape;262;g24a60fba3b5_0_0"/>
          <p:cNvSpPr txBox="1"/>
          <p:nvPr/>
        </p:nvSpPr>
        <p:spPr>
          <a:xfrm>
            <a:off x="3925500" y="3368550"/>
            <a:ext cx="3929400" cy="3329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1200"/>
              </a:spcBef>
              <a:spcAft>
                <a:spcPts val="120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“The design is to annihilate this race and by any means necessary. So, yeah, they say, “We're going to hook you on drugs. We're going to make sure it is plentiful coming into your community.  We're going to send your children to jail so that they cannot procreate; and the ones that are out here, we're gonna make sure they don't prosper.”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g24a60fba3b5_0_0"/>
          <p:cNvSpPr txBox="1"/>
          <p:nvPr/>
        </p:nvSpPr>
        <p:spPr>
          <a:xfrm>
            <a:off x="8139025" y="3421850"/>
            <a:ext cx="3000000" cy="2055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“They eliminated their competition. The [Government] had to get rid of us. That way the White community can thrive.” </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
        <p:cNvGrpSpPr/>
        <p:nvPr/>
      </p:nvGrpSpPr>
      <p:grpSpPr>
        <a:xfrm>
          <a:off x="0" y="0"/>
          <a:ext cx="0" cy="0"/>
          <a:chOff x="0" y="0"/>
          <a:chExt cx="0" cy="0"/>
        </a:xfrm>
      </p:grpSpPr>
      <p:pic>
        <p:nvPicPr>
          <p:cNvPr id="268" name="Google Shape;268;p4" descr="Google Shape;92;g1231177c37b_0_8"/>
          <p:cNvPicPr preferRelativeResize="0"/>
          <p:nvPr/>
        </p:nvPicPr>
        <p:blipFill rotWithShape="1">
          <a:blip r:embed="rId3">
            <a:alphaModFix amt="66747"/>
          </a:blip>
          <a:srcRect/>
          <a:stretch/>
        </p:blipFill>
        <p:spPr>
          <a:xfrm>
            <a:off x="0" y="-1"/>
            <a:ext cx="12192001" cy="6858001"/>
          </a:xfrm>
          <a:prstGeom prst="rect">
            <a:avLst/>
          </a:prstGeom>
          <a:noFill/>
          <a:ln>
            <a:noFill/>
          </a:ln>
        </p:spPr>
      </p:pic>
      <p:sp>
        <p:nvSpPr>
          <p:cNvPr id="269" name="Google Shape;269;p4"/>
          <p:cNvSpPr txBox="1">
            <a:spLocks noGrp="1"/>
          </p:cNvSpPr>
          <p:nvPr>
            <p:ph type="title"/>
          </p:nvPr>
        </p:nvSpPr>
        <p:spPr>
          <a:xfrm>
            <a:off x="838200" y="1263463"/>
            <a:ext cx="10515600" cy="28527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Georgia"/>
              <a:buNone/>
            </a:pPr>
            <a:r>
              <a:rPr lang="en-US">
                <a:solidFill>
                  <a:schemeClr val="lt1"/>
                </a:solidFill>
              </a:rPr>
              <a:t>Utilizing an Anti Racist Framework for Assessing the Recovery Capital of PoCWUD</a:t>
            </a:r>
            <a:endParaRPr>
              <a:solidFill>
                <a:schemeClr val="lt1"/>
              </a:solidFill>
            </a:endParaRPr>
          </a:p>
        </p:txBody>
      </p:sp>
      <p:sp>
        <p:nvSpPr>
          <p:cNvPr id="270" name="Google Shape;270;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F2F2F2"/>
              </a:buClr>
              <a:buSzPts val="2400"/>
              <a:buNone/>
            </a:pPr>
            <a:r>
              <a:rPr lang="en-US" i="1">
                <a:solidFill>
                  <a:srgbClr val="F2F2F2"/>
                </a:solidFill>
              </a:rPr>
              <a:t>Dr. Felecia Pullen</a:t>
            </a:r>
            <a:endParaRPr i="1">
              <a:solidFill>
                <a:srgbClr val="F2F2F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4"/>
        <p:cNvGrpSpPr/>
        <p:nvPr/>
      </p:nvGrpSpPr>
      <p:grpSpPr>
        <a:xfrm>
          <a:off x="0" y="0"/>
          <a:ext cx="0" cy="0"/>
          <a:chOff x="0" y="0"/>
          <a:chExt cx="0" cy="0"/>
        </a:xfrm>
      </p:grpSpPr>
      <p:pic>
        <p:nvPicPr>
          <p:cNvPr id="275" name="Google Shape;275;g249f744554a_0_163" descr="Google Shape;92;g1231177c37b_0_8"/>
          <p:cNvPicPr preferRelativeResize="0"/>
          <p:nvPr/>
        </p:nvPicPr>
        <p:blipFill rotWithShape="1">
          <a:blip r:embed="rId3">
            <a:alphaModFix amt="66750"/>
          </a:blip>
          <a:srcRect/>
          <a:stretch/>
        </p:blipFill>
        <p:spPr>
          <a:xfrm>
            <a:off x="0" y="-1"/>
            <a:ext cx="12192000" cy="6858002"/>
          </a:xfrm>
          <a:prstGeom prst="rect">
            <a:avLst/>
          </a:prstGeom>
          <a:noFill/>
          <a:ln>
            <a:noFill/>
          </a:ln>
        </p:spPr>
      </p:pic>
      <p:sp>
        <p:nvSpPr>
          <p:cNvPr id="276" name="Google Shape;276;g249f744554a_0_163"/>
          <p:cNvSpPr txBox="1">
            <a:spLocks noGrp="1"/>
          </p:cNvSpPr>
          <p:nvPr>
            <p:ph type="title"/>
          </p:nvPr>
        </p:nvSpPr>
        <p:spPr>
          <a:xfrm>
            <a:off x="538200" y="258699"/>
            <a:ext cx="10515600" cy="1399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3240"/>
              <a:buFont typeface="Georgia"/>
              <a:buNone/>
            </a:pPr>
            <a:r>
              <a:rPr lang="en-US" sz="4240">
                <a:solidFill>
                  <a:schemeClr val="lt1"/>
                </a:solidFill>
              </a:rPr>
              <a:t>What is Antiracism?</a:t>
            </a:r>
            <a:endParaRPr sz="4240">
              <a:solidFill>
                <a:schemeClr val="lt1"/>
              </a:solidFill>
            </a:endParaRPr>
          </a:p>
          <a:p>
            <a:pPr marL="0" lvl="0" indent="0" algn="l" rtl="0">
              <a:spcBef>
                <a:spcPts val="0"/>
              </a:spcBef>
              <a:spcAft>
                <a:spcPts val="0"/>
              </a:spcAft>
              <a:buClr>
                <a:schemeClr val="dk1"/>
              </a:buClr>
              <a:buSzPts val="5400"/>
              <a:buFont typeface="Georgia"/>
              <a:buNone/>
            </a:pPr>
            <a:endParaRPr sz="5400">
              <a:solidFill>
                <a:schemeClr val="lt1"/>
              </a:solidFill>
            </a:endParaRPr>
          </a:p>
        </p:txBody>
      </p:sp>
      <p:sp>
        <p:nvSpPr>
          <p:cNvPr id="277" name="Google Shape;277;g249f744554a_0_163"/>
          <p:cNvSpPr txBox="1">
            <a:spLocks noGrp="1"/>
          </p:cNvSpPr>
          <p:nvPr>
            <p:ph type="body" idx="1"/>
          </p:nvPr>
        </p:nvSpPr>
        <p:spPr>
          <a:xfrm>
            <a:off x="838200" y="4019428"/>
            <a:ext cx="10515600" cy="19059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dk1"/>
              </a:buClr>
              <a:buSzPts val="1850"/>
              <a:buFont typeface="Arial"/>
              <a:buNone/>
            </a:pPr>
            <a:r>
              <a:rPr lang="en-US" sz="2350" b="1">
                <a:solidFill>
                  <a:schemeClr val="lt1"/>
                </a:solidFill>
              </a:rPr>
              <a:t>Anti-racism is defined as the work of actively opposing racism by advocating for changes in political, economic, and social life. Anti-racism tends to be an individualized approach and set up in opposition to individual racist behaviors and impacts.</a:t>
            </a:r>
            <a:endParaRPr sz="1795" b="1">
              <a:solidFill>
                <a:schemeClr val="lt1"/>
              </a:solidFill>
            </a:endParaRPr>
          </a:p>
          <a:p>
            <a:pPr marL="0" lvl="0" indent="0" algn="r" rtl="0">
              <a:lnSpc>
                <a:spcPct val="130000"/>
              </a:lnSpc>
              <a:spcBef>
                <a:spcPts val="0"/>
              </a:spcBef>
              <a:spcAft>
                <a:spcPts val="0"/>
              </a:spcAft>
              <a:buClr>
                <a:schemeClr val="dk1"/>
              </a:buClr>
              <a:buSzPts val="1665"/>
              <a:buFont typeface="Arial"/>
              <a:buNone/>
            </a:pPr>
            <a:r>
              <a:rPr lang="en-US" sz="1865" b="1">
                <a:solidFill>
                  <a:schemeClr val="lt1"/>
                </a:solidFill>
              </a:rPr>
              <a:t>~ Harm Reduction Coalition</a:t>
            </a:r>
            <a:endParaRPr sz="2420" b="1" i="1">
              <a:solidFill>
                <a:srgbClr val="F2F2F2"/>
              </a:solidFill>
            </a:endParaRPr>
          </a:p>
        </p:txBody>
      </p:sp>
      <p:sp>
        <p:nvSpPr>
          <p:cNvPr id="278" name="Google Shape;278;g249f744554a_0_163"/>
          <p:cNvSpPr txBox="1"/>
          <p:nvPr/>
        </p:nvSpPr>
        <p:spPr>
          <a:xfrm>
            <a:off x="831850" y="1416525"/>
            <a:ext cx="10431000" cy="1816200"/>
          </a:xfrm>
          <a:prstGeom prst="rect">
            <a:avLst/>
          </a:prstGeom>
          <a:noFill/>
          <a:ln>
            <a:noFill/>
          </a:ln>
        </p:spPr>
        <p:txBody>
          <a:bodyPr spcFirstLastPara="1" wrap="square" lIns="91425" tIns="91425" rIns="91425" bIns="91425" anchor="t" anchorCtr="0">
            <a:spAutoFit/>
          </a:bodyPr>
          <a:lstStyle/>
          <a:p>
            <a:pPr marL="0" marR="0" lvl="0" indent="457200" algn="l" defTabSz="914400" rtl="0" eaLnBrk="1" fontAlgn="auto" latinLnBrk="0" hangingPunct="1">
              <a:lnSpc>
                <a:spcPct val="150000"/>
              </a:lnSpc>
              <a:spcBef>
                <a:spcPts val="0"/>
              </a:spcBef>
              <a:spcAft>
                <a:spcPts val="0"/>
              </a:spcAft>
              <a:buClr>
                <a:srgbClr val="000000"/>
              </a:buClr>
              <a:buSzPts val="5488"/>
              <a:buFont typeface="Arial"/>
              <a:buNone/>
              <a:tabLst/>
              <a:defRPr/>
            </a:pPr>
            <a:r>
              <a:rPr kumimoji="0" lang="en-US" sz="5200" b="1" i="0" u="none" strike="noStrike" kern="0" cap="none" spc="0" normalizeH="0" baseline="0" noProof="0">
                <a:ln>
                  <a:noFill/>
                </a:ln>
                <a:solidFill>
                  <a:srgbClr val="FFFFFF"/>
                </a:solidFill>
                <a:effectLst/>
                <a:uLnTx/>
                <a:uFillTx/>
                <a:latin typeface="Arial"/>
                <a:cs typeface="Arial"/>
                <a:sym typeface="Arial"/>
              </a:rPr>
              <a:t>“</a:t>
            </a:r>
            <a:r>
              <a:rPr kumimoji="0" lang="en-US" sz="2900" b="1" i="0" u="none" strike="noStrike" kern="0" cap="none" spc="0" normalizeH="0" baseline="0" noProof="0">
                <a:ln>
                  <a:noFill/>
                </a:ln>
                <a:solidFill>
                  <a:srgbClr val="FFFFFF"/>
                </a:solidFill>
                <a:effectLst/>
                <a:uLnTx/>
                <a:uFillTx/>
                <a:latin typeface="Arial"/>
                <a:cs typeface="Arial"/>
                <a:sym typeface="Arial"/>
              </a:rPr>
              <a:t>I</a:t>
            </a:r>
            <a:r>
              <a:rPr kumimoji="0" lang="en-US" sz="2800" b="1" i="0" u="none" strike="noStrike" kern="0" cap="none" spc="0" normalizeH="0" baseline="0" noProof="0">
                <a:ln>
                  <a:noFill/>
                </a:ln>
                <a:solidFill>
                  <a:srgbClr val="FFFFFF"/>
                </a:solidFill>
                <a:effectLst/>
                <a:uLnTx/>
                <a:uFillTx/>
                <a:latin typeface="Arial"/>
                <a:cs typeface="Arial"/>
                <a:sym typeface="Arial"/>
              </a:rPr>
              <a:t>n a racist society, it is not enough to be non-racist. We must be antiracist.”	</a:t>
            </a:r>
            <a:r>
              <a:rPr kumimoji="0" lang="en-US" sz="2800" b="0" i="0" u="none" strike="noStrike" kern="0" cap="none" spc="0" normalizeH="0" baseline="0" noProof="0">
                <a:ln>
                  <a:noFill/>
                </a:ln>
                <a:solidFill>
                  <a:srgbClr val="FFFFFF"/>
                </a:solidFill>
                <a:effectLst/>
                <a:uLnTx/>
                <a:uFillTx/>
                <a:latin typeface="Arial"/>
                <a:cs typeface="Arial"/>
                <a:sym typeface="Arial"/>
              </a:rPr>
              <a:t>							</a:t>
            </a:r>
            <a:r>
              <a:rPr kumimoji="0" lang="en-US" sz="2300" b="1" i="0" u="none" strike="noStrike" kern="0" cap="none" spc="0" normalizeH="0" baseline="0" noProof="0">
                <a:ln>
                  <a:noFill/>
                </a:ln>
                <a:solidFill>
                  <a:srgbClr val="FFFFFF"/>
                </a:solidFill>
                <a:effectLst/>
                <a:uLnTx/>
                <a:uFillTx/>
                <a:latin typeface="Arial"/>
                <a:cs typeface="Arial"/>
                <a:sym typeface="Arial"/>
              </a:rPr>
              <a:t>~ Angela Davis</a:t>
            </a:r>
            <a:endParaRPr kumimoji="0" sz="1700" b="1"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282"/>
        <p:cNvGrpSpPr/>
        <p:nvPr/>
      </p:nvGrpSpPr>
      <p:grpSpPr>
        <a:xfrm>
          <a:off x="0" y="0"/>
          <a:ext cx="0" cy="0"/>
          <a:chOff x="0" y="0"/>
          <a:chExt cx="0" cy="0"/>
        </a:xfrm>
      </p:grpSpPr>
      <p:sp>
        <p:nvSpPr>
          <p:cNvPr id="283" name="Google Shape;283;g24a60fba3b5_0_33"/>
          <p:cNvSpPr txBox="1"/>
          <p:nvPr/>
        </p:nvSpPr>
        <p:spPr>
          <a:xfrm>
            <a:off x="406350" y="213435"/>
            <a:ext cx="11379300" cy="899100"/>
          </a:xfrm>
          <a:prstGeom prst="rect">
            <a:avLst/>
          </a:prstGeom>
          <a:noFill/>
          <a:ln>
            <a:noFill/>
          </a:ln>
        </p:spPr>
        <p:txBody>
          <a:bodyPr spcFirstLastPara="1" wrap="square" lIns="45675" tIns="45675" rIns="45675" bIns="45675" anchor="ctr" anchorCtr="0">
            <a:normAutofit fontScale="92500" lnSpcReduction="10000"/>
          </a:bodyPr>
          <a:lstStyle/>
          <a:p>
            <a:pPr marL="0" marR="0" lvl="0" indent="0" algn="l" defTabSz="914400" rtl="0" eaLnBrk="1" fontAlgn="auto" latinLnBrk="0" hangingPunct="1">
              <a:lnSpc>
                <a:spcPct val="90000"/>
              </a:lnSpc>
              <a:spcBef>
                <a:spcPts val="0"/>
              </a:spcBef>
              <a:spcAft>
                <a:spcPts val="0"/>
              </a:spcAft>
              <a:buClr>
                <a:srgbClr val="000000"/>
              </a:buClr>
              <a:buSzPts val="3600"/>
              <a:buFont typeface="Georgia"/>
              <a:buNone/>
              <a:tabLst/>
              <a:defRPr/>
            </a:pPr>
            <a:r>
              <a:rPr kumimoji="0" lang="en-US" sz="3600" b="1" i="0" u="none" strike="noStrike" kern="0" cap="none" spc="0" normalizeH="0" baseline="0" noProof="0">
                <a:ln>
                  <a:noFill/>
                </a:ln>
                <a:solidFill>
                  <a:srgbClr val="FFFFFF"/>
                </a:solidFill>
                <a:effectLst/>
                <a:uLnTx/>
                <a:uFillTx/>
                <a:latin typeface="Georgia"/>
                <a:ea typeface="Georgia"/>
                <a:cs typeface="Georgia"/>
                <a:sym typeface="Georgia"/>
              </a:rPr>
              <a:t>Race-based Stigma of Drug Use is Framed by Politics and Media</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g24a60fba3b5_0_33"/>
          <p:cNvSpPr txBox="1"/>
          <p:nvPr/>
        </p:nvSpPr>
        <p:spPr>
          <a:xfrm>
            <a:off x="406350" y="1532275"/>
            <a:ext cx="11231700" cy="523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FFFFF"/>
                </a:solidFill>
                <a:effectLst/>
                <a:uLnTx/>
                <a:uFillTx/>
                <a:latin typeface="Arial"/>
                <a:cs typeface="Arial"/>
                <a:sym typeface="Arial"/>
              </a:rPr>
              <a:t>Depictions of drug use vary by race/ethnicity, gender, class and geography</a:t>
            </a:r>
            <a:endParaRPr kumimoji="0" sz="2200" b="1" i="0" u="none" strike="noStrike" kern="0" cap="none" spc="0" normalizeH="0" baseline="0" noProof="0">
              <a:ln>
                <a:noFill/>
              </a:ln>
              <a:solidFill>
                <a:srgbClr val="FFFFFF"/>
              </a:solidFill>
              <a:effectLst/>
              <a:uLnTx/>
              <a:uFillTx/>
              <a:latin typeface="Arial"/>
              <a:cs typeface="Arial"/>
              <a:sym typeface="Arial"/>
            </a:endParaRPr>
          </a:p>
        </p:txBody>
      </p:sp>
      <p:pic>
        <p:nvPicPr>
          <p:cNvPr id="285" name="Google Shape;285;g24a60fba3b5_0_3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01400" y="2475225"/>
            <a:ext cx="5799575" cy="3405200"/>
          </a:xfrm>
          <a:prstGeom prst="rect">
            <a:avLst/>
          </a:prstGeom>
          <a:noFill/>
          <a:ln>
            <a:noFill/>
          </a:ln>
        </p:spPr>
      </p:pic>
      <p:pic>
        <p:nvPicPr>
          <p:cNvPr id="286" name="Google Shape;286;g24a60fba3b5_0_3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648475" y="2475225"/>
            <a:ext cx="5137166" cy="3405200"/>
          </a:xfrm>
          <a:prstGeom prst="rect">
            <a:avLst/>
          </a:prstGeom>
          <a:noFill/>
          <a:ln>
            <a:noFill/>
          </a:ln>
        </p:spPr>
      </p:pic>
      <p:sp>
        <p:nvSpPr>
          <p:cNvPr id="287" name="Google Shape;287;g24a60fba3b5_0_33"/>
          <p:cNvSpPr txBox="1"/>
          <p:nvPr/>
        </p:nvSpPr>
        <p:spPr>
          <a:xfrm>
            <a:off x="2945525" y="6084425"/>
            <a:ext cx="25587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STAT (2016)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8" name="Google Shape;288;g24a60fba3b5_0_33" descr="Rolling Stone Logo and symbol, meaning, history, PNG, brand"/>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648475" y="6136338"/>
            <a:ext cx="1366275" cy="296374"/>
          </a:xfrm>
          <a:prstGeom prst="rect">
            <a:avLst/>
          </a:prstGeom>
          <a:noFill/>
          <a:ln>
            <a:noFill/>
          </a:ln>
        </p:spPr>
      </p:pic>
      <p:sp>
        <p:nvSpPr>
          <p:cNvPr id="289" name="Google Shape;289;g24a60fba3b5_0_33"/>
          <p:cNvSpPr txBox="1"/>
          <p:nvPr/>
        </p:nvSpPr>
        <p:spPr>
          <a:xfrm>
            <a:off x="8014750" y="6084425"/>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(2018)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3"/>
        <p:cNvGrpSpPr/>
        <p:nvPr/>
      </p:nvGrpSpPr>
      <p:grpSpPr>
        <a:xfrm>
          <a:off x="0" y="0"/>
          <a:ext cx="0" cy="0"/>
          <a:chOff x="0" y="0"/>
          <a:chExt cx="0" cy="0"/>
        </a:xfrm>
      </p:grpSpPr>
      <p:sp>
        <p:nvSpPr>
          <p:cNvPr id="294" name="Google Shape;294;g24a10426e7e_0_71"/>
          <p:cNvSpPr txBox="1">
            <a:spLocks noGrp="1"/>
          </p:cNvSpPr>
          <p:nvPr>
            <p:ph type="title"/>
          </p:nvPr>
        </p:nvSpPr>
        <p:spPr>
          <a:xfrm>
            <a:off x="207446" y="255195"/>
            <a:ext cx="10862700" cy="1325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Georgia"/>
              <a:buNone/>
            </a:pPr>
            <a:r>
              <a:rPr lang="en-US">
                <a:solidFill>
                  <a:schemeClr val="lt1"/>
                </a:solidFill>
              </a:rPr>
              <a:t>Stigma Prevents PoCWUD from Accessing Care</a:t>
            </a:r>
            <a:endParaRPr>
              <a:solidFill>
                <a:schemeClr val="lt1"/>
              </a:solidFill>
            </a:endParaRPr>
          </a:p>
          <a:p>
            <a:pPr marL="0" lvl="0" indent="0" algn="l" rtl="0">
              <a:lnSpc>
                <a:spcPct val="90000"/>
              </a:lnSpc>
              <a:spcBef>
                <a:spcPts val="0"/>
              </a:spcBef>
              <a:spcAft>
                <a:spcPts val="0"/>
              </a:spcAft>
              <a:buClr>
                <a:schemeClr val="lt1"/>
              </a:buClr>
              <a:buSzPct val="100000"/>
              <a:buFont typeface="Georgia"/>
              <a:buNone/>
            </a:pPr>
            <a:endParaRPr>
              <a:solidFill>
                <a:schemeClr val="lt1"/>
              </a:solidFill>
            </a:endParaRPr>
          </a:p>
        </p:txBody>
      </p:sp>
      <p:sp>
        <p:nvSpPr>
          <p:cNvPr id="295" name="Google Shape;295;g24a10426e7e_0_71"/>
          <p:cNvSpPr txBox="1">
            <a:spLocks noGrp="1"/>
          </p:cNvSpPr>
          <p:nvPr>
            <p:ph type="body" idx="1"/>
          </p:nvPr>
        </p:nvSpPr>
        <p:spPr>
          <a:xfrm>
            <a:off x="399350" y="1277700"/>
            <a:ext cx="10670700" cy="2280900"/>
          </a:xfrm>
          <a:prstGeom prst="rect">
            <a:avLst/>
          </a:prstGeom>
          <a:noFill/>
          <a:ln>
            <a:noFill/>
          </a:ln>
        </p:spPr>
        <p:txBody>
          <a:bodyPr spcFirstLastPara="1" wrap="square" lIns="91425" tIns="45700" rIns="91425" bIns="45700" anchor="t" anchorCtr="0">
            <a:normAutofit lnSpcReduction="10000"/>
          </a:bodyPr>
          <a:lstStyle/>
          <a:p>
            <a:pPr marL="228600" lvl="0" indent="-247650" algn="l" rtl="0">
              <a:spcBef>
                <a:spcPts val="0"/>
              </a:spcBef>
              <a:spcAft>
                <a:spcPts val="0"/>
              </a:spcAft>
              <a:buClr>
                <a:schemeClr val="lt1"/>
              </a:buClr>
              <a:buSzPts val="2300"/>
              <a:buChar char="•"/>
            </a:pPr>
            <a:r>
              <a:rPr lang="en-US" sz="2300">
                <a:solidFill>
                  <a:schemeClr val="lt1"/>
                </a:solidFill>
              </a:rPr>
              <a:t>Stigma is a major </a:t>
            </a:r>
            <a:r>
              <a:rPr lang="en-US" sz="2300" b="1">
                <a:solidFill>
                  <a:schemeClr val="lt1"/>
                </a:solidFill>
              </a:rPr>
              <a:t>barrier to help-seeking behavior </a:t>
            </a:r>
            <a:r>
              <a:rPr lang="en-US" sz="2300">
                <a:solidFill>
                  <a:schemeClr val="lt1"/>
                </a:solidFill>
              </a:rPr>
              <a:t>and discourages people from seeking additional help</a:t>
            </a:r>
            <a:endParaRPr sz="3100">
              <a:solidFill>
                <a:schemeClr val="lt1"/>
              </a:solidFill>
            </a:endParaRPr>
          </a:p>
          <a:p>
            <a:pPr marL="228600" lvl="0" indent="-247650" algn="l" rtl="0">
              <a:spcBef>
                <a:spcPts val="1000"/>
              </a:spcBef>
              <a:spcAft>
                <a:spcPts val="0"/>
              </a:spcAft>
              <a:buClr>
                <a:schemeClr val="lt1"/>
              </a:buClr>
              <a:buSzPts val="2300"/>
              <a:buChar char="•"/>
            </a:pPr>
            <a:r>
              <a:rPr lang="en-US" sz="2300">
                <a:solidFill>
                  <a:schemeClr val="lt1"/>
                </a:solidFill>
              </a:rPr>
              <a:t>Stigma does not discourage substance use but feelings of worthlessness/ hopelessness can trigger ongoing, continuous use</a:t>
            </a:r>
            <a:endParaRPr sz="2300">
              <a:solidFill>
                <a:schemeClr val="lt1"/>
              </a:solidFill>
            </a:endParaRPr>
          </a:p>
        </p:txBody>
      </p:sp>
      <p:sp>
        <p:nvSpPr>
          <p:cNvPr id="296" name="Google Shape;296;g24a10426e7e_0_71"/>
          <p:cNvSpPr txBox="1"/>
          <p:nvPr/>
        </p:nvSpPr>
        <p:spPr>
          <a:xfrm>
            <a:off x="399357" y="3631102"/>
            <a:ext cx="10862700" cy="2973000"/>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50000"/>
              </a:lnSpc>
              <a:spcBef>
                <a:spcPts val="1000"/>
              </a:spcBef>
              <a:spcAft>
                <a:spcPts val="0"/>
              </a:spcAft>
              <a:buClr>
                <a:srgbClr val="FFFFFF"/>
              </a:buClr>
              <a:buSzPts val="2400"/>
              <a:buFont typeface="Arial"/>
              <a:buChar char="•"/>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97" name="Google Shape;297;g24a10426e7e_0_71" descr="Getting Serious about Stigma: the problem with stigmatising drug users An  Overview"/>
          <p:cNvPicPr preferRelativeResize="0"/>
          <p:nvPr/>
        </p:nvPicPr>
        <p:blipFill rotWithShape="1">
          <a:blip r:embed="rId3" cstate="hqprint">
            <a:alphaModFix/>
            <a:extLst>
              <a:ext uri="{28A0092B-C50C-407E-A947-70E740481C1C}">
                <a14:useLocalDpi xmlns:a14="http://schemas.microsoft.com/office/drawing/2010/main"/>
              </a:ext>
            </a:extLst>
          </a:blip>
          <a:srcRect t="11200" b="10966"/>
          <a:stretch/>
        </p:blipFill>
        <p:spPr>
          <a:xfrm>
            <a:off x="2070475" y="3811575"/>
            <a:ext cx="8494171" cy="27277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1"/>
        <p:cNvGrpSpPr/>
        <p:nvPr/>
      </p:nvGrpSpPr>
      <p:grpSpPr>
        <a:xfrm>
          <a:off x="0" y="0"/>
          <a:ext cx="0" cy="0"/>
          <a:chOff x="0" y="0"/>
          <a:chExt cx="0" cy="0"/>
        </a:xfrm>
      </p:grpSpPr>
      <p:pic>
        <p:nvPicPr>
          <p:cNvPr id="302" name="Google Shape;302;g249f744554a_0_170" descr="Google Shape;92;g1231177c37b_0_8"/>
          <p:cNvPicPr preferRelativeResize="0"/>
          <p:nvPr/>
        </p:nvPicPr>
        <p:blipFill rotWithShape="1">
          <a:blip r:embed="rId3">
            <a:alphaModFix amt="66750"/>
          </a:blip>
          <a:srcRect/>
          <a:stretch/>
        </p:blipFill>
        <p:spPr>
          <a:xfrm>
            <a:off x="0" y="-1"/>
            <a:ext cx="12192000" cy="6858002"/>
          </a:xfrm>
          <a:prstGeom prst="rect">
            <a:avLst/>
          </a:prstGeom>
          <a:noFill/>
          <a:ln>
            <a:noFill/>
          </a:ln>
        </p:spPr>
      </p:pic>
      <p:sp>
        <p:nvSpPr>
          <p:cNvPr id="303" name="Google Shape;303;g249f744554a_0_170"/>
          <p:cNvSpPr txBox="1">
            <a:spLocks noGrp="1"/>
          </p:cNvSpPr>
          <p:nvPr>
            <p:ph type="title"/>
          </p:nvPr>
        </p:nvSpPr>
        <p:spPr>
          <a:xfrm>
            <a:off x="538200" y="258699"/>
            <a:ext cx="10515600" cy="1399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3240"/>
              <a:buFont typeface="Georgia"/>
              <a:buNone/>
            </a:pPr>
            <a:r>
              <a:rPr lang="en-US" sz="4240">
                <a:solidFill>
                  <a:schemeClr val="lt1"/>
                </a:solidFill>
              </a:rPr>
              <a:t>What is Harm Reduction?</a:t>
            </a:r>
            <a:endParaRPr sz="4240">
              <a:solidFill>
                <a:schemeClr val="lt1"/>
              </a:solidFill>
            </a:endParaRPr>
          </a:p>
          <a:p>
            <a:pPr marL="0" lvl="0" indent="0" algn="l" rtl="0">
              <a:spcBef>
                <a:spcPts val="0"/>
              </a:spcBef>
              <a:spcAft>
                <a:spcPts val="0"/>
              </a:spcAft>
              <a:buClr>
                <a:schemeClr val="dk1"/>
              </a:buClr>
              <a:buSzPts val="5400"/>
              <a:buFont typeface="Georgia"/>
              <a:buNone/>
            </a:pPr>
            <a:endParaRPr sz="5400">
              <a:solidFill>
                <a:schemeClr val="lt1"/>
              </a:solidFill>
            </a:endParaRPr>
          </a:p>
        </p:txBody>
      </p:sp>
      <p:sp>
        <p:nvSpPr>
          <p:cNvPr id="304" name="Google Shape;304;g249f744554a_0_170"/>
          <p:cNvSpPr txBox="1"/>
          <p:nvPr/>
        </p:nvSpPr>
        <p:spPr>
          <a:xfrm>
            <a:off x="866400" y="863725"/>
            <a:ext cx="8807400" cy="5869500"/>
          </a:xfrm>
          <a:prstGeom prst="rect">
            <a:avLst/>
          </a:prstGeom>
          <a:noFill/>
          <a:ln>
            <a:noFill/>
          </a:ln>
        </p:spPr>
        <p:txBody>
          <a:bodyPr spcFirstLastPara="1" wrap="square" lIns="91425" tIns="91425" rIns="91425" bIns="91425" anchor="t" anchorCtr="0">
            <a:spAutoFit/>
          </a:bodyPr>
          <a:lstStyle/>
          <a:p>
            <a:pPr marL="0" marR="0" lvl="0" indent="45720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200" b="1" i="0" u="none" strike="noStrike" kern="0" cap="none" spc="0" normalizeH="0" baseline="0" noProof="0">
                <a:ln>
                  <a:noFill/>
                </a:ln>
                <a:solidFill>
                  <a:srgbClr val="FFFFFF"/>
                </a:solidFill>
                <a:effectLst/>
                <a:uLnTx/>
                <a:uFillTx/>
                <a:latin typeface="Arial"/>
                <a:cs typeface="Arial"/>
                <a:sym typeface="Arial"/>
              </a:rPr>
              <a:t>“</a:t>
            </a:r>
            <a:r>
              <a:rPr kumimoji="0" lang="en-US" sz="2800" b="1" i="0" u="none" strike="noStrike" kern="0" cap="none" spc="0" normalizeH="0" baseline="0" noProof="0">
                <a:ln>
                  <a:noFill/>
                </a:ln>
                <a:solidFill>
                  <a:srgbClr val="FFFFFF"/>
                </a:solidFill>
                <a:effectLst/>
                <a:uLnTx/>
                <a:uFillTx/>
                <a:latin typeface="Arial"/>
                <a:cs typeface="Arial"/>
                <a:sym typeface="Arial"/>
              </a:rPr>
              <a:t>Harm reduction is a set of practical strategies and ideas aimed at reducing negative consequences associated with drug use.</a:t>
            </a:r>
            <a:endParaRPr kumimoji="0" sz="28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50000"/>
              </a:lnSpc>
              <a:spcBef>
                <a:spcPts val="180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Harm reduction is also a movement for social justice built on a belief in, and respect for, the rights of people who use drugs.</a:t>
            </a:r>
            <a:endParaRPr kumimoji="0" sz="2800" b="1" i="0" u="none" strike="noStrike" kern="0" cap="none" spc="0" normalizeH="0" baseline="0" noProof="0">
              <a:ln>
                <a:noFill/>
              </a:ln>
              <a:solidFill>
                <a:srgbClr val="FFFFFF"/>
              </a:solidFill>
              <a:effectLst/>
              <a:uLnTx/>
              <a:uFillTx/>
              <a:latin typeface="Arial"/>
              <a:cs typeface="Arial"/>
              <a:sym typeface="Arial"/>
            </a:endParaRPr>
          </a:p>
          <a:p>
            <a:pPr marL="0" marR="0" lvl="0" indent="0" algn="r" defTabSz="914400" rtl="0" eaLnBrk="1" fontAlgn="auto" latinLnBrk="0" hangingPunct="1">
              <a:lnSpc>
                <a:spcPct val="150000"/>
              </a:lnSpc>
              <a:spcBef>
                <a:spcPts val="1000"/>
              </a:spcBef>
              <a:spcAft>
                <a:spcPts val="0"/>
              </a:spcAft>
              <a:buClr>
                <a:srgbClr val="009999"/>
              </a:buClr>
              <a:buSzPts val="2000"/>
              <a:buFont typeface="Arial"/>
              <a:buNone/>
              <a:tabLst/>
              <a:defRPr/>
            </a:pPr>
            <a:r>
              <a:rPr kumimoji="0" lang="en-US" sz="2000" b="1" i="0" u="none" strike="noStrike" kern="0" cap="none" spc="0" normalizeH="0" baseline="0" noProof="0">
                <a:ln>
                  <a:noFill/>
                </a:ln>
                <a:solidFill>
                  <a:srgbClr val="FFFFFF"/>
                </a:solidFill>
                <a:effectLst/>
                <a:uLnTx/>
                <a:uFillTx/>
                <a:latin typeface="Arial"/>
                <a:cs typeface="Arial"/>
                <a:sym typeface="Arial"/>
              </a:rPr>
              <a:t>~ Harm Reduction Coalition</a:t>
            </a:r>
            <a:endParaRPr kumimoji="0" sz="2000" b="1" i="0" u="none" strike="noStrike" kern="0" cap="none" spc="0" normalizeH="0" baseline="0" noProof="0">
              <a:ln>
                <a:noFill/>
              </a:ln>
              <a:solidFill>
                <a:srgbClr val="FFFFFF"/>
              </a:solidFill>
              <a:effectLst/>
              <a:uLnTx/>
              <a:uFillTx/>
              <a:latin typeface="Arial"/>
              <a:cs typeface="Arial"/>
              <a:sym typeface="Arial"/>
            </a:endParaRPr>
          </a:p>
          <a:p>
            <a:pPr marL="0" marR="0" lvl="0" indent="45720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C2FF-E1B7-657C-98A0-7F350DC5D27E}"/>
              </a:ext>
            </a:extLst>
          </p:cNvPr>
          <p:cNvSpPr>
            <a:spLocks noGrp="1"/>
          </p:cNvSpPr>
          <p:nvPr>
            <p:ph type="title"/>
          </p:nvPr>
        </p:nvSpPr>
        <p:spPr/>
        <p:txBody>
          <a:bodyPr/>
          <a:lstStyle/>
          <a:p>
            <a:r>
              <a:rPr lang="en-US" dirty="0"/>
              <a:t>Housekeeping Notes</a:t>
            </a:r>
          </a:p>
        </p:txBody>
      </p:sp>
      <p:sp>
        <p:nvSpPr>
          <p:cNvPr id="3" name="TextBox 2">
            <a:extLst>
              <a:ext uri="{FF2B5EF4-FFF2-40B4-BE49-F238E27FC236}">
                <a16:creationId xmlns:a16="http://schemas.microsoft.com/office/drawing/2014/main" id="{5FEDED0B-1DB8-69FE-F32C-0C7E96EBB69D}"/>
              </a:ext>
            </a:extLst>
          </p:cNvPr>
          <p:cNvSpPr txBox="1"/>
          <p:nvPr/>
        </p:nvSpPr>
        <p:spPr>
          <a:xfrm>
            <a:off x="2338449" y="1923802"/>
            <a:ext cx="7515101" cy="335476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Upcoming events </a:t>
            </a:r>
          </a:p>
          <a:p>
            <a:pPr marL="742950" lvl="1"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International Recovery Day, September 30</a:t>
            </a:r>
          </a:p>
          <a:p>
            <a:pPr marL="742950" lvl="1"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Recovery Month Luncheon Event - September 7th at Union Station</a:t>
            </a:r>
          </a:p>
          <a:p>
            <a:pPr marL="742950" lvl="1" indent="-285750">
              <a:buFont typeface="Arial" panose="020B0604020202020204" pitchFamily="34" charset="0"/>
              <a:buChar char="•"/>
            </a:pPr>
            <a:r>
              <a:rPr lang="en-US" sz="2000" dirty="0" err="1">
                <a:latin typeface="Open Sans" panose="020B0606030504020204" pitchFamily="34" charset="0"/>
                <a:ea typeface="Open Sans" panose="020B0606030504020204" pitchFamily="34" charset="0"/>
                <a:cs typeface="Open Sans" panose="020B0606030504020204" pitchFamily="34" charset="0"/>
              </a:rPr>
              <a:t>Ocarta</a:t>
            </a:r>
            <a:r>
              <a:rPr lang="en-US" sz="2000" dirty="0">
                <a:latin typeface="Open Sans" panose="020B0606030504020204" pitchFamily="34" charset="0"/>
                <a:ea typeface="Open Sans" panose="020B0606030504020204" pitchFamily="34" charset="0"/>
                <a:cs typeface="Open Sans" panose="020B0606030504020204" pitchFamily="34" charset="0"/>
              </a:rPr>
              <a:t> is our 2023 Rally for Recovery host! Join us September 16, 2023 in Oklahoma City Oklahoma</a:t>
            </a:r>
          </a:p>
          <a:p>
            <a:pPr marL="742950" lvl="1"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2024 Rally For Recovery will be hosted by NRICO and CRCC in Chicago, Illinois.</a:t>
            </a:r>
          </a:p>
          <a:p>
            <a:pPr marL="742950" lvl="1" indent="-28575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110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8"/>
        <p:cNvGrpSpPr/>
        <p:nvPr/>
      </p:nvGrpSpPr>
      <p:grpSpPr>
        <a:xfrm>
          <a:off x="0" y="0"/>
          <a:ext cx="0" cy="0"/>
          <a:chOff x="0" y="0"/>
          <a:chExt cx="0" cy="0"/>
        </a:xfrm>
      </p:grpSpPr>
      <p:sp>
        <p:nvSpPr>
          <p:cNvPr id="309" name="Google Shape;309;g24a10426e7e_0_59"/>
          <p:cNvSpPr txBox="1">
            <a:spLocks noGrp="1"/>
          </p:cNvSpPr>
          <p:nvPr>
            <p:ph type="title"/>
          </p:nvPr>
        </p:nvSpPr>
        <p:spPr>
          <a:xfrm>
            <a:off x="207446" y="255195"/>
            <a:ext cx="108627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Georgia"/>
              <a:buNone/>
            </a:pPr>
            <a:r>
              <a:rPr lang="en-US">
                <a:solidFill>
                  <a:schemeClr val="lt1"/>
                </a:solidFill>
              </a:rPr>
              <a:t>Principles of Anti Racist Framework for RC</a:t>
            </a:r>
            <a:endParaRPr>
              <a:solidFill>
                <a:schemeClr val="lt1"/>
              </a:solidFill>
            </a:endParaRPr>
          </a:p>
          <a:p>
            <a:pPr marL="0" lvl="0" indent="0" algn="l" rtl="0">
              <a:lnSpc>
                <a:spcPct val="90000"/>
              </a:lnSpc>
              <a:spcBef>
                <a:spcPts val="0"/>
              </a:spcBef>
              <a:spcAft>
                <a:spcPts val="0"/>
              </a:spcAft>
              <a:buClr>
                <a:schemeClr val="lt1"/>
              </a:buClr>
              <a:buSzPts val="3600"/>
              <a:buFont typeface="Georgia"/>
              <a:buNone/>
            </a:pPr>
            <a:endParaRPr>
              <a:solidFill>
                <a:schemeClr val="lt1"/>
              </a:solidFill>
            </a:endParaRPr>
          </a:p>
        </p:txBody>
      </p:sp>
      <p:sp>
        <p:nvSpPr>
          <p:cNvPr id="310" name="Google Shape;310;g24a10426e7e_0_59"/>
          <p:cNvSpPr txBox="1">
            <a:spLocks noGrp="1"/>
          </p:cNvSpPr>
          <p:nvPr>
            <p:ph type="body" idx="1"/>
          </p:nvPr>
        </p:nvSpPr>
        <p:spPr>
          <a:xfrm>
            <a:off x="399357" y="1761379"/>
            <a:ext cx="7062600" cy="2050200"/>
          </a:xfrm>
          <a:prstGeom prst="rect">
            <a:avLst/>
          </a:prstGeom>
          <a:noFill/>
          <a:ln>
            <a:noFill/>
          </a:ln>
        </p:spPr>
        <p:txBody>
          <a:bodyPr spcFirstLastPara="1" wrap="square" lIns="91425" tIns="45700" rIns="91425" bIns="45700" anchor="t" anchorCtr="0">
            <a:normAutofit/>
          </a:bodyPr>
          <a:lstStyle/>
          <a:p>
            <a:pPr marL="457200" lvl="0" indent="0" algn="l" rtl="0">
              <a:lnSpc>
                <a:spcPct val="150000"/>
              </a:lnSpc>
              <a:spcBef>
                <a:spcPts val="0"/>
              </a:spcBef>
              <a:spcAft>
                <a:spcPts val="0"/>
              </a:spcAft>
              <a:buNone/>
            </a:pPr>
            <a:r>
              <a:rPr lang="en-US" sz="2400">
                <a:solidFill>
                  <a:schemeClr val="lt1"/>
                </a:solidFill>
              </a:rPr>
              <a:t> </a:t>
            </a:r>
            <a:endParaRPr sz="2400">
              <a:solidFill>
                <a:schemeClr val="lt1"/>
              </a:solidFill>
            </a:endParaRPr>
          </a:p>
        </p:txBody>
      </p:sp>
      <p:sp>
        <p:nvSpPr>
          <p:cNvPr id="311" name="Google Shape;311;g24a10426e7e_0_59"/>
          <p:cNvSpPr txBox="1"/>
          <p:nvPr/>
        </p:nvSpPr>
        <p:spPr>
          <a:xfrm>
            <a:off x="399357" y="3631102"/>
            <a:ext cx="10862700" cy="2973000"/>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50000"/>
              </a:lnSpc>
              <a:spcBef>
                <a:spcPts val="1000"/>
              </a:spcBef>
              <a:spcAft>
                <a:spcPts val="0"/>
              </a:spcAft>
              <a:buClr>
                <a:srgbClr val="FFFFFF"/>
              </a:buClr>
              <a:buSzPts val="2400"/>
              <a:buFont typeface="Arial"/>
              <a:buChar char="•"/>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12" name="Google Shape;312;g24a10426e7e_0_59"/>
          <p:cNvPicPr preferRelativeResize="0"/>
          <p:nvPr/>
        </p:nvPicPr>
        <p:blipFill rotWithShape="1">
          <a:blip r:embed="rId3">
            <a:alphaModFix/>
          </a:blip>
          <a:srcRect/>
          <a:stretch/>
        </p:blipFill>
        <p:spPr>
          <a:xfrm>
            <a:off x="207453" y="1309120"/>
            <a:ext cx="5750051" cy="3957000"/>
          </a:xfrm>
          <a:prstGeom prst="rect">
            <a:avLst/>
          </a:prstGeom>
          <a:noFill/>
          <a:ln>
            <a:noFill/>
          </a:ln>
        </p:spPr>
      </p:pic>
      <p:pic>
        <p:nvPicPr>
          <p:cNvPr id="313" name="Google Shape;313;g24a10426e7e_0_59"/>
          <p:cNvPicPr preferRelativeResize="0"/>
          <p:nvPr/>
        </p:nvPicPr>
        <p:blipFill rotWithShape="1">
          <a:blip r:embed="rId4">
            <a:alphaModFix/>
          </a:blip>
          <a:srcRect/>
          <a:stretch/>
        </p:blipFill>
        <p:spPr>
          <a:xfrm>
            <a:off x="7241525" y="1088174"/>
            <a:ext cx="4266176" cy="3396595"/>
          </a:xfrm>
          <a:prstGeom prst="rect">
            <a:avLst/>
          </a:prstGeom>
          <a:noFill/>
          <a:ln>
            <a:noFill/>
          </a:ln>
        </p:spPr>
      </p:pic>
      <p:pic>
        <p:nvPicPr>
          <p:cNvPr id="314" name="Google Shape;314;g24a10426e7e_0_59"/>
          <p:cNvPicPr preferRelativeResize="0"/>
          <p:nvPr/>
        </p:nvPicPr>
        <p:blipFill rotWithShape="1">
          <a:blip r:embed="rId5">
            <a:alphaModFix/>
          </a:blip>
          <a:srcRect/>
          <a:stretch/>
        </p:blipFill>
        <p:spPr>
          <a:xfrm>
            <a:off x="4952239" y="4448697"/>
            <a:ext cx="3587899" cy="23466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8"/>
        <p:cNvGrpSpPr/>
        <p:nvPr/>
      </p:nvGrpSpPr>
      <p:grpSpPr>
        <a:xfrm>
          <a:off x="0" y="0"/>
          <a:ext cx="0" cy="0"/>
          <a:chOff x="0" y="0"/>
          <a:chExt cx="0" cy="0"/>
        </a:xfrm>
      </p:grpSpPr>
      <p:sp>
        <p:nvSpPr>
          <p:cNvPr id="319" name="Google Shape;319;g24a3548a300_3_249"/>
          <p:cNvSpPr txBox="1">
            <a:spLocks noGrp="1"/>
          </p:cNvSpPr>
          <p:nvPr>
            <p:ph type="title"/>
          </p:nvPr>
        </p:nvSpPr>
        <p:spPr>
          <a:xfrm>
            <a:off x="207446" y="255195"/>
            <a:ext cx="1086256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a:solidFill>
                  <a:schemeClr val="lt1"/>
                </a:solidFill>
              </a:rPr>
              <a:t>Harm Reduction + Antiracism</a:t>
            </a:r>
            <a:endParaRPr>
              <a:solidFill>
                <a:schemeClr val="lt1"/>
              </a:solidFill>
            </a:endParaRPr>
          </a:p>
        </p:txBody>
      </p:sp>
      <p:sp>
        <p:nvSpPr>
          <p:cNvPr id="320" name="Google Shape;320;g24a3548a300_3_249"/>
          <p:cNvSpPr txBox="1">
            <a:spLocks noGrp="1"/>
          </p:cNvSpPr>
          <p:nvPr>
            <p:ph type="body" idx="1"/>
          </p:nvPr>
        </p:nvSpPr>
        <p:spPr>
          <a:xfrm>
            <a:off x="399357" y="1761379"/>
            <a:ext cx="7062599" cy="2050345"/>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lt1"/>
              </a:buClr>
              <a:buSzPts val="2400"/>
              <a:buChar char="•"/>
            </a:pPr>
            <a:r>
              <a:rPr lang="en-US" sz="2400">
                <a:solidFill>
                  <a:schemeClr val="lt1"/>
                </a:solidFill>
              </a:rPr>
              <a:t> Intersection of criminal justice, drug policy and public health</a:t>
            </a:r>
            <a:endParaRPr/>
          </a:p>
          <a:p>
            <a:pPr marL="228600" lvl="0" indent="-228600" algn="l" rtl="0">
              <a:lnSpc>
                <a:spcPct val="150000"/>
              </a:lnSpc>
              <a:spcBef>
                <a:spcPts val="1000"/>
              </a:spcBef>
              <a:spcAft>
                <a:spcPts val="0"/>
              </a:spcAft>
              <a:buClr>
                <a:schemeClr val="lt1"/>
              </a:buClr>
              <a:buSzPts val="2400"/>
              <a:buChar char="•"/>
            </a:pPr>
            <a:r>
              <a:rPr lang="en-US" sz="2400">
                <a:solidFill>
                  <a:schemeClr val="lt1"/>
                </a:solidFill>
              </a:rPr>
              <a:t>Recognize history and present movements</a:t>
            </a:r>
            <a:endParaRPr sz="2400">
              <a:solidFill>
                <a:schemeClr val="lt1"/>
              </a:solidFill>
            </a:endParaRPr>
          </a:p>
        </p:txBody>
      </p:sp>
      <p:pic>
        <p:nvPicPr>
          <p:cNvPr id="321" name="Google Shape;321;g24a3548a300_3_249"/>
          <p:cNvPicPr preferRelativeResize="0"/>
          <p:nvPr/>
        </p:nvPicPr>
        <p:blipFill rotWithShape="1">
          <a:blip r:embed="rId3">
            <a:alphaModFix/>
          </a:blip>
          <a:srcRect/>
          <a:stretch/>
        </p:blipFill>
        <p:spPr>
          <a:xfrm>
            <a:off x="10666835" y="6183118"/>
            <a:ext cx="1385766" cy="559326"/>
          </a:xfrm>
          <a:prstGeom prst="rect">
            <a:avLst/>
          </a:prstGeom>
          <a:noFill/>
          <a:ln>
            <a:noFill/>
          </a:ln>
        </p:spPr>
      </p:pic>
      <p:pic>
        <p:nvPicPr>
          <p:cNvPr id="322" name="Google Shape;322;g24a3548a300_3_249" descr="The Importance of an Intersectional Approach in Social Research | ROTA -  Race On The Agenda"/>
          <p:cNvPicPr preferRelativeResize="0"/>
          <p:nvPr/>
        </p:nvPicPr>
        <p:blipFill rotWithShape="1">
          <a:blip r:embed="rId4">
            <a:alphaModFix/>
          </a:blip>
          <a:srcRect/>
          <a:stretch/>
        </p:blipFill>
        <p:spPr>
          <a:xfrm>
            <a:off x="7561086" y="1219463"/>
            <a:ext cx="4338903" cy="2319867"/>
          </a:xfrm>
          <a:prstGeom prst="rect">
            <a:avLst/>
          </a:prstGeom>
          <a:noFill/>
          <a:ln w="9525" cap="flat" cmpd="sng">
            <a:solidFill>
              <a:srgbClr val="009999"/>
            </a:solidFill>
            <a:prstDash val="solid"/>
            <a:round/>
            <a:headEnd type="none" w="sm" len="sm"/>
            <a:tailEnd type="none" w="sm" len="sm"/>
          </a:ln>
        </p:spPr>
      </p:pic>
      <p:sp>
        <p:nvSpPr>
          <p:cNvPr id="323" name="Google Shape;323;g24a3548a300_3_249"/>
          <p:cNvSpPr txBox="1"/>
          <p:nvPr/>
        </p:nvSpPr>
        <p:spPr>
          <a:xfrm>
            <a:off x="399357" y="3631102"/>
            <a:ext cx="10862569" cy="2972898"/>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50000"/>
              </a:lnSpc>
              <a:spcBef>
                <a:spcPts val="0"/>
              </a:spcBef>
              <a:spcAft>
                <a:spcPts val="0"/>
              </a:spcAft>
              <a:buClr>
                <a:srgbClr val="FFFFFF"/>
              </a:buClr>
              <a:buSzPts val="2400"/>
              <a:buFont typeface="Arial"/>
              <a:buChar char="•"/>
              <a:tabLst/>
              <a:defRPr/>
            </a:pPr>
            <a:r>
              <a:rPr kumimoji="0" lang="en-US" sz="2400" b="0" i="0" u="none" strike="noStrike" kern="0" cap="none" spc="0" normalizeH="0" baseline="0" noProof="0">
                <a:ln>
                  <a:noFill/>
                </a:ln>
                <a:solidFill>
                  <a:srgbClr val="FFFFFF"/>
                </a:solidFill>
                <a:effectLst/>
                <a:uLnTx/>
                <a:uFillTx/>
                <a:latin typeface="Arial"/>
                <a:ea typeface="Arial"/>
                <a:cs typeface="Arial"/>
                <a:sym typeface="Arial"/>
              </a:rPr>
              <a:t>Recognize that drug control and drug policies have been used to uphold colonial power structures in the US (going back to the role and purpose of race, racism, systemic racism)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FFFFFF"/>
              </a:buClr>
              <a:buSzPts val="2400"/>
              <a:buFont typeface="Arial"/>
              <a:buChar char="•"/>
              <a:tabLst/>
              <a:defRPr/>
            </a:pPr>
            <a:r>
              <a:rPr kumimoji="0" lang="en-US" sz="2400" b="0" i="0" u="none" strike="noStrike" kern="0" cap="none" spc="0" normalizeH="0" baseline="0" noProof="0">
                <a:ln>
                  <a:noFill/>
                </a:ln>
                <a:solidFill>
                  <a:srgbClr val="FFFFFF"/>
                </a:solidFill>
                <a:effectLst/>
                <a:uLnTx/>
                <a:uFillTx/>
                <a:latin typeface="Arial"/>
                <a:ea typeface="Arial"/>
                <a:cs typeface="Arial"/>
                <a:sym typeface="Arial"/>
              </a:rPr>
              <a:t>Drug policies have contributed to the injustices we see affecting people who use drugs (like overdose deaths and other drug-related deaths)</a:t>
            </a: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7"/>
        <p:cNvGrpSpPr/>
        <p:nvPr/>
      </p:nvGrpSpPr>
      <p:grpSpPr>
        <a:xfrm>
          <a:off x="0" y="0"/>
          <a:ext cx="0" cy="0"/>
          <a:chOff x="0" y="0"/>
          <a:chExt cx="0" cy="0"/>
        </a:xfrm>
      </p:grpSpPr>
      <p:sp>
        <p:nvSpPr>
          <p:cNvPr id="328" name="Google Shape;328;g24a10426e7e_0_82"/>
          <p:cNvSpPr txBox="1">
            <a:spLocks noGrp="1"/>
          </p:cNvSpPr>
          <p:nvPr>
            <p:ph type="title"/>
          </p:nvPr>
        </p:nvSpPr>
        <p:spPr>
          <a:xfrm>
            <a:off x="207446" y="255195"/>
            <a:ext cx="108627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Georgia"/>
              <a:buNone/>
            </a:pPr>
            <a:r>
              <a:rPr lang="en-US">
                <a:solidFill>
                  <a:schemeClr val="lt1"/>
                </a:solidFill>
              </a:rPr>
              <a:t>Principles of Anti Racist Framework for RC</a:t>
            </a:r>
            <a:endParaRPr>
              <a:solidFill>
                <a:schemeClr val="lt1"/>
              </a:solidFill>
            </a:endParaRPr>
          </a:p>
          <a:p>
            <a:pPr marL="0" lvl="0" indent="0" algn="l" rtl="0">
              <a:lnSpc>
                <a:spcPct val="90000"/>
              </a:lnSpc>
              <a:spcBef>
                <a:spcPts val="0"/>
              </a:spcBef>
              <a:spcAft>
                <a:spcPts val="0"/>
              </a:spcAft>
              <a:buClr>
                <a:schemeClr val="lt1"/>
              </a:buClr>
              <a:buSzPts val="3600"/>
              <a:buFont typeface="Georgia"/>
              <a:buNone/>
            </a:pPr>
            <a:endParaRPr>
              <a:solidFill>
                <a:schemeClr val="lt1"/>
              </a:solidFill>
            </a:endParaRPr>
          </a:p>
        </p:txBody>
      </p:sp>
      <p:sp>
        <p:nvSpPr>
          <p:cNvPr id="329" name="Google Shape;329;g24a10426e7e_0_82"/>
          <p:cNvSpPr txBox="1"/>
          <p:nvPr/>
        </p:nvSpPr>
        <p:spPr>
          <a:xfrm>
            <a:off x="399357" y="3631102"/>
            <a:ext cx="10862700" cy="2973000"/>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50000"/>
              </a:lnSpc>
              <a:spcBef>
                <a:spcPts val="1000"/>
              </a:spcBef>
              <a:spcAft>
                <a:spcPts val="0"/>
              </a:spcAft>
              <a:buClr>
                <a:srgbClr val="FFFFFF"/>
              </a:buClr>
              <a:buSzPts val="2400"/>
              <a:buFont typeface="Arial"/>
              <a:buChar char="•"/>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30" name="Google Shape;330;g24a10426e7e_0_82"/>
          <p:cNvPicPr preferRelativeResize="0"/>
          <p:nvPr/>
        </p:nvPicPr>
        <p:blipFill rotWithShape="1">
          <a:blip r:embed="rId3">
            <a:alphaModFix/>
          </a:blip>
          <a:srcRect/>
          <a:stretch/>
        </p:blipFill>
        <p:spPr>
          <a:xfrm>
            <a:off x="207460" y="1801898"/>
            <a:ext cx="4223873" cy="3804970"/>
          </a:xfrm>
          <a:prstGeom prst="rect">
            <a:avLst/>
          </a:prstGeom>
          <a:noFill/>
          <a:ln>
            <a:noFill/>
          </a:ln>
        </p:spPr>
      </p:pic>
      <p:pic>
        <p:nvPicPr>
          <p:cNvPr id="331" name="Google Shape;331;g24a10426e7e_0_82"/>
          <p:cNvPicPr preferRelativeResize="0"/>
          <p:nvPr/>
        </p:nvPicPr>
        <p:blipFill rotWithShape="1">
          <a:blip r:embed="rId4">
            <a:alphaModFix/>
          </a:blip>
          <a:srcRect/>
          <a:stretch/>
        </p:blipFill>
        <p:spPr>
          <a:xfrm>
            <a:off x="4482662" y="1945798"/>
            <a:ext cx="3961600" cy="2137328"/>
          </a:xfrm>
          <a:prstGeom prst="rect">
            <a:avLst/>
          </a:prstGeom>
          <a:noFill/>
          <a:ln>
            <a:noFill/>
          </a:ln>
        </p:spPr>
      </p:pic>
      <p:pic>
        <p:nvPicPr>
          <p:cNvPr id="332" name="Google Shape;332;g24a10426e7e_0_82"/>
          <p:cNvPicPr preferRelativeResize="0"/>
          <p:nvPr/>
        </p:nvPicPr>
        <p:blipFill rotWithShape="1">
          <a:blip r:embed="rId5">
            <a:alphaModFix/>
          </a:blip>
          <a:srcRect/>
          <a:stretch/>
        </p:blipFill>
        <p:spPr>
          <a:xfrm>
            <a:off x="6525952" y="4448026"/>
            <a:ext cx="4634450" cy="2025250"/>
          </a:xfrm>
          <a:prstGeom prst="rect">
            <a:avLst/>
          </a:prstGeom>
          <a:noFill/>
          <a:ln>
            <a:noFill/>
          </a:ln>
        </p:spPr>
      </p:pic>
      <p:pic>
        <p:nvPicPr>
          <p:cNvPr id="333" name="Google Shape;333;g24a10426e7e_0_82"/>
          <p:cNvPicPr preferRelativeResize="0"/>
          <p:nvPr/>
        </p:nvPicPr>
        <p:blipFill rotWithShape="1">
          <a:blip r:embed="rId6">
            <a:alphaModFix/>
          </a:blip>
          <a:srcRect/>
          <a:stretch/>
        </p:blipFill>
        <p:spPr>
          <a:xfrm>
            <a:off x="8495607" y="1078938"/>
            <a:ext cx="3545253" cy="32455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7"/>
        <p:cNvGrpSpPr/>
        <p:nvPr/>
      </p:nvGrpSpPr>
      <p:grpSpPr>
        <a:xfrm>
          <a:off x="0" y="0"/>
          <a:ext cx="0" cy="0"/>
          <a:chOff x="0" y="0"/>
          <a:chExt cx="0" cy="0"/>
        </a:xfrm>
      </p:grpSpPr>
      <p:sp>
        <p:nvSpPr>
          <p:cNvPr id="338" name="Google Shape;338;g24a10426e7e_0_119"/>
          <p:cNvSpPr txBox="1">
            <a:spLocks noGrp="1"/>
          </p:cNvSpPr>
          <p:nvPr>
            <p:ph type="title"/>
          </p:nvPr>
        </p:nvSpPr>
        <p:spPr>
          <a:xfrm>
            <a:off x="207446" y="255195"/>
            <a:ext cx="108627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Georgia"/>
              <a:buNone/>
            </a:pPr>
            <a:r>
              <a:rPr lang="en-US">
                <a:solidFill>
                  <a:schemeClr val="lt1"/>
                </a:solidFill>
              </a:rPr>
              <a:t>Integrating an Antiracist Framework</a:t>
            </a:r>
            <a:endParaRPr>
              <a:solidFill>
                <a:schemeClr val="lt1"/>
              </a:solidFill>
            </a:endParaRPr>
          </a:p>
          <a:p>
            <a:pPr marL="0" lvl="0" indent="0" algn="l" rtl="0">
              <a:lnSpc>
                <a:spcPct val="90000"/>
              </a:lnSpc>
              <a:spcBef>
                <a:spcPts val="0"/>
              </a:spcBef>
              <a:spcAft>
                <a:spcPts val="0"/>
              </a:spcAft>
              <a:buClr>
                <a:schemeClr val="lt1"/>
              </a:buClr>
              <a:buSzPts val="3600"/>
              <a:buFont typeface="Georgia"/>
              <a:buNone/>
            </a:pPr>
            <a:endParaRPr>
              <a:solidFill>
                <a:schemeClr val="lt1"/>
              </a:solidFill>
            </a:endParaRPr>
          </a:p>
        </p:txBody>
      </p:sp>
      <p:sp>
        <p:nvSpPr>
          <p:cNvPr id="339" name="Google Shape;339;g24a10426e7e_0_119"/>
          <p:cNvSpPr txBox="1">
            <a:spLocks noGrp="1"/>
          </p:cNvSpPr>
          <p:nvPr>
            <p:ph type="body" idx="1"/>
          </p:nvPr>
        </p:nvSpPr>
        <p:spPr>
          <a:xfrm>
            <a:off x="399350" y="1174050"/>
            <a:ext cx="9533400" cy="5217600"/>
          </a:xfrm>
          <a:prstGeom prst="rect">
            <a:avLst/>
          </a:prstGeom>
          <a:noFill/>
          <a:ln>
            <a:noFill/>
          </a:ln>
        </p:spPr>
        <p:txBody>
          <a:bodyPr spcFirstLastPara="1" wrap="square" lIns="91425" tIns="45700" rIns="91425" bIns="45700" anchor="t" anchorCtr="0">
            <a:normAutofit fontScale="77500" lnSpcReduction="20000"/>
          </a:bodyPr>
          <a:lstStyle/>
          <a:p>
            <a:pPr marL="228600" lvl="0" indent="-241934" algn="l" rtl="0">
              <a:spcBef>
                <a:spcPts val="0"/>
              </a:spcBef>
              <a:spcAft>
                <a:spcPts val="0"/>
              </a:spcAft>
              <a:buClr>
                <a:schemeClr val="lt1"/>
              </a:buClr>
              <a:buSzPct val="100000"/>
              <a:buChar char="•"/>
            </a:pPr>
            <a:r>
              <a:rPr lang="en-US">
                <a:solidFill>
                  <a:schemeClr val="lt1"/>
                </a:solidFill>
              </a:rPr>
              <a:t> Institutional leadership must support the work for the work to happen</a:t>
            </a:r>
            <a:endParaRPr>
              <a:solidFill>
                <a:schemeClr val="lt1"/>
              </a:solidFill>
            </a:endParaRPr>
          </a:p>
          <a:p>
            <a:pPr marL="228600" lvl="0" indent="-241934" algn="l" rtl="0">
              <a:spcBef>
                <a:spcPts val="1000"/>
              </a:spcBef>
              <a:spcAft>
                <a:spcPts val="0"/>
              </a:spcAft>
              <a:buClr>
                <a:schemeClr val="lt1"/>
              </a:buClr>
              <a:buSzPct val="100000"/>
              <a:buChar char="•"/>
            </a:pPr>
            <a:r>
              <a:rPr lang="en-US">
                <a:solidFill>
                  <a:schemeClr val="lt1"/>
                </a:solidFill>
              </a:rPr>
              <a:t>Ensure that the community is leading the work</a:t>
            </a:r>
            <a:endParaRPr>
              <a:solidFill>
                <a:schemeClr val="lt1"/>
              </a:solidFill>
            </a:endParaRPr>
          </a:p>
          <a:p>
            <a:pPr marL="228600" lvl="0" indent="-241934" algn="l" rtl="0">
              <a:spcBef>
                <a:spcPts val="1000"/>
              </a:spcBef>
              <a:spcAft>
                <a:spcPts val="0"/>
              </a:spcAft>
              <a:buClr>
                <a:schemeClr val="lt1"/>
              </a:buClr>
              <a:buSzPct val="100000"/>
              <a:buChar char="•"/>
            </a:pPr>
            <a:r>
              <a:rPr lang="en-US">
                <a:solidFill>
                  <a:schemeClr val="lt1"/>
                </a:solidFill>
              </a:rPr>
              <a:t>Cross sector collaborate to reach community members</a:t>
            </a:r>
            <a:endParaRPr>
              <a:solidFill>
                <a:schemeClr val="lt1"/>
              </a:solidFill>
            </a:endParaRPr>
          </a:p>
          <a:p>
            <a:pPr marL="228600" lvl="0" indent="-241934" algn="l" rtl="0">
              <a:spcBef>
                <a:spcPts val="1000"/>
              </a:spcBef>
              <a:spcAft>
                <a:spcPts val="0"/>
              </a:spcAft>
              <a:buClr>
                <a:schemeClr val="lt1"/>
              </a:buClr>
              <a:buSzPct val="100000"/>
              <a:buChar char="•"/>
            </a:pPr>
            <a:r>
              <a:rPr lang="en-US">
                <a:solidFill>
                  <a:schemeClr val="lt1"/>
                </a:solidFill>
              </a:rPr>
              <a:t>Build social connections, advocate for a more just social order</a:t>
            </a:r>
            <a:endParaRPr>
              <a:solidFill>
                <a:schemeClr val="lt1"/>
              </a:solidFill>
            </a:endParaRPr>
          </a:p>
          <a:p>
            <a:pPr marL="228600" lvl="0" indent="-241934" algn="l" rtl="0">
              <a:spcBef>
                <a:spcPts val="1000"/>
              </a:spcBef>
              <a:spcAft>
                <a:spcPts val="0"/>
              </a:spcAft>
              <a:buClr>
                <a:schemeClr val="lt1"/>
              </a:buClr>
              <a:buSzPct val="100000"/>
              <a:buChar char="•"/>
            </a:pPr>
            <a:r>
              <a:rPr lang="en-US">
                <a:solidFill>
                  <a:schemeClr val="lt1"/>
                </a:solidFill>
              </a:rPr>
              <a:t>This also means looking at drug policy and getting involved in advocacy</a:t>
            </a:r>
            <a:endParaRPr>
              <a:solidFill>
                <a:schemeClr val="lt1"/>
              </a:solidFill>
            </a:endParaRPr>
          </a:p>
          <a:p>
            <a:pPr marL="228600" lvl="0" indent="-241934" algn="l" rtl="0">
              <a:spcBef>
                <a:spcPts val="1000"/>
              </a:spcBef>
              <a:spcAft>
                <a:spcPts val="0"/>
              </a:spcAft>
              <a:buClr>
                <a:schemeClr val="lt1"/>
              </a:buClr>
              <a:buSzPct val="100000"/>
              <a:buChar char="•"/>
            </a:pPr>
            <a:r>
              <a:rPr lang="en-US">
                <a:solidFill>
                  <a:schemeClr val="lt1"/>
                </a:solidFill>
              </a:rPr>
              <a:t>Ask for the decriminalization of drugs and their use; end to mass incarceration of people who use drugs; and redirection of funding away from ineffective and punitive drug control programs towards harm reduction and treatment programs</a:t>
            </a:r>
            <a:endParaRPr>
              <a:solidFill>
                <a:schemeClr val="lt1"/>
              </a:solidFill>
            </a:endParaRPr>
          </a:p>
        </p:txBody>
      </p:sp>
      <p:sp>
        <p:nvSpPr>
          <p:cNvPr id="340" name="Google Shape;340;g24a10426e7e_0_119"/>
          <p:cNvSpPr txBox="1"/>
          <p:nvPr/>
        </p:nvSpPr>
        <p:spPr>
          <a:xfrm>
            <a:off x="399357" y="3631102"/>
            <a:ext cx="10862700" cy="2973000"/>
          </a:xfrm>
          <a:prstGeom prst="rect">
            <a:avLst/>
          </a:prstGeom>
          <a:noFill/>
          <a:ln>
            <a:noFill/>
          </a:ln>
        </p:spPr>
        <p:txBody>
          <a:bodyPr spcFirstLastPara="1" wrap="square" lIns="91425" tIns="45700" rIns="91425" bIns="45700" anchor="t" anchorCtr="0">
            <a:normAutofit/>
          </a:bodyPr>
          <a:lstStyle/>
          <a:p>
            <a:pPr marL="457200" marR="0" lvl="0" indent="0" algn="l" defTabSz="914400" rtl="0" eaLnBrk="1" fontAlgn="auto" latinLnBrk="0" hangingPunct="1">
              <a:lnSpc>
                <a:spcPct val="150000"/>
              </a:lnSpc>
              <a:spcBef>
                <a:spcPts val="100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41" name="Google Shape;341;g24a10426e7e_0_119" descr="Harlem Condos for Sale | New Construction Manhattan"/>
          <p:cNvPicPr preferRelativeResize="0"/>
          <p:nvPr/>
        </p:nvPicPr>
        <p:blipFill rotWithShape="1">
          <a:blip r:embed="rId3">
            <a:alphaModFix/>
          </a:blip>
          <a:srcRect/>
          <a:stretch/>
        </p:blipFill>
        <p:spPr>
          <a:xfrm>
            <a:off x="8947298" y="1580900"/>
            <a:ext cx="3070900" cy="20622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345"/>
        <p:cNvGrpSpPr/>
        <p:nvPr/>
      </p:nvGrpSpPr>
      <p:grpSpPr>
        <a:xfrm>
          <a:off x="0" y="0"/>
          <a:ext cx="0" cy="0"/>
          <a:chOff x="0" y="0"/>
          <a:chExt cx="0" cy="0"/>
        </a:xfrm>
      </p:grpSpPr>
      <p:sp>
        <p:nvSpPr>
          <p:cNvPr id="346" name="Google Shape;346;g249f744554a_0_85"/>
          <p:cNvSpPr txBox="1"/>
          <p:nvPr/>
        </p:nvSpPr>
        <p:spPr>
          <a:xfrm>
            <a:off x="406350" y="69585"/>
            <a:ext cx="113793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0" i="0" u="none" strike="noStrike" kern="0" cap="none" spc="0" normalizeH="0" baseline="0" noProof="0">
                <a:ln>
                  <a:noFill/>
                </a:ln>
                <a:solidFill>
                  <a:srgbClr val="FFFFFF"/>
                </a:solidFill>
                <a:effectLst/>
                <a:uLnTx/>
                <a:uFillTx/>
                <a:latin typeface="Arial"/>
                <a:cs typeface="Arial"/>
                <a:sym typeface="Arial"/>
              </a:rPr>
              <a:t>TENETS OF RECOVERY CAPITAL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g249f744554a_0_85"/>
          <p:cNvSpPr/>
          <p:nvPr/>
        </p:nvSpPr>
        <p:spPr>
          <a:xfrm>
            <a:off x="5786905" y="6792043"/>
            <a:ext cx="7566300" cy="914400"/>
          </a:xfrm>
          <a:prstGeom prst="roundRect">
            <a:avLst>
              <a:gd name="adj" fmla="val 0"/>
            </a:avLst>
          </a:prstGeom>
          <a:solidFill>
            <a:srgbClr val="000000">
              <a:alpha val="0"/>
            </a:srgbClr>
          </a:solid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br>
              <a:rPr kumimoji="0" lang="en-US" sz="1200" b="0" i="0" u="none" strike="noStrike" kern="0" cap="none" spc="0" normalizeH="0" baseline="0" noProof="0">
                <a:ln>
                  <a:noFill/>
                </a:ln>
                <a:solidFill>
                  <a:srgbClr val="FFFFFF"/>
                </a:solidFill>
                <a:effectLst/>
                <a:uLnTx/>
                <a:uFillTx/>
                <a:latin typeface="Arial"/>
                <a:ea typeface="Arial"/>
                <a:cs typeface="Arial"/>
                <a:sym typeface="Arial"/>
              </a:rPr>
            </a:b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 </a:t>
            </a:r>
            <a:br>
              <a:rPr kumimoji="0" lang="en-US" sz="1200" b="0" i="0" u="none" strike="noStrike" kern="0" cap="none" spc="0" normalizeH="0" baseline="0" noProof="0">
                <a:ln>
                  <a:noFill/>
                </a:ln>
                <a:solidFill>
                  <a:srgbClr val="FFFFFF"/>
                </a:solidFill>
                <a:effectLst/>
                <a:uLnTx/>
                <a:uFillTx/>
                <a:latin typeface="Arial"/>
                <a:ea typeface="Arial"/>
                <a:cs typeface="Arial"/>
                <a:sym typeface="Arial"/>
              </a:rPr>
            </a:br>
            <a:br>
              <a:rPr kumimoji="0" lang="en-US" sz="1200" b="0" i="0" u="none" strike="noStrike" kern="0" cap="none" spc="0" normalizeH="0" baseline="0" noProof="0">
                <a:ln>
                  <a:noFill/>
                </a:ln>
                <a:solidFill>
                  <a:srgbClr val="FFFFFF"/>
                </a:solidFill>
                <a:effectLst/>
                <a:uLnTx/>
                <a:uFillTx/>
                <a:latin typeface="Arial"/>
                <a:ea typeface="Arial"/>
                <a:cs typeface="Arial"/>
                <a:sym typeface="Arial"/>
              </a:rPr>
            </a:br>
            <a:r>
              <a:rPr kumimoji="0" lang="en-US" sz="900" b="0" i="0" u="none" strike="noStrike" kern="0" cap="none" spc="0" normalizeH="0" baseline="0" noProof="0">
                <a:ln>
                  <a:noFill/>
                </a:ln>
                <a:solidFill>
                  <a:srgbClr val="FFFFFF"/>
                </a:solidFill>
                <a:effectLst/>
                <a:uLnTx/>
                <a:uFillTx/>
                <a:latin typeface="Arial"/>
                <a:ea typeface="Arial"/>
                <a:cs typeface="Arial"/>
                <a:sym typeface="Arial"/>
              </a:rPr>
              <a:t>(Laudet &amp; White, 2008 &amp; NYC Health, 2021)</a:t>
            </a:r>
            <a:br>
              <a:rPr kumimoji="0" lang="en-US" sz="900" b="0" i="0" u="none" strike="noStrike" kern="0" cap="none" spc="0" normalizeH="0" baseline="0" noProof="0">
                <a:ln>
                  <a:noFill/>
                </a:ln>
                <a:solidFill>
                  <a:srgbClr val="FFFFFF"/>
                </a:solidFill>
                <a:effectLst/>
                <a:uLnTx/>
                <a:uFillTx/>
                <a:latin typeface="Arial"/>
                <a:ea typeface="Arial"/>
                <a:cs typeface="Arial"/>
                <a:sym typeface="Arial"/>
              </a:rPr>
            </a:br>
            <a:r>
              <a:rPr kumimoji="0" lang="en-US" sz="900" b="0" i="0" u="none" strike="noStrike" kern="0" cap="none" spc="0" normalizeH="0" baseline="0" noProof="0">
                <a:ln>
                  <a:noFill/>
                </a:ln>
                <a:solidFill>
                  <a:srgbClr val="FFFFFF"/>
                </a:solidFill>
                <a:effectLst/>
                <a:uLnTx/>
                <a:uFillTx/>
                <a:latin typeface="Arial"/>
                <a:ea typeface="Arial"/>
                <a:cs typeface="Arial"/>
                <a:sym typeface="Arial"/>
              </a:rPr>
              <a:t>(Alexander &amp; West, 2019; Bureau of Justice Statistics, 1988)</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8" name="Google Shape;348;g249f744554a_0_85"/>
          <p:cNvGrpSpPr/>
          <p:nvPr/>
        </p:nvGrpSpPr>
        <p:grpSpPr>
          <a:xfrm>
            <a:off x="156244" y="1038923"/>
            <a:ext cx="2442613" cy="4991385"/>
            <a:chOff x="1148438" y="234436"/>
            <a:chExt cx="2149809" cy="4101047"/>
          </a:xfrm>
        </p:grpSpPr>
        <p:sp>
          <p:nvSpPr>
            <p:cNvPr id="349" name="Google Shape;349;g249f744554a_0_85"/>
            <p:cNvSpPr/>
            <p:nvPr/>
          </p:nvSpPr>
          <p:spPr>
            <a:xfrm>
              <a:off x="1165855" y="259083"/>
              <a:ext cx="2030400" cy="4076400"/>
            </a:xfrm>
            <a:prstGeom prst="rect">
              <a:avLst/>
            </a:prstGeom>
            <a:solidFill>
              <a:srgbClr val="1B786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g249f744554a_0_85"/>
            <p:cNvSpPr/>
            <p:nvPr/>
          </p:nvSpPr>
          <p:spPr>
            <a:xfrm>
              <a:off x="1213555" y="341755"/>
              <a:ext cx="1935000" cy="24462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g249f744554a_0_85"/>
            <p:cNvSpPr/>
            <p:nvPr/>
          </p:nvSpPr>
          <p:spPr>
            <a:xfrm>
              <a:off x="1274965" y="638876"/>
              <a:ext cx="1774500" cy="19653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700" b="0" i="0" u="none" strike="noStrike" kern="0" cap="none" spc="0" normalizeH="0" baseline="0" noProof="0">
                  <a:ln>
                    <a:noFill/>
                  </a:ln>
                  <a:solidFill>
                    <a:srgbClr val="000000"/>
                  </a:solidFill>
                  <a:effectLst/>
                  <a:uLnTx/>
                  <a:uFillTx/>
                  <a:latin typeface="Arial"/>
                  <a:cs typeface="Arial"/>
                  <a:sym typeface="Arial"/>
                </a:rPr>
                <a:t>Education</a:t>
              </a:r>
              <a:endParaRPr kumimoji="0" sz="17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700" b="0" i="0" u="none" strike="noStrike" kern="0" cap="none" spc="0" normalizeH="0" baseline="0" noProof="0">
                  <a:ln>
                    <a:noFill/>
                  </a:ln>
                  <a:solidFill>
                    <a:srgbClr val="000000"/>
                  </a:solidFill>
                  <a:effectLst/>
                  <a:uLnTx/>
                  <a:uFillTx/>
                  <a:latin typeface="Arial"/>
                  <a:cs typeface="Arial"/>
                  <a:sym typeface="Arial"/>
                </a:rPr>
                <a:t>Skills</a:t>
              </a:r>
              <a:endParaRPr kumimoji="0" sz="17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700" b="0" i="0" u="none" strike="noStrike" kern="0" cap="none" spc="0" normalizeH="0" baseline="0" noProof="0">
                  <a:ln>
                    <a:noFill/>
                  </a:ln>
                  <a:solidFill>
                    <a:srgbClr val="000000"/>
                  </a:solidFill>
                  <a:effectLst/>
                  <a:uLnTx/>
                  <a:uFillTx/>
                  <a:latin typeface="Arial"/>
                  <a:cs typeface="Arial"/>
                  <a:sym typeface="Arial"/>
                </a:rPr>
                <a:t>Internal Resources</a:t>
              </a:r>
              <a:endParaRPr kumimoji="0" sz="17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700" b="0" i="0" u="none" strike="noStrike" kern="0" cap="none" spc="0" normalizeH="0" baseline="0" noProof="0">
                  <a:ln>
                    <a:noFill/>
                  </a:ln>
                  <a:solidFill>
                    <a:srgbClr val="000000"/>
                  </a:solidFill>
                  <a:effectLst/>
                  <a:uLnTx/>
                  <a:uFillTx/>
                  <a:latin typeface="Arial"/>
                  <a:cs typeface="Arial"/>
                  <a:sym typeface="Arial"/>
                </a:rPr>
                <a:t>Emotional/Mental Wellbeing</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g249f744554a_0_85"/>
            <p:cNvSpPr/>
            <p:nvPr/>
          </p:nvSpPr>
          <p:spPr>
            <a:xfrm>
              <a:off x="1148447" y="234436"/>
              <a:ext cx="2149800" cy="403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1D7E74"/>
                </a:buClr>
                <a:buSzPts val="2700"/>
                <a:buFont typeface="Arial"/>
                <a:buNone/>
                <a:tabLst/>
                <a:defRPr/>
              </a:pPr>
              <a:r>
                <a:rPr kumimoji="0" lang="en-US" sz="2300" b="1" i="0" u="none" strike="noStrike" kern="0" cap="none" spc="0" normalizeH="0" baseline="0" noProof="0">
                  <a:ln>
                    <a:noFill/>
                  </a:ln>
                  <a:solidFill>
                    <a:srgbClr val="1D7E74"/>
                  </a:solidFill>
                  <a:effectLst/>
                  <a:uLnTx/>
                  <a:uFillTx/>
                  <a:latin typeface="Arial"/>
                  <a:cs typeface="Arial"/>
                  <a:sym typeface="Arial"/>
                </a:rPr>
                <a:t>Human </a:t>
              </a:r>
              <a:endParaRPr kumimoji="0" sz="2300" b="1" i="0" u="none" strike="noStrike" kern="0" cap="none" spc="0" normalizeH="0" baseline="0" noProof="0">
                <a:ln>
                  <a:noFill/>
                </a:ln>
                <a:solidFill>
                  <a:srgbClr val="1D7E74"/>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1D7E74"/>
                </a:buClr>
                <a:buSzPts val="2700"/>
                <a:buFont typeface="Arial"/>
                <a:buNone/>
                <a:tabLst/>
                <a:defRPr/>
              </a:pPr>
              <a:r>
                <a:rPr kumimoji="0" lang="en-US" sz="2300" b="1" i="0" u="none" strike="noStrike" kern="0" cap="none" spc="0" normalizeH="0" baseline="0" noProof="0">
                  <a:ln>
                    <a:noFill/>
                  </a:ln>
                  <a:solidFill>
                    <a:srgbClr val="1D7E74"/>
                  </a:solidFill>
                  <a:effectLst/>
                  <a:uLnTx/>
                  <a:uFillTx/>
                  <a:latin typeface="Arial"/>
                  <a:cs typeface="Arial"/>
                  <a:sym typeface="Arial"/>
                </a:rPr>
                <a:t>Capital</a:t>
              </a:r>
              <a:endParaRPr kumimoji="0" sz="2300" b="1" i="0" u="none" strike="noStrike" kern="0" cap="none" spc="0" normalizeH="0" baseline="0" noProof="0">
                <a:ln>
                  <a:noFill/>
                </a:ln>
                <a:solidFill>
                  <a:srgbClr val="1D7E74"/>
                </a:solidFill>
                <a:effectLst/>
                <a:uLnTx/>
                <a:uFillTx/>
                <a:latin typeface="Arial"/>
                <a:cs typeface="Arial"/>
                <a:sym typeface="Arial"/>
              </a:endParaRPr>
            </a:p>
          </p:txBody>
        </p:sp>
        <p:sp>
          <p:nvSpPr>
            <p:cNvPr id="353" name="Google Shape;353;g249f744554a_0_85"/>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g249f744554a_0_85"/>
            <p:cNvSpPr/>
            <p:nvPr/>
          </p:nvSpPr>
          <p:spPr>
            <a:xfrm>
              <a:off x="1148438" y="3106634"/>
              <a:ext cx="2030400" cy="1085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Low Educational Attainment, Depression, Anxiety, Low self-esteem</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355" name="Google Shape;355;g249f744554a_0_85"/>
          <p:cNvGrpSpPr/>
          <p:nvPr/>
        </p:nvGrpSpPr>
        <p:grpSpPr>
          <a:xfrm>
            <a:off x="2475877" y="1038936"/>
            <a:ext cx="2477030" cy="5019037"/>
            <a:chOff x="1091004" y="234293"/>
            <a:chExt cx="2180100" cy="4101191"/>
          </a:xfrm>
        </p:grpSpPr>
        <p:sp>
          <p:nvSpPr>
            <p:cNvPr id="356" name="Google Shape;356;g249f744554a_0_85"/>
            <p:cNvSpPr/>
            <p:nvPr/>
          </p:nvSpPr>
          <p:spPr>
            <a:xfrm>
              <a:off x="1165855" y="259083"/>
              <a:ext cx="2030400" cy="4076400"/>
            </a:xfrm>
            <a:prstGeom prst="rect">
              <a:avLst/>
            </a:prstGeom>
            <a:solidFill>
              <a:srgbClr val="1B786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g249f744554a_0_85"/>
            <p:cNvSpPr/>
            <p:nvPr/>
          </p:nvSpPr>
          <p:spPr>
            <a:xfrm>
              <a:off x="1213555" y="341755"/>
              <a:ext cx="1935000" cy="24462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g249f744554a_0_85"/>
            <p:cNvSpPr/>
            <p:nvPr/>
          </p:nvSpPr>
          <p:spPr>
            <a:xfrm>
              <a:off x="1293800" y="614965"/>
              <a:ext cx="1774500" cy="19653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Housing</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Employment</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Money</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Bank Account</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Motor Vehicle</a:t>
              </a:r>
              <a:endParaRPr kumimoji="0" sz="17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g249f744554a_0_85"/>
            <p:cNvSpPr/>
            <p:nvPr/>
          </p:nvSpPr>
          <p:spPr>
            <a:xfrm>
              <a:off x="1091004" y="234293"/>
              <a:ext cx="2180100" cy="403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1D7E74"/>
                </a:buClr>
                <a:buSzPts val="2700"/>
                <a:buFont typeface="Arial"/>
                <a:buNone/>
                <a:tabLst/>
                <a:defRPr/>
              </a:pPr>
              <a:r>
                <a:rPr kumimoji="0" lang="en-US" sz="2300" b="1" i="0" u="none" strike="noStrike" kern="0" cap="none" spc="0" normalizeH="0" baseline="0" noProof="0">
                  <a:ln>
                    <a:noFill/>
                  </a:ln>
                  <a:solidFill>
                    <a:srgbClr val="1D7E74"/>
                  </a:solidFill>
                  <a:effectLst/>
                  <a:uLnTx/>
                  <a:uFillTx/>
                  <a:latin typeface="Arial"/>
                  <a:cs typeface="Arial"/>
                  <a:sym typeface="Arial"/>
                </a:rPr>
                <a:t>Physical Capital</a:t>
              </a:r>
              <a:endParaRPr kumimoji="0" sz="2300" b="1" i="0" u="none" strike="noStrike" kern="0" cap="none" spc="0" normalizeH="0" baseline="0" noProof="0">
                <a:ln>
                  <a:noFill/>
                </a:ln>
                <a:solidFill>
                  <a:srgbClr val="1D7E74"/>
                </a:solidFill>
                <a:effectLst/>
                <a:uLnTx/>
                <a:uFillTx/>
                <a:latin typeface="Arial"/>
                <a:cs typeface="Arial"/>
                <a:sym typeface="Arial"/>
              </a:endParaRPr>
            </a:p>
          </p:txBody>
        </p:sp>
        <p:sp>
          <p:nvSpPr>
            <p:cNvPr id="360" name="Google Shape;360;g249f744554a_0_85"/>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g249f744554a_0_85"/>
            <p:cNvSpPr/>
            <p:nvPr/>
          </p:nvSpPr>
          <p:spPr>
            <a:xfrm>
              <a:off x="1148438" y="3106634"/>
              <a:ext cx="2030400" cy="1085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300" b="0" i="0" u="none" strike="noStrike" kern="0" cap="none" spc="0" normalizeH="0" baseline="0" noProof="0">
                  <a:ln>
                    <a:noFill/>
                  </a:ln>
                  <a:solidFill>
                    <a:srgbClr val="FFFFFF"/>
                  </a:solidFill>
                  <a:effectLst/>
                  <a:uLnTx/>
                  <a:uFillTx/>
                  <a:latin typeface="Arial"/>
                  <a:cs typeface="Arial"/>
                  <a:sym typeface="Arial"/>
                </a:rPr>
                <a:t>Unemployed, Uninsured,</a:t>
              </a:r>
              <a:endParaRPr kumimoji="0" sz="13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300" b="0" i="0" u="none" strike="noStrike" kern="0" cap="none" spc="0" normalizeH="0" baseline="0" noProof="0">
                  <a:ln>
                    <a:noFill/>
                  </a:ln>
                  <a:solidFill>
                    <a:srgbClr val="FFFFFF"/>
                  </a:solidFill>
                  <a:effectLst/>
                  <a:uLnTx/>
                  <a:uFillTx/>
                  <a:latin typeface="Arial"/>
                  <a:cs typeface="Arial"/>
                  <a:sym typeface="Arial"/>
                </a:rPr>
                <a:t>Housing Insecure, Living at or below federal poverty line</a:t>
              </a:r>
              <a:endParaRPr kumimoji="0" sz="14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362" name="Google Shape;362;g249f744554a_0_85"/>
          <p:cNvGrpSpPr/>
          <p:nvPr/>
        </p:nvGrpSpPr>
        <p:grpSpPr>
          <a:xfrm>
            <a:off x="4930157" y="1038450"/>
            <a:ext cx="2326730" cy="5018852"/>
            <a:chOff x="1148438" y="234444"/>
            <a:chExt cx="2047817" cy="4101040"/>
          </a:xfrm>
        </p:grpSpPr>
        <p:sp>
          <p:nvSpPr>
            <p:cNvPr id="363" name="Google Shape;363;g249f744554a_0_85"/>
            <p:cNvSpPr/>
            <p:nvPr/>
          </p:nvSpPr>
          <p:spPr>
            <a:xfrm>
              <a:off x="1165855" y="259083"/>
              <a:ext cx="2030400" cy="4076400"/>
            </a:xfrm>
            <a:prstGeom prst="rect">
              <a:avLst/>
            </a:prstGeom>
            <a:solidFill>
              <a:srgbClr val="1B786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g249f744554a_0_85"/>
            <p:cNvSpPr/>
            <p:nvPr/>
          </p:nvSpPr>
          <p:spPr>
            <a:xfrm>
              <a:off x="1213555" y="341755"/>
              <a:ext cx="1935000" cy="24462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g249f744554a_0_85"/>
            <p:cNvSpPr/>
            <p:nvPr/>
          </p:nvSpPr>
          <p:spPr>
            <a:xfrm>
              <a:off x="1274965" y="638876"/>
              <a:ext cx="1774500" cy="19653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Connection to a Higher Power</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Faith-Based Membership</a:t>
              </a:r>
              <a:endParaRPr kumimoji="0" sz="17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g249f744554a_0_85"/>
            <p:cNvSpPr/>
            <p:nvPr/>
          </p:nvSpPr>
          <p:spPr>
            <a:xfrm>
              <a:off x="1402611" y="234444"/>
              <a:ext cx="1519200" cy="403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1D7E74"/>
                </a:buClr>
                <a:buSzPts val="2700"/>
                <a:buFont typeface="Arial"/>
                <a:buNone/>
                <a:tabLst/>
                <a:defRPr/>
              </a:pPr>
              <a:r>
                <a:rPr kumimoji="0" lang="en-US" sz="2300" b="1" i="0" u="none" strike="noStrike" kern="0" cap="none" spc="0" normalizeH="0" baseline="0" noProof="0">
                  <a:ln>
                    <a:noFill/>
                  </a:ln>
                  <a:solidFill>
                    <a:srgbClr val="1D7E74"/>
                  </a:solidFill>
                  <a:effectLst/>
                  <a:uLnTx/>
                  <a:uFillTx/>
                  <a:latin typeface="Arial"/>
                  <a:cs typeface="Arial"/>
                  <a:sym typeface="Arial"/>
                </a:rPr>
                <a:t>Spiritual Capital</a:t>
              </a:r>
              <a:endParaRPr kumimoji="0" sz="2300" b="1" i="0" u="none" strike="noStrike" kern="0" cap="none" spc="0" normalizeH="0" baseline="0" noProof="0">
                <a:ln>
                  <a:noFill/>
                </a:ln>
                <a:solidFill>
                  <a:srgbClr val="1D7E74"/>
                </a:solidFill>
                <a:effectLst/>
                <a:uLnTx/>
                <a:uFillTx/>
                <a:latin typeface="Arial"/>
                <a:cs typeface="Arial"/>
                <a:sym typeface="Arial"/>
              </a:endParaRPr>
            </a:p>
          </p:txBody>
        </p:sp>
        <p:sp>
          <p:nvSpPr>
            <p:cNvPr id="367" name="Google Shape;367;g249f744554a_0_85"/>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g249f744554a_0_85"/>
            <p:cNvSpPr/>
            <p:nvPr/>
          </p:nvSpPr>
          <p:spPr>
            <a:xfrm>
              <a:off x="1148438" y="3106634"/>
              <a:ext cx="2030400" cy="1085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369" name="Google Shape;369;g249f744554a_0_85"/>
          <p:cNvGrpSpPr/>
          <p:nvPr/>
        </p:nvGrpSpPr>
        <p:grpSpPr>
          <a:xfrm>
            <a:off x="7256887" y="1038925"/>
            <a:ext cx="2477030" cy="5018562"/>
            <a:chOff x="1097242" y="234681"/>
            <a:chExt cx="2180100" cy="4100803"/>
          </a:xfrm>
        </p:grpSpPr>
        <p:sp>
          <p:nvSpPr>
            <p:cNvPr id="370" name="Google Shape;370;g249f744554a_0_85"/>
            <p:cNvSpPr/>
            <p:nvPr/>
          </p:nvSpPr>
          <p:spPr>
            <a:xfrm>
              <a:off x="1165855" y="259083"/>
              <a:ext cx="2030400" cy="4076400"/>
            </a:xfrm>
            <a:prstGeom prst="rect">
              <a:avLst/>
            </a:prstGeom>
            <a:solidFill>
              <a:srgbClr val="1B786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g249f744554a_0_85"/>
            <p:cNvSpPr/>
            <p:nvPr/>
          </p:nvSpPr>
          <p:spPr>
            <a:xfrm>
              <a:off x="1213555" y="341755"/>
              <a:ext cx="1935000" cy="24462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g249f744554a_0_85"/>
            <p:cNvSpPr/>
            <p:nvPr/>
          </p:nvSpPr>
          <p:spPr>
            <a:xfrm>
              <a:off x="1298321" y="659304"/>
              <a:ext cx="1774500" cy="19653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Improved and Healthy Relationships</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g249f744554a_0_85"/>
            <p:cNvSpPr/>
            <p:nvPr/>
          </p:nvSpPr>
          <p:spPr>
            <a:xfrm>
              <a:off x="1097242" y="234681"/>
              <a:ext cx="2180100" cy="403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1D7E74"/>
                </a:buClr>
                <a:buSzPts val="2700"/>
                <a:buFont typeface="Arial"/>
                <a:buNone/>
                <a:tabLst/>
                <a:defRPr/>
              </a:pPr>
              <a:r>
                <a:rPr kumimoji="0" lang="en-US" sz="2300" b="1" i="0" u="none" strike="noStrike" kern="0" cap="none" spc="0" normalizeH="0" baseline="0" noProof="0">
                  <a:ln>
                    <a:noFill/>
                  </a:ln>
                  <a:solidFill>
                    <a:srgbClr val="1D7E74"/>
                  </a:solidFill>
                  <a:effectLst/>
                  <a:uLnTx/>
                  <a:uFillTx/>
                  <a:latin typeface="Arial"/>
                  <a:cs typeface="Arial"/>
                  <a:sym typeface="Arial"/>
                </a:rPr>
                <a:t>Social</a:t>
              </a:r>
              <a:endParaRPr kumimoji="0" sz="2300" b="1" i="0" u="none" strike="noStrike" kern="0" cap="none" spc="0" normalizeH="0" baseline="0" noProof="0">
                <a:ln>
                  <a:noFill/>
                </a:ln>
                <a:solidFill>
                  <a:srgbClr val="1D7E74"/>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1D7E74"/>
                </a:buClr>
                <a:buSzPts val="2700"/>
                <a:buFont typeface="Arial"/>
                <a:buNone/>
                <a:tabLst/>
                <a:defRPr/>
              </a:pPr>
              <a:r>
                <a:rPr kumimoji="0" lang="en-US" sz="2300" b="1" i="0" u="none" strike="noStrike" kern="0" cap="none" spc="0" normalizeH="0" baseline="0" noProof="0">
                  <a:ln>
                    <a:noFill/>
                  </a:ln>
                  <a:solidFill>
                    <a:srgbClr val="1D7E74"/>
                  </a:solidFill>
                  <a:effectLst/>
                  <a:uLnTx/>
                  <a:uFillTx/>
                  <a:latin typeface="Arial"/>
                  <a:cs typeface="Arial"/>
                  <a:sym typeface="Arial"/>
                </a:rPr>
                <a:t>Capital</a:t>
              </a:r>
              <a:endParaRPr kumimoji="0" sz="2300" b="1" i="0" u="none" strike="noStrike" kern="0" cap="none" spc="0" normalizeH="0" baseline="0" noProof="0">
                <a:ln>
                  <a:noFill/>
                </a:ln>
                <a:solidFill>
                  <a:srgbClr val="1D7E74"/>
                </a:solidFill>
                <a:effectLst/>
                <a:uLnTx/>
                <a:uFillTx/>
                <a:latin typeface="Arial"/>
                <a:cs typeface="Arial"/>
                <a:sym typeface="Arial"/>
              </a:endParaRPr>
            </a:p>
          </p:txBody>
        </p:sp>
        <p:sp>
          <p:nvSpPr>
            <p:cNvPr id="374" name="Google Shape;374;g249f744554a_0_85"/>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g249f744554a_0_85"/>
            <p:cNvSpPr/>
            <p:nvPr/>
          </p:nvSpPr>
          <p:spPr>
            <a:xfrm>
              <a:off x="1148438" y="3106634"/>
              <a:ext cx="2030400" cy="1085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Social Isolation</a:t>
              </a:r>
              <a:endParaRPr kumimoji="0" sz="14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Dysfunctional Relationships</a:t>
              </a:r>
              <a:endParaRPr kumimoji="0" sz="14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376" name="Google Shape;376;g249f744554a_0_85"/>
          <p:cNvSpPr txBox="1"/>
          <p:nvPr/>
        </p:nvSpPr>
        <p:spPr>
          <a:xfrm>
            <a:off x="4952888" y="4597575"/>
            <a:ext cx="27348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Spiritual Disconnection</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nvGrpSpPr>
          <p:cNvPr id="377" name="Google Shape;377;g249f744554a_0_85"/>
          <p:cNvGrpSpPr/>
          <p:nvPr/>
        </p:nvGrpSpPr>
        <p:grpSpPr>
          <a:xfrm>
            <a:off x="9730032" y="1079225"/>
            <a:ext cx="2496835" cy="5019037"/>
            <a:chOff x="1148438" y="234293"/>
            <a:chExt cx="2197532" cy="4101191"/>
          </a:xfrm>
        </p:grpSpPr>
        <p:sp>
          <p:nvSpPr>
            <p:cNvPr id="378" name="Google Shape;378;g249f744554a_0_85"/>
            <p:cNvSpPr/>
            <p:nvPr/>
          </p:nvSpPr>
          <p:spPr>
            <a:xfrm>
              <a:off x="1165855" y="259083"/>
              <a:ext cx="2030400" cy="4076400"/>
            </a:xfrm>
            <a:prstGeom prst="rect">
              <a:avLst/>
            </a:prstGeom>
            <a:solidFill>
              <a:srgbClr val="1B786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g249f744554a_0_85"/>
            <p:cNvSpPr/>
            <p:nvPr/>
          </p:nvSpPr>
          <p:spPr>
            <a:xfrm>
              <a:off x="1213555" y="341755"/>
              <a:ext cx="1935000" cy="24462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g249f744554a_0_85"/>
            <p:cNvSpPr/>
            <p:nvPr/>
          </p:nvSpPr>
          <p:spPr>
            <a:xfrm>
              <a:off x="1293811" y="637783"/>
              <a:ext cx="1774500" cy="19653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Community Norms</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Cultural Beliefs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Race</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g249f744554a_0_85"/>
            <p:cNvSpPr/>
            <p:nvPr/>
          </p:nvSpPr>
          <p:spPr>
            <a:xfrm>
              <a:off x="1165870" y="234293"/>
              <a:ext cx="2180100" cy="403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1D7E74"/>
                </a:buClr>
                <a:buSzPts val="2700"/>
                <a:buFont typeface="Arial"/>
                <a:buNone/>
                <a:tabLst/>
                <a:defRPr/>
              </a:pPr>
              <a:r>
                <a:rPr kumimoji="0" lang="en-US" sz="2300" b="1" i="0" u="none" strike="noStrike" kern="0" cap="none" spc="0" normalizeH="0" baseline="0" noProof="0">
                  <a:ln>
                    <a:noFill/>
                  </a:ln>
                  <a:solidFill>
                    <a:srgbClr val="1D7E74"/>
                  </a:solidFill>
                  <a:effectLst/>
                  <a:uLnTx/>
                  <a:uFillTx/>
                  <a:latin typeface="Arial"/>
                  <a:cs typeface="Arial"/>
                  <a:sym typeface="Arial"/>
                </a:rPr>
                <a:t>Cultural</a:t>
              </a:r>
              <a:endParaRPr kumimoji="0" sz="2300" b="1" i="0" u="none" strike="noStrike" kern="0" cap="none" spc="0" normalizeH="0" baseline="0" noProof="0">
                <a:ln>
                  <a:noFill/>
                </a:ln>
                <a:solidFill>
                  <a:srgbClr val="1D7E74"/>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1D7E74"/>
                </a:buClr>
                <a:buSzPts val="2700"/>
                <a:buFont typeface="Arial"/>
                <a:buNone/>
                <a:tabLst/>
                <a:defRPr/>
              </a:pPr>
              <a:r>
                <a:rPr kumimoji="0" lang="en-US" sz="2300" b="1" i="0" u="none" strike="noStrike" kern="0" cap="none" spc="0" normalizeH="0" baseline="0" noProof="0">
                  <a:ln>
                    <a:noFill/>
                  </a:ln>
                  <a:solidFill>
                    <a:srgbClr val="1D7E74"/>
                  </a:solidFill>
                  <a:effectLst/>
                  <a:uLnTx/>
                  <a:uFillTx/>
                  <a:latin typeface="Arial"/>
                  <a:cs typeface="Arial"/>
                  <a:sym typeface="Arial"/>
                </a:rPr>
                <a:t>Capital</a:t>
              </a:r>
              <a:endParaRPr kumimoji="0" sz="2300" b="1" i="0" u="none" strike="noStrike" kern="0" cap="none" spc="0" normalizeH="0" baseline="0" noProof="0">
                <a:ln>
                  <a:noFill/>
                </a:ln>
                <a:solidFill>
                  <a:srgbClr val="1D7E74"/>
                </a:solidFill>
                <a:effectLst/>
                <a:uLnTx/>
                <a:uFillTx/>
                <a:latin typeface="Arial"/>
                <a:ea typeface="Arial"/>
                <a:cs typeface="Arial"/>
                <a:sym typeface="Arial"/>
              </a:endParaRPr>
            </a:p>
          </p:txBody>
        </p:sp>
        <p:sp>
          <p:nvSpPr>
            <p:cNvPr id="382" name="Google Shape;382;g249f744554a_0_85"/>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g249f744554a_0_85"/>
            <p:cNvSpPr/>
            <p:nvPr/>
          </p:nvSpPr>
          <p:spPr>
            <a:xfrm>
              <a:off x="1148438" y="3106634"/>
              <a:ext cx="2030400" cy="1085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Living in neighborhood with high rates of use/OD</a:t>
              </a:r>
              <a:endParaRPr kumimoji="0" sz="14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387"/>
        <p:cNvGrpSpPr/>
        <p:nvPr/>
      </p:nvGrpSpPr>
      <p:grpSpPr>
        <a:xfrm>
          <a:off x="0" y="0"/>
          <a:ext cx="0" cy="0"/>
          <a:chOff x="0" y="0"/>
          <a:chExt cx="0" cy="0"/>
        </a:xfrm>
      </p:grpSpPr>
      <p:sp>
        <p:nvSpPr>
          <p:cNvPr id="388" name="Google Shape;388;g24a3548a300_3_394"/>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Reasons to Assess for Recovery Capital</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g24a3548a300_3_394"/>
          <p:cNvSpPr txBox="1"/>
          <p:nvPr/>
        </p:nvSpPr>
        <p:spPr>
          <a:xfrm>
            <a:off x="227750" y="1886400"/>
            <a:ext cx="8896200" cy="15498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FFFFFF"/>
              </a:buClr>
              <a:buSzPts val="2400"/>
              <a:buFont typeface="Arial"/>
              <a:buNone/>
              <a:tabLst/>
              <a:defRPr/>
            </a:pPr>
            <a:r>
              <a:rPr kumimoji="0" lang="en-US" sz="2900" b="0" i="0" u="none" strike="noStrike" kern="0" cap="none" spc="0" normalizeH="0" baseline="0" noProof="0">
                <a:ln>
                  <a:noFill/>
                </a:ln>
                <a:solidFill>
                  <a:srgbClr val="FFFFFF"/>
                </a:solidFill>
                <a:effectLst/>
                <a:uLnTx/>
                <a:uFillTx/>
                <a:latin typeface="Arial"/>
                <a:ea typeface="Arial"/>
                <a:cs typeface="Arial"/>
                <a:sym typeface="Arial"/>
              </a:rPr>
              <a:t>“Recovery” should be defined and experienced by individuals engaged in the process.</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200"/>
              </a:spcBef>
              <a:spcAft>
                <a:spcPts val="0"/>
              </a:spcAft>
              <a:buClr>
                <a:srgbClr val="FFFFFF"/>
              </a:buClr>
              <a:buSzPts val="9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(Laudet, 2020; Timpson et al. 2016)</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 name="Google Shape;390;g24a3548a300_3_394"/>
          <p:cNvSpPr txBox="1"/>
          <p:nvPr/>
        </p:nvSpPr>
        <p:spPr>
          <a:xfrm>
            <a:off x="406400" y="3912525"/>
            <a:ext cx="8538900" cy="14838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FFFFFF"/>
              </a:buClr>
              <a:buSzPts val="24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Pr>
              <a:t>The attainment of Recovery Capital helps to sustain recovery goals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1200"/>
              </a:spcBef>
              <a:spcAft>
                <a:spcPts val="0"/>
              </a:spcAft>
              <a:buClr>
                <a:srgbClr val="FFFFFF"/>
              </a:buClr>
              <a:buSzPts val="900"/>
              <a:buFont typeface="Arial"/>
              <a:buNone/>
              <a:tabLst/>
              <a:defRPr/>
            </a:pP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(Laudet &amp; White, 2008; Cloud and Granfrield, 2004)</a:t>
            </a:r>
            <a:endParaRPr kumimoji="0" sz="15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91" name="Google Shape;391;g24a3548a300_3_394" descr="The Crossing: MLK and Malcolm X | The Feral Yawp"/>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019699" y="2774674"/>
            <a:ext cx="3077426" cy="39788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5"/>
        <p:cNvGrpSpPr/>
        <p:nvPr/>
      </p:nvGrpSpPr>
      <p:grpSpPr>
        <a:xfrm>
          <a:off x="0" y="0"/>
          <a:ext cx="0" cy="0"/>
          <a:chOff x="0" y="0"/>
          <a:chExt cx="0" cy="0"/>
        </a:xfrm>
      </p:grpSpPr>
      <p:sp>
        <p:nvSpPr>
          <p:cNvPr id="396" name="Google Shape;396;g24a10426e7e_0_130"/>
          <p:cNvSpPr txBox="1">
            <a:spLocks noGrp="1"/>
          </p:cNvSpPr>
          <p:nvPr>
            <p:ph type="title"/>
          </p:nvPr>
        </p:nvSpPr>
        <p:spPr>
          <a:xfrm>
            <a:off x="207446" y="255195"/>
            <a:ext cx="10862700" cy="1325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Georgia"/>
              <a:buNone/>
            </a:pPr>
            <a:r>
              <a:rPr lang="en-US">
                <a:solidFill>
                  <a:schemeClr val="lt1"/>
                </a:solidFill>
              </a:rPr>
              <a:t>Anti Racist Framework: Person-first Language</a:t>
            </a:r>
            <a:endParaRPr>
              <a:solidFill>
                <a:schemeClr val="lt1"/>
              </a:solidFill>
            </a:endParaRPr>
          </a:p>
          <a:p>
            <a:pPr marL="0" lvl="0" indent="0" algn="l" rtl="0">
              <a:lnSpc>
                <a:spcPct val="90000"/>
              </a:lnSpc>
              <a:spcBef>
                <a:spcPts val="0"/>
              </a:spcBef>
              <a:spcAft>
                <a:spcPts val="0"/>
              </a:spcAft>
              <a:buClr>
                <a:schemeClr val="lt1"/>
              </a:buClr>
              <a:buSzPct val="100000"/>
              <a:buFont typeface="Georgia"/>
              <a:buNone/>
            </a:pPr>
            <a:endParaRPr>
              <a:solidFill>
                <a:schemeClr val="lt1"/>
              </a:solidFill>
            </a:endParaRPr>
          </a:p>
        </p:txBody>
      </p:sp>
      <p:sp>
        <p:nvSpPr>
          <p:cNvPr id="397" name="Google Shape;397;g24a10426e7e_0_130"/>
          <p:cNvSpPr txBox="1">
            <a:spLocks noGrp="1"/>
          </p:cNvSpPr>
          <p:nvPr>
            <p:ph type="body" idx="1"/>
          </p:nvPr>
        </p:nvSpPr>
        <p:spPr>
          <a:xfrm>
            <a:off x="399350" y="1122850"/>
            <a:ext cx="5059500" cy="5283000"/>
          </a:xfrm>
          <a:prstGeom prst="rect">
            <a:avLst/>
          </a:prstGeom>
          <a:noFill/>
          <a:ln>
            <a:noFill/>
          </a:ln>
        </p:spPr>
        <p:txBody>
          <a:bodyPr spcFirstLastPara="1" wrap="square" lIns="91425" tIns="45700" rIns="91425" bIns="45700" anchor="t" anchorCtr="0">
            <a:noAutofit/>
          </a:bodyPr>
          <a:lstStyle/>
          <a:p>
            <a:pPr marL="457200" lvl="0" indent="-358775" algn="l" rtl="0">
              <a:lnSpc>
                <a:spcPct val="150000"/>
              </a:lnSpc>
              <a:spcBef>
                <a:spcPts val="0"/>
              </a:spcBef>
              <a:spcAft>
                <a:spcPts val="0"/>
              </a:spcAft>
              <a:buClr>
                <a:schemeClr val="lt1"/>
              </a:buClr>
              <a:buSzPts val="2050"/>
              <a:buChar char="•"/>
            </a:pPr>
            <a:r>
              <a:rPr lang="en-US" sz="2050">
                <a:solidFill>
                  <a:schemeClr val="lt1"/>
                </a:solidFill>
              </a:rPr>
              <a:t>Language is powerful, especially when talking about substance use</a:t>
            </a:r>
            <a:endParaRPr sz="2670">
              <a:solidFill>
                <a:schemeClr val="lt1"/>
              </a:solidFill>
            </a:endParaRPr>
          </a:p>
          <a:p>
            <a:pPr marL="457200" lvl="0" indent="-358775" algn="l" rtl="0">
              <a:lnSpc>
                <a:spcPct val="150000"/>
              </a:lnSpc>
              <a:spcBef>
                <a:spcPts val="1000"/>
              </a:spcBef>
              <a:spcAft>
                <a:spcPts val="0"/>
              </a:spcAft>
              <a:buClr>
                <a:schemeClr val="lt1"/>
              </a:buClr>
              <a:buSzPts val="2050"/>
              <a:buChar char="•"/>
            </a:pPr>
            <a:r>
              <a:rPr lang="en-US" sz="2050">
                <a:solidFill>
                  <a:schemeClr val="lt1"/>
                </a:solidFill>
              </a:rPr>
              <a:t>Labels such as “addict” and even “substance use disorder” may land heavily on people</a:t>
            </a:r>
            <a:endParaRPr sz="2670">
              <a:solidFill>
                <a:schemeClr val="lt1"/>
              </a:solidFill>
            </a:endParaRPr>
          </a:p>
          <a:p>
            <a:pPr marL="457200" lvl="0" indent="-358775" algn="l" rtl="0">
              <a:lnSpc>
                <a:spcPct val="150000"/>
              </a:lnSpc>
              <a:spcBef>
                <a:spcPts val="1000"/>
              </a:spcBef>
              <a:spcAft>
                <a:spcPts val="0"/>
              </a:spcAft>
              <a:buClr>
                <a:schemeClr val="lt1"/>
              </a:buClr>
              <a:buSzPts val="2050"/>
              <a:buChar char="•"/>
            </a:pPr>
            <a:r>
              <a:rPr lang="en-US" sz="2050">
                <a:solidFill>
                  <a:schemeClr val="lt1"/>
                </a:solidFill>
              </a:rPr>
              <a:t>Stigmatizing language perpetuates negative perceptions</a:t>
            </a:r>
            <a:endParaRPr sz="2670">
              <a:solidFill>
                <a:schemeClr val="lt1"/>
              </a:solidFill>
            </a:endParaRPr>
          </a:p>
          <a:p>
            <a:pPr marL="457200" lvl="0" indent="-358775" algn="l" rtl="0">
              <a:lnSpc>
                <a:spcPct val="150000"/>
              </a:lnSpc>
              <a:spcBef>
                <a:spcPts val="1000"/>
              </a:spcBef>
              <a:spcAft>
                <a:spcPts val="0"/>
              </a:spcAft>
              <a:buClr>
                <a:schemeClr val="lt1"/>
              </a:buClr>
              <a:buSzPts val="2050"/>
              <a:buChar char="•"/>
            </a:pPr>
            <a:r>
              <a:rPr lang="en-US" sz="2050">
                <a:solidFill>
                  <a:schemeClr val="lt1"/>
                </a:solidFill>
              </a:rPr>
              <a:t>“Person first” language focuses on the individual, not the disorder – don’t let drug use be the defining factor of the patient</a:t>
            </a:r>
            <a:endParaRPr sz="2050">
              <a:solidFill>
                <a:schemeClr val="lt1"/>
              </a:solidFill>
            </a:endParaRPr>
          </a:p>
          <a:p>
            <a:pPr marL="228600" lvl="0" indent="-273685" algn="l" rtl="0">
              <a:lnSpc>
                <a:spcPct val="140000"/>
              </a:lnSpc>
              <a:spcBef>
                <a:spcPts val="1000"/>
              </a:spcBef>
              <a:spcAft>
                <a:spcPts val="0"/>
              </a:spcAft>
              <a:buClr>
                <a:schemeClr val="lt1"/>
              </a:buClr>
              <a:buSzPts val="2670"/>
              <a:buChar char="•"/>
            </a:pPr>
            <a:endParaRPr sz="2670">
              <a:solidFill>
                <a:schemeClr val="lt1"/>
              </a:solidFill>
            </a:endParaRPr>
          </a:p>
        </p:txBody>
      </p:sp>
      <p:pic>
        <p:nvPicPr>
          <p:cNvPr id="398" name="Google Shape;398;g24a10426e7e_0_130"/>
          <p:cNvPicPr preferRelativeResize="0"/>
          <p:nvPr/>
        </p:nvPicPr>
        <p:blipFill rotWithShape="1">
          <a:blip r:embed="rId3">
            <a:alphaModFix/>
          </a:blip>
          <a:srcRect/>
          <a:stretch/>
        </p:blipFill>
        <p:spPr>
          <a:xfrm>
            <a:off x="5911100" y="1174675"/>
            <a:ext cx="6066501" cy="517935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402"/>
        <p:cNvGrpSpPr/>
        <p:nvPr/>
      </p:nvGrpSpPr>
      <p:grpSpPr>
        <a:xfrm>
          <a:off x="0" y="0"/>
          <a:ext cx="0" cy="0"/>
          <a:chOff x="0" y="0"/>
          <a:chExt cx="0" cy="0"/>
        </a:xfrm>
      </p:grpSpPr>
      <p:sp>
        <p:nvSpPr>
          <p:cNvPr id="403" name="Google Shape;403;g24a3548a300_3_400"/>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Tools for Peers to Assess for Recovery Capital?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 name="Google Shape;404;g24a3548a300_3_400"/>
          <p:cNvSpPr txBox="1"/>
          <p:nvPr/>
        </p:nvSpPr>
        <p:spPr>
          <a:xfrm>
            <a:off x="1242300" y="1112525"/>
            <a:ext cx="9621600" cy="5541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FFFFFF"/>
              </a:buClr>
              <a:buSzPts val="2400"/>
              <a:buFont typeface="Arial"/>
              <a:buNone/>
              <a:tabLst/>
              <a:defRPr/>
            </a:pPr>
            <a:r>
              <a:rPr kumimoji="0" lang="en-US" sz="2400" b="1" i="0" u="none" strike="noStrike" kern="0" cap="none" spc="0" normalizeH="0" baseline="0" noProof="0">
                <a:ln>
                  <a:noFill/>
                </a:ln>
                <a:solidFill>
                  <a:srgbClr val="0D5DDF"/>
                </a:solidFill>
                <a:effectLst/>
                <a:uLnTx/>
                <a:uFillTx/>
                <a:latin typeface="Arial"/>
                <a:ea typeface="Arial"/>
                <a:cs typeface="Arial"/>
                <a:sym typeface="Arial"/>
              </a:rPr>
              <a:t>Brief Assessment of Recovery Capital (BACR-10) </a:t>
            </a:r>
            <a:r>
              <a:rPr kumimoji="0" lang="en-US" sz="1700" b="1" i="0" u="none" strike="noStrike" kern="0" cap="none" spc="0" normalizeH="0" baseline="0" noProof="0">
                <a:ln>
                  <a:noFill/>
                </a:ln>
                <a:solidFill>
                  <a:srgbClr val="0D5DDF"/>
                </a:solidFill>
                <a:effectLst/>
                <a:uLnTx/>
                <a:uFillTx/>
                <a:latin typeface="Arial"/>
                <a:ea typeface="Arial"/>
                <a:cs typeface="Arial"/>
                <a:sym typeface="Arial"/>
              </a:rPr>
              <a:t>(Vilsaint et. al, 2017)</a:t>
            </a:r>
            <a:endParaRPr kumimoji="0" sz="700" b="1" i="0" u="none" strike="noStrike" kern="0" cap="none" spc="0" normalizeH="0" baseline="0" noProof="0">
              <a:ln>
                <a:noFill/>
              </a:ln>
              <a:solidFill>
                <a:srgbClr val="0D5DDF"/>
              </a:solidFill>
              <a:effectLst/>
              <a:uLnTx/>
              <a:uFillTx/>
              <a:latin typeface="Arial"/>
              <a:ea typeface="Arial"/>
              <a:cs typeface="Arial"/>
              <a:sym typeface="Arial"/>
            </a:endParaRPr>
          </a:p>
        </p:txBody>
      </p:sp>
      <p:sp>
        <p:nvSpPr>
          <p:cNvPr id="405" name="Google Shape;405;g24a3548a300_3_400"/>
          <p:cNvSpPr txBox="1"/>
          <p:nvPr/>
        </p:nvSpPr>
        <p:spPr>
          <a:xfrm>
            <a:off x="1242300" y="1666625"/>
            <a:ext cx="9900300" cy="4263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Calibri"/>
                <a:ea typeface="Calibri"/>
                <a:cs typeface="Calibri"/>
                <a:sym typeface="Calibri"/>
              </a:rPr>
              <a:t>Instructions: On a scale of 1 (Strongly disagree) to 6 (Strongly agree), please indicate your level of agreement with the following statements.</a:t>
            </a:r>
            <a:endParaRPr kumimoji="0" sz="17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7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1. There are more important things to me in life than using substances.</a:t>
            </a: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2. In general I am happy with my life.</a:t>
            </a: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3. I have enough energy to complete the tasks I set myself.</a:t>
            </a: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4. I am proud of the community I live in and feel part of it.</a:t>
            </a: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5. I get lots of support from friends.</a:t>
            </a: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6. I regard my life as challenging and fulfilling without the need for using drugs or alcohol.</a:t>
            </a: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7. My living space has helped to drive my recovery journey.</a:t>
            </a: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8. I take full responsibility for my actions.</a:t>
            </a: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9. I am happy dealing with a range of professional people.</a:t>
            </a: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10. I am making good progress on my recovery journey.</a:t>
            </a: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409"/>
        <p:cNvGrpSpPr/>
        <p:nvPr/>
      </p:nvGrpSpPr>
      <p:grpSpPr>
        <a:xfrm>
          <a:off x="0" y="0"/>
          <a:ext cx="0" cy="0"/>
          <a:chOff x="0" y="0"/>
          <a:chExt cx="0" cy="0"/>
        </a:xfrm>
      </p:grpSpPr>
      <p:sp>
        <p:nvSpPr>
          <p:cNvPr id="410" name="Google Shape;410;g24a3548a300_3_406"/>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Tools for Peers to Assess for Recovery Capital?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 name="Google Shape;411;g24a3548a300_3_406"/>
          <p:cNvSpPr txBox="1"/>
          <p:nvPr/>
        </p:nvSpPr>
        <p:spPr>
          <a:xfrm>
            <a:off x="644575" y="1990225"/>
            <a:ext cx="5148600" cy="4268100"/>
          </a:xfrm>
          <a:prstGeom prst="rect">
            <a:avLst/>
          </a:prstGeom>
          <a:noFill/>
          <a:ln>
            <a:noFill/>
          </a:ln>
        </p:spPr>
        <p:txBody>
          <a:bodyPr spcFirstLastPara="1" wrap="square" lIns="91400" tIns="91400" rIns="91400" bIns="91400" anchor="t" anchorCtr="0">
            <a:spAutoFit/>
          </a:bodyPr>
          <a:lstStyle/>
          <a:p>
            <a:pPr marL="457200" marR="0" lvl="0" indent="-317500" algn="l" defTabSz="914400" rtl="0" eaLnBrk="1" fontAlgn="auto" latinLnBrk="0" hangingPunct="1">
              <a:lnSpc>
                <a:spcPct val="115000"/>
              </a:lnSpc>
              <a:spcBef>
                <a:spcPts val="0"/>
              </a:spcBef>
              <a:spcAft>
                <a:spcPts val="0"/>
              </a:spcAft>
              <a:buClr>
                <a:srgbClr val="FFFFFF"/>
              </a:buClr>
              <a:buSzPts val="1400"/>
              <a:buFont typeface="Arial"/>
              <a:buAutoNum type="arabicPeriod"/>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Having a sense of purpose in life is important to my recovery journey</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 I am able to concentrate when I need to</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3. I am actively involved in leisure and sport activities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4. I am coping with the stresses in my life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5. I am currently completely sober</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6. I am free from worries about money</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7. I am actively engaged in efforts to improve myself (training, education and/or self-awareness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8. I am happy dealing with a range of professional people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9. I am happy with my personal life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10. I am making good progress on my recovery journey</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11.I am proud of my home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12. I am proud of the community I live in and feel a part of it</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13. I am satisfied with my involvement with my family</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14. I cope well with everyday tasks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15. I do not let other people down</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2" name="Google Shape;412;g24a3548a300_3_406"/>
          <p:cNvSpPr txBox="1"/>
          <p:nvPr/>
        </p:nvSpPr>
        <p:spPr>
          <a:xfrm>
            <a:off x="963400" y="1043807"/>
            <a:ext cx="10090500" cy="7665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D5DDF"/>
                </a:solidFill>
                <a:effectLst/>
                <a:uLnTx/>
                <a:uFillTx/>
                <a:latin typeface="Arial"/>
                <a:ea typeface="Arial"/>
                <a:cs typeface="Arial"/>
                <a:sym typeface="Arial"/>
              </a:rPr>
              <a:t>Assessment of Recovery Capital- ARC </a:t>
            </a:r>
            <a:r>
              <a:rPr kumimoji="0" lang="en-US" sz="1900" b="1" i="0" u="none" strike="noStrike" kern="0" cap="none" spc="0" normalizeH="0" baseline="0" noProof="0">
                <a:ln>
                  <a:noFill/>
                </a:ln>
                <a:solidFill>
                  <a:srgbClr val="0D5DDF"/>
                </a:solidFill>
                <a:effectLst/>
                <a:uLnTx/>
                <a:uFillTx/>
                <a:latin typeface="Arial"/>
                <a:ea typeface="Arial"/>
                <a:cs typeface="Arial"/>
                <a:sym typeface="Arial"/>
              </a:rPr>
              <a:t>(Groshkova et al., 2013)</a:t>
            </a:r>
            <a:endParaRPr kumimoji="0" sz="1900" b="1" i="0" u="none" strike="noStrike" kern="0" cap="none" spc="0" normalizeH="0" baseline="0" noProof="0">
              <a:ln>
                <a:noFill/>
              </a:ln>
              <a:solidFill>
                <a:srgbClr val="0D5DD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Instructions for participants. Please tick if you agree with any of the following statements.</a:t>
            </a: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 name="Google Shape;413;g24a3548a300_3_406"/>
          <p:cNvSpPr txBox="1"/>
          <p:nvPr/>
        </p:nvSpPr>
        <p:spPr>
          <a:xfrm>
            <a:off x="6718550" y="1990225"/>
            <a:ext cx="4893300" cy="4494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16. I am free of threat or harm when I am at home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17. I am happy with my appearance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18. I engage in activities and events that support my recovery</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19. I eat regularly and have a balanced diet</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20. I engage in activities that I find enjoyable and fulfilling</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21. I feel physically well enough to work</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22. I feel safe and protected where I live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23. I feel that I am in control of my substance use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24. I feel that I am free to shape my own destiny</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25. I get lots of support from friends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26. I get the emotional help and support I need from my family</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27. I have a special person that I can share my joys and sorrows with</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28. I have access to opportunities for career development (job opportunities, volunteering or apprenticeships)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29. I have enough energy to complete the tasks I set myself</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30. I have had no ‘near things’ about relapsing</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417"/>
        <p:cNvGrpSpPr/>
        <p:nvPr/>
      </p:nvGrpSpPr>
      <p:grpSpPr>
        <a:xfrm>
          <a:off x="0" y="0"/>
          <a:ext cx="0" cy="0"/>
          <a:chOff x="0" y="0"/>
          <a:chExt cx="0" cy="0"/>
        </a:xfrm>
      </p:grpSpPr>
      <p:sp>
        <p:nvSpPr>
          <p:cNvPr id="418" name="Google Shape;418;g24a3548a300_3_413"/>
          <p:cNvSpPr txBox="1"/>
          <p:nvPr/>
        </p:nvSpPr>
        <p:spPr>
          <a:xfrm>
            <a:off x="406400" y="264135"/>
            <a:ext cx="11379300" cy="899100"/>
          </a:xfrm>
          <a:prstGeom prst="rect">
            <a:avLst/>
          </a:prstGeom>
          <a:noFill/>
          <a:ln>
            <a:noFill/>
          </a:ln>
        </p:spPr>
        <p:txBody>
          <a:bodyPr spcFirstLastPara="1" wrap="square" lIns="45675" tIns="45675" rIns="45675" bIns="45675" anchor="ctr" anchorCtr="0">
            <a:normAutofit fontScale="70000" lnSpcReduction="20000"/>
          </a:bodyPr>
          <a:lstStyle/>
          <a:p>
            <a:pPr marL="0" marR="0" lvl="0" indent="0" algn="ctr" defTabSz="914400" rtl="0" eaLnBrk="1" fontAlgn="auto" latinLnBrk="0" hangingPunct="1">
              <a:lnSpc>
                <a:spcPct val="90000"/>
              </a:lnSpc>
              <a:spcBef>
                <a:spcPts val="0"/>
              </a:spcBef>
              <a:spcAft>
                <a:spcPts val="0"/>
              </a:spcAft>
              <a:buClr>
                <a:srgbClr val="FFFFFF"/>
              </a:buClr>
              <a:buSzPct val="62389"/>
              <a:buFont typeface="Arial"/>
              <a:buNone/>
              <a:tabLst/>
              <a:defRPr/>
            </a:pPr>
            <a:r>
              <a:rPr kumimoji="0" lang="en-US" sz="5129" b="1" i="0" u="none" strike="noStrike" kern="0" cap="none" spc="0" normalizeH="0" baseline="0" noProof="0">
                <a:ln>
                  <a:noFill/>
                </a:ln>
                <a:solidFill>
                  <a:srgbClr val="0D5DDF"/>
                </a:solidFill>
                <a:effectLst/>
                <a:uLnTx/>
                <a:uFillTx/>
                <a:latin typeface="Arial"/>
                <a:ea typeface="Arial"/>
                <a:cs typeface="Arial"/>
                <a:sym typeface="Arial"/>
              </a:rPr>
              <a:t>Mixed-Method Recovery Capital Assessment Tool (MRCAT) </a:t>
            </a:r>
            <a:r>
              <a:rPr kumimoji="0" lang="en-US" sz="3865" b="1" i="0" u="none" strike="noStrike" kern="0" cap="none" spc="0" normalizeH="0" baseline="0" noProof="0">
                <a:ln>
                  <a:noFill/>
                </a:ln>
                <a:solidFill>
                  <a:srgbClr val="0D5DDF"/>
                </a:solidFill>
                <a:effectLst/>
                <a:uLnTx/>
                <a:uFillTx/>
                <a:latin typeface="Arial"/>
                <a:ea typeface="Arial"/>
                <a:cs typeface="Arial"/>
                <a:sym typeface="Arial"/>
              </a:rPr>
              <a:t>(Pullen, 2022)</a:t>
            </a:r>
            <a:endParaRPr kumimoji="0" sz="3865" b="1" i="0" u="none" strike="noStrike" kern="0" cap="none" spc="0" normalizeH="0" baseline="0" noProof="0">
              <a:ln>
                <a:noFill/>
              </a:ln>
              <a:solidFill>
                <a:srgbClr val="0D5DD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ct val="78571"/>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ct val="32351"/>
              <a:buFont typeface="Arial"/>
              <a:buNone/>
              <a:tabLst/>
              <a:defRPr/>
            </a:pPr>
            <a:endParaRPr kumimoji="0" sz="3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9" name="Google Shape;419;g24a3548a300_3_413"/>
          <p:cNvSpPr txBox="1"/>
          <p:nvPr/>
        </p:nvSpPr>
        <p:spPr>
          <a:xfrm>
            <a:off x="785950" y="829675"/>
            <a:ext cx="10496100" cy="7473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FFFFFF"/>
              </a:buClr>
              <a:buSzPts val="2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I</a:t>
            </a:r>
            <a:r>
              <a:rPr kumimoji="0" lang="en-US" sz="1700" b="0" i="0" u="none" strike="noStrike" kern="0" cap="none" spc="0" normalizeH="0" baseline="0" noProof="0">
                <a:ln>
                  <a:noFill/>
                </a:ln>
                <a:solidFill>
                  <a:srgbClr val="FFFFFF"/>
                </a:solidFill>
                <a:effectLst/>
                <a:uLnTx/>
                <a:uFillTx/>
                <a:latin typeface="Calibri"/>
                <a:ea typeface="Calibri"/>
                <a:cs typeface="Calibri"/>
                <a:sym typeface="Calibri"/>
              </a:rPr>
              <a:t>nstructions: On a scale of 1 (Strongly disagree) to 5 (Strongly agree), please indicate your level of agreement with the following statements.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 name="Google Shape;420;g24a3548a300_3_413"/>
          <p:cNvSpPr txBox="1"/>
          <p:nvPr/>
        </p:nvSpPr>
        <p:spPr>
          <a:xfrm>
            <a:off x="874700" y="2091650"/>
            <a:ext cx="5058000" cy="4436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900" b="1" i="0" u="none" strike="noStrike" kern="0" cap="none" spc="0" normalizeH="0" baseline="0" noProof="0">
                <a:ln>
                  <a:noFill/>
                </a:ln>
                <a:solidFill>
                  <a:srgbClr val="FFFFFF"/>
                </a:solidFill>
                <a:effectLst/>
                <a:uLnTx/>
                <a:uFillTx/>
                <a:latin typeface="Arial"/>
                <a:ea typeface="Arial"/>
                <a:cs typeface="Arial"/>
                <a:sym typeface="Arial"/>
              </a:rPr>
              <a:t>Utilization: </a:t>
            </a:r>
            <a:r>
              <a:rPr kumimoji="0" lang="en-US" sz="1900" b="0" i="0" u="none" strike="noStrike" kern="0" cap="none" spc="0" normalizeH="0" baseline="0" noProof="0">
                <a:ln>
                  <a:noFill/>
                </a:ln>
                <a:solidFill>
                  <a:srgbClr val="FFFFFF"/>
                </a:solidFill>
                <a:effectLst/>
                <a:uLnTx/>
                <a:uFillTx/>
                <a:latin typeface="Arial"/>
                <a:ea typeface="Arial"/>
                <a:cs typeface="Arial"/>
                <a:sym typeface="Arial"/>
              </a:rPr>
              <a:t>The MRCAT is designed to assess the existence of Recovery Capita (RC) and to measure where the client’s RC is strongest; and which measures need additional support. Additionally, the impact of Negative Recovery Capital can help to determine other areas to support the individual. Implications can be used to inform recovery planning in partnership with the participant. The MRCAT should be utilized as an ongoing tool, and revisited to support the individual’s self-defined recovery goals. </a:t>
            </a: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1" name="Google Shape;421;g24a3548a300_3_413"/>
          <p:cNvSpPr txBox="1"/>
          <p:nvPr/>
        </p:nvSpPr>
        <p:spPr>
          <a:xfrm>
            <a:off x="6388975" y="1879250"/>
            <a:ext cx="4703100" cy="4648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Quantitative Scoring: </a:t>
            </a:r>
            <a:r>
              <a:rPr kumimoji="0" lang="en-US" sz="1600" b="0" i="0" u="none" strike="noStrike" kern="0" cap="none" spc="0" normalizeH="0" baseline="0" noProof="0">
                <a:ln>
                  <a:noFill/>
                </a:ln>
                <a:solidFill>
                  <a:srgbClr val="FFFFFF"/>
                </a:solidFill>
                <a:effectLst/>
                <a:uLnTx/>
                <a:uFillTx/>
                <a:latin typeface="Arial"/>
                <a:ea typeface="Arial"/>
                <a:cs typeface="Arial"/>
                <a:sym typeface="Arial"/>
              </a:rPr>
              <a:t>The sum of the Likert-items should inform the recovery plan. The items are weighted 5-Strongly Disagree; 4-Disagree; 3-Neither Disagree nor Agree; 2-Agree; 1-Strongly Agree. Items with a score of 4 &amp; 5 are RC measures in most need of improvement. Items scored 1 &amp; 2 are stronger areas of capital.</a:t>
            </a: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Qualitative Follow-up: </a:t>
            </a:r>
            <a:r>
              <a:rPr kumimoji="0" lang="en-US" sz="1600" b="0" i="0" u="none" strike="noStrike" kern="0" cap="none" spc="0" normalizeH="0" baseline="0" noProof="0">
                <a:ln>
                  <a:noFill/>
                </a:ln>
                <a:solidFill>
                  <a:srgbClr val="FFFFFF"/>
                </a:solidFill>
                <a:effectLst/>
                <a:uLnTx/>
                <a:uFillTx/>
                <a:latin typeface="Arial"/>
                <a:ea typeface="Arial"/>
                <a:cs typeface="Arial"/>
                <a:sym typeface="Arial"/>
              </a:rPr>
              <a:t>After completion of the quantitative section, any items with a score of 4, 5, or 3 should be followed-up with an in-depth questionnaire to gain a deeper understanding of their initial responses. Findings from the follow-up questions can be used to design a recovery plan</a:t>
            </a: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C2FF-E1B7-657C-98A0-7F350DC5D27E}"/>
              </a:ext>
            </a:extLst>
          </p:cNvPr>
          <p:cNvSpPr>
            <a:spLocks noGrp="1"/>
          </p:cNvSpPr>
          <p:nvPr>
            <p:ph type="title"/>
          </p:nvPr>
        </p:nvSpPr>
        <p:spPr/>
        <p:txBody>
          <a:bodyPr/>
          <a:lstStyle/>
          <a:p>
            <a:r>
              <a:rPr lang="en-US" dirty="0"/>
              <a:t>Join us Next Year!</a:t>
            </a:r>
          </a:p>
        </p:txBody>
      </p:sp>
      <p:sp>
        <p:nvSpPr>
          <p:cNvPr id="4" name="Title 1">
            <a:extLst>
              <a:ext uri="{FF2B5EF4-FFF2-40B4-BE49-F238E27FC236}">
                <a16:creationId xmlns:a16="http://schemas.microsoft.com/office/drawing/2014/main" id="{D8C53E32-8500-3271-112C-3B9C93907310}"/>
              </a:ext>
            </a:extLst>
          </p:cNvPr>
          <p:cNvSpPr txBox="1">
            <a:spLocks/>
          </p:cNvSpPr>
          <p:nvPr/>
        </p:nvSpPr>
        <p:spPr>
          <a:xfrm>
            <a:off x="233548" y="1537129"/>
            <a:ext cx="11724904" cy="8826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4800" dirty="0">
                <a:solidFill>
                  <a:schemeClr val="tx1"/>
                </a:solidFill>
              </a:rPr>
              <a:t>June 2 - June 5, 2024 – Denver, CO</a:t>
            </a:r>
            <a:endParaRPr lang="en-US" sz="6600" dirty="0">
              <a:solidFill>
                <a:schemeClr val="tx1"/>
              </a:solidFill>
            </a:endParaRPr>
          </a:p>
        </p:txBody>
      </p:sp>
      <p:pic>
        <p:nvPicPr>
          <p:cNvPr id="1026" name="Picture 2" descr="aerial view of city buildings during daytime">
            <a:extLst>
              <a:ext uri="{FF2B5EF4-FFF2-40B4-BE49-F238E27FC236}">
                <a16:creationId xmlns:a16="http://schemas.microsoft.com/office/drawing/2014/main" id="{7B3A0E8E-A76B-9367-2F3D-116109D02C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96" b="34959"/>
          <a:stretch/>
        </p:blipFill>
        <p:spPr bwMode="auto">
          <a:xfrm>
            <a:off x="1248733" y="2505250"/>
            <a:ext cx="9694534" cy="3248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B3106A8-3512-CAF5-7A9D-37294612092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636503" y="2505250"/>
            <a:ext cx="2918994" cy="992458"/>
          </a:xfrm>
          <a:prstGeom prst="rect">
            <a:avLst/>
          </a:prstGeom>
        </p:spPr>
      </p:pic>
    </p:spTree>
    <p:extLst>
      <p:ext uri="{BB962C8B-B14F-4D97-AF65-F5344CB8AC3E}">
        <p14:creationId xmlns:p14="http://schemas.microsoft.com/office/powerpoint/2010/main" val="1781208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425"/>
        <p:cNvGrpSpPr/>
        <p:nvPr/>
      </p:nvGrpSpPr>
      <p:grpSpPr>
        <a:xfrm>
          <a:off x="0" y="0"/>
          <a:ext cx="0" cy="0"/>
          <a:chOff x="0" y="0"/>
          <a:chExt cx="0" cy="0"/>
        </a:xfrm>
      </p:grpSpPr>
      <p:sp>
        <p:nvSpPr>
          <p:cNvPr id="426" name="Google Shape;426;g24a3548a300_3_420"/>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Mixed-Method Recovery Capital Assessment Tool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27" name="Google Shape;427;g24a3548a300_3_420" descr="Screen Shot 2023-02-21 at 11.00.58 AM.png"/>
          <p:cNvPicPr preferRelativeResize="0"/>
          <p:nvPr/>
        </p:nvPicPr>
        <p:blipFill rotWithShape="1">
          <a:blip r:embed="rId3">
            <a:alphaModFix/>
          </a:blip>
          <a:srcRect/>
          <a:stretch/>
        </p:blipFill>
        <p:spPr>
          <a:xfrm>
            <a:off x="1329729" y="1112534"/>
            <a:ext cx="4330796" cy="5498016"/>
          </a:xfrm>
          <a:prstGeom prst="rect">
            <a:avLst/>
          </a:prstGeom>
          <a:noFill/>
          <a:ln>
            <a:noFill/>
          </a:ln>
        </p:spPr>
      </p:pic>
      <p:pic>
        <p:nvPicPr>
          <p:cNvPr id="428" name="Google Shape;428;g24a3548a300_3_420" descr="Screen Shot 2023-02-21 at 11.01.17 AM.png"/>
          <p:cNvPicPr preferRelativeResize="0"/>
          <p:nvPr/>
        </p:nvPicPr>
        <p:blipFill rotWithShape="1">
          <a:blip r:embed="rId4">
            <a:alphaModFix/>
          </a:blip>
          <a:srcRect/>
          <a:stretch/>
        </p:blipFill>
        <p:spPr>
          <a:xfrm>
            <a:off x="5932312" y="1112533"/>
            <a:ext cx="4948215" cy="549801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2"/>
        <p:cNvGrpSpPr/>
        <p:nvPr/>
      </p:nvGrpSpPr>
      <p:grpSpPr>
        <a:xfrm>
          <a:off x="0" y="0"/>
          <a:ext cx="0" cy="0"/>
          <a:chOff x="0" y="0"/>
          <a:chExt cx="0" cy="0"/>
        </a:xfrm>
      </p:grpSpPr>
      <p:sp>
        <p:nvSpPr>
          <p:cNvPr id="433" name="Google Shape;433;g24a10426e7e_0_145"/>
          <p:cNvSpPr txBox="1">
            <a:spLocks noGrp="1"/>
          </p:cNvSpPr>
          <p:nvPr>
            <p:ph type="title"/>
          </p:nvPr>
        </p:nvSpPr>
        <p:spPr>
          <a:xfrm>
            <a:off x="207450" y="255198"/>
            <a:ext cx="10862700" cy="867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Georgia"/>
              <a:buNone/>
            </a:pPr>
            <a:r>
              <a:rPr lang="en-US">
                <a:solidFill>
                  <a:schemeClr val="lt1"/>
                </a:solidFill>
              </a:rPr>
              <a:t>Principles In Action</a:t>
            </a:r>
            <a:endParaRPr>
              <a:solidFill>
                <a:schemeClr val="lt1"/>
              </a:solidFill>
            </a:endParaRPr>
          </a:p>
        </p:txBody>
      </p:sp>
      <p:pic>
        <p:nvPicPr>
          <p:cNvPr id="434" name="Google Shape;434;g24a10426e7e_0_145" descr="Clear Proof Lives Have Been Saved': Will New York Expand on First Overdose  Prevention Centers?"/>
          <p:cNvPicPr preferRelativeResize="0"/>
          <p:nvPr/>
        </p:nvPicPr>
        <p:blipFill rotWithShape="1">
          <a:blip r:embed="rId3">
            <a:alphaModFix/>
          </a:blip>
          <a:srcRect/>
          <a:stretch/>
        </p:blipFill>
        <p:spPr>
          <a:xfrm>
            <a:off x="182092" y="1984743"/>
            <a:ext cx="5715000" cy="3676651"/>
          </a:xfrm>
          <a:prstGeom prst="rect">
            <a:avLst/>
          </a:prstGeom>
          <a:noFill/>
          <a:ln>
            <a:noFill/>
          </a:ln>
        </p:spPr>
      </p:pic>
      <p:pic>
        <p:nvPicPr>
          <p:cNvPr id="435" name="Google Shape;435;g24a10426e7e_0_145" descr="Buprenorphine/naloxone: Basics, Side Effects &amp; Reviews"/>
          <p:cNvPicPr preferRelativeResize="0"/>
          <p:nvPr/>
        </p:nvPicPr>
        <p:blipFill rotWithShape="1">
          <a:blip r:embed="rId4" cstate="hqprint">
            <a:alphaModFix/>
            <a:extLst>
              <a:ext uri="{28A0092B-C50C-407E-A947-70E740481C1C}">
                <a14:useLocalDpi xmlns:a14="http://schemas.microsoft.com/office/drawing/2010/main"/>
              </a:ext>
            </a:extLst>
          </a:blip>
          <a:srcRect b="3072"/>
          <a:stretch/>
        </p:blipFill>
        <p:spPr>
          <a:xfrm>
            <a:off x="4213580" y="4260590"/>
            <a:ext cx="3367023" cy="2278913"/>
          </a:xfrm>
          <a:prstGeom prst="rect">
            <a:avLst/>
          </a:prstGeom>
          <a:noFill/>
          <a:ln>
            <a:noFill/>
          </a:ln>
        </p:spPr>
      </p:pic>
      <p:pic>
        <p:nvPicPr>
          <p:cNvPr id="436" name="Google Shape;436;g24a10426e7e_0_145" descr="Street Medicine' Clinic Brings Health Care To Atlanta's Homeless : Shots -  Health News : N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056419" y="850606"/>
            <a:ext cx="4038938" cy="2968518"/>
          </a:xfrm>
          <a:prstGeom prst="rect">
            <a:avLst/>
          </a:prstGeom>
          <a:noFill/>
          <a:ln>
            <a:noFill/>
          </a:ln>
        </p:spPr>
      </p:pic>
      <p:pic>
        <p:nvPicPr>
          <p:cNvPr id="437" name="Google Shape;437;g24a10426e7e_0_145" descr="New York City - Language Choice — NEXT Distro"/>
          <p:cNvPicPr preferRelativeResize="0"/>
          <p:nvPr/>
        </p:nvPicPr>
        <p:blipFill rotWithShape="1">
          <a:blip r:embed="rId6">
            <a:alphaModFix/>
          </a:blip>
          <a:srcRect/>
          <a:stretch/>
        </p:blipFill>
        <p:spPr>
          <a:xfrm>
            <a:off x="9803807" y="2158409"/>
            <a:ext cx="2195277" cy="1496780"/>
          </a:xfrm>
          <a:prstGeom prst="rect">
            <a:avLst/>
          </a:prstGeom>
          <a:noFill/>
          <a:ln>
            <a:noFill/>
          </a:ln>
        </p:spPr>
      </p:pic>
      <p:pic>
        <p:nvPicPr>
          <p:cNvPr id="438" name="Google Shape;438;g24a10426e7e_0_145" descr="Photos: Inside the 1st US 'safe injection sites'"/>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473400" y="3954594"/>
            <a:ext cx="4329114" cy="258490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2"/>
        <p:cNvGrpSpPr/>
        <p:nvPr/>
      </p:nvGrpSpPr>
      <p:grpSpPr>
        <a:xfrm>
          <a:off x="0" y="0"/>
          <a:ext cx="0" cy="0"/>
          <a:chOff x="0" y="0"/>
          <a:chExt cx="0" cy="0"/>
        </a:xfrm>
      </p:grpSpPr>
      <p:sp>
        <p:nvSpPr>
          <p:cNvPr id="443" name="Google Shape;443;g24a10426e7e_0_139"/>
          <p:cNvSpPr txBox="1">
            <a:spLocks noGrp="1"/>
          </p:cNvSpPr>
          <p:nvPr>
            <p:ph type="title"/>
          </p:nvPr>
        </p:nvSpPr>
        <p:spPr>
          <a:xfrm>
            <a:off x="207450" y="255199"/>
            <a:ext cx="10862700" cy="9195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ct val="100000"/>
              <a:buFont typeface="Georgia"/>
              <a:buNone/>
            </a:pPr>
            <a:endParaRPr>
              <a:solidFill>
                <a:schemeClr val="lt1"/>
              </a:solidFill>
            </a:endParaRPr>
          </a:p>
          <a:p>
            <a:pPr marL="0" lvl="0" indent="0" algn="ctr" rtl="0">
              <a:spcBef>
                <a:spcPts val="0"/>
              </a:spcBef>
              <a:spcAft>
                <a:spcPts val="0"/>
              </a:spcAft>
              <a:buClr>
                <a:schemeClr val="lt1"/>
              </a:buClr>
              <a:buSzPct val="100000"/>
              <a:buFont typeface="Georgia"/>
              <a:buNone/>
            </a:pPr>
            <a:r>
              <a:rPr lang="en-US">
                <a:solidFill>
                  <a:schemeClr val="lt1"/>
                </a:solidFill>
              </a:rPr>
              <a:t>Anti Racist Health Care for PoCWUD</a:t>
            </a:r>
            <a:endParaRPr>
              <a:solidFill>
                <a:schemeClr val="lt1"/>
              </a:solidFill>
            </a:endParaRPr>
          </a:p>
          <a:p>
            <a:pPr marL="0" lvl="0" indent="0" algn="l" rtl="0">
              <a:spcBef>
                <a:spcPts val="0"/>
              </a:spcBef>
              <a:spcAft>
                <a:spcPts val="0"/>
              </a:spcAft>
              <a:buClr>
                <a:schemeClr val="dk1"/>
              </a:buClr>
              <a:buSzPct val="100000"/>
              <a:buFont typeface="Georgia"/>
              <a:buNone/>
            </a:pPr>
            <a:endParaRPr>
              <a:solidFill>
                <a:schemeClr val="lt1"/>
              </a:solidFill>
            </a:endParaRPr>
          </a:p>
          <a:p>
            <a:pPr marL="0" lvl="0" indent="0" algn="l" rtl="0">
              <a:lnSpc>
                <a:spcPct val="90000"/>
              </a:lnSpc>
              <a:spcBef>
                <a:spcPts val="0"/>
              </a:spcBef>
              <a:spcAft>
                <a:spcPts val="0"/>
              </a:spcAft>
              <a:buClr>
                <a:schemeClr val="lt1"/>
              </a:buClr>
              <a:buSzPct val="100000"/>
              <a:buFont typeface="Georgia"/>
              <a:buNone/>
            </a:pPr>
            <a:endParaRPr>
              <a:solidFill>
                <a:schemeClr val="lt1"/>
              </a:solidFill>
            </a:endParaRPr>
          </a:p>
        </p:txBody>
      </p:sp>
      <p:sp>
        <p:nvSpPr>
          <p:cNvPr id="444" name="Google Shape;444;g24a10426e7e_0_139"/>
          <p:cNvSpPr txBox="1">
            <a:spLocks noGrp="1"/>
          </p:cNvSpPr>
          <p:nvPr>
            <p:ph type="body" idx="1"/>
          </p:nvPr>
        </p:nvSpPr>
        <p:spPr>
          <a:xfrm>
            <a:off x="439650" y="984650"/>
            <a:ext cx="11312700" cy="2694900"/>
          </a:xfrm>
          <a:prstGeom prst="rect">
            <a:avLst/>
          </a:prstGeom>
          <a:noFill/>
          <a:ln>
            <a:noFill/>
          </a:ln>
        </p:spPr>
        <p:txBody>
          <a:bodyPr spcFirstLastPara="1" wrap="square" lIns="91425" tIns="45700" rIns="91425" bIns="45700" anchor="t" anchorCtr="0">
            <a:noAutofit/>
          </a:bodyPr>
          <a:lstStyle/>
          <a:p>
            <a:pPr marL="457200" lvl="0" indent="-398145" algn="l" rtl="0">
              <a:spcBef>
                <a:spcPts val="0"/>
              </a:spcBef>
              <a:spcAft>
                <a:spcPts val="0"/>
              </a:spcAft>
              <a:buClr>
                <a:schemeClr val="lt1"/>
              </a:buClr>
              <a:buSzPts val="2670"/>
              <a:buChar char="•"/>
            </a:pPr>
            <a:r>
              <a:rPr lang="en-US" sz="1800" b="1">
                <a:solidFill>
                  <a:schemeClr val="lt1"/>
                </a:solidFill>
              </a:rPr>
              <a:t>LEARN ABOUT OOPCs</a:t>
            </a:r>
            <a:r>
              <a:rPr lang="en-US" sz="1800">
                <a:solidFill>
                  <a:schemeClr val="lt1"/>
                </a:solidFill>
              </a:rPr>
              <a:t>-“Since the opening of the Overdose Prevention Center in Harlem, so much has changed in my life for the better,” said </a:t>
            </a:r>
            <a:r>
              <a:rPr lang="en-US" sz="1800" b="1">
                <a:solidFill>
                  <a:schemeClr val="lt1"/>
                </a:solidFill>
              </a:rPr>
              <a:t>Armando Ortiz, a member with VOCAL-NY’s Users Union and OnPoint participant</a:t>
            </a:r>
            <a:r>
              <a:rPr lang="en-US" sz="1800">
                <a:solidFill>
                  <a:schemeClr val="lt1"/>
                </a:solidFill>
              </a:rPr>
              <a:t>. “I no longer make neighbors feel afraid or unsafe by using in the streets. I no longer am afraid of overdosing with no one to help me. I now feel hopeful about my future. Governor Hochul: We need Overdose Prevention Centers everywhere, and you can do that with an executive action.”</a:t>
            </a:r>
            <a:endParaRPr sz="1800">
              <a:solidFill>
                <a:schemeClr val="lt1"/>
              </a:solidFill>
            </a:endParaRPr>
          </a:p>
          <a:p>
            <a:pPr marL="457200" lvl="0" indent="-398145" algn="l" rtl="0">
              <a:spcBef>
                <a:spcPts val="0"/>
              </a:spcBef>
              <a:spcAft>
                <a:spcPts val="0"/>
              </a:spcAft>
              <a:buClr>
                <a:schemeClr val="lt1"/>
              </a:buClr>
              <a:buSzPts val="2670"/>
              <a:buChar char="•"/>
            </a:pPr>
            <a:r>
              <a:rPr lang="en-US" sz="1800" b="1">
                <a:solidFill>
                  <a:schemeClr val="lt1"/>
                </a:solidFill>
              </a:rPr>
              <a:t>RECOMMEND AN OOPC</a:t>
            </a:r>
            <a:r>
              <a:rPr lang="en-US" sz="1800">
                <a:solidFill>
                  <a:schemeClr val="lt1"/>
                </a:solidFill>
              </a:rPr>
              <a:t>-“If Overdose Prevention Centers were open, more people would be interacting with case managers and program assistants educating them about what their options are if they’re at all interested in Medication-Assisted Treatment or other forms of support,” said </a:t>
            </a:r>
            <a:r>
              <a:rPr lang="en-US" sz="1800" b="1">
                <a:solidFill>
                  <a:schemeClr val="lt1"/>
                </a:solidFill>
              </a:rPr>
              <a:t>Tanner Milazzo, a leader with Albany VOCAL-NY’s Users Union</a:t>
            </a:r>
            <a:r>
              <a:rPr lang="en-US" sz="1800">
                <a:solidFill>
                  <a:schemeClr val="lt1"/>
                </a:solidFill>
              </a:rPr>
              <a:t>. “A lot of the time people don’t access resources – not because we’re not interested, but because we don’t know what’s available. Governor Hochul: You have the power, with the wave of your pen, to grant an executive order authorizing Overdose Prevention Centers throughout New York State right now.”</a:t>
            </a:r>
            <a:endParaRPr sz="1800">
              <a:solidFill>
                <a:schemeClr val="lt1"/>
              </a:solidFill>
            </a:endParaRPr>
          </a:p>
          <a:p>
            <a:pPr marL="228600" lvl="0" indent="-273685" algn="l" rtl="0">
              <a:lnSpc>
                <a:spcPct val="140000"/>
              </a:lnSpc>
              <a:spcBef>
                <a:spcPts val="1000"/>
              </a:spcBef>
              <a:spcAft>
                <a:spcPts val="0"/>
              </a:spcAft>
              <a:buClr>
                <a:schemeClr val="lt1"/>
              </a:buClr>
              <a:buSzPts val="2670"/>
              <a:buChar char="•"/>
            </a:pPr>
            <a:endParaRPr sz="2670">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448"/>
        <p:cNvGrpSpPr/>
        <p:nvPr/>
      </p:nvGrpSpPr>
      <p:grpSpPr>
        <a:xfrm>
          <a:off x="0" y="0"/>
          <a:ext cx="0" cy="0"/>
          <a:chOff x="0" y="0"/>
          <a:chExt cx="0" cy="0"/>
        </a:xfrm>
      </p:grpSpPr>
      <p:sp>
        <p:nvSpPr>
          <p:cNvPr id="449" name="Google Shape;449;g1e005182ed4_2_155"/>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Opportunities for Racial Equity in HealthCare</a:t>
            </a:r>
            <a:endParaRPr kumimoji="0" sz="3200" b="1" i="0" u="none" strike="noStrike" kern="0" cap="none" spc="0" normalizeH="0" baseline="0" noProof="0">
              <a:ln>
                <a:noFill/>
              </a:ln>
              <a:solidFill>
                <a:srgbClr val="000000"/>
              </a:solidFill>
              <a:effectLst/>
              <a:uLnTx/>
              <a:uFillTx/>
              <a:latin typeface="Arial"/>
              <a:cs typeface="Arial"/>
              <a:sym typeface="Arial"/>
            </a:endParaRPr>
          </a:p>
        </p:txBody>
      </p:sp>
      <p:grpSp>
        <p:nvGrpSpPr>
          <p:cNvPr id="450" name="Google Shape;450;g1e005182ed4_2_155"/>
          <p:cNvGrpSpPr/>
          <p:nvPr/>
        </p:nvGrpSpPr>
        <p:grpSpPr>
          <a:xfrm>
            <a:off x="1226500" y="1589250"/>
            <a:ext cx="10451010" cy="4508720"/>
            <a:chOff x="0" y="0"/>
            <a:chExt cx="6651610" cy="2998816"/>
          </a:xfrm>
        </p:grpSpPr>
        <p:sp>
          <p:nvSpPr>
            <p:cNvPr id="451" name="Google Shape;451;g1e005182ed4_2_155"/>
            <p:cNvSpPr/>
            <p:nvPr/>
          </p:nvSpPr>
          <p:spPr>
            <a:xfrm>
              <a:off x="685230" y="0"/>
              <a:ext cx="5966380" cy="1"/>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91400" tIns="91400" rIns="91400" bIns="91400" anchor="t" anchorCtr="0">
              <a:noAutofit/>
            </a:bodyPr>
            <a:lstStyle/>
            <a:p>
              <a:pPr marL="0" marR="0" lvl="0" indent="0" algn="l" defTabSz="914400" rtl="0" eaLnBrk="1" fontAlgn="auto" latinLnBrk="0" hangingPunct="1">
                <a:lnSpc>
                  <a:spcPct val="115000"/>
                </a:lnSpc>
                <a:spcBef>
                  <a:spcPts val="0"/>
                </a:spcBef>
                <a:spcAft>
                  <a:spcPts val="0"/>
                </a:spcAft>
                <a:buClr>
                  <a:srgbClr val="FFFFFF"/>
                </a:buClr>
                <a:buSzPts val="1700"/>
                <a:buFont typeface="Arial"/>
                <a:buNone/>
                <a:tabLst/>
                <a:defRPr/>
              </a:pPr>
              <a:r>
                <a:rPr kumimoji="0" lang="en-US" sz="2900" b="0" i="0" u="none" strike="noStrike" kern="0" cap="none" spc="0" normalizeH="0" baseline="0" noProof="0">
                  <a:ln>
                    <a:noFill/>
                  </a:ln>
                  <a:solidFill>
                    <a:srgbClr val="FFFFFF"/>
                  </a:solidFill>
                  <a:effectLst/>
                  <a:uLnTx/>
                  <a:uFillTx/>
                  <a:latin typeface="Arial"/>
                  <a:ea typeface="Arial"/>
                  <a:cs typeface="Arial"/>
                  <a:sym typeface="Arial"/>
                </a:rPr>
                <a:t>Create advisory councils inclusive of Black voices</a:t>
              </a:r>
              <a:endParaRPr kumimoji="0" sz="2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2" name="Google Shape;452;g1e005182ed4_2_155"/>
            <p:cNvSpPr/>
            <p:nvPr/>
          </p:nvSpPr>
          <p:spPr>
            <a:xfrm>
              <a:off x="685230" y="843821"/>
              <a:ext cx="5959285" cy="1"/>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91400" tIns="91400" rIns="91400" bIns="91400" anchor="t" anchorCtr="0">
              <a:noAutofit/>
            </a:bodyPr>
            <a:lstStyle/>
            <a:p>
              <a:pPr marL="0" marR="0" lvl="0" indent="0" algn="l" defTabSz="914400" rtl="0" eaLnBrk="1" fontAlgn="auto" latinLnBrk="0" hangingPunct="1">
                <a:lnSpc>
                  <a:spcPct val="115000"/>
                </a:lnSpc>
                <a:spcBef>
                  <a:spcPts val="0"/>
                </a:spcBef>
                <a:spcAft>
                  <a:spcPts val="0"/>
                </a:spcAft>
                <a:buClr>
                  <a:srgbClr val="FFFFFF"/>
                </a:buClr>
                <a:buSzPts val="1700"/>
                <a:buFont typeface="Arial"/>
                <a:buNone/>
                <a:tabLst/>
                <a:defRPr/>
              </a:pPr>
              <a:r>
                <a:rPr kumimoji="0" lang="en-US" sz="2900" b="0" i="0" u="none" strike="noStrike" kern="0" cap="none" spc="0" normalizeH="0" baseline="0" noProof="0">
                  <a:ln>
                    <a:noFill/>
                  </a:ln>
                  <a:solidFill>
                    <a:srgbClr val="FFFFFF"/>
                  </a:solidFill>
                  <a:effectLst/>
                  <a:uLnTx/>
                  <a:uFillTx/>
                  <a:latin typeface="Arial"/>
                  <a:ea typeface="Arial"/>
                  <a:cs typeface="Arial"/>
                  <a:sym typeface="Arial"/>
                </a:rPr>
                <a:t>Listen to understand the impact of structural racism</a:t>
              </a:r>
              <a:endParaRPr kumimoji="0" sz="2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3" name="Google Shape;453;g1e005182ed4_2_155"/>
            <p:cNvSpPr/>
            <p:nvPr/>
          </p:nvSpPr>
          <p:spPr>
            <a:xfrm>
              <a:off x="685230" y="1687642"/>
              <a:ext cx="5945896" cy="1"/>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91400" tIns="91400" rIns="91400" bIns="91400" anchor="t" anchorCtr="0">
              <a:noAutofit/>
            </a:bodyPr>
            <a:lstStyle/>
            <a:p>
              <a:pPr marL="0" marR="0" lvl="0" indent="0" algn="l" defTabSz="914400" rtl="0" eaLnBrk="1" fontAlgn="auto" latinLnBrk="0" hangingPunct="1">
                <a:lnSpc>
                  <a:spcPct val="115000"/>
                </a:lnSpc>
                <a:spcBef>
                  <a:spcPts val="0"/>
                </a:spcBef>
                <a:spcAft>
                  <a:spcPts val="0"/>
                </a:spcAft>
                <a:buClr>
                  <a:srgbClr val="FFFFFF"/>
                </a:buClr>
                <a:buSzPts val="17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Pr>
                <a:t>Research and develop best practices for health equity</a:t>
              </a:r>
              <a:endParaRPr kumimoji="0" sz="2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4" name="Google Shape;454;g1e005182ed4_2_155"/>
            <p:cNvSpPr/>
            <p:nvPr/>
          </p:nvSpPr>
          <p:spPr>
            <a:xfrm>
              <a:off x="685230" y="2531464"/>
              <a:ext cx="5950386" cy="1"/>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91400" tIns="91400" rIns="91400" bIns="91400" anchor="t" anchorCtr="0">
              <a:noAutofit/>
            </a:bodyPr>
            <a:lstStyle/>
            <a:p>
              <a:pPr marL="0" marR="0" lvl="0" indent="0" algn="l" defTabSz="914400" rtl="0" eaLnBrk="1" fontAlgn="auto" latinLnBrk="0" hangingPunct="1">
                <a:lnSpc>
                  <a:spcPct val="115000"/>
                </a:lnSpc>
                <a:spcBef>
                  <a:spcPts val="0"/>
                </a:spcBef>
                <a:spcAft>
                  <a:spcPts val="0"/>
                </a:spcAft>
                <a:buClr>
                  <a:srgbClr val="FFFFFF"/>
                </a:buClr>
                <a:buSzPts val="1700"/>
                <a:buFont typeface="Arial"/>
                <a:buNone/>
                <a:tabLst/>
                <a:defRPr/>
              </a:pPr>
              <a:r>
                <a:rPr kumimoji="0" lang="en-US" sz="3000" b="0" i="0" u="none" strike="noStrike" kern="0" cap="none" spc="0" normalizeH="0" baseline="0" noProof="0">
                  <a:ln>
                    <a:noFill/>
                  </a:ln>
                  <a:solidFill>
                    <a:srgbClr val="FFFFFF"/>
                  </a:solidFill>
                  <a:effectLst/>
                  <a:uLnTx/>
                  <a:uFillTx/>
                  <a:latin typeface="Arial"/>
                  <a:ea typeface="Arial"/>
                  <a:cs typeface="Arial"/>
                  <a:sym typeface="Arial"/>
                </a:rPr>
                <a:t>Target funding to underserved communities</a:t>
              </a:r>
              <a:endParaRPr kumimoji="0" sz="2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5" name="Google Shape;455;g1e005182ed4_2_155"/>
            <p:cNvSpPr/>
            <p:nvPr/>
          </p:nvSpPr>
          <p:spPr>
            <a:xfrm rot="-1580389">
              <a:off x="187016" y="43201"/>
              <a:ext cx="123821" cy="436851"/>
            </a:xfrm>
            <a:custGeom>
              <a:avLst/>
              <a:gdLst/>
              <a:ahLst/>
              <a:cxnLst/>
              <a:rect l="l" t="t" r="r" b="b"/>
              <a:pathLst>
                <a:path w="21600" h="21600" extrusionOk="0">
                  <a:moveTo>
                    <a:pt x="8264" y="0"/>
                  </a:moveTo>
                  <a:lnTo>
                    <a:pt x="1613" y="4414"/>
                  </a:lnTo>
                  <a:cubicBezTo>
                    <a:pt x="668" y="4526"/>
                    <a:pt x="0" y="4791"/>
                    <a:pt x="0" y="5098"/>
                  </a:cubicBezTo>
                  <a:lnTo>
                    <a:pt x="0" y="7221"/>
                  </a:lnTo>
                  <a:lnTo>
                    <a:pt x="21600" y="7221"/>
                  </a:lnTo>
                  <a:lnTo>
                    <a:pt x="21600" y="5098"/>
                  </a:lnTo>
                  <a:cubicBezTo>
                    <a:pt x="21600" y="4770"/>
                    <a:pt x="20835" y="4495"/>
                    <a:pt x="19790" y="4398"/>
                  </a:cubicBezTo>
                  <a:lnTo>
                    <a:pt x="13170" y="0"/>
                  </a:lnTo>
                  <a:lnTo>
                    <a:pt x="10979" y="0"/>
                  </a:lnTo>
                  <a:lnTo>
                    <a:pt x="10455" y="0"/>
                  </a:lnTo>
                  <a:lnTo>
                    <a:pt x="8264" y="0"/>
                  </a:lnTo>
                  <a:close/>
                  <a:moveTo>
                    <a:pt x="0" y="7960"/>
                  </a:moveTo>
                  <a:lnTo>
                    <a:pt x="0" y="17903"/>
                  </a:lnTo>
                  <a:lnTo>
                    <a:pt x="21600" y="17903"/>
                  </a:lnTo>
                  <a:lnTo>
                    <a:pt x="21600" y="7960"/>
                  </a:lnTo>
                  <a:lnTo>
                    <a:pt x="0" y="7960"/>
                  </a:lnTo>
                  <a:close/>
                  <a:moveTo>
                    <a:pt x="10717" y="9566"/>
                  </a:moveTo>
                  <a:cubicBezTo>
                    <a:pt x="13435" y="9566"/>
                    <a:pt x="15640" y="11094"/>
                    <a:pt x="15640" y="12979"/>
                  </a:cubicBezTo>
                  <a:cubicBezTo>
                    <a:pt x="15640" y="14863"/>
                    <a:pt x="13435" y="16392"/>
                    <a:pt x="10717" y="16392"/>
                  </a:cubicBezTo>
                  <a:cubicBezTo>
                    <a:pt x="7999" y="16392"/>
                    <a:pt x="5793" y="14863"/>
                    <a:pt x="5793" y="12979"/>
                  </a:cubicBezTo>
                  <a:cubicBezTo>
                    <a:pt x="5793" y="11094"/>
                    <a:pt x="7998" y="9566"/>
                    <a:pt x="10717" y="9566"/>
                  </a:cubicBezTo>
                  <a:close/>
                  <a:moveTo>
                    <a:pt x="0" y="18644"/>
                  </a:moveTo>
                  <a:lnTo>
                    <a:pt x="0" y="20859"/>
                  </a:lnTo>
                  <a:cubicBezTo>
                    <a:pt x="0" y="21266"/>
                    <a:pt x="1171" y="21600"/>
                    <a:pt x="2608" y="21600"/>
                  </a:cubicBezTo>
                  <a:lnTo>
                    <a:pt x="18992" y="21600"/>
                  </a:lnTo>
                  <a:cubicBezTo>
                    <a:pt x="20429" y="21600"/>
                    <a:pt x="21600" y="21266"/>
                    <a:pt x="21600" y="20859"/>
                  </a:cubicBezTo>
                  <a:lnTo>
                    <a:pt x="21600" y="18644"/>
                  </a:lnTo>
                  <a:lnTo>
                    <a:pt x="0" y="18644"/>
                  </a:lnTo>
                  <a:close/>
                </a:path>
              </a:pathLst>
            </a:custGeom>
            <a:solidFill>
              <a:schemeClr val="accen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6" name="Google Shape;456;g1e005182ed4_2_155"/>
            <p:cNvSpPr/>
            <p:nvPr/>
          </p:nvSpPr>
          <p:spPr>
            <a:xfrm>
              <a:off x="65838" y="813319"/>
              <a:ext cx="366178" cy="497855"/>
            </a:xfrm>
            <a:custGeom>
              <a:avLst/>
              <a:gdLst/>
              <a:ahLst/>
              <a:cxnLst/>
              <a:rect l="l" t="t" r="r" b="b"/>
              <a:pathLst>
                <a:path w="20671" h="21600" extrusionOk="0">
                  <a:moveTo>
                    <a:pt x="9517" y="0"/>
                  </a:moveTo>
                  <a:cubicBezTo>
                    <a:pt x="6086" y="0"/>
                    <a:pt x="3154" y="1263"/>
                    <a:pt x="1473" y="3466"/>
                  </a:cubicBezTo>
                  <a:cubicBezTo>
                    <a:pt x="-881" y="6549"/>
                    <a:pt x="-395" y="10841"/>
                    <a:pt x="2804" y="15240"/>
                  </a:cubicBezTo>
                  <a:cubicBezTo>
                    <a:pt x="3450" y="16128"/>
                    <a:pt x="5236" y="17350"/>
                    <a:pt x="7272" y="17863"/>
                  </a:cubicBezTo>
                  <a:cubicBezTo>
                    <a:pt x="8160" y="18087"/>
                    <a:pt x="8736" y="18661"/>
                    <a:pt x="9403" y="19326"/>
                  </a:cubicBezTo>
                  <a:cubicBezTo>
                    <a:pt x="10418" y="20340"/>
                    <a:pt x="11682" y="21600"/>
                    <a:pt x="14405" y="21600"/>
                  </a:cubicBezTo>
                  <a:cubicBezTo>
                    <a:pt x="18504" y="21600"/>
                    <a:pt x="19509" y="19847"/>
                    <a:pt x="20242" y="18567"/>
                  </a:cubicBezTo>
                  <a:cubicBezTo>
                    <a:pt x="20372" y="18341"/>
                    <a:pt x="20495" y="18124"/>
                    <a:pt x="20630" y="17924"/>
                  </a:cubicBezTo>
                  <a:cubicBezTo>
                    <a:pt x="20719" y="17791"/>
                    <a:pt x="20660" y="17629"/>
                    <a:pt x="20493" y="17552"/>
                  </a:cubicBezTo>
                  <a:lnTo>
                    <a:pt x="19432" y="17063"/>
                  </a:lnTo>
                  <a:cubicBezTo>
                    <a:pt x="19249" y="16979"/>
                    <a:pt x="19013" y="17030"/>
                    <a:pt x="18913" y="17175"/>
                  </a:cubicBezTo>
                  <a:cubicBezTo>
                    <a:pt x="18735" y="17434"/>
                    <a:pt x="18583" y="17699"/>
                    <a:pt x="18435" y="17956"/>
                  </a:cubicBezTo>
                  <a:cubicBezTo>
                    <a:pt x="17728" y="19191"/>
                    <a:pt x="17217" y="20083"/>
                    <a:pt x="14405" y="20083"/>
                  </a:cubicBezTo>
                  <a:cubicBezTo>
                    <a:pt x="12653" y="20083"/>
                    <a:pt x="11910" y="19340"/>
                    <a:pt x="10968" y="18399"/>
                  </a:cubicBezTo>
                  <a:cubicBezTo>
                    <a:pt x="10211" y="17645"/>
                    <a:pt x="9354" y="16790"/>
                    <a:pt x="7888" y="16420"/>
                  </a:cubicBezTo>
                  <a:cubicBezTo>
                    <a:pt x="6320" y="16025"/>
                    <a:pt x="4929" y="15051"/>
                    <a:pt x="4527" y="14499"/>
                  </a:cubicBezTo>
                  <a:cubicBezTo>
                    <a:pt x="1679" y="10582"/>
                    <a:pt x="1186" y="6841"/>
                    <a:pt x="3176" y="4234"/>
                  </a:cubicBezTo>
                  <a:cubicBezTo>
                    <a:pt x="4494" y="2508"/>
                    <a:pt x="6804" y="1517"/>
                    <a:pt x="9517" y="1517"/>
                  </a:cubicBezTo>
                  <a:cubicBezTo>
                    <a:pt x="16006" y="1517"/>
                    <a:pt x="16934" y="6593"/>
                    <a:pt x="17064" y="7844"/>
                  </a:cubicBezTo>
                  <a:cubicBezTo>
                    <a:pt x="17080" y="7994"/>
                    <a:pt x="17247" y="8108"/>
                    <a:pt x="17443" y="8104"/>
                  </a:cubicBezTo>
                  <a:lnTo>
                    <a:pt x="18682" y="8079"/>
                  </a:lnTo>
                  <a:cubicBezTo>
                    <a:pt x="18892" y="8075"/>
                    <a:pt x="19053" y="7938"/>
                    <a:pt x="19041" y="7776"/>
                  </a:cubicBezTo>
                  <a:cubicBezTo>
                    <a:pt x="18817" y="4924"/>
                    <a:pt x="16608" y="0"/>
                    <a:pt x="9517" y="0"/>
                  </a:cubicBezTo>
                  <a:close/>
                  <a:moveTo>
                    <a:pt x="9955" y="3310"/>
                  </a:moveTo>
                  <a:cubicBezTo>
                    <a:pt x="9772" y="3302"/>
                    <a:pt x="9589" y="3303"/>
                    <a:pt x="9405" y="3312"/>
                  </a:cubicBezTo>
                  <a:cubicBezTo>
                    <a:pt x="9194" y="3323"/>
                    <a:pt x="8984" y="3346"/>
                    <a:pt x="8773" y="3380"/>
                  </a:cubicBezTo>
                  <a:cubicBezTo>
                    <a:pt x="5657" y="3880"/>
                    <a:pt x="3797" y="5739"/>
                    <a:pt x="3797" y="8353"/>
                  </a:cubicBezTo>
                  <a:cubicBezTo>
                    <a:pt x="3797" y="9959"/>
                    <a:pt x="5134" y="14392"/>
                    <a:pt x="8146" y="14866"/>
                  </a:cubicBezTo>
                  <a:cubicBezTo>
                    <a:pt x="9436" y="15068"/>
                    <a:pt x="10219" y="15793"/>
                    <a:pt x="10538" y="16153"/>
                  </a:cubicBezTo>
                  <a:cubicBezTo>
                    <a:pt x="10641" y="16269"/>
                    <a:pt x="10841" y="16307"/>
                    <a:pt x="11005" y="16244"/>
                  </a:cubicBezTo>
                  <a:lnTo>
                    <a:pt x="12119" y="15818"/>
                  </a:lnTo>
                  <a:cubicBezTo>
                    <a:pt x="12316" y="15743"/>
                    <a:pt x="12385" y="15553"/>
                    <a:pt x="12266" y="15410"/>
                  </a:cubicBezTo>
                  <a:cubicBezTo>
                    <a:pt x="11820" y="14873"/>
                    <a:pt x="10636" y="13710"/>
                    <a:pt x="8540" y="13381"/>
                  </a:cubicBezTo>
                  <a:cubicBezTo>
                    <a:pt x="7109" y="13156"/>
                    <a:pt x="5769" y="9788"/>
                    <a:pt x="5769" y="8353"/>
                  </a:cubicBezTo>
                  <a:cubicBezTo>
                    <a:pt x="5769" y="5921"/>
                    <a:pt x="7622" y="5114"/>
                    <a:pt x="9176" y="4865"/>
                  </a:cubicBezTo>
                  <a:cubicBezTo>
                    <a:pt x="10571" y="4642"/>
                    <a:pt x="11524" y="5343"/>
                    <a:pt x="11870" y="5655"/>
                  </a:cubicBezTo>
                  <a:cubicBezTo>
                    <a:pt x="12529" y="6251"/>
                    <a:pt x="12830" y="7037"/>
                    <a:pt x="12587" y="7523"/>
                  </a:cubicBezTo>
                  <a:cubicBezTo>
                    <a:pt x="12537" y="7623"/>
                    <a:pt x="12386" y="7926"/>
                    <a:pt x="11599" y="8006"/>
                  </a:cubicBezTo>
                  <a:cubicBezTo>
                    <a:pt x="9536" y="8216"/>
                    <a:pt x="8553" y="9368"/>
                    <a:pt x="8496" y="10417"/>
                  </a:cubicBezTo>
                  <a:cubicBezTo>
                    <a:pt x="8433" y="11561"/>
                    <a:pt x="9390" y="12498"/>
                    <a:pt x="10877" y="12748"/>
                  </a:cubicBezTo>
                  <a:cubicBezTo>
                    <a:pt x="11035" y="12774"/>
                    <a:pt x="11202" y="12801"/>
                    <a:pt x="11375" y="12827"/>
                  </a:cubicBezTo>
                  <a:cubicBezTo>
                    <a:pt x="12767" y="13043"/>
                    <a:pt x="14486" y="13309"/>
                    <a:pt x="16472" y="14829"/>
                  </a:cubicBezTo>
                  <a:cubicBezTo>
                    <a:pt x="16613" y="14937"/>
                    <a:pt x="16838" y="14943"/>
                    <a:pt x="16985" y="14840"/>
                  </a:cubicBezTo>
                  <a:lnTo>
                    <a:pt x="17927" y="14182"/>
                  </a:lnTo>
                  <a:cubicBezTo>
                    <a:pt x="18067" y="14084"/>
                    <a:pt x="18089" y="13920"/>
                    <a:pt x="17975" y="13803"/>
                  </a:cubicBezTo>
                  <a:cubicBezTo>
                    <a:pt x="17482" y="13295"/>
                    <a:pt x="16296" y="11899"/>
                    <a:pt x="16591" y="10520"/>
                  </a:cubicBezTo>
                  <a:cubicBezTo>
                    <a:pt x="16621" y="10378"/>
                    <a:pt x="16504" y="10241"/>
                    <a:pt x="16322" y="10204"/>
                  </a:cubicBezTo>
                  <a:lnTo>
                    <a:pt x="15125" y="9958"/>
                  </a:lnTo>
                  <a:cubicBezTo>
                    <a:pt x="14916" y="9915"/>
                    <a:pt x="14703" y="10018"/>
                    <a:pt x="14663" y="10182"/>
                  </a:cubicBezTo>
                  <a:cubicBezTo>
                    <a:pt x="14532" y="10716"/>
                    <a:pt x="14548" y="11240"/>
                    <a:pt x="14654" y="11735"/>
                  </a:cubicBezTo>
                  <a:cubicBezTo>
                    <a:pt x="14681" y="11859"/>
                    <a:pt x="14522" y="11959"/>
                    <a:pt x="14370" y="11911"/>
                  </a:cubicBezTo>
                  <a:cubicBezTo>
                    <a:pt x="13371" y="11589"/>
                    <a:pt x="12482" y="11451"/>
                    <a:pt x="11764" y="11340"/>
                  </a:cubicBezTo>
                  <a:cubicBezTo>
                    <a:pt x="11603" y="11316"/>
                    <a:pt x="11447" y="11291"/>
                    <a:pt x="11300" y="11266"/>
                  </a:cubicBezTo>
                  <a:cubicBezTo>
                    <a:pt x="10495" y="11131"/>
                    <a:pt x="10460" y="10631"/>
                    <a:pt x="10468" y="10481"/>
                  </a:cubicBezTo>
                  <a:cubicBezTo>
                    <a:pt x="10489" y="10097"/>
                    <a:pt x="10867" y="9613"/>
                    <a:pt x="11859" y="9512"/>
                  </a:cubicBezTo>
                  <a:cubicBezTo>
                    <a:pt x="13116" y="9384"/>
                    <a:pt x="14028" y="8870"/>
                    <a:pt x="14430" y="8067"/>
                  </a:cubicBezTo>
                  <a:cubicBezTo>
                    <a:pt x="14940" y="7047"/>
                    <a:pt x="14526" y="5714"/>
                    <a:pt x="13373" y="4672"/>
                  </a:cubicBezTo>
                  <a:cubicBezTo>
                    <a:pt x="12458" y="3845"/>
                    <a:pt x="11234" y="3367"/>
                    <a:pt x="9955" y="3310"/>
                  </a:cubicBezTo>
                  <a:close/>
                </a:path>
              </a:pathLst>
            </a:custGeom>
            <a:solidFill>
              <a:schemeClr val="accen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7" name="Google Shape;457;g1e005182ed4_2_155"/>
            <p:cNvSpPr/>
            <p:nvPr/>
          </p:nvSpPr>
          <p:spPr>
            <a:xfrm>
              <a:off x="36541" y="1657141"/>
              <a:ext cx="424772" cy="497854"/>
            </a:xfrm>
            <a:custGeom>
              <a:avLst/>
              <a:gdLst/>
              <a:ahLst/>
              <a:cxnLst/>
              <a:rect l="l" t="t" r="r" b="b"/>
              <a:pathLst>
                <a:path w="20400" h="21502"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chemeClr val="accen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8" name="Google Shape;458;g1e005182ed4_2_155"/>
            <p:cNvSpPr/>
            <p:nvPr/>
          </p:nvSpPr>
          <p:spPr>
            <a:xfrm>
              <a:off x="0" y="2500962"/>
              <a:ext cx="497854" cy="497854"/>
            </a:xfrm>
            <a:custGeom>
              <a:avLst/>
              <a:gdLst/>
              <a:ahLst/>
              <a:cxnLst/>
              <a:rect l="l" t="t"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1252"/>
                  </a:moveTo>
                  <a:cubicBezTo>
                    <a:pt x="16065" y="1252"/>
                    <a:pt x="20348" y="5536"/>
                    <a:pt x="20348" y="10800"/>
                  </a:cubicBezTo>
                  <a:cubicBezTo>
                    <a:pt x="20348" y="16065"/>
                    <a:pt x="16064" y="20348"/>
                    <a:pt x="10800" y="20348"/>
                  </a:cubicBezTo>
                  <a:cubicBezTo>
                    <a:pt x="5536" y="20348"/>
                    <a:pt x="1252" y="16065"/>
                    <a:pt x="1252" y="10800"/>
                  </a:cubicBezTo>
                  <a:cubicBezTo>
                    <a:pt x="1252" y="5536"/>
                    <a:pt x="5535" y="1252"/>
                    <a:pt x="10800" y="1252"/>
                  </a:cubicBezTo>
                  <a:close/>
                  <a:moveTo>
                    <a:pt x="10800" y="1520"/>
                  </a:moveTo>
                  <a:cubicBezTo>
                    <a:pt x="5684" y="1520"/>
                    <a:pt x="1520" y="5684"/>
                    <a:pt x="1520" y="10800"/>
                  </a:cubicBezTo>
                  <a:cubicBezTo>
                    <a:pt x="1520" y="15916"/>
                    <a:pt x="5684" y="20080"/>
                    <a:pt x="10800" y="20080"/>
                  </a:cubicBezTo>
                  <a:cubicBezTo>
                    <a:pt x="15916" y="20080"/>
                    <a:pt x="20078" y="15916"/>
                    <a:pt x="20078" y="10800"/>
                  </a:cubicBezTo>
                  <a:cubicBezTo>
                    <a:pt x="20078" y="5684"/>
                    <a:pt x="15916" y="1520"/>
                    <a:pt x="10800" y="1520"/>
                  </a:cubicBezTo>
                  <a:close/>
                  <a:moveTo>
                    <a:pt x="10800" y="2810"/>
                  </a:moveTo>
                  <a:cubicBezTo>
                    <a:pt x="15213" y="2810"/>
                    <a:pt x="18789" y="6387"/>
                    <a:pt x="18789" y="10800"/>
                  </a:cubicBezTo>
                  <a:cubicBezTo>
                    <a:pt x="18789" y="15213"/>
                    <a:pt x="15213" y="18790"/>
                    <a:pt x="10800" y="18790"/>
                  </a:cubicBezTo>
                  <a:cubicBezTo>
                    <a:pt x="6387" y="18790"/>
                    <a:pt x="2810" y="15213"/>
                    <a:pt x="2810" y="10800"/>
                  </a:cubicBezTo>
                  <a:cubicBezTo>
                    <a:pt x="2810" y="6387"/>
                    <a:pt x="6387" y="2810"/>
                    <a:pt x="10800" y="2810"/>
                  </a:cubicBezTo>
                  <a:close/>
                  <a:moveTo>
                    <a:pt x="10800" y="4855"/>
                  </a:moveTo>
                  <a:cubicBezTo>
                    <a:pt x="7517" y="4855"/>
                    <a:pt x="4855" y="7517"/>
                    <a:pt x="4855" y="10800"/>
                  </a:cubicBezTo>
                  <a:cubicBezTo>
                    <a:pt x="4855" y="14083"/>
                    <a:pt x="7517" y="16745"/>
                    <a:pt x="10800" y="16745"/>
                  </a:cubicBezTo>
                  <a:cubicBezTo>
                    <a:pt x="14083" y="16745"/>
                    <a:pt x="16743" y="14083"/>
                    <a:pt x="16743" y="10800"/>
                  </a:cubicBezTo>
                  <a:cubicBezTo>
                    <a:pt x="16743" y="7517"/>
                    <a:pt x="14083" y="4855"/>
                    <a:pt x="10800" y="4855"/>
                  </a:cubicBezTo>
                  <a:close/>
                  <a:moveTo>
                    <a:pt x="10800" y="6664"/>
                  </a:moveTo>
                  <a:cubicBezTo>
                    <a:pt x="13085" y="6664"/>
                    <a:pt x="14936" y="8515"/>
                    <a:pt x="14936" y="10800"/>
                  </a:cubicBezTo>
                  <a:cubicBezTo>
                    <a:pt x="14936" y="13085"/>
                    <a:pt x="13085" y="14936"/>
                    <a:pt x="10800" y="14936"/>
                  </a:cubicBezTo>
                  <a:cubicBezTo>
                    <a:pt x="8515" y="14936"/>
                    <a:pt x="6662" y="13085"/>
                    <a:pt x="6662" y="10800"/>
                  </a:cubicBezTo>
                  <a:cubicBezTo>
                    <a:pt x="6662" y="8515"/>
                    <a:pt x="8515" y="6664"/>
                    <a:pt x="10800" y="6664"/>
                  </a:cubicBezTo>
                  <a:close/>
                  <a:moveTo>
                    <a:pt x="10800" y="8755"/>
                  </a:moveTo>
                  <a:cubicBezTo>
                    <a:pt x="10276" y="8755"/>
                    <a:pt x="9752" y="8954"/>
                    <a:pt x="9352" y="9354"/>
                  </a:cubicBezTo>
                  <a:cubicBezTo>
                    <a:pt x="8553" y="10153"/>
                    <a:pt x="8553" y="11447"/>
                    <a:pt x="9352" y="12246"/>
                  </a:cubicBezTo>
                  <a:cubicBezTo>
                    <a:pt x="10151" y="13045"/>
                    <a:pt x="11447" y="13045"/>
                    <a:pt x="12246" y="12246"/>
                  </a:cubicBezTo>
                  <a:cubicBezTo>
                    <a:pt x="13045" y="11447"/>
                    <a:pt x="13045" y="10153"/>
                    <a:pt x="12246" y="9354"/>
                  </a:cubicBezTo>
                  <a:cubicBezTo>
                    <a:pt x="11847" y="8954"/>
                    <a:pt x="11324" y="8755"/>
                    <a:pt x="10800" y="8755"/>
                  </a:cubicBezTo>
                  <a:close/>
                </a:path>
              </a:pathLst>
            </a:custGeom>
            <a:solidFill>
              <a:schemeClr val="accen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462"/>
        <p:cNvGrpSpPr/>
        <p:nvPr/>
      </p:nvGrpSpPr>
      <p:grpSpPr>
        <a:xfrm>
          <a:off x="0" y="0"/>
          <a:ext cx="0" cy="0"/>
          <a:chOff x="0" y="0"/>
          <a:chExt cx="0" cy="0"/>
        </a:xfrm>
      </p:grpSpPr>
      <p:sp>
        <p:nvSpPr>
          <p:cNvPr id="463" name="Google Shape;463;g1e005182ed4_2_200"/>
          <p:cNvSpPr txBox="1"/>
          <p:nvPr/>
        </p:nvSpPr>
        <p:spPr>
          <a:xfrm>
            <a:off x="1767825" y="1675800"/>
            <a:ext cx="9875100" cy="13020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FFFFFF"/>
              </a:buClr>
              <a:buSzPts val="1400"/>
              <a:buFont typeface="Arial"/>
              <a:buNone/>
              <a:tabLst/>
              <a:defRPr/>
            </a:pPr>
            <a:r>
              <a:rPr kumimoji="0" lang="en-US" sz="2200" b="0" i="0" u="none" strike="noStrike" kern="0" cap="none" spc="0" normalizeH="0" baseline="0" noProof="0">
                <a:ln>
                  <a:noFill/>
                </a:ln>
                <a:solidFill>
                  <a:srgbClr val="FFFFFF"/>
                </a:solidFill>
                <a:effectLst/>
                <a:uLnTx/>
                <a:uFillTx/>
                <a:latin typeface="Arial"/>
                <a:ea typeface="Arial"/>
                <a:cs typeface="Arial"/>
                <a:sym typeface="Arial"/>
              </a:rPr>
              <a:t>The intersection of Race, Poverty, Geography and Addiction is a bi-product of structural racism which negatively impacts the attainment of recovery capital for Blacks</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4" name="Google Shape;464;g1e005182ed4_2_200"/>
          <p:cNvSpPr txBox="1"/>
          <p:nvPr/>
        </p:nvSpPr>
        <p:spPr>
          <a:xfrm>
            <a:off x="1865650" y="3099525"/>
            <a:ext cx="9570000" cy="18285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FFFFFF"/>
              </a:buClr>
              <a:buSzPts val="1400"/>
              <a:buFont typeface="Arial"/>
              <a:buNone/>
              <a:tabLst/>
              <a:defRPr/>
            </a:pPr>
            <a:r>
              <a:rPr kumimoji="0" lang="en-US" sz="2400" b="0" i="0" u="none" strike="noStrike" kern="0" cap="none" spc="0" normalizeH="0" baseline="0" noProof="0">
                <a:ln>
                  <a:noFill/>
                </a:ln>
                <a:solidFill>
                  <a:srgbClr val="FFFFFF"/>
                </a:solidFill>
                <a:effectLst/>
                <a:uLnTx/>
                <a:uFillTx/>
                <a:latin typeface="Arial"/>
                <a:ea typeface="Arial"/>
                <a:cs typeface="Arial"/>
                <a:sym typeface="Arial"/>
              </a:rPr>
              <a:t>Commitment to reducing harms associated with structural racism (housing insecurity/homelessness, mass incarceration, high rates of unemployment, substandard education) is a prerequisite to improved and equitable outcomes for Blacks.</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5" name="Google Shape;465;g1e005182ed4_2_200"/>
          <p:cNvSpPr txBox="1"/>
          <p:nvPr/>
        </p:nvSpPr>
        <p:spPr>
          <a:xfrm>
            <a:off x="1767825" y="5257175"/>
            <a:ext cx="10017900" cy="978900"/>
          </a:xfrm>
          <a:prstGeom prst="rect">
            <a:avLst/>
          </a:prstGeom>
          <a:noFill/>
          <a:ln>
            <a:noFill/>
          </a:ln>
        </p:spPr>
        <p:txBody>
          <a:bodyPr spcFirstLastPara="1" wrap="square" lIns="91400" tIns="91400" rIns="91400" bIns="91400" anchor="t" anchorCtr="0">
            <a:spAutoFit/>
          </a:bodyPr>
          <a:lstStyle/>
          <a:p>
            <a:pPr marL="0" marR="0" lvl="0" indent="0" algn="l" defTabSz="914400" rtl="0" eaLnBrk="1" fontAlgn="auto" latinLnBrk="0" hangingPunct="1">
              <a:lnSpc>
                <a:spcPct val="115000"/>
              </a:lnSpc>
              <a:spcBef>
                <a:spcPts val="0"/>
              </a:spcBef>
              <a:spcAft>
                <a:spcPts val="0"/>
              </a:spcAft>
              <a:buClr>
                <a:srgbClr val="FFFFFF"/>
              </a:buClr>
              <a:buSzPts val="1400"/>
              <a:buFont typeface="Arial"/>
              <a:buNone/>
              <a:tabLst/>
              <a:defRPr/>
            </a:pPr>
            <a:r>
              <a:rPr kumimoji="0" lang="en-US" sz="2400" b="0" i="0" u="none" strike="noStrike" kern="0" cap="none" spc="0" normalizeH="0" baseline="0" noProof="0">
                <a:ln>
                  <a:noFill/>
                </a:ln>
                <a:solidFill>
                  <a:srgbClr val="FFFFFF"/>
                </a:solidFill>
                <a:effectLst/>
                <a:uLnTx/>
                <a:uFillTx/>
                <a:latin typeface="Arial"/>
                <a:ea typeface="Arial"/>
                <a:cs typeface="Arial"/>
                <a:sym typeface="Arial"/>
              </a:rPr>
              <a:t>Parity in research comprehensive training, and targeted funding are necessary to support the attainment of recovery capital for Blacks </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6" name="Google Shape;466;g1e005182ed4_2_200"/>
          <p:cNvSpPr txBox="1"/>
          <p:nvPr/>
        </p:nvSpPr>
        <p:spPr>
          <a:xfrm>
            <a:off x="406400" y="213435"/>
            <a:ext cx="11379200" cy="899100"/>
          </a:xfrm>
          <a:prstGeom prst="rect">
            <a:avLst/>
          </a:prstGeom>
          <a:noFill/>
          <a:ln>
            <a:noFill/>
          </a:ln>
        </p:spPr>
        <p:txBody>
          <a:bodyPr spcFirstLastPara="1" wrap="square" lIns="45675" tIns="45675" rIns="45675" bIns="45675"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4400" b="1" i="0" u="none" strike="noStrike" kern="0" cap="none" spc="0" normalizeH="0" baseline="0" noProof="0">
                <a:ln>
                  <a:noFill/>
                </a:ln>
                <a:solidFill>
                  <a:srgbClr val="FFFFFF"/>
                </a:solidFill>
                <a:effectLst/>
                <a:uLnTx/>
                <a:uFillTx/>
                <a:latin typeface="Arial"/>
                <a:cs typeface="Arial"/>
                <a:sym typeface="Arial"/>
              </a:rPr>
              <a:t>Conclusion</a:t>
            </a:r>
            <a:endParaRPr kumimoji="0" sz="2600" b="1"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g1e005182ed4_2_200"/>
          <p:cNvSpPr/>
          <p:nvPr/>
        </p:nvSpPr>
        <p:spPr>
          <a:xfrm>
            <a:off x="1076843" y="1872314"/>
            <a:ext cx="435300" cy="435300"/>
          </a:xfrm>
          <a:prstGeom prst="ellipse">
            <a:avLst/>
          </a:prstGeom>
          <a:solidFill>
            <a:schemeClr val="accen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8" name="Google Shape;468;g1e005182ed4_2_200"/>
          <p:cNvSpPr/>
          <p:nvPr/>
        </p:nvSpPr>
        <p:spPr>
          <a:xfrm>
            <a:off x="1076843" y="3533069"/>
            <a:ext cx="435300" cy="435300"/>
          </a:xfrm>
          <a:prstGeom prst="ellipse">
            <a:avLst/>
          </a:prstGeom>
          <a:solidFill>
            <a:schemeClr val="accen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9" name="Google Shape;469;g1e005182ed4_2_200"/>
          <p:cNvSpPr/>
          <p:nvPr/>
        </p:nvSpPr>
        <p:spPr>
          <a:xfrm>
            <a:off x="1076843" y="5512474"/>
            <a:ext cx="435300" cy="435300"/>
          </a:xfrm>
          <a:prstGeom prst="ellipse">
            <a:avLst/>
          </a:prstGeom>
          <a:solidFill>
            <a:schemeClr val="accen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473"/>
        <p:cNvGrpSpPr/>
        <p:nvPr/>
      </p:nvGrpSpPr>
      <p:grpSpPr>
        <a:xfrm>
          <a:off x="0" y="0"/>
          <a:ext cx="0" cy="0"/>
          <a:chOff x="0" y="0"/>
          <a:chExt cx="0" cy="0"/>
        </a:xfrm>
      </p:grpSpPr>
      <p:sp>
        <p:nvSpPr>
          <p:cNvPr id="474" name="Google Shape;474;g1e005182ed4_2_210"/>
          <p:cNvSpPr txBox="1">
            <a:spLocks noGrp="1"/>
          </p:cNvSpPr>
          <p:nvPr>
            <p:ph type="title"/>
          </p:nvPr>
        </p:nvSpPr>
        <p:spPr>
          <a:xfrm>
            <a:off x="4297550" y="2718849"/>
            <a:ext cx="7131601" cy="1325701"/>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8100"/>
              <a:buFont typeface="Arial"/>
              <a:buNone/>
            </a:pPr>
            <a:r>
              <a:rPr lang="en-US" sz="8100">
                <a:solidFill>
                  <a:srgbClr val="FFFFFF"/>
                </a:solidFill>
                <a:latin typeface="Arial"/>
                <a:ea typeface="Arial"/>
                <a:cs typeface="Arial"/>
                <a:sym typeface="Arial"/>
              </a:rPr>
              <a:t>Questions?</a:t>
            </a:r>
            <a:endParaRPr/>
          </a:p>
        </p:txBody>
      </p:sp>
      <p:pic>
        <p:nvPicPr>
          <p:cNvPr id="475" name="Google Shape;475;g1e005182ed4_2_210" descr="istockphoto-614728894-612x612.jpg"/>
          <p:cNvPicPr preferRelativeResize="0"/>
          <p:nvPr/>
        </p:nvPicPr>
        <p:blipFill rotWithShape="1">
          <a:blip r:embed="rId3">
            <a:alphaModFix/>
          </a:blip>
          <a:srcRect/>
          <a:stretch/>
        </p:blipFill>
        <p:spPr>
          <a:xfrm>
            <a:off x="0" y="4591051"/>
            <a:ext cx="3400424" cy="2266949"/>
          </a:xfrm>
          <a:prstGeom prst="rect">
            <a:avLst/>
          </a:prstGeom>
          <a:noFill/>
          <a:ln>
            <a:noFill/>
          </a:ln>
        </p:spPr>
      </p:pic>
      <p:pic>
        <p:nvPicPr>
          <p:cNvPr id="476" name="Google Shape;476;g1e005182ed4_2_210" descr="Harlem-New-York-Brownstones-335x252.png.jpeg"/>
          <p:cNvPicPr preferRelativeResize="0"/>
          <p:nvPr/>
        </p:nvPicPr>
        <p:blipFill rotWithShape="1">
          <a:blip r:embed="rId4">
            <a:alphaModFix/>
          </a:blip>
          <a:srcRect/>
          <a:stretch/>
        </p:blipFill>
        <p:spPr>
          <a:xfrm>
            <a:off x="-12700" y="2024810"/>
            <a:ext cx="3413284" cy="2567606"/>
          </a:xfrm>
          <a:prstGeom prst="rect">
            <a:avLst/>
          </a:prstGeom>
          <a:noFill/>
          <a:ln>
            <a:noFill/>
          </a:ln>
        </p:spPr>
      </p:pic>
      <p:pic>
        <p:nvPicPr>
          <p:cNvPr id="477" name="Google Shape;477;g1e005182ed4_2_210" descr="header-option1.jp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2700" y="-7196"/>
            <a:ext cx="3425996" cy="227691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C2FF-E1B7-657C-98A0-7F350DC5D27E}"/>
              </a:ext>
            </a:extLst>
          </p:cNvPr>
          <p:cNvSpPr>
            <a:spLocks noGrp="1"/>
          </p:cNvSpPr>
          <p:nvPr>
            <p:ph type="title"/>
          </p:nvPr>
        </p:nvSpPr>
        <p:spPr/>
        <p:txBody>
          <a:bodyPr/>
          <a:lstStyle/>
          <a:p>
            <a:r>
              <a:rPr lang="en-US" dirty="0"/>
              <a:t>Housekeeping Notes</a:t>
            </a:r>
          </a:p>
        </p:txBody>
      </p:sp>
      <p:sp>
        <p:nvSpPr>
          <p:cNvPr id="3" name="TextBox 2">
            <a:extLst>
              <a:ext uri="{FF2B5EF4-FFF2-40B4-BE49-F238E27FC236}">
                <a16:creationId xmlns:a16="http://schemas.microsoft.com/office/drawing/2014/main" id="{5FEDED0B-1DB8-69FE-F32C-0C7E96EBB69D}"/>
              </a:ext>
            </a:extLst>
          </p:cNvPr>
          <p:cNvSpPr txBox="1"/>
          <p:nvPr/>
        </p:nvSpPr>
        <p:spPr>
          <a:xfrm>
            <a:off x="2338449" y="1923802"/>
            <a:ext cx="7515101"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AM Breakout Sessions 11:00 AM – 12:00 PM</a:t>
            </a:r>
          </a:p>
          <a:p>
            <a:pPr marL="285750" indent="-285750">
              <a:buFont typeface="Arial" panose="020B0604020202020204" pitchFamily="34" charset="0"/>
              <a:buChar char="•"/>
            </a:pPr>
            <a:r>
              <a:rPr lang="en-US" sz="2000" dirty="0"/>
              <a:t>Lunch served at noon in the Presidential Ballroom</a:t>
            </a:r>
          </a:p>
          <a:p>
            <a:pPr marL="285750" indent="-285750">
              <a:buFont typeface="Arial" panose="020B0604020202020204" pitchFamily="34" charset="0"/>
              <a:buChar char="•"/>
            </a:pPr>
            <a:r>
              <a:rPr lang="en-US" sz="2000" dirty="0"/>
              <a:t>Digital Recovery Solutions General Session begins at 1:15 PM</a:t>
            </a:r>
          </a:p>
          <a:p>
            <a:pPr marL="285750" indent="-285750">
              <a:buFont typeface="Arial" panose="020B0604020202020204" pitchFamily="34" charset="0"/>
              <a:buChar char="•"/>
            </a:pPr>
            <a:r>
              <a:rPr lang="en-US" sz="2000" dirty="0"/>
              <a:t>Afternoon Breakout Sessions 2:45 PM – 3:45 PM</a:t>
            </a:r>
          </a:p>
          <a:p>
            <a:pPr marL="285750" indent="-285750">
              <a:buFont typeface="Arial" panose="020B0604020202020204" pitchFamily="34" charset="0"/>
              <a:buChar char="•"/>
            </a:pPr>
            <a:r>
              <a:rPr lang="en-US" sz="2000" dirty="0"/>
              <a:t>Hill Day Informational Session at 4:00 PM</a:t>
            </a:r>
          </a:p>
          <a:p>
            <a:pPr marL="285750" indent="-285750">
              <a:buFont typeface="Arial" panose="020B0604020202020204" pitchFamily="34" charset="0"/>
              <a:buChar char="•"/>
            </a:pPr>
            <a:r>
              <a:rPr lang="en-US" sz="2000" dirty="0"/>
              <a:t>Please join us this evening at 7:00 PM for Movie Night! Choose from one of three inspiring films:</a:t>
            </a:r>
          </a:p>
          <a:p>
            <a:pPr marL="742950" lvl="1" indent="-285750">
              <a:buFont typeface="Arial" panose="020B0604020202020204" pitchFamily="34" charset="0"/>
              <a:buChar char="•"/>
            </a:pPr>
            <a:r>
              <a:rPr lang="en-US" sz="2000" dirty="0"/>
              <a:t>Love in the Time of Fentanyl</a:t>
            </a:r>
          </a:p>
          <a:p>
            <a:pPr marL="742950" lvl="1" indent="-285750">
              <a:buFont typeface="Arial" panose="020B0604020202020204" pitchFamily="34" charset="0"/>
              <a:buChar char="•"/>
            </a:pPr>
            <a:r>
              <a:rPr lang="en-US" sz="2000" dirty="0"/>
              <a:t>Our American Family</a:t>
            </a:r>
          </a:p>
          <a:p>
            <a:pPr marL="742950" lvl="1" indent="-285750">
              <a:buFont typeface="Arial" panose="020B0604020202020204" pitchFamily="34" charset="0"/>
              <a:buChar char="•"/>
            </a:pPr>
            <a:r>
              <a:rPr lang="en-US" sz="2000" dirty="0"/>
              <a:t>Recovery Café with Q&amp;A</a:t>
            </a:r>
          </a:p>
          <a:p>
            <a:pPr marL="285750" indent="-285750">
              <a:buFont typeface="Arial" panose="020B0604020202020204" pitchFamily="34" charset="0"/>
              <a:buChar char="•"/>
            </a:pPr>
            <a:r>
              <a:rPr lang="en-US" sz="2000" dirty="0"/>
              <a:t>No dinner provided this evening, please plan accordingly </a:t>
            </a:r>
          </a:p>
        </p:txBody>
      </p:sp>
    </p:spTree>
    <p:extLst>
      <p:ext uri="{BB962C8B-B14F-4D97-AF65-F5344CB8AC3E}">
        <p14:creationId xmlns:p14="http://schemas.microsoft.com/office/powerpoint/2010/main" val="3024420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C3DC-3568-268C-0D03-2DDCEA58520A}"/>
              </a:ext>
            </a:extLst>
          </p:cNvPr>
          <p:cNvSpPr>
            <a:spLocks noGrp="1"/>
          </p:cNvSpPr>
          <p:nvPr>
            <p:ph type="title"/>
          </p:nvPr>
        </p:nvSpPr>
        <p:spPr/>
        <p:txBody>
          <a:bodyPr/>
          <a:lstStyle/>
          <a:p>
            <a:r>
              <a:rPr lang="en-US" dirty="0">
                <a:latin typeface="Open Sans Extrabold" panose="020B0606030504020204" pitchFamily="34" charset="0"/>
                <a:ea typeface="Open Sans Extrabold" panose="020B0606030504020204" pitchFamily="34" charset="0"/>
                <a:cs typeface="Open Sans Extrabold" panose="020B0606030504020204" pitchFamily="34" charset="0"/>
              </a:rPr>
              <a:t>Break &amp; Breakouts</a:t>
            </a:r>
            <a:br>
              <a:rPr lang="en-US" dirty="0"/>
            </a:br>
            <a:r>
              <a:rPr lang="en-US" sz="3200" b="0" dirty="0"/>
              <a:t>Return to Presidential Ballroom by 1:15 PM </a:t>
            </a:r>
            <a:endParaRPr lang="en-US" b="0" dirty="0"/>
          </a:p>
        </p:txBody>
      </p:sp>
      <p:sp>
        <p:nvSpPr>
          <p:cNvPr id="3" name="Chevron 2">
            <a:hlinkClick r:id="rId2"/>
            <a:extLst>
              <a:ext uri="{FF2B5EF4-FFF2-40B4-BE49-F238E27FC236}">
                <a16:creationId xmlns:a16="http://schemas.microsoft.com/office/drawing/2014/main" id="{52F13D97-E307-C024-88DD-81A2B16E080A}"/>
              </a:ext>
            </a:extLst>
          </p:cNvPr>
          <p:cNvSpPr/>
          <p:nvPr/>
        </p:nvSpPr>
        <p:spPr>
          <a:xfrm>
            <a:off x="11614068" y="2933205"/>
            <a:ext cx="387927" cy="1288473"/>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88126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B958-0F1E-E22D-48F1-E3C687B7ECFA}"/>
              </a:ext>
            </a:extLst>
          </p:cNvPr>
          <p:cNvSpPr>
            <a:spLocks noGrp="1"/>
          </p:cNvSpPr>
          <p:nvPr>
            <p:ph type="title"/>
          </p:nvPr>
        </p:nvSpPr>
        <p:spPr/>
        <p:txBody>
          <a:bodyPr/>
          <a:lstStyle/>
          <a:p>
            <a:r>
              <a:rPr lang="en-US" dirty="0"/>
              <a:t>Welcome Back</a:t>
            </a:r>
          </a:p>
        </p:txBody>
      </p:sp>
    </p:spTree>
    <p:extLst>
      <p:ext uri="{BB962C8B-B14F-4D97-AF65-F5344CB8AC3E}">
        <p14:creationId xmlns:p14="http://schemas.microsoft.com/office/powerpoint/2010/main" val="4257008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24FE19-AB31-FAAB-8299-223F6FCE25A0}"/>
              </a:ext>
            </a:extLst>
          </p:cNvPr>
          <p:cNvSpPr>
            <a:spLocks noGrp="1"/>
          </p:cNvSpPr>
          <p:nvPr>
            <p:ph type="body" sz="quarter" idx="11"/>
          </p:nvPr>
        </p:nvSpPr>
        <p:spPr>
          <a:xfrm>
            <a:off x="2454274" y="1746685"/>
            <a:ext cx="7283449" cy="461474"/>
          </a:xfrm>
        </p:spPr>
        <p:txBody>
          <a:bodyPr>
            <a:normAutofit fontScale="92500" lnSpcReduction="20000"/>
          </a:bodyPr>
          <a:lstStyle/>
          <a:p>
            <a:pPr algn="ctr"/>
            <a:r>
              <a:rPr lang="en-US" sz="3200" dirty="0"/>
              <a:t>Advancing Digital Recovery Solutions</a:t>
            </a:r>
          </a:p>
        </p:txBody>
      </p:sp>
      <p:pic>
        <p:nvPicPr>
          <p:cNvPr id="10" name="Picture Placeholder 9">
            <a:extLst>
              <a:ext uri="{FF2B5EF4-FFF2-40B4-BE49-F238E27FC236}">
                <a16:creationId xmlns:a16="http://schemas.microsoft.com/office/drawing/2014/main" id="{C5319C07-6F86-DAA1-B4AC-BBBAA6369BB2}"/>
              </a:ext>
            </a:extLst>
          </p:cNvPr>
          <p:cNvPicPr>
            <a:picLocks noGrp="1" noChangeAspect="1"/>
          </p:cNvPicPr>
          <p:nvPr>
            <p:ph type="pic" sz="quarter" idx="12"/>
          </p:nvPr>
        </p:nvPicPr>
        <p:blipFill>
          <a:blip r:embed="rId2"/>
          <a:srcRect/>
          <a:stretch/>
        </p:blipFill>
        <p:spPr>
          <a:xfrm>
            <a:off x="2111017" y="2780931"/>
            <a:ext cx="2801815" cy="2802360"/>
          </a:xfrm>
        </p:spPr>
      </p:pic>
      <p:sp>
        <p:nvSpPr>
          <p:cNvPr id="4" name="Text Placeholder 3">
            <a:extLst>
              <a:ext uri="{FF2B5EF4-FFF2-40B4-BE49-F238E27FC236}">
                <a16:creationId xmlns:a16="http://schemas.microsoft.com/office/drawing/2014/main" id="{7F9698B0-FECE-62CC-9B65-CD8B23F78638}"/>
              </a:ext>
            </a:extLst>
          </p:cNvPr>
          <p:cNvSpPr>
            <a:spLocks noGrp="1"/>
          </p:cNvSpPr>
          <p:nvPr>
            <p:ph type="body" sz="quarter" idx="13"/>
          </p:nvPr>
        </p:nvSpPr>
        <p:spPr>
          <a:xfrm>
            <a:off x="751609" y="2140513"/>
            <a:ext cx="10688780" cy="677256"/>
          </a:xfrm>
        </p:spPr>
        <p:txBody>
          <a:bodyPr>
            <a:norm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Presented by </a:t>
            </a:r>
            <a:r>
              <a:rPr lang="en-US" dirty="0"/>
              <a:t>Jon Picard &amp; Nelson Spence</a:t>
            </a:r>
          </a:p>
        </p:txBody>
      </p:sp>
      <p:sp>
        <p:nvSpPr>
          <p:cNvPr id="6" name="Title 5">
            <a:extLst>
              <a:ext uri="{FF2B5EF4-FFF2-40B4-BE49-F238E27FC236}">
                <a16:creationId xmlns:a16="http://schemas.microsoft.com/office/drawing/2014/main" id="{8141BF2B-850F-C612-69BB-6CB62A220045}"/>
              </a:ext>
            </a:extLst>
          </p:cNvPr>
          <p:cNvSpPr>
            <a:spLocks noGrp="1"/>
          </p:cNvSpPr>
          <p:nvPr>
            <p:ph type="title"/>
          </p:nvPr>
        </p:nvSpPr>
        <p:spPr/>
        <p:txBody>
          <a:bodyPr/>
          <a:lstStyle/>
          <a:p>
            <a:r>
              <a:rPr lang="en-US" dirty="0"/>
              <a:t>General Session</a:t>
            </a:r>
          </a:p>
        </p:txBody>
      </p:sp>
      <p:sp>
        <p:nvSpPr>
          <p:cNvPr id="11" name="Date Placeholder 3">
            <a:extLst>
              <a:ext uri="{FF2B5EF4-FFF2-40B4-BE49-F238E27FC236}">
                <a16:creationId xmlns:a16="http://schemas.microsoft.com/office/drawing/2014/main" id="{2DADDB51-45F2-4992-CF30-246C6805C301}"/>
              </a:ext>
            </a:extLst>
          </p:cNvPr>
          <p:cNvSpPr>
            <a:spLocks noGrp="1"/>
          </p:cNvSpPr>
          <p:nvPr>
            <p:ph type="dt" sz="half" idx="10"/>
          </p:nvPr>
        </p:nvSpPr>
        <p:spPr>
          <a:xfrm>
            <a:off x="3510049" y="6186675"/>
            <a:ext cx="5171902" cy="365126"/>
          </a:xfr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pic>
        <p:nvPicPr>
          <p:cNvPr id="21" name="Picture Placeholder 9">
            <a:extLst>
              <a:ext uri="{FF2B5EF4-FFF2-40B4-BE49-F238E27FC236}">
                <a16:creationId xmlns:a16="http://schemas.microsoft.com/office/drawing/2014/main" id="{3132707B-0B52-AB3D-8B86-9B52BF1FADDE}"/>
              </a:ext>
            </a:extLst>
          </p:cNvPr>
          <p:cNvPicPr>
            <a:picLocks noChangeAspect="1"/>
          </p:cNvPicPr>
          <p:nvPr/>
        </p:nvPicPr>
        <p:blipFill>
          <a:blip r:embed="rId3"/>
          <a:srcRect/>
          <a:stretch/>
        </p:blipFill>
        <p:spPr>
          <a:xfrm>
            <a:off x="7282919" y="2783079"/>
            <a:ext cx="2798064" cy="2798064"/>
          </a:xfrm>
          <a:prstGeom prst="rect">
            <a:avLst/>
          </a:prstGeom>
          <a:ln w="76200">
            <a:solidFill>
              <a:schemeClr val="tx1"/>
            </a:solidFill>
          </a:ln>
        </p:spPr>
      </p:pic>
    </p:spTree>
    <p:extLst>
      <p:ext uri="{BB962C8B-B14F-4D97-AF65-F5344CB8AC3E}">
        <p14:creationId xmlns:p14="http://schemas.microsoft.com/office/powerpoint/2010/main" val="517114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D7E93-3E32-D9B0-33B1-70043A31816C}"/>
              </a:ext>
            </a:extLst>
          </p:cNvPr>
          <p:cNvSpPr>
            <a:spLocks noGrp="1"/>
          </p:cNvSpPr>
          <p:nvPr>
            <p:ph type="body" sz="quarter" idx="11"/>
          </p:nvPr>
        </p:nvSpPr>
        <p:spPr>
          <a:xfrm>
            <a:off x="4640800" y="2937785"/>
            <a:ext cx="7283449" cy="461474"/>
          </a:xfrm>
        </p:spPr>
        <p:txBody>
          <a:bodyPr>
            <a:normAutofit lnSpcReduction="10000"/>
          </a:bodyPr>
          <a:lstStyle/>
          <a:p>
            <a:r>
              <a:rPr lang="en-US" sz="2800" dirty="0"/>
              <a:t>Paolo del Vecchio, M.S.W.</a:t>
            </a:r>
          </a:p>
        </p:txBody>
      </p:sp>
      <p:sp>
        <p:nvSpPr>
          <p:cNvPr id="4" name="Text Placeholder 3">
            <a:extLst>
              <a:ext uri="{FF2B5EF4-FFF2-40B4-BE49-F238E27FC236}">
                <a16:creationId xmlns:a16="http://schemas.microsoft.com/office/drawing/2014/main" id="{D70ECBE6-D2EA-36DE-B937-31E824E866B9}"/>
              </a:ext>
            </a:extLst>
          </p:cNvPr>
          <p:cNvSpPr>
            <a:spLocks noGrp="1"/>
          </p:cNvSpPr>
          <p:nvPr>
            <p:ph type="body" sz="quarter" idx="13"/>
          </p:nvPr>
        </p:nvSpPr>
        <p:spPr>
          <a:xfrm>
            <a:off x="4640801" y="3399259"/>
            <a:ext cx="7283449" cy="837074"/>
          </a:xfrm>
        </p:spPr>
        <p:txBody>
          <a:bodyPr>
            <a:normAutofit/>
          </a:bodyPr>
          <a:lstStyle/>
          <a:p>
            <a:r>
              <a:rPr lang="en-US" sz="1800" dirty="0"/>
              <a:t>Director of the Office of Management, Technology, and Operations (OMTO), Director of the Office of Recovery (OR), SAMHSA</a:t>
            </a:r>
          </a:p>
          <a:p>
            <a:endParaRPr lang="en-US" dirty="0"/>
          </a:p>
        </p:txBody>
      </p:sp>
      <p:sp>
        <p:nvSpPr>
          <p:cNvPr id="6" name="Title 5">
            <a:extLst>
              <a:ext uri="{FF2B5EF4-FFF2-40B4-BE49-F238E27FC236}">
                <a16:creationId xmlns:a16="http://schemas.microsoft.com/office/drawing/2014/main" id="{93DDE960-3A46-6E90-2D4E-EE36F5170D1C}"/>
              </a:ext>
            </a:extLst>
          </p:cNvPr>
          <p:cNvSpPr>
            <a:spLocks noGrp="1"/>
          </p:cNvSpPr>
          <p:nvPr>
            <p:ph type="title"/>
          </p:nvPr>
        </p:nvSpPr>
        <p:spPr/>
        <p:txBody>
          <a:bodyPr/>
          <a:lstStyle/>
          <a:p>
            <a:r>
              <a:rPr lang="en-US" dirty="0"/>
              <a:t>Opening Remarks</a:t>
            </a:r>
          </a:p>
        </p:txBody>
      </p:sp>
      <p:pic>
        <p:nvPicPr>
          <p:cNvPr id="8" name="Picture 2">
            <a:extLst>
              <a:ext uri="{FF2B5EF4-FFF2-40B4-BE49-F238E27FC236}">
                <a16:creationId xmlns:a16="http://schemas.microsoft.com/office/drawing/2014/main" id="{C752A227-6BB7-9106-4C95-2BCE5ABFBBC3}"/>
              </a:ext>
            </a:extLst>
          </p:cNvPr>
          <p:cNvPicPr>
            <a:picLocks noGrp="1" noChangeAspect="1" noChangeArrowheads="1"/>
          </p:cNvPicPr>
          <p:nvPr>
            <p:ph type="pic" sz="quarter" idx="12"/>
          </p:nvPr>
        </p:nvPicPr>
        <p:blipFill rotWithShape="1">
          <a:blip r:embed="rId2" cstate="hqprint">
            <a:extLst>
              <a:ext uri="{28A0092B-C50C-407E-A947-70E740481C1C}">
                <a14:useLocalDpi xmlns:a14="http://schemas.microsoft.com/office/drawing/2010/main"/>
              </a:ext>
            </a:extLst>
          </a:blip>
          <a:srcRect/>
          <a:stretch/>
        </p:blipFill>
        <p:spPr bwMode="auto">
          <a:xfrm>
            <a:off x="1408651" y="1935441"/>
            <a:ext cx="2903290" cy="3240566"/>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400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DC4D7B-71E2-A0BA-A53B-CD3FF5BFD4D6}"/>
              </a:ext>
            </a:extLst>
          </p:cNvPr>
          <p:cNvSpPr>
            <a:spLocks noGrp="1"/>
          </p:cNvSpPr>
          <p:nvPr>
            <p:ph type="subTitle" idx="1"/>
          </p:nvPr>
        </p:nvSpPr>
        <p:spPr/>
        <p:txBody>
          <a:bodyPr/>
          <a:lstStyle/>
          <a:p>
            <a:r>
              <a:rPr lang="en-US" dirty="0"/>
              <a:t>A</a:t>
            </a:r>
            <a:r>
              <a:rPr lang="en-US" sz="1600" b="0" i="0" dirty="0">
                <a:effectLst/>
                <a:latin typeface="Verdana" panose="020B0604030504040204" pitchFamily="34" charset="0"/>
              </a:rPr>
              <a:t> digital application for peer support specialists and those who employ them to connect, learn, and grow. </a:t>
            </a:r>
            <a:endParaRPr lang="en-US" dirty="0"/>
          </a:p>
        </p:txBody>
      </p:sp>
      <p:sp>
        <p:nvSpPr>
          <p:cNvPr id="4" name="Date Placeholder 3">
            <a:extLst>
              <a:ext uri="{FF2B5EF4-FFF2-40B4-BE49-F238E27FC236}">
                <a16:creationId xmlns:a16="http://schemas.microsoft.com/office/drawing/2014/main" id="{23FB91FC-8671-1908-9CD8-75B6A1C192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1ED859-9414-0F4E-8A5B-C6555018CB56}" type="datetime1">
              <a:rPr kumimoji="0" lang="en-US" sz="1200" b="0" i="0" u="none" strike="noStrike" kern="1200" cap="none" spc="0" normalizeH="0" baseline="0" noProof="0" smtClean="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6/6/23</a:t>
            </a:fld>
            <a:endParaRPr kumimoji="0" lang="en-US" sz="1200" b="0" i="0" u="none" strike="noStrike" kern="1200" cap="none" spc="0" normalizeH="0" baseline="0" noProof="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A blue text on a white background&#10;&#10;Description automatically generated with low confidence">
            <a:extLst>
              <a:ext uri="{FF2B5EF4-FFF2-40B4-BE49-F238E27FC236}">
                <a16:creationId xmlns:a16="http://schemas.microsoft.com/office/drawing/2014/main" id="{9286EA31-8E8B-28A3-63E7-E8F505A439D3}"/>
              </a:ext>
            </a:extLst>
          </p:cNvPr>
          <p:cNvPicPr>
            <a:picLocks noChangeAspect="1"/>
          </p:cNvPicPr>
          <p:nvPr/>
        </p:nvPicPr>
        <p:blipFill>
          <a:blip r:embed="rId3"/>
          <a:stretch>
            <a:fillRect/>
          </a:stretch>
        </p:blipFill>
        <p:spPr>
          <a:xfrm>
            <a:off x="555226" y="459691"/>
            <a:ext cx="11081547" cy="2462566"/>
          </a:xfrm>
          <a:prstGeom prst="rect">
            <a:avLst/>
          </a:prstGeom>
        </p:spPr>
      </p:pic>
      <p:pic>
        <p:nvPicPr>
          <p:cNvPr id="8" name="Picture 7" descr="A blue text on a black background&#10;&#10;Description automatically generated with medium confidence">
            <a:extLst>
              <a:ext uri="{FF2B5EF4-FFF2-40B4-BE49-F238E27FC236}">
                <a16:creationId xmlns:a16="http://schemas.microsoft.com/office/drawing/2014/main" id="{2D685A3A-D56C-B665-92E6-E84FA449E100}"/>
              </a:ext>
            </a:extLst>
          </p:cNvPr>
          <p:cNvPicPr>
            <a:picLocks noChangeAspect="1"/>
          </p:cNvPicPr>
          <p:nvPr/>
        </p:nvPicPr>
        <p:blipFill>
          <a:blip r:embed="rId4"/>
          <a:stretch>
            <a:fillRect/>
          </a:stretch>
        </p:blipFill>
        <p:spPr>
          <a:xfrm>
            <a:off x="1828800" y="4729846"/>
            <a:ext cx="3505200" cy="1485900"/>
          </a:xfrm>
          <a:prstGeom prst="rect">
            <a:avLst/>
          </a:prstGeom>
        </p:spPr>
      </p:pic>
    </p:spTree>
    <p:extLst>
      <p:ext uri="{BB962C8B-B14F-4D97-AF65-F5344CB8AC3E}">
        <p14:creationId xmlns:p14="http://schemas.microsoft.com/office/powerpoint/2010/main" val="2499247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0FD4-BADC-CE65-908C-15E33CAA02B0}"/>
              </a:ext>
            </a:extLst>
          </p:cNvPr>
          <p:cNvSpPr>
            <a:spLocks noGrp="1"/>
          </p:cNvSpPr>
          <p:nvPr>
            <p:ph type="title"/>
          </p:nvPr>
        </p:nvSpPr>
        <p:spPr/>
        <p:txBody>
          <a:bodyPr/>
          <a:lstStyle/>
          <a:p>
            <a:r>
              <a:rPr lang="en-US" dirty="0"/>
              <a:t>RecoveryNet: The Why</a:t>
            </a:r>
          </a:p>
        </p:txBody>
      </p:sp>
      <p:sp>
        <p:nvSpPr>
          <p:cNvPr id="4" name="Slide Number Placeholder 3">
            <a:extLst>
              <a:ext uri="{FF2B5EF4-FFF2-40B4-BE49-F238E27FC236}">
                <a16:creationId xmlns:a16="http://schemas.microsoft.com/office/drawing/2014/main" id="{B4D6F026-10EF-56C3-41DD-D9FC11D39B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3D3B29E-720C-4942-9120-04A1462B6D68}" type="slidenum">
              <a:rPr kumimoji="0" lang="en-US" sz="1200" b="0" i="0" u="none" strike="noStrike" kern="1200" cap="none" spc="0" normalizeH="0" baseline="0" noProof="0" smtClean="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7">
            <a:extLst>
              <a:ext uri="{FF2B5EF4-FFF2-40B4-BE49-F238E27FC236}">
                <a16:creationId xmlns:a16="http://schemas.microsoft.com/office/drawing/2014/main" id="{957946B3-5E1C-6F9D-591D-719221E2580E}"/>
              </a:ext>
            </a:extLst>
          </p:cNvPr>
          <p:cNvSpPr>
            <a:spLocks noGrp="1"/>
          </p:cNvSpPr>
          <p:nvPr>
            <p:ph idx="1"/>
          </p:nvPr>
        </p:nvSpPr>
        <p:spPr>
          <a:xfrm>
            <a:off x="1135912" y="1533530"/>
            <a:ext cx="4960088" cy="4321171"/>
          </a:xfrm>
        </p:spPr>
        <p:txBody>
          <a:bodyPr>
            <a:normAutofit lnSpcReduction="10000"/>
          </a:bodyPr>
          <a:lstStyle/>
          <a:p>
            <a:r>
              <a:rPr lang="en-US" sz="2800" dirty="0"/>
              <a:t>Workforce</a:t>
            </a:r>
          </a:p>
          <a:p>
            <a:pPr lvl="1"/>
            <a:r>
              <a:rPr lang="en-US" dirty="0"/>
              <a:t>Career Development</a:t>
            </a:r>
          </a:p>
          <a:p>
            <a:pPr lvl="1"/>
            <a:r>
              <a:rPr lang="en-US" dirty="0"/>
              <a:t>Continuing Education</a:t>
            </a:r>
          </a:p>
          <a:p>
            <a:pPr lvl="1"/>
            <a:r>
              <a:rPr lang="en-US" dirty="0"/>
              <a:t>Accessibility to Other Peers</a:t>
            </a:r>
          </a:p>
          <a:p>
            <a:pPr lvl="1"/>
            <a:endParaRPr lang="en-US" dirty="0"/>
          </a:p>
          <a:p>
            <a:r>
              <a:rPr lang="en-US" sz="2800" dirty="0"/>
              <a:t>Providers</a:t>
            </a:r>
          </a:p>
          <a:p>
            <a:pPr lvl="1"/>
            <a:r>
              <a:rPr lang="en-US" dirty="0"/>
              <a:t>Tools and Resources</a:t>
            </a:r>
          </a:p>
          <a:p>
            <a:pPr lvl="1"/>
            <a:r>
              <a:rPr lang="en-US" dirty="0"/>
              <a:t>Capacity</a:t>
            </a:r>
          </a:p>
          <a:p>
            <a:pPr lvl="1"/>
            <a:r>
              <a:rPr lang="en-US" dirty="0"/>
              <a:t>Authenticity of Services</a:t>
            </a:r>
          </a:p>
          <a:p>
            <a:pPr lvl="1"/>
            <a:r>
              <a:rPr lang="en-US" dirty="0"/>
              <a:t>Data and Reporting</a:t>
            </a:r>
          </a:p>
          <a:p>
            <a:endParaRPr lang="en-US" dirty="0"/>
          </a:p>
        </p:txBody>
      </p:sp>
      <p:sp>
        <p:nvSpPr>
          <p:cNvPr id="16" name="Content Placeholder 7">
            <a:extLst>
              <a:ext uri="{FF2B5EF4-FFF2-40B4-BE49-F238E27FC236}">
                <a16:creationId xmlns:a16="http://schemas.microsoft.com/office/drawing/2014/main" id="{D84F5CE0-4E53-A926-2C83-F7DD87281227}"/>
              </a:ext>
            </a:extLst>
          </p:cNvPr>
          <p:cNvSpPr txBox="1">
            <a:spLocks/>
          </p:cNvSpPr>
          <p:nvPr/>
        </p:nvSpPr>
        <p:spPr>
          <a:xfrm>
            <a:off x="6484203" y="1533530"/>
            <a:ext cx="4960088" cy="4321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a:extLst>
              <a:ext uri="{FF2B5EF4-FFF2-40B4-BE49-F238E27FC236}">
                <a16:creationId xmlns:a16="http://schemas.microsoft.com/office/drawing/2014/main" id="{3A761036-EA34-C093-AA68-4B9C9A112A52}"/>
              </a:ext>
            </a:extLst>
          </p:cNvPr>
          <p:cNvPicPr>
            <a:picLocks noChangeAspect="1"/>
          </p:cNvPicPr>
          <p:nvPr/>
        </p:nvPicPr>
        <p:blipFill>
          <a:blip r:embed="rId3"/>
          <a:srcRect/>
          <a:stretch/>
        </p:blipFill>
        <p:spPr>
          <a:xfrm>
            <a:off x="6544389" y="1265094"/>
            <a:ext cx="5288105" cy="5288105"/>
          </a:xfrm>
          <a:prstGeom prst="rect">
            <a:avLst/>
          </a:prstGeom>
        </p:spPr>
      </p:pic>
    </p:spTree>
    <p:extLst>
      <p:ext uri="{BB962C8B-B14F-4D97-AF65-F5344CB8AC3E}">
        <p14:creationId xmlns:p14="http://schemas.microsoft.com/office/powerpoint/2010/main" val="31299739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DA4AA-BB20-0987-D9D7-3E4D817B9A24}"/>
              </a:ext>
            </a:extLst>
          </p:cNvPr>
          <p:cNvSpPr>
            <a:spLocks noGrp="1"/>
          </p:cNvSpPr>
          <p:nvPr>
            <p:ph type="title"/>
          </p:nvPr>
        </p:nvSpPr>
        <p:spPr/>
        <p:txBody>
          <a:bodyPr/>
          <a:lstStyle/>
          <a:p>
            <a:r>
              <a:rPr lang="en-US" dirty="0"/>
              <a:t>RecoveryNet: Who is it for?</a:t>
            </a:r>
          </a:p>
        </p:txBody>
      </p:sp>
      <p:sp>
        <p:nvSpPr>
          <p:cNvPr id="3" name="Content Placeholder 2">
            <a:extLst>
              <a:ext uri="{FF2B5EF4-FFF2-40B4-BE49-F238E27FC236}">
                <a16:creationId xmlns:a16="http://schemas.microsoft.com/office/drawing/2014/main" id="{0C014C22-D822-48A4-B4BC-BFCD9AC43589}"/>
              </a:ext>
            </a:extLst>
          </p:cNvPr>
          <p:cNvSpPr>
            <a:spLocks noGrp="1"/>
          </p:cNvSpPr>
          <p:nvPr>
            <p:ph idx="1"/>
          </p:nvPr>
        </p:nvSpPr>
        <p:spPr>
          <a:xfrm>
            <a:off x="1135912" y="1533530"/>
            <a:ext cx="4960088" cy="5095870"/>
          </a:xfrm>
        </p:spPr>
        <p:txBody>
          <a:bodyPr>
            <a:normAutofit/>
          </a:bodyPr>
          <a:lstStyle/>
          <a:p>
            <a:r>
              <a:rPr lang="en-US" sz="2800" dirty="0"/>
              <a:t>Peer Specialists</a:t>
            </a:r>
          </a:p>
          <a:p>
            <a:pPr lvl="1"/>
            <a:r>
              <a:rPr lang="en-US" dirty="0"/>
              <a:t>Networking</a:t>
            </a:r>
          </a:p>
          <a:p>
            <a:pPr lvl="1"/>
            <a:r>
              <a:rPr lang="en-US" dirty="0"/>
              <a:t>Continuing Education</a:t>
            </a:r>
          </a:p>
          <a:p>
            <a:pPr lvl="1"/>
            <a:r>
              <a:rPr lang="en-US" dirty="0"/>
              <a:t>Meet with Participants Virtually </a:t>
            </a:r>
          </a:p>
          <a:p>
            <a:pPr lvl="1"/>
            <a:endParaRPr lang="en-US" dirty="0"/>
          </a:p>
          <a:p>
            <a:r>
              <a:rPr lang="en-US" sz="2800" dirty="0"/>
              <a:t>Providers</a:t>
            </a:r>
          </a:p>
          <a:p>
            <a:pPr lvl="1"/>
            <a:r>
              <a:rPr lang="en-US" dirty="0"/>
              <a:t>Fidelity</a:t>
            </a:r>
            <a:endParaRPr lang="en-US" sz="2800" dirty="0"/>
          </a:p>
          <a:p>
            <a:pPr lvl="1"/>
            <a:r>
              <a:rPr lang="en-US" dirty="0"/>
              <a:t>Enhanced Data Capture</a:t>
            </a:r>
          </a:p>
          <a:p>
            <a:pPr lvl="1"/>
            <a:r>
              <a:rPr lang="en-US" dirty="0"/>
              <a:t>Organizational Support</a:t>
            </a:r>
          </a:p>
          <a:p>
            <a:pPr lvl="1"/>
            <a:r>
              <a:rPr lang="en-US" dirty="0"/>
              <a:t>Empower Staff</a:t>
            </a:r>
          </a:p>
        </p:txBody>
      </p:sp>
      <p:sp>
        <p:nvSpPr>
          <p:cNvPr id="4" name="Slide Number Placeholder 3">
            <a:extLst>
              <a:ext uri="{FF2B5EF4-FFF2-40B4-BE49-F238E27FC236}">
                <a16:creationId xmlns:a16="http://schemas.microsoft.com/office/drawing/2014/main" id="{7973CF8E-C540-B798-F3F5-9EFB1950F7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3D3B29E-720C-4942-9120-04A1462B6D68}" type="slidenum">
              <a:rPr kumimoji="0" lang="en-US" sz="1200" b="0" i="0" u="none" strike="noStrike" kern="1200" cap="none" spc="0" normalizeH="0" baseline="0" noProof="0" smtClean="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2">
            <a:extLst>
              <a:ext uri="{FF2B5EF4-FFF2-40B4-BE49-F238E27FC236}">
                <a16:creationId xmlns:a16="http://schemas.microsoft.com/office/drawing/2014/main" id="{E240858E-E8B8-1AF7-28BE-F0570A55550D}"/>
              </a:ext>
            </a:extLst>
          </p:cNvPr>
          <p:cNvSpPr txBox="1">
            <a:spLocks/>
          </p:cNvSpPr>
          <p:nvPr/>
        </p:nvSpPr>
        <p:spPr>
          <a:xfrm>
            <a:off x="6393712" y="1533530"/>
            <a:ext cx="4960088" cy="50958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State Agencies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Build and Enhance Recovery Infrastructure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Workforce Development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Data, Data, Data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Reduce Hesitancy in Peer Adoption</a:t>
            </a:r>
          </a:p>
        </p:txBody>
      </p:sp>
    </p:spTree>
    <p:extLst>
      <p:ext uri="{BB962C8B-B14F-4D97-AF65-F5344CB8AC3E}">
        <p14:creationId xmlns:p14="http://schemas.microsoft.com/office/powerpoint/2010/main" val="18739657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0FD4-BADC-CE65-908C-15E33CAA02B0}"/>
              </a:ext>
            </a:extLst>
          </p:cNvPr>
          <p:cNvSpPr>
            <a:spLocks noGrp="1"/>
          </p:cNvSpPr>
          <p:nvPr>
            <p:ph type="title"/>
          </p:nvPr>
        </p:nvSpPr>
        <p:spPr/>
        <p:txBody>
          <a:bodyPr/>
          <a:lstStyle/>
          <a:p>
            <a:r>
              <a:rPr lang="en-US" dirty="0"/>
              <a:t>RecoveryNet: Connect</a:t>
            </a:r>
          </a:p>
        </p:txBody>
      </p:sp>
      <p:sp>
        <p:nvSpPr>
          <p:cNvPr id="4" name="Slide Number Placeholder 3">
            <a:extLst>
              <a:ext uri="{FF2B5EF4-FFF2-40B4-BE49-F238E27FC236}">
                <a16:creationId xmlns:a16="http://schemas.microsoft.com/office/drawing/2014/main" id="{B4D6F026-10EF-56C3-41DD-D9FC11D39B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3D3B29E-720C-4942-9120-04A1462B6D68}" type="slidenum">
              <a:rPr kumimoji="0" lang="en-US" sz="1200" b="0" i="0" u="none" strike="noStrike" kern="1200" cap="none" spc="0" normalizeH="0" baseline="0" noProof="0" smtClean="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Content Placeholder 7">
            <a:extLst>
              <a:ext uri="{FF2B5EF4-FFF2-40B4-BE49-F238E27FC236}">
                <a16:creationId xmlns:a16="http://schemas.microsoft.com/office/drawing/2014/main" id="{D84F5CE0-4E53-A926-2C83-F7DD87281227}"/>
              </a:ext>
            </a:extLst>
          </p:cNvPr>
          <p:cNvSpPr txBox="1">
            <a:spLocks/>
          </p:cNvSpPr>
          <p:nvPr/>
        </p:nvSpPr>
        <p:spPr>
          <a:xfrm>
            <a:off x="6484203" y="1533530"/>
            <a:ext cx="4960088" cy="4321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descr="A picture containing electronics, text, mobile phone, mobile device&#10;&#10;Description automatically generated">
            <a:extLst>
              <a:ext uri="{FF2B5EF4-FFF2-40B4-BE49-F238E27FC236}">
                <a16:creationId xmlns:a16="http://schemas.microsoft.com/office/drawing/2014/main" id="{3A761036-EA34-C093-AA68-4B9C9A112A52}"/>
              </a:ext>
            </a:extLst>
          </p:cNvPr>
          <p:cNvPicPr>
            <a:picLocks noChangeAspect="1"/>
          </p:cNvPicPr>
          <p:nvPr/>
        </p:nvPicPr>
        <p:blipFill>
          <a:blip r:embed="rId3"/>
          <a:stretch>
            <a:fillRect/>
          </a:stretch>
        </p:blipFill>
        <p:spPr>
          <a:xfrm>
            <a:off x="7187491" y="1120878"/>
            <a:ext cx="3553511" cy="5560142"/>
          </a:xfrm>
          <a:prstGeom prst="rect">
            <a:avLst/>
          </a:prstGeom>
        </p:spPr>
      </p:pic>
      <p:sp>
        <p:nvSpPr>
          <p:cNvPr id="19" name="Content Placeholder 7">
            <a:extLst>
              <a:ext uri="{FF2B5EF4-FFF2-40B4-BE49-F238E27FC236}">
                <a16:creationId xmlns:a16="http://schemas.microsoft.com/office/drawing/2014/main" id="{70912986-DD8F-50CD-B9CD-AF439D4E1E27}"/>
              </a:ext>
            </a:extLst>
          </p:cNvPr>
          <p:cNvSpPr txBox="1">
            <a:spLocks/>
          </p:cNvSpPr>
          <p:nvPr/>
        </p:nvSpPr>
        <p:spPr>
          <a:xfrm>
            <a:off x="1135912" y="1740363"/>
            <a:ext cx="5348290" cy="432117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Peer Specialists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Dedicated space for networking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Professional Development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Resource exchange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Events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Timely and relevant advocacy updates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Providers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Build Community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Workforce Retention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8768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0FD4-BADC-CE65-908C-15E33CAA02B0}"/>
              </a:ext>
            </a:extLst>
          </p:cNvPr>
          <p:cNvSpPr>
            <a:spLocks noGrp="1"/>
          </p:cNvSpPr>
          <p:nvPr>
            <p:ph type="title"/>
          </p:nvPr>
        </p:nvSpPr>
        <p:spPr/>
        <p:txBody>
          <a:bodyPr/>
          <a:lstStyle/>
          <a:p>
            <a:r>
              <a:rPr lang="en-US" dirty="0"/>
              <a:t>RecoveryNet: Learn</a:t>
            </a:r>
          </a:p>
        </p:txBody>
      </p:sp>
      <p:sp>
        <p:nvSpPr>
          <p:cNvPr id="4" name="Slide Number Placeholder 3">
            <a:extLst>
              <a:ext uri="{FF2B5EF4-FFF2-40B4-BE49-F238E27FC236}">
                <a16:creationId xmlns:a16="http://schemas.microsoft.com/office/drawing/2014/main" id="{B4D6F026-10EF-56C3-41DD-D9FC11D39B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3D3B29E-720C-4942-9120-04A1462B6D68}" type="slidenum">
              <a:rPr kumimoji="0" lang="en-US" sz="1200" b="0" i="0" u="none" strike="noStrike" kern="1200" cap="none" spc="0" normalizeH="0" baseline="0" noProof="0" smtClean="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Content Placeholder 7">
            <a:extLst>
              <a:ext uri="{FF2B5EF4-FFF2-40B4-BE49-F238E27FC236}">
                <a16:creationId xmlns:a16="http://schemas.microsoft.com/office/drawing/2014/main" id="{D84F5CE0-4E53-A926-2C83-F7DD87281227}"/>
              </a:ext>
            </a:extLst>
          </p:cNvPr>
          <p:cNvSpPr txBox="1">
            <a:spLocks/>
          </p:cNvSpPr>
          <p:nvPr/>
        </p:nvSpPr>
        <p:spPr>
          <a:xfrm>
            <a:off x="6484203" y="1533530"/>
            <a:ext cx="4960088" cy="4321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a:extLst>
              <a:ext uri="{FF2B5EF4-FFF2-40B4-BE49-F238E27FC236}">
                <a16:creationId xmlns:a16="http://schemas.microsoft.com/office/drawing/2014/main" id="{3A761036-EA34-C093-AA68-4B9C9A112A52}"/>
              </a:ext>
            </a:extLst>
          </p:cNvPr>
          <p:cNvPicPr>
            <a:picLocks noChangeAspect="1"/>
          </p:cNvPicPr>
          <p:nvPr/>
        </p:nvPicPr>
        <p:blipFill>
          <a:blip r:embed="rId3"/>
          <a:srcRect/>
          <a:stretch/>
        </p:blipFill>
        <p:spPr>
          <a:xfrm>
            <a:off x="7195785" y="1120878"/>
            <a:ext cx="3536923" cy="5560142"/>
          </a:xfrm>
          <a:prstGeom prst="rect">
            <a:avLst/>
          </a:prstGeom>
        </p:spPr>
      </p:pic>
      <p:sp>
        <p:nvSpPr>
          <p:cNvPr id="6" name="Content Placeholder 7">
            <a:extLst>
              <a:ext uri="{FF2B5EF4-FFF2-40B4-BE49-F238E27FC236}">
                <a16:creationId xmlns:a16="http://schemas.microsoft.com/office/drawing/2014/main" id="{32DB4270-D807-C67E-2D28-927A86F11F12}"/>
              </a:ext>
            </a:extLst>
          </p:cNvPr>
          <p:cNvSpPr txBox="1">
            <a:spLocks/>
          </p:cNvSpPr>
          <p:nvPr/>
        </p:nvSpPr>
        <p:spPr>
          <a:xfrm>
            <a:off x="1135912" y="1740363"/>
            <a:ext cx="4960088" cy="432117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Peer Specialists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Continuing Education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Resources and Tools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Share and attend Events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See upcoming Peer Interactions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Share achievements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Providers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PRSS Best Practices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Supervision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785732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0FD4-BADC-CE65-908C-15E33CAA02B0}"/>
              </a:ext>
            </a:extLst>
          </p:cNvPr>
          <p:cNvSpPr>
            <a:spLocks noGrp="1"/>
          </p:cNvSpPr>
          <p:nvPr>
            <p:ph type="title"/>
          </p:nvPr>
        </p:nvSpPr>
        <p:spPr/>
        <p:txBody>
          <a:bodyPr/>
          <a:lstStyle/>
          <a:p>
            <a:r>
              <a:rPr lang="en-US" dirty="0"/>
              <a:t>RecoveryNet: Grow</a:t>
            </a:r>
          </a:p>
        </p:txBody>
      </p:sp>
      <p:sp>
        <p:nvSpPr>
          <p:cNvPr id="4" name="Slide Number Placeholder 3">
            <a:extLst>
              <a:ext uri="{FF2B5EF4-FFF2-40B4-BE49-F238E27FC236}">
                <a16:creationId xmlns:a16="http://schemas.microsoft.com/office/drawing/2014/main" id="{B4D6F026-10EF-56C3-41DD-D9FC11D39B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3D3B29E-720C-4942-9120-04A1462B6D68}" type="slidenum">
              <a:rPr kumimoji="0" lang="en-US" sz="1200" b="0" i="0" u="none" strike="noStrike" kern="1200" cap="none" spc="0" normalizeH="0" baseline="0" noProof="0" smtClean="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Content Placeholder 7">
            <a:extLst>
              <a:ext uri="{FF2B5EF4-FFF2-40B4-BE49-F238E27FC236}">
                <a16:creationId xmlns:a16="http://schemas.microsoft.com/office/drawing/2014/main" id="{D84F5CE0-4E53-A926-2C83-F7DD87281227}"/>
              </a:ext>
            </a:extLst>
          </p:cNvPr>
          <p:cNvSpPr txBox="1">
            <a:spLocks/>
          </p:cNvSpPr>
          <p:nvPr/>
        </p:nvSpPr>
        <p:spPr>
          <a:xfrm>
            <a:off x="6484203" y="1533530"/>
            <a:ext cx="4960088" cy="4321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a:extLst>
              <a:ext uri="{FF2B5EF4-FFF2-40B4-BE49-F238E27FC236}">
                <a16:creationId xmlns:a16="http://schemas.microsoft.com/office/drawing/2014/main" id="{3A761036-EA34-C093-AA68-4B9C9A112A52}"/>
              </a:ext>
            </a:extLst>
          </p:cNvPr>
          <p:cNvPicPr>
            <a:picLocks noChangeAspect="1"/>
          </p:cNvPicPr>
          <p:nvPr/>
        </p:nvPicPr>
        <p:blipFill>
          <a:blip r:embed="rId3"/>
          <a:srcRect/>
          <a:stretch/>
        </p:blipFill>
        <p:spPr>
          <a:xfrm>
            <a:off x="7385035" y="1120878"/>
            <a:ext cx="3158423" cy="5560142"/>
          </a:xfrm>
          <a:prstGeom prst="rect">
            <a:avLst/>
          </a:prstGeom>
        </p:spPr>
      </p:pic>
      <p:sp>
        <p:nvSpPr>
          <p:cNvPr id="3" name="Content Placeholder 7">
            <a:extLst>
              <a:ext uri="{FF2B5EF4-FFF2-40B4-BE49-F238E27FC236}">
                <a16:creationId xmlns:a16="http://schemas.microsoft.com/office/drawing/2014/main" id="{948A822D-D6CA-C51A-1A7A-6D02286DD0CD}"/>
              </a:ext>
            </a:extLst>
          </p:cNvPr>
          <p:cNvSpPr txBox="1">
            <a:spLocks/>
          </p:cNvSpPr>
          <p:nvPr/>
        </p:nvSpPr>
        <p:spPr>
          <a:xfrm>
            <a:off x="1135912" y="1740363"/>
            <a:ext cx="4960088" cy="4321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Peer Specialists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Operationalize Self-Care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Providers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BARC-10 Assessments for Peer Specialists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Create Custom Assessments to support your Peer Workforce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Integration with RDP 2.0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93118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CC81-F898-1C03-ECBB-E32EEABE57F5}"/>
              </a:ext>
            </a:extLst>
          </p:cNvPr>
          <p:cNvSpPr>
            <a:spLocks noGrp="1"/>
          </p:cNvSpPr>
          <p:nvPr>
            <p:ph type="ctrTitle"/>
          </p:nvPr>
        </p:nvSpPr>
        <p:spPr/>
        <p:txBody>
          <a:bodyPr/>
          <a:lstStyle/>
          <a:p>
            <a:r>
              <a:rPr lang="en-US" dirty="0">
                <a:latin typeface="Verdana"/>
                <a:ea typeface="Verdana"/>
              </a:rPr>
              <a:t>Advancing Digital Recovery Solutions</a:t>
            </a:r>
            <a:endParaRPr lang="en-US" dirty="0"/>
          </a:p>
        </p:txBody>
      </p:sp>
      <p:sp>
        <p:nvSpPr>
          <p:cNvPr id="3" name="Subtitle 2">
            <a:extLst>
              <a:ext uri="{FF2B5EF4-FFF2-40B4-BE49-F238E27FC236}">
                <a16:creationId xmlns:a16="http://schemas.microsoft.com/office/drawing/2014/main" id="{B14B0ADC-9C04-A52D-A31A-67D3E5CFBCF0}"/>
              </a:ext>
            </a:extLst>
          </p:cNvPr>
          <p:cNvSpPr>
            <a:spLocks noGrp="1"/>
          </p:cNvSpPr>
          <p:nvPr>
            <p:ph type="subTitle" idx="1"/>
          </p:nvPr>
        </p:nvSpPr>
        <p:spPr>
          <a:xfrm>
            <a:off x="838200" y="3714289"/>
            <a:ext cx="9144000" cy="760486"/>
          </a:xfrm>
        </p:spPr>
        <p:txBody>
          <a:bodyPr vert="horz" lIns="91440" tIns="45720" rIns="91440" bIns="45720" rtlCol="0" anchor="t">
            <a:normAutofit/>
          </a:bodyPr>
          <a:lstStyle/>
          <a:p>
            <a:r>
              <a:rPr lang="en-US" dirty="0">
                <a:latin typeface="Verdana"/>
                <a:ea typeface="Verdana"/>
              </a:rPr>
              <a:t>Showcasing RecoveryNet and Recovery Data Platform 2.0 to enhance Peer Specialists and Recovery Community Organizations with tools to further connection and data analytics</a:t>
            </a:r>
            <a:endParaRPr lang="en-US" dirty="0"/>
          </a:p>
        </p:txBody>
      </p:sp>
      <p:sp>
        <p:nvSpPr>
          <p:cNvPr id="5" name="Date Placeholder 4">
            <a:extLst>
              <a:ext uri="{FF2B5EF4-FFF2-40B4-BE49-F238E27FC236}">
                <a16:creationId xmlns:a16="http://schemas.microsoft.com/office/drawing/2014/main" id="{FD9D0CF6-0F12-B3CA-CA2A-781F0AF2BA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t>6/5/23</a:t>
            </a:r>
          </a:p>
        </p:txBody>
      </p:sp>
    </p:spTree>
    <p:extLst>
      <p:ext uri="{BB962C8B-B14F-4D97-AF65-F5344CB8AC3E}">
        <p14:creationId xmlns:p14="http://schemas.microsoft.com/office/powerpoint/2010/main" val="4036836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6092-8D01-6D91-EDD6-CD7408A3C8C9}"/>
              </a:ext>
            </a:extLst>
          </p:cNvPr>
          <p:cNvSpPr>
            <a:spLocks noGrp="1"/>
          </p:cNvSpPr>
          <p:nvPr>
            <p:ph type="title"/>
          </p:nvPr>
        </p:nvSpPr>
        <p:spPr/>
        <p:txBody>
          <a:bodyPr/>
          <a:lstStyle/>
          <a:p>
            <a:r>
              <a:rPr lang="en-US">
                <a:latin typeface="Verdana"/>
                <a:ea typeface="Verdana"/>
              </a:rPr>
              <a:t>Key Principles</a:t>
            </a:r>
            <a:endParaRPr lang="en-US"/>
          </a:p>
        </p:txBody>
      </p:sp>
      <p:sp>
        <p:nvSpPr>
          <p:cNvPr id="3" name="Content Placeholder 2">
            <a:extLst>
              <a:ext uri="{FF2B5EF4-FFF2-40B4-BE49-F238E27FC236}">
                <a16:creationId xmlns:a16="http://schemas.microsoft.com/office/drawing/2014/main" id="{74FFF774-B998-812E-7BF5-CD99729225A4}"/>
              </a:ext>
            </a:extLst>
          </p:cNvPr>
          <p:cNvSpPr>
            <a:spLocks noGrp="1"/>
          </p:cNvSpPr>
          <p:nvPr>
            <p:ph idx="1"/>
          </p:nvPr>
        </p:nvSpPr>
        <p:spPr>
          <a:xfrm>
            <a:off x="584928" y="1533530"/>
            <a:ext cx="7767765" cy="4321171"/>
          </a:xfrm>
        </p:spPr>
        <p:txBody>
          <a:bodyPr vert="horz" lIns="91440" tIns="45720" rIns="91440" bIns="45720" rtlCol="0" anchor="ctr">
            <a:normAutofit/>
          </a:bodyPr>
          <a:lstStyle/>
          <a:p>
            <a:pPr>
              <a:buNone/>
            </a:pPr>
            <a:r>
              <a:rPr lang="en-US" sz="2300" dirty="0">
                <a:latin typeface="Arial"/>
                <a:ea typeface="Verdana"/>
                <a:cs typeface="Arial"/>
              </a:rPr>
              <a:t>•</a:t>
            </a:r>
            <a:r>
              <a:rPr lang="en-US" sz="2300" dirty="0">
                <a:solidFill>
                  <a:srgbClr val="44546A"/>
                </a:solidFill>
                <a:latin typeface="Verdana"/>
                <a:ea typeface="Verdana"/>
              </a:rPr>
              <a:t>Recovery Changes LIVES</a:t>
            </a:r>
            <a:endParaRPr lang="en-US" dirty="0"/>
          </a:p>
          <a:p>
            <a:pPr>
              <a:buNone/>
            </a:pPr>
            <a:r>
              <a:rPr lang="en-US" sz="2300" dirty="0">
                <a:latin typeface="Arial"/>
                <a:ea typeface="Verdana"/>
                <a:cs typeface="Arial"/>
              </a:rPr>
              <a:t>•</a:t>
            </a:r>
            <a:r>
              <a:rPr lang="en-US" sz="2300" dirty="0">
                <a:solidFill>
                  <a:srgbClr val="44546A"/>
                </a:solidFill>
                <a:latin typeface="Verdana"/>
                <a:ea typeface="Verdana"/>
              </a:rPr>
              <a:t>We have all seen powerful personal recovery stories</a:t>
            </a:r>
            <a:endParaRPr lang="en-US" dirty="0"/>
          </a:p>
          <a:p>
            <a:pPr>
              <a:buNone/>
            </a:pPr>
            <a:r>
              <a:rPr lang="en-US" sz="2300" dirty="0">
                <a:latin typeface="Arial"/>
                <a:ea typeface="Verdana"/>
                <a:cs typeface="Arial"/>
              </a:rPr>
              <a:t>•</a:t>
            </a:r>
            <a:r>
              <a:rPr lang="en-US" sz="2300" dirty="0">
                <a:solidFill>
                  <a:srgbClr val="44546A"/>
                </a:solidFill>
                <a:latin typeface="Verdana"/>
                <a:ea typeface="Verdana"/>
              </a:rPr>
              <a:t>Data tells the story of recovery in people, communities, and nationally</a:t>
            </a:r>
            <a:endParaRPr lang="en-US" dirty="0"/>
          </a:p>
          <a:p>
            <a:pPr>
              <a:buNone/>
            </a:pPr>
            <a:r>
              <a:rPr lang="en-US" sz="2300" dirty="0">
                <a:latin typeface="Arial"/>
                <a:ea typeface="Verdana"/>
                <a:cs typeface="Arial"/>
              </a:rPr>
              <a:t>•</a:t>
            </a:r>
            <a:r>
              <a:rPr lang="en-US" sz="2300" dirty="0">
                <a:solidFill>
                  <a:srgbClr val="44546A"/>
                </a:solidFill>
                <a:latin typeface="Verdana"/>
                <a:ea typeface="Verdana"/>
              </a:rPr>
              <a:t>We must inform the Recovery Movement through all aspects of data analytics</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C7C4541-FCAA-98FB-51F5-A5EB224E927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3D3B29E-720C-4942-9120-04A1462B6D68}" type="slidenum">
              <a:rPr kumimoji="0" lang="en-US" sz="1200" b="0" i="0" u="none" strike="noStrike" kern="1200" cap="none" spc="0" normalizeH="0" baseline="0" noProof="0" smtClean="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 name="Picture 5">
            <a:extLst>
              <a:ext uri="{FF2B5EF4-FFF2-40B4-BE49-F238E27FC236}">
                <a16:creationId xmlns:a16="http://schemas.microsoft.com/office/drawing/2014/main" id="{E5BD4A39-7800-9B97-B2DE-6F5E3E9F28DE}"/>
              </a:ext>
            </a:extLst>
          </p:cNvPr>
          <p:cNvPicPr>
            <a:picLocks noChangeAspect="1"/>
          </p:cNvPicPr>
          <p:nvPr/>
        </p:nvPicPr>
        <p:blipFill>
          <a:blip r:embed="rId2"/>
          <a:stretch>
            <a:fillRect/>
          </a:stretch>
        </p:blipFill>
        <p:spPr>
          <a:xfrm>
            <a:off x="8452339" y="1420935"/>
            <a:ext cx="3270738" cy="4625730"/>
          </a:xfrm>
          <a:prstGeom prst="rect">
            <a:avLst/>
          </a:prstGeom>
        </p:spPr>
      </p:pic>
    </p:spTree>
    <p:extLst>
      <p:ext uri="{BB962C8B-B14F-4D97-AF65-F5344CB8AC3E}">
        <p14:creationId xmlns:p14="http://schemas.microsoft.com/office/powerpoint/2010/main" val="41727668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F9968-3B1B-C1B9-E788-05CC423D8640}"/>
              </a:ext>
            </a:extLst>
          </p:cNvPr>
          <p:cNvSpPr>
            <a:spLocks noGrp="1"/>
          </p:cNvSpPr>
          <p:nvPr>
            <p:ph type="title"/>
          </p:nvPr>
        </p:nvSpPr>
        <p:spPr/>
        <p:txBody>
          <a:bodyPr/>
          <a:lstStyle/>
          <a:p>
            <a:r>
              <a:rPr lang="en-US"/>
              <a:t>Trends &amp; Responses</a:t>
            </a:r>
          </a:p>
        </p:txBody>
      </p:sp>
      <p:sp>
        <p:nvSpPr>
          <p:cNvPr id="4" name="Slide Number Placeholder 3">
            <a:extLst>
              <a:ext uri="{FF2B5EF4-FFF2-40B4-BE49-F238E27FC236}">
                <a16:creationId xmlns:a16="http://schemas.microsoft.com/office/drawing/2014/main" id="{A92AAAF8-98D4-D07B-AD4C-6CBC1EBC690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3D3B29E-720C-4942-9120-04A1462B6D68}" type="slidenum">
              <a:rPr kumimoji="0" lang="en-US" sz="1200" b="0" i="0" u="none" strike="noStrike" kern="1200" cap="none" spc="0" normalizeH="0" baseline="0" noProof="0" smtClean="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Content Placeholder 2">
            <a:extLst>
              <a:ext uri="{FF2B5EF4-FFF2-40B4-BE49-F238E27FC236}">
                <a16:creationId xmlns:a16="http://schemas.microsoft.com/office/drawing/2014/main" id="{8D47B96D-B9AC-4058-1858-F7687783DE04}"/>
              </a:ext>
            </a:extLst>
          </p:cNvPr>
          <p:cNvGraphicFramePr>
            <a:graphicFrameLocks noGrp="1"/>
          </p:cNvGraphicFramePr>
          <p:nvPr>
            <p:ph idx="1"/>
          </p:nvPr>
        </p:nvGraphicFramePr>
        <p:xfrm>
          <a:off x="585932" y="1543916"/>
          <a:ext cx="6989041"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28A7485-D3CC-C7E9-D250-AAB4DB401081}"/>
              </a:ext>
            </a:extLst>
          </p:cNvPr>
          <p:cNvSpPr txBox="1"/>
          <p:nvPr/>
        </p:nvSpPr>
        <p:spPr>
          <a:xfrm>
            <a:off x="9656956" y="2999678"/>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16B"/>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7D326E1-B460-67CF-49B1-44B1E1F3A420}"/>
              </a:ext>
            </a:extLst>
          </p:cNvPr>
          <p:cNvSpPr txBox="1"/>
          <p:nvPr/>
        </p:nvSpPr>
        <p:spPr>
          <a:xfrm>
            <a:off x="9367024" y="2776654"/>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16B"/>
              </a:solidFill>
              <a:effectLst/>
              <a:uLnTx/>
              <a:uFillTx/>
              <a:latin typeface="Calibri" panose="020F0502020204030204"/>
              <a:ea typeface="+mn-ea"/>
              <a:cs typeface="+mn-cs"/>
            </a:endParaRPr>
          </a:p>
        </p:txBody>
      </p:sp>
      <p:graphicFrame>
        <p:nvGraphicFramePr>
          <p:cNvPr id="7" name="Diagram 6">
            <a:extLst>
              <a:ext uri="{FF2B5EF4-FFF2-40B4-BE49-F238E27FC236}">
                <a16:creationId xmlns:a16="http://schemas.microsoft.com/office/drawing/2014/main" id="{66F592CC-2F70-5D70-8090-002D442A32E1}"/>
              </a:ext>
            </a:extLst>
          </p:cNvPr>
          <p:cNvGraphicFramePr/>
          <p:nvPr/>
        </p:nvGraphicFramePr>
        <p:xfrm>
          <a:off x="7766865" y="1486351"/>
          <a:ext cx="3677425" cy="22181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5B6F0838-3D23-DCE1-EE27-8B5428D7722B}"/>
              </a:ext>
            </a:extLst>
          </p:cNvPr>
          <p:cNvSpPr txBox="1"/>
          <p:nvPr/>
        </p:nvSpPr>
        <p:spPr>
          <a:xfrm>
            <a:off x="8564137" y="4527395"/>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16B"/>
              </a:solidFill>
              <a:effectLst/>
              <a:uLnTx/>
              <a:uFillTx/>
              <a:latin typeface="Calibri" panose="020F0502020204030204"/>
              <a:ea typeface="+mn-ea"/>
              <a:cs typeface="+mn-cs"/>
            </a:endParaRPr>
          </a:p>
        </p:txBody>
      </p:sp>
      <p:graphicFrame>
        <p:nvGraphicFramePr>
          <p:cNvPr id="9" name="Diagram 8">
            <a:extLst>
              <a:ext uri="{FF2B5EF4-FFF2-40B4-BE49-F238E27FC236}">
                <a16:creationId xmlns:a16="http://schemas.microsoft.com/office/drawing/2014/main" id="{1D5051F3-80E7-1A15-1B34-2924887221E7}"/>
              </a:ext>
            </a:extLst>
          </p:cNvPr>
          <p:cNvGraphicFramePr/>
          <p:nvPr/>
        </p:nvGraphicFramePr>
        <p:xfrm>
          <a:off x="7766864" y="1792570"/>
          <a:ext cx="3677425" cy="22181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TextBox 9">
            <a:extLst>
              <a:ext uri="{FF2B5EF4-FFF2-40B4-BE49-F238E27FC236}">
                <a16:creationId xmlns:a16="http://schemas.microsoft.com/office/drawing/2014/main" id="{75A91769-7F32-76DA-1DA7-DC2343C36AF4}"/>
              </a:ext>
            </a:extLst>
          </p:cNvPr>
          <p:cNvSpPr txBox="1"/>
          <p:nvPr/>
        </p:nvSpPr>
        <p:spPr>
          <a:xfrm>
            <a:off x="8686800" y="4806176"/>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16B"/>
              </a:solidFill>
              <a:effectLst/>
              <a:uLnTx/>
              <a:uFillTx/>
              <a:latin typeface="Calibri" panose="020F0502020204030204"/>
              <a:ea typeface="+mn-ea"/>
              <a:cs typeface="+mn-cs"/>
            </a:endParaRPr>
          </a:p>
        </p:txBody>
      </p:sp>
      <p:graphicFrame>
        <p:nvGraphicFramePr>
          <p:cNvPr id="11" name="Diagram 10">
            <a:extLst>
              <a:ext uri="{FF2B5EF4-FFF2-40B4-BE49-F238E27FC236}">
                <a16:creationId xmlns:a16="http://schemas.microsoft.com/office/drawing/2014/main" id="{36858F9A-2564-E4EB-CC65-12859B02C606}"/>
              </a:ext>
            </a:extLst>
          </p:cNvPr>
          <p:cNvGraphicFramePr/>
          <p:nvPr/>
        </p:nvGraphicFramePr>
        <p:xfrm>
          <a:off x="7766864" y="2319924"/>
          <a:ext cx="3677425" cy="221815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2730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Graphic spid="9" grpId="0">
        <p:bldAsOne/>
      </p:bldGraphic>
      <p:bldGraphic spid="9" grpId="1">
        <p:bldAsOne/>
      </p:bldGraphic>
      <p:bldGraphic spid="11"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7808-9376-279E-445A-0AD0DBF064AA}"/>
              </a:ext>
            </a:extLst>
          </p:cNvPr>
          <p:cNvSpPr>
            <a:spLocks noGrp="1"/>
          </p:cNvSpPr>
          <p:nvPr>
            <p:ph type="title"/>
          </p:nvPr>
        </p:nvSpPr>
        <p:spPr/>
        <p:txBody>
          <a:bodyPr/>
          <a:lstStyle/>
          <a:p>
            <a:r>
              <a:rPr lang="en-US"/>
              <a:t>Data Analytics</a:t>
            </a:r>
          </a:p>
        </p:txBody>
      </p:sp>
      <p:sp>
        <p:nvSpPr>
          <p:cNvPr id="4" name="Slide Number Placeholder 3">
            <a:extLst>
              <a:ext uri="{FF2B5EF4-FFF2-40B4-BE49-F238E27FC236}">
                <a16:creationId xmlns:a16="http://schemas.microsoft.com/office/drawing/2014/main" id="{ABE78330-C38D-DCF9-3618-6C0E65116B1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3D3B29E-720C-4942-9120-04A1462B6D68}" type="slidenum">
              <a:rPr kumimoji="0" lang="en-US" sz="1200" b="0" i="0" u="none" strike="noStrike" kern="1200" cap="none" spc="0" normalizeH="0" baseline="0" noProof="0" smtClean="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 name="Content Placeholder 4" descr="Text, timeline&#10;&#10;Description automatically generated">
            <a:extLst>
              <a:ext uri="{FF2B5EF4-FFF2-40B4-BE49-F238E27FC236}">
                <a16:creationId xmlns:a16="http://schemas.microsoft.com/office/drawing/2014/main" id="{0181150C-2268-CA53-6AC1-25ED1D11FC83}"/>
              </a:ext>
            </a:extLst>
          </p:cNvPr>
          <p:cNvPicPr>
            <a:picLocks noGrp="1" noChangeAspect="1"/>
          </p:cNvPicPr>
          <p:nvPr>
            <p:ph idx="1"/>
          </p:nvPr>
        </p:nvPicPr>
        <p:blipFill>
          <a:blip r:embed="rId2"/>
          <a:stretch>
            <a:fillRect/>
          </a:stretch>
        </p:blipFill>
        <p:spPr>
          <a:xfrm>
            <a:off x="961972" y="1119193"/>
            <a:ext cx="10268056" cy="5575096"/>
          </a:xfrm>
          <a:prstGeom prst="rect">
            <a:avLst/>
          </a:prstGeom>
        </p:spPr>
      </p:pic>
    </p:spTree>
    <p:extLst>
      <p:ext uri="{BB962C8B-B14F-4D97-AF65-F5344CB8AC3E}">
        <p14:creationId xmlns:p14="http://schemas.microsoft.com/office/powerpoint/2010/main" val="902926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F01A-6BB4-445D-8BE6-AB9B248B7230}"/>
              </a:ext>
            </a:extLst>
          </p:cNvPr>
          <p:cNvSpPr>
            <a:spLocks noGrp="1"/>
          </p:cNvSpPr>
          <p:nvPr>
            <p:ph type="ctrTitle"/>
          </p:nvPr>
        </p:nvSpPr>
        <p:spPr>
          <a:xfrm>
            <a:off x="613954" y="739850"/>
            <a:ext cx="11332426" cy="552283"/>
          </a:xfrm>
        </p:spPr>
        <p:txBody>
          <a:bodyPr>
            <a:noAutofit/>
          </a:bodyPr>
          <a:lstStyle/>
          <a:p>
            <a:pPr marL="0" marR="0">
              <a:lnSpc>
                <a:spcPct val="107000"/>
              </a:lnSpc>
              <a:spcBef>
                <a:spcPts val="0"/>
              </a:spcBef>
              <a:spcAft>
                <a:spcPts val="800"/>
              </a:spcAft>
            </a:pPr>
            <a:r>
              <a:rPr lang="en-US" sz="3200" b="1" dirty="0">
                <a:effectLst/>
                <a:latin typeface="+mn-lt"/>
                <a:ea typeface="Calibri" panose="020F0502020204030204" pitchFamily="34" charset="0"/>
                <a:cs typeface="Times New Roman" panose="02020603050405020304" pitchFamily="18" charset="0"/>
              </a:rPr>
              <a:t>SAMHSA’s Focus on Advancing Recovery Across the Nation</a:t>
            </a:r>
            <a:endParaRPr lang="en-US" sz="3200" dirty="0">
              <a:effectLst/>
              <a:latin typeface="+mn-lt"/>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8F7FDF82-E4FD-4B46-BEE3-522AC3E5B7A6}"/>
              </a:ext>
            </a:extLst>
          </p:cNvPr>
          <p:cNvSpPr>
            <a:spLocks noGrp="1"/>
          </p:cNvSpPr>
          <p:nvPr>
            <p:ph type="body" sz="quarter" idx="10"/>
          </p:nvPr>
        </p:nvSpPr>
        <p:spPr>
          <a:xfrm>
            <a:off x="414168" y="5769643"/>
            <a:ext cx="6303155" cy="825500"/>
          </a:xfrm>
        </p:spPr>
        <p:txBody>
          <a:bodyPr>
            <a:normAutofit/>
          </a:bodyPr>
          <a:lstStyle/>
          <a:p>
            <a:r>
              <a:rPr lang="en-US" b="1" dirty="0"/>
              <a:t>Faces and Voices of Recovery, Recovery Leadership Summit</a:t>
            </a:r>
          </a:p>
          <a:p>
            <a:r>
              <a:rPr lang="en-US" b="1" dirty="0"/>
              <a:t>June 6, 2023</a:t>
            </a:r>
          </a:p>
        </p:txBody>
      </p:sp>
      <p:sp>
        <p:nvSpPr>
          <p:cNvPr id="4" name="Subtitle 3">
            <a:extLst>
              <a:ext uri="{FF2B5EF4-FFF2-40B4-BE49-F238E27FC236}">
                <a16:creationId xmlns:a16="http://schemas.microsoft.com/office/drawing/2014/main" id="{8A57AC27-E17C-4AAE-BB9C-35D20415BFF6}"/>
              </a:ext>
            </a:extLst>
          </p:cNvPr>
          <p:cNvSpPr>
            <a:spLocks noGrp="1"/>
          </p:cNvSpPr>
          <p:nvPr>
            <p:ph type="subTitle" idx="1"/>
          </p:nvPr>
        </p:nvSpPr>
        <p:spPr>
          <a:xfrm>
            <a:off x="2434895" y="2921620"/>
            <a:ext cx="9511485" cy="2286007"/>
          </a:xfrm>
        </p:spPr>
        <p:txBody>
          <a:bodyPr>
            <a:normAutofit/>
          </a:bodyPr>
          <a:lstStyle/>
          <a:p>
            <a:r>
              <a:rPr lang="en-US" sz="2400" b="1" dirty="0">
                <a:latin typeface="Arial" panose="020B0604020202020204" pitchFamily="34" charset="0"/>
                <a:cs typeface="Arial" panose="020B0604020202020204" pitchFamily="34" charset="0"/>
              </a:rPr>
              <a:t>Paolo del Vecchio, MSW</a:t>
            </a:r>
          </a:p>
          <a:p>
            <a:r>
              <a:rPr lang="en-US" sz="2400" b="1" dirty="0">
                <a:latin typeface="Arial" panose="020B0604020202020204" pitchFamily="34" charset="0"/>
                <a:cs typeface="Arial" panose="020B0604020202020204" pitchFamily="34" charset="0"/>
              </a:rPr>
              <a:t>Director, Office of Recovery</a:t>
            </a:r>
          </a:p>
          <a:p>
            <a:r>
              <a:rPr lang="en-US" sz="2400" b="1" dirty="0">
                <a:latin typeface="Arial" panose="020B0604020202020204" pitchFamily="34" charset="0"/>
                <a:cs typeface="Arial" panose="020B0604020202020204" pitchFamily="34" charset="0"/>
              </a:rPr>
              <a:t>Substance Abuse and Mental Health Services Administration</a:t>
            </a:r>
          </a:p>
          <a:p>
            <a:r>
              <a:rPr lang="en-US" sz="2400" b="1" dirty="0">
                <a:latin typeface="Arial" panose="020B0604020202020204" pitchFamily="34" charset="0"/>
                <a:cs typeface="Arial" panose="020B0604020202020204" pitchFamily="34" charset="0"/>
              </a:rPr>
              <a:t>U.S. Department of Health and Human Services</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7252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7E73A-7C35-69FB-120F-375B16E6C37D}"/>
              </a:ext>
            </a:extLst>
          </p:cNvPr>
          <p:cNvSpPr>
            <a:spLocks noGrp="1"/>
          </p:cNvSpPr>
          <p:nvPr>
            <p:ph type="title"/>
          </p:nvPr>
        </p:nvSpPr>
        <p:spPr/>
        <p:txBody>
          <a:bodyPr/>
          <a:lstStyle/>
          <a:p>
            <a:r>
              <a:rPr lang="en-US"/>
              <a:t>Participant Analytics</a:t>
            </a:r>
          </a:p>
        </p:txBody>
      </p:sp>
      <p:pic>
        <p:nvPicPr>
          <p:cNvPr id="6" name="Content Placeholder 5" descr="A screenshot of a computer&#10;&#10;Description automatically generated with medium confidence">
            <a:extLst>
              <a:ext uri="{FF2B5EF4-FFF2-40B4-BE49-F238E27FC236}">
                <a16:creationId xmlns:a16="http://schemas.microsoft.com/office/drawing/2014/main" id="{0469331F-8B28-C8E4-F2A4-97A626FCC3BE}"/>
              </a:ext>
            </a:extLst>
          </p:cNvPr>
          <p:cNvPicPr>
            <a:picLocks noGrp="1" noChangeAspect="1"/>
          </p:cNvPicPr>
          <p:nvPr>
            <p:ph idx="1"/>
          </p:nvPr>
        </p:nvPicPr>
        <p:blipFill>
          <a:blip r:embed="rId2"/>
          <a:stretch>
            <a:fillRect/>
          </a:stretch>
        </p:blipFill>
        <p:spPr>
          <a:xfrm>
            <a:off x="669772" y="1176686"/>
            <a:ext cx="10852456" cy="5502894"/>
          </a:xfrm>
        </p:spPr>
      </p:pic>
      <p:sp>
        <p:nvSpPr>
          <p:cNvPr id="4" name="Slide Number Placeholder 3">
            <a:extLst>
              <a:ext uri="{FF2B5EF4-FFF2-40B4-BE49-F238E27FC236}">
                <a16:creationId xmlns:a16="http://schemas.microsoft.com/office/drawing/2014/main" id="{F58D8164-B962-93DC-ACC9-B02051B74AB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3D3B29E-720C-4942-9120-04A1462B6D68}" type="slidenum">
              <a:rPr kumimoji="0" lang="en-US" sz="1200" b="0" i="0" u="none" strike="noStrike" kern="1200" cap="none" spc="0" normalizeH="0" baseline="0" noProof="0" smtClean="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5758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171662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D7E93-3E32-D9B0-33B1-70043A31816C}"/>
              </a:ext>
            </a:extLst>
          </p:cNvPr>
          <p:cNvSpPr>
            <a:spLocks noGrp="1"/>
          </p:cNvSpPr>
          <p:nvPr>
            <p:ph type="body" sz="quarter" idx="11"/>
          </p:nvPr>
        </p:nvSpPr>
        <p:spPr>
          <a:xfrm>
            <a:off x="5311920" y="3198263"/>
            <a:ext cx="7283449" cy="461474"/>
          </a:xfrm>
        </p:spPr>
        <p:txBody>
          <a:bodyPr>
            <a:normAutofit lnSpcReduction="10000"/>
          </a:bodyPr>
          <a:lstStyle/>
          <a:p>
            <a:r>
              <a:rPr lang="en-US" sz="2800" dirty="0"/>
              <a:t>Patty McCarthy</a:t>
            </a:r>
          </a:p>
        </p:txBody>
      </p:sp>
      <p:sp>
        <p:nvSpPr>
          <p:cNvPr id="4" name="Text Placeholder 3">
            <a:extLst>
              <a:ext uri="{FF2B5EF4-FFF2-40B4-BE49-F238E27FC236}">
                <a16:creationId xmlns:a16="http://schemas.microsoft.com/office/drawing/2014/main" id="{D70ECBE6-D2EA-36DE-B937-31E824E866B9}"/>
              </a:ext>
            </a:extLst>
          </p:cNvPr>
          <p:cNvSpPr>
            <a:spLocks noGrp="1"/>
          </p:cNvSpPr>
          <p:nvPr>
            <p:ph type="body" sz="quarter" idx="13"/>
          </p:nvPr>
        </p:nvSpPr>
        <p:spPr>
          <a:xfrm>
            <a:off x="5311921" y="3659737"/>
            <a:ext cx="7283449" cy="837074"/>
          </a:xfrm>
        </p:spPr>
        <p:txBody>
          <a:bodyPr>
            <a:normAutofit/>
          </a:bodyPr>
          <a:lstStyle/>
          <a:p>
            <a:r>
              <a:rPr lang="en-US" sz="1800" dirty="0"/>
              <a:t>Chief Executive Officer </a:t>
            </a:r>
          </a:p>
          <a:p>
            <a:r>
              <a:rPr lang="en-US" dirty="0"/>
              <a:t>Faces &amp; Voices of Recovery</a:t>
            </a:r>
            <a:endParaRPr lang="en-US" sz="1800" dirty="0"/>
          </a:p>
          <a:p>
            <a:endParaRPr lang="en-US" dirty="0"/>
          </a:p>
        </p:txBody>
      </p:sp>
      <p:sp>
        <p:nvSpPr>
          <p:cNvPr id="6" name="Title 5">
            <a:extLst>
              <a:ext uri="{FF2B5EF4-FFF2-40B4-BE49-F238E27FC236}">
                <a16:creationId xmlns:a16="http://schemas.microsoft.com/office/drawing/2014/main" id="{93DDE960-3A46-6E90-2D4E-EE36F5170D1C}"/>
              </a:ext>
            </a:extLst>
          </p:cNvPr>
          <p:cNvSpPr>
            <a:spLocks noGrp="1"/>
          </p:cNvSpPr>
          <p:nvPr>
            <p:ph type="title"/>
          </p:nvPr>
        </p:nvSpPr>
        <p:spPr/>
        <p:txBody>
          <a:bodyPr/>
          <a:lstStyle/>
          <a:p>
            <a:r>
              <a:rPr lang="en-US" dirty="0"/>
              <a:t>News &amp; Updates</a:t>
            </a:r>
          </a:p>
        </p:txBody>
      </p:sp>
      <p:pic>
        <p:nvPicPr>
          <p:cNvPr id="7" name="Picture Placeholder 9">
            <a:extLst>
              <a:ext uri="{FF2B5EF4-FFF2-40B4-BE49-F238E27FC236}">
                <a16:creationId xmlns:a16="http://schemas.microsoft.com/office/drawing/2014/main" id="{B5DDC38D-0FED-F157-EBA6-3EC557FFB31E}"/>
              </a:ext>
            </a:extLst>
          </p:cNvPr>
          <p:cNvPicPr>
            <a:picLocks noGrp="1" noChangeAspect="1"/>
          </p:cNvPicPr>
          <p:nvPr>
            <p:ph type="pic" sz="quarter" idx="12"/>
          </p:nvPr>
        </p:nvPicPr>
        <p:blipFill rotWithShape="1">
          <a:blip r:embed="rId2"/>
          <a:srcRect/>
          <a:stretch/>
        </p:blipFill>
        <p:spPr>
          <a:xfrm>
            <a:off x="2071382" y="2334536"/>
            <a:ext cx="2801815" cy="2802360"/>
          </a:xfrm>
          <a:prstGeom prst="rect">
            <a:avLst/>
          </a:prstGeom>
          <a:ln w="76200">
            <a:solidFill>
              <a:schemeClr val="tx1"/>
            </a:solidFill>
          </a:ln>
        </p:spPr>
      </p:pic>
    </p:spTree>
    <p:extLst>
      <p:ext uri="{BB962C8B-B14F-4D97-AF65-F5344CB8AC3E}">
        <p14:creationId xmlns:p14="http://schemas.microsoft.com/office/powerpoint/2010/main" val="29167532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3F5EA-7CEF-3C54-9CA9-FD22D055B6DF}"/>
              </a:ext>
            </a:extLst>
          </p:cNvPr>
          <p:cNvSpPr>
            <a:spLocks noGrp="1"/>
          </p:cNvSpPr>
          <p:nvPr>
            <p:ph type="title"/>
          </p:nvPr>
        </p:nvSpPr>
        <p:spPr/>
        <p:txBody>
          <a:bodyPr/>
          <a:lstStyle/>
          <a:p>
            <a:r>
              <a:rPr lang="en-US" dirty="0"/>
              <a:t>International Recovery Day</a:t>
            </a:r>
          </a:p>
        </p:txBody>
      </p:sp>
      <p:pic>
        <p:nvPicPr>
          <p:cNvPr id="5" name="Picture 4">
            <a:extLst>
              <a:ext uri="{FF2B5EF4-FFF2-40B4-BE49-F238E27FC236}">
                <a16:creationId xmlns:a16="http://schemas.microsoft.com/office/drawing/2014/main" id="{831F110D-541F-3A4C-1E7F-D4F2AA52C701}"/>
              </a:ext>
            </a:extLst>
          </p:cNvPr>
          <p:cNvPicPr>
            <a:picLocks noChangeAspect="1"/>
          </p:cNvPicPr>
          <p:nvPr/>
        </p:nvPicPr>
        <p:blipFill>
          <a:blip r:embed="rId2"/>
          <a:stretch>
            <a:fillRect/>
          </a:stretch>
        </p:blipFill>
        <p:spPr>
          <a:xfrm>
            <a:off x="0" y="1929235"/>
            <a:ext cx="12192000" cy="3251200"/>
          </a:xfrm>
          <a:prstGeom prst="rect">
            <a:avLst/>
          </a:prstGeom>
        </p:spPr>
      </p:pic>
    </p:spTree>
    <p:extLst>
      <p:ext uri="{BB962C8B-B14F-4D97-AF65-F5344CB8AC3E}">
        <p14:creationId xmlns:p14="http://schemas.microsoft.com/office/powerpoint/2010/main" val="4242952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3F5EA-7CEF-3C54-9CA9-FD22D055B6DF}"/>
              </a:ext>
            </a:extLst>
          </p:cNvPr>
          <p:cNvSpPr>
            <a:spLocks noGrp="1"/>
          </p:cNvSpPr>
          <p:nvPr>
            <p:ph type="title"/>
          </p:nvPr>
        </p:nvSpPr>
        <p:spPr/>
        <p:txBody>
          <a:bodyPr/>
          <a:lstStyle/>
          <a:p>
            <a:r>
              <a:rPr lang="en-US" dirty="0"/>
              <a:t>Save the Date:</a:t>
            </a:r>
            <a:br>
              <a:rPr lang="en-US" dirty="0"/>
            </a:br>
            <a:r>
              <a:rPr lang="en-US" dirty="0"/>
              <a:t>Recovery Month Luncheon</a:t>
            </a:r>
          </a:p>
        </p:txBody>
      </p:sp>
      <p:sp>
        <p:nvSpPr>
          <p:cNvPr id="3" name="TextBox 2">
            <a:extLst>
              <a:ext uri="{FF2B5EF4-FFF2-40B4-BE49-F238E27FC236}">
                <a16:creationId xmlns:a16="http://schemas.microsoft.com/office/drawing/2014/main" id="{5B7DF935-088C-F495-717C-314DC2C8A389}"/>
              </a:ext>
            </a:extLst>
          </p:cNvPr>
          <p:cNvSpPr txBox="1"/>
          <p:nvPr/>
        </p:nvSpPr>
        <p:spPr>
          <a:xfrm>
            <a:off x="6499838" y="2274839"/>
            <a:ext cx="5018246" cy="2308324"/>
          </a:xfrm>
          <a:prstGeom prst="rect">
            <a:avLst/>
          </a:prstGeom>
          <a:noFill/>
        </p:spPr>
        <p:txBody>
          <a:bodyPr wrap="square" rtlCol="0" anchor="ctr">
            <a:spAutoFit/>
          </a:bodyPr>
          <a:lstStyle/>
          <a:p>
            <a:r>
              <a:rPr lang="en-US" sz="3600" b="1" dirty="0">
                <a:solidFill>
                  <a:srgbClr val="753BBD"/>
                </a:solidFill>
                <a:latin typeface="Open Sans Semibold" panose="020B0606030504020204" pitchFamily="34" charset="0"/>
                <a:ea typeface="Open Sans Semibold" panose="020B0606030504020204" pitchFamily="34" charset="0"/>
                <a:cs typeface="Open Sans Semibold" panose="020B0606030504020204" pitchFamily="34" charset="0"/>
              </a:rPr>
              <a:t>Luncheon Event</a:t>
            </a:r>
          </a:p>
          <a:p>
            <a:r>
              <a:rPr lang="en-US" sz="3600" b="1" dirty="0">
                <a:solidFill>
                  <a:srgbClr val="753BBD"/>
                </a:solidFill>
                <a:latin typeface="Open Sans Semibold" panose="020B0606030504020204" pitchFamily="34" charset="0"/>
                <a:ea typeface="Open Sans Semibold" panose="020B0606030504020204" pitchFamily="34" charset="0"/>
                <a:cs typeface="Open Sans Semibold" panose="020B0606030504020204" pitchFamily="34" charset="0"/>
              </a:rPr>
              <a:t>September 7</a:t>
            </a:r>
            <a:r>
              <a:rPr lang="en-US" sz="3600" b="1" baseline="30000" dirty="0">
                <a:solidFill>
                  <a:srgbClr val="753BBD"/>
                </a:solidFill>
                <a:latin typeface="Open Sans Semibold" panose="020B0606030504020204" pitchFamily="34" charset="0"/>
                <a:ea typeface="Open Sans Semibold" panose="020B0606030504020204" pitchFamily="34" charset="0"/>
                <a:cs typeface="Open Sans Semibold" panose="020B0606030504020204" pitchFamily="34" charset="0"/>
              </a:rPr>
              <a:t>th</a:t>
            </a:r>
            <a:r>
              <a:rPr lang="en-US" sz="3600" b="1" dirty="0">
                <a:solidFill>
                  <a:srgbClr val="753BBD"/>
                </a:solidFill>
                <a:latin typeface="Open Sans Semibold" panose="020B0606030504020204" pitchFamily="34" charset="0"/>
                <a:ea typeface="Open Sans Semibold" panose="020B0606030504020204" pitchFamily="34" charset="0"/>
                <a:cs typeface="Open Sans Semibold" panose="020B0606030504020204" pitchFamily="34" charset="0"/>
              </a:rPr>
              <a:t> </a:t>
            </a:r>
          </a:p>
          <a:p>
            <a:r>
              <a:rPr lang="en-US" sz="3600" b="1" dirty="0">
                <a:solidFill>
                  <a:srgbClr val="753BBD"/>
                </a:solidFill>
                <a:latin typeface="Open Sans Semibold" panose="020B0606030504020204" pitchFamily="34" charset="0"/>
                <a:ea typeface="Open Sans Semibold" panose="020B0606030504020204" pitchFamily="34" charset="0"/>
                <a:cs typeface="Open Sans Semibold" panose="020B0606030504020204" pitchFamily="34" charset="0"/>
              </a:rPr>
              <a:t>at Union Station</a:t>
            </a:r>
          </a:p>
          <a:p>
            <a:r>
              <a:rPr lang="en-US" b="1" dirty="0">
                <a:solidFill>
                  <a:srgbClr val="753BBD"/>
                </a:solidFill>
                <a:latin typeface="Open Sans Semibold" panose="020B0606030504020204" pitchFamily="34" charset="0"/>
                <a:ea typeface="Open Sans Semibold" panose="020B0606030504020204" pitchFamily="34" charset="0"/>
                <a:cs typeface="Open Sans Semibold" panose="020B0606030504020204" pitchFamily="34" charset="0"/>
              </a:rPr>
              <a:t>Head to </a:t>
            </a:r>
            <a:r>
              <a:rPr lang="en-US" b="1" dirty="0" err="1">
                <a:solidFill>
                  <a:srgbClr val="753BBD"/>
                </a:solidFill>
                <a:latin typeface="Open Sans Semibold" panose="020B0606030504020204" pitchFamily="34" charset="0"/>
                <a:ea typeface="Open Sans Semibold" panose="020B0606030504020204" pitchFamily="34" charset="0"/>
                <a:cs typeface="Open Sans Semibold" panose="020B0606030504020204" pitchFamily="34" charset="0"/>
              </a:rPr>
              <a:t>rm.facesandvoicesofrecovery.org</a:t>
            </a:r>
            <a:endParaRPr lang="en-US" b="1" dirty="0">
              <a:solidFill>
                <a:srgbClr val="753BBD"/>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US" b="1" dirty="0">
                <a:solidFill>
                  <a:srgbClr val="753BBD"/>
                </a:solidFill>
                <a:latin typeface="Open Sans Semibold" panose="020B0606030504020204" pitchFamily="34" charset="0"/>
                <a:ea typeface="Open Sans Semibold" panose="020B0606030504020204" pitchFamily="34" charset="0"/>
                <a:cs typeface="Open Sans Semibold" panose="020B0606030504020204" pitchFamily="34" charset="0"/>
              </a:rPr>
              <a:t>And stay up to date with all the details</a:t>
            </a:r>
          </a:p>
        </p:txBody>
      </p:sp>
      <p:pic>
        <p:nvPicPr>
          <p:cNvPr id="4098" name="Picture 2" descr="Recovery Month">
            <a:extLst>
              <a:ext uri="{FF2B5EF4-FFF2-40B4-BE49-F238E27FC236}">
                <a16:creationId xmlns:a16="http://schemas.microsoft.com/office/drawing/2014/main" id="{2B99F5A3-53A3-81CC-B1D0-2D5BD8F1286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0182" y="2702448"/>
            <a:ext cx="4299125" cy="145310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DE1A8258-DD6E-6E77-B769-0E78DA2A43E5}"/>
              </a:ext>
            </a:extLst>
          </p:cNvPr>
          <p:cNvCxnSpPr/>
          <p:nvPr/>
        </p:nvCxnSpPr>
        <p:spPr>
          <a:xfrm>
            <a:off x="5964572" y="2605849"/>
            <a:ext cx="0" cy="1622077"/>
          </a:xfrm>
          <a:prstGeom prst="line">
            <a:avLst/>
          </a:prstGeom>
          <a:ln w="38100">
            <a:solidFill>
              <a:srgbClr val="753BB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094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13A1F-AD4F-D07A-F778-4729A97A0FFC}"/>
              </a:ext>
            </a:extLst>
          </p:cNvPr>
          <p:cNvSpPr>
            <a:spLocks noGrp="1"/>
          </p:cNvSpPr>
          <p:nvPr>
            <p:ph type="title"/>
          </p:nvPr>
        </p:nvSpPr>
        <p:spPr/>
        <p:txBody>
          <a:bodyPr/>
          <a:lstStyle/>
          <a:p>
            <a:r>
              <a:rPr lang="en-US" dirty="0"/>
              <a:t>2023 Hub Event</a:t>
            </a:r>
          </a:p>
        </p:txBody>
      </p:sp>
      <p:sp>
        <p:nvSpPr>
          <p:cNvPr id="3" name="TextBox 2">
            <a:extLst>
              <a:ext uri="{FF2B5EF4-FFF2-40B4-BE49-F238E27FC236}">
                <a16:creationId xmlns:a16="http://schemas.microsoft.com/office/drawing/2014/main" id="{4754A48E-B3F7-6481-FA9E-BB9B29D4A025}"/>
              </a:ext>
            </a:extLst>
          </p:cNvPr>
          <p:cNvSpPr txBox="1"/>
          <p:nvPr/>
        </p:nvSpPr>
        <p:spPr>
          <a:xfrm>
            <a:off x="4129668" y="1741867"/>
            <a:ext cx="7984273" cy="1877437"/>
          </a:xfrm>
          <a:prstGeom prst="rect">
            <a:avLst/>
          </a:prstGeom>
          <a:noFill/>
        </p:spPr>
        <p:txBody>
          <a:bodyPr wrap="square">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Congratulations to </a:t>
            </a:r>
            <a:br>
              <a:rPr lang="en-US" sz="3600" b="1" dirty="0">
                <a:latin typeface="Open Sans" panose="020B0606030504020204" pitchFamily="34" charset="0"/>
                <a:ea typeface="Open Sans" panose="020B0606030504020204" pitchFamily="34" charset="0"/>
                <a:cs typeface="Open Sans" panose="020B0606030504020204" pitchFamily="34" charset="0"/>
              </a:rPr>
            </a:br>
            <a:r>
              <a:rPr lang="en-US" sz="6000" b="1" dirty="0">
                <a:latin typeface="Open Sans" panose="020B0606030504020204" pitchFamily="34" charset="0"/>
                <a:ea typeface="Open Sans" panose="020B0606030504020204" pitchFamily="34" charset="0"/>
                <a:cs typeface="Open Sans" panose="020B0606030504020204" pitchFamily="34" charset="0"/>
              </a:rPr>
              <a:t>OCARTA</a:t>
            </a:r>
          </a:p>
          <a:p>
            <a:r>
              <a:rPr lang="en-US" sz="2800" dirty="0">
                <a:latin typeface="Open Sans" panose="020B0606030504020204" pitchFamily="34" charset="0"/>
                <a:ea typeface="Open Sans" panose="020B0606030504020204" pitchFamily="34" charset="0"/>
                <a:cs typeface="Open Sans" panose="020B0606030504020204" pitchFamily="34" charset="0"/>
              </a:rPr>
              <a:t>our 2023 Rally for Recovery Host!</a:t>
            </a:r>
          </a:p>
        </p:txBody>
      </p:sp>
      <p:pic>
        <p:nvPicPr>
          <p:cNvPr id="4" name="Picture 3">
            <a:extLst>
              <a:ext uri="{FF2B5EF4-FFF2-40B4-BE49-F238E27FC236}">
                <a16:creationId xmlns:a16="http://schemas.microsoft.com/office/drawing/2014/main" id="{7C955793-5A00-0922-B415-9D2BEEE4402B}"/>
              </a:ext>
            </a:extLst>
          </p:cNvPr>
          <p:cNvPicPr>
            <a:picLocks noChangeAspect="1"/>
          </p:cNvPicPr>
          <p:nvPr/>
        </p:nvPicPr>
        <p:blipFill rotWithShape="1">
          <a:blip r:embed="rId2"/>
          <a:srcRect l="27013" t="17267" r="29228" b="18684"/>
          <a:stretch/>
        </p:blipFill>
        <p:spPr>
          <a:xfrm>
            <a:off x="623691" y="1895707"/>
            <a:ext cx="2886358" cy="3264578"/>
          </a:xfrm>
          <a:prstGeom prst="rect">
            <a:avLst/>
          </a:prstGeom>
        </p:spPr>
      </p:pic>
      <p:sp>
        <p:nvSpPr>
          <p:cNvPr id="5" name="TextBox 4">
            <a:extLst>
              <a:ext uri="{FF2B5EF4-FFF2-40B4-BE49-F238E27FC236}">
                <a16:creationId xmlns:a16="http://schemas.microsoft.com/office/drawing/2014/main" id="{54284896-6306-40B5-FE30-381EA51823D6}"/>
              </a:ext>
            </a:extLst>
          </p:cNvPr>
          <p:cNvSpPr txBox="1"/>
          <p:nvPr/>
        </p:nvSpPr>
        <p:spPr>
          <a:xfrm>
            <a:off x="4129668" y="3910106"/>
            <a:ext cx="6452839" cy="584775"/>
          </a:xfrm>
          <a:prstGeom prst="rect">
            <a:avLst/>
          </a:prstGeom>
          <a:noFill/>
        </p:spPr>
        <p:txBody>
          <a:bodyPr wrap="square">
            <a:spAutoFit/>
          </a:bodyPr>
          <a:lstStyle/>
          <a:p>
            <a:r>
              <a:rPr lang="en-US" sz="3200" dirty="0">
                <a:effectLst/>
                <a:latin typeface="Open Sans Light" panose="020B0306030504020204" pitchFamily="34" charset="0"/>
                <a:ea typeface="Open Sans Light" panose="020B0306030504020204" pitchFamily="34" charset="0"/>
                <a:cs typeface="Open Sans Light" panose="020B0306030504020204" pitchFamily="34" charset="0"/>
              </a:rPr>
              <a:t>September 16, 2023</a:t>
            </a:r>
            <a:endParaRPr lang="en-US" sz="3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965181A2-E7E8-E676-68D0-FB04723943AF}"/>
              </a:ext>
            </a:extLst>
          </p:cNvPr>
          <p:cNvSpPr txBox="1"/>
          <p:nvPr/>
        </p:nvSpPr>
        <p:spPr>
          <a:xfrm>
            <a:off x="4129668" y="4455497"/>
            <a:ext cx="7574651" cy="1077218"/>
          </a:xfrm>
          <a:prstGeom prst="rect">
            <a:avLst/>
          </a:prstGeom>
          <a:noFill/>
        </p:spPr>
        <p:txBody>
          <a:bodyPr wrap="square">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900 North Portland Ave</a:t>
            </a:r>
            <a:br>
              <a:rPr lang="en-US" sz="3200" b="1" dirty="0">
                <a:latin typeface="Open Sans" panose="020B0606030504020204" pitchFamily="34" charset="0"/>
                <a:ea typeface="Open Sans" panose="020B0606030504020204" pitchFamily="34" charset="0"/>
                <a:cs typeface="Open Sans" panose="020B0606030504020204" pitchFamily="34" charset="0"/>
              </a:rPr>
            </a:br>
            <a:r>
              <a:rPr lang="en-US" sz="3200" b="1" dirty="0">
                <a:latin typeface="Open Sans" panose="020B0606030504020204" pitchFamily="34" charset="0"/>
                <a:ea typeface="Open Sans" panose="020B0606030504020204" pitchFamily="34" charset="0"/>
                <a:cs typeface="Open Sans" panose="020B0606030504020204" pitchFamily="34" charset="0"/>
              </a:rPr>
              <a:t>Oklahoma City, Oklahoma 73017</a:t>
            </a:r>
          </a:p>
        </p:txBody>
      </p:sp>
      <p:sp>
        <p:nvSpPr>
          <p:cNvPr id="7" name="TextBox 6">
            <a:extLst>
              <a:ext uri="{FF2B5EF4-FFF2-40B4-BE49-F238E27FC236}">
                <a16:creationId xmlns:a16="http://schemas.microsoft.com/office/drawing/2014/main" id="{C50B5533-36C9-5198-668B-2A0E2BEEFAE0}"/>
              </a:ext>
            </a:extLst>
          </p:cNvPr>
          <p:cNvSpPr txBox="1"/>
          <p:nvPr/>
        </p:nvSpPr>
        <p:spPr>
          <a:xfrm>
            <a:off x="239547" y="5069122"/>
            <a:ext cx="3654646" cy="215444"/>
          </a:xfrm>
          <a:prstGeom prst="rect">
            <a:avLst/>
          </a:prstGeom>
          <a:noFill/>
        </p:spPr>
        <p:txBody>
          <a:bodyPr wrap="square" rtlCol="0">
            <a:spAutoFit/>
          </a:bodyPr>
          <a:lstStyle/>
          <a:p>
            <a:pPr algn="ctr"/>
            <a:r>
              <a:rPr lang="en-US" sz="800" b="1" i="1" dirty="0">
                <a:solidFill>
                  <a:schemeClr val="tx2"/>
                </a:solidFill>
                <a:latin typeface="Times New Roman" panose="02020603050405020304" pitchFamily="18" charset="0"/>
                <a:cs typeface="Times New Roman" panose="02020603050405020304" pitchFamily="18" charset="0"/>
              </a:rPr>
              <a:t>Oklahoma Citizens’ Advocates for Recovery and Transformation Association </a:t>
            </a:r>
          </a:p>
        </p:txBody>
      </p:sp>
      <p:sp>
        <p:nvSpPr>
          <p:cNvPr id="8" name="Date Placeholder 3">
            <a:extLst>
              <a:ext uri="{FF2B5EF4-FFF2-40B4-BE49-F238E27FC236}">
                <a16:creationId xmlns:a16="http://schemas.microsoft.com/office/drawing/2014/main" id="{A621841D-FE44-8366-EBBA-AD7ECECD9750}"/>
              </a:ext>
            </a:extLst>
          </p:cNvPr>
          <p:cNvSpPr>
            <a:spLocks noGrp="1"/>
          </p:cNvSpPr>
          <p:nvPr>
            <p:ph type="dt" sz="half" idx="10"/>
          </p:nvPr>
        </p:nvSpPr>
        <p:spPr>
          <a:xfrm>
            <a:off x="3510049" y="6186675"/>
            <a:ext cx="5171902" cy="365126"/>
          </a:xfr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66548326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00A02-86F0-5B13-AE6B-86CC315496AB}"/>
              </a:ext>
            </a:extLst>
          </p:cNvPr>
          <p:cNvSpPr>
            <a:spLocks noGrp="1"/>
          </p:cNvSpPr>
          <p:nvPr>
            <p:ph type="title"/>
          </p:nvPr>
        </p:nvSpPr>
        <p:spPr/>
        <p:txBody>
          <a:bodyPr/>
          <a:lstStyle/>
          <a:p>
            <a:r>
              <a:rPr lang="en-US" dirty="0"/>
              <a:t>2024 Hub Event</a:t>
            </a:r>
          </a:p>
        </p:txBody>
      </p:sp>
      <p:sp>
        <p:nvSpPr>
          <p:cNvPr id="3" name="TextBox 2">
            <a:extLst>
              <a:ext uri="{FF2B5EF4-FFF2-40B4-BE49-F238E27FC236}">
                <a16:creationId xmlns:a16="http://schemas.microsoft.com/office/drawing/2014/main" id="{8B42740F-CD78-A110-CCA7-84E34323CDF9}"/>
              </a:ext>
            </a:extLst>
          </p:cNvPr>
          <p:cNvSpPr txBox="1"/>
          <p:nvPr/>
        </p:nvSpPr>
        <p:spPr>
          <a:xfrm>
            <a:off x="5449062" y="1943362"/>
            <a:ext cx="5843004" cy="1877437"/>
          </a:xfrm>
          <a:prstGeom prst="rect">
            <a:avLst/>
          </a:prstGeom>
          <a:noFill/>
        </p:spPr>
        <p:txBody>
          <a:bodyPr wrap="square">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Congratulations to </a:t>
            </a:r>
            <a:br>
              <a:rPr lang="en-US" sz="3600" b="1" dirty="0">
                <a:latin typeface="Open Sans" panose="020B0606030504020204" pitchFamily="34" charset="0"/>
                <a:ea typeface="Open Sans" panose="020B0606030504020204" pitchFamily="34" charset="0"/>
                <a:cs typeface="Open Sans" panose="020B0606030504020204" pitchFamily="34" charset="0"/>
              </a:rPr>
            </a:br>
            <a:r>
              <a:rPr lang="en-US" sz="6000" b="1" dirty="0">
                <a:latin typeface="Open Sans" panose="020B0606030504020204" pitchFamily="34" charset="0"/>
                <a:ea typeface="Open Sans" panose="020B0606030504020204" pitchFamily="34" charset="0"/>
                <a:cs typeface="Open Sans" panose="020B0606030504020204" pitchFamily="34" charset="0"/>
              </a:rPr>
              <a:t>NIRCO </a:t>
            </a:r>
            <a:r>
              <a:rPr lang="en-US" sz="4000" dirty="0">
                <a:latin typeface="Open Sans" panose="020B0606030504020204" pitchFamily="34" charset="0"/>
                <a:ea typeface="Open Sans" panose="020B0606030504020204" pitchFamily="34" charset="0"/>
                <a:cs typeface="Open Sans" panose="020B0606030504020204" pitchFamily="34" charset="0"/>
              </a:rPr>
              <a:t>&amp;</a:t>
            </a:r>
            <a:r>
              <a:rPr lang="en-US" sz="6000" b="1" dirty="0">
                <a:latin typeface="Open Sans" panose="020B0606030504020204" pitchFamily="34" charset="0"/>
                <a:ea typeface="Open Sans" panose="020B0606030504020204" pitchFamily="34" charset="0"/>
                <a:cs typeface="Open Sans" panose="020B0606030504020204" pitchFamily="34" charset="0"/>
              </a:rPr>
              <a:t> CRCC</a:t>
            </a:r>
          </a:p>
          <a:p>
            <a:r>
              <a:rPr lang="en-US" sz="2800" dirty="0">
                <a:latin typeface="Open Sans" panose="020B0606030504020204" pitchFamily="34" charset="0"/>
                <a:ea typeface="Open Sans" panose="020B0606030504020204" pitchFamily="34" charset="0"/>
                <a:cs typeface="Open Sans" panose="020B0606030504020204" pitchFamily="34" charset="0"/>
              </a:rPr>
              <a:t>our 2024 Rally for Recovery Host!</a:t>
            </a:r>
          </a:p>
        </p:txBody>
      </p:sp>
      <p:sp>
        <p:nvSpPr>
          <p:cNvPr id="4" name="TextBox 3">
            <a:extLst>
              <a:ext uri="{FF2B5EF4-FFF2-40B4-BE49-F238E27FC236}">
                <a16:creationId xmlns:a16="http://schemas.microsoft.com/office/drawing/2014/main" id="{B28C8BA5-53A7-DF6B-42C5-86B3771B2736}"/>
              </a:ext>
            </a:extLst>
          </p:cNvPr>
          <p:cNvSpPr txBox="1"/>
          <p:nvPr/>
        </p:nvSpPr>
        <p:spPr>
          <a:xfrm>
            <a:off x="5304330" y="4165389"/>
            <a:ext cx="5843004" cy="646331"/>
          </a:xfrm>
          <a:prstGeom prst="rect">
            <a:avLst/>
          </a:prstGeom>
          <a:noFill/>
        </p:spPr>
        <p:txBody>
          <a:bodyPr wrap="square">
            <a:spAutoFit/>
          </a:bodyPr>
          <a:lstStyle/>
          <a:p>
            <a:r>
              <a:rPr lang="en-US" sz="3600" dirty="0">
                <a:effectLst/>
                <a:latin typeface="Open Sans" panose="020B0606030504020204" pitchFamily="34" charset="0"/>
                <a:ea typeface="Open Sans" panose="020B0606030504020204" pitchFamily="34" charset="0"/>
                <a:cs typeface="Open Sans" panose="020B0606030504020204" pitchFamily="34" charset="0"/>
              </a:rPr>
              <a:t>September 2024</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8A6C2FE-6B95-A183-AA5B-FFCFF7000F12}"/>
              </a:ext>
            </a:extLst>
          </p:cNvPr>
          <p:cNvSpPr txBox="1"/>
          <p:nvPr/>
        </p:nvSpPr>
        <p:spPr>
          <a:xfrm>
            <a:off x="5311708" y="4807602"/>
            <a:ext cx="6772329" cy="646331"/>
          </a:xfrm>
          <a:prstGeom prst="rect">
            <a:avLst/>
          </a:prstGeom>
          <a:noFill/>
        </p:spPr>
        <p:txBody>
          <a:bodyPr wrap="square">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Chicago, Illinois</a:t>
            </a:r>
          </a:p>
        </p:txBody>
      </p:sp>
      <p:pic>
        <p:nvPicPr>
          <p:cNvPr id="6" name="Picture 5" descr="A close-up of a logo&#10;&#10;Description automatically generated with medium confidence">
            <a:extLst>
              <a:ext uri="{FF2B5EF4-FFF2-40B4-BE49-F238E27FC236}">
                <a16:creationId xmlns:a16="http://schemas.microsoft.com/office/drawing/2014/main" id="{6F1C9CAE-0FF6-C8B0-95DF-BDE3AB9A9636}"/>
              </a:ext>
            </a:extLst>
          </p:cNvPr>
          <p:cNvPicPr>
            <a:picLocks noChangeAspect="1"/>
          </p:cNvPicPr>
          <p:nvPr/>
        </p:nvPicPr>
        <p:blipFill rotWithShape="1">
          <a:blip r:embed="rId2"/>
          <a:srcRect b="10547"/>
          <a:stretch/>
        </p:blipFill>
        <p:spPr>
          <a:xfrm>
            <a:off x="838200" y="3918979"/>
            <a:ext cx="4082893" cy="1792935"/>
          </a:xfrm>
          <a:prstGeom prst="rect">
            <a:avLst/>
          </a:prstGeom>
        </p:spPr>
      </p:pic>
      <p:pic>
        <p:nvPicPr>
          <p:cNvPr id="7" name="Picture 6" descr="A picture containing text, businesscard, font, logo&#10;&#10;Description automatically generated">
            <a:extLst>
              <a:ext uri="{FF2B5EF4-FFF2-40B4-BE49-F238E27FC236}">
                <a16:creationId xmlns:a16="http://schemas.microsoft.com/office/drawing/2014/main" id="{164D76BC-A8BA-5361-095E-27F586C51E0E}"/>
              </a:ext>
            </a:extLst>
          </p:cNvPr>
          <p:cNvPicPr>
            <a:picLocks noChangeAspect="1"/>
          </p:cNvPicPr>
          <p:nvPr/>
        </p:nvPicPr>
        <p:blipFill rotWithShape="1">
          <a:blip r:embed="rId3"/>
          <a:srcRect t="13191" b="23096"/>
          <a:stretch/>
        </p:blipFill>
        <p:spPr>
          <a:xfrm>
            <a:off x="838200" y="1720068"/>
            <a:ext cx="4082893" cy="2021861"/>
          </a:xfrm>
          <a:prstGeom prst="rect">
            <a:avLst/>
          </a:prstGeom>
        </p:spPr>
      </p:pic>
      <p:sp>
        <p:nvSpPr>
          <p:cNvPr id="8" name="Date Placeholder 3">
            <a:extLst>
              <a:ext uri="{FF2B5EF4-FFF2-40B4-BE49-F238E27FC236}">
                <a16:creationId xmlns:a16="http://schemas.microsoft.com/office/drawing/2014/main" id="{A7B59E2D-8E29-8311-A8E4-3788F10AD653}"/>
              </a:ext>
            </a:extLst>
          </p:cNvPr>
          <p:cNvSpPr>
            <a:spLocks noGrp="1"/>
          </p:cNvSpPr>
          <p:nvPr>
            <p:ph type="dt" sz="half" idx="10"/>
          </p:nvPr>
        </p:nvSpPr>
        <p:spPr>
          <a:xfrm>
            <a:off x="3510049" y="6186675"/>
            <a:ext cx="5171902" cy="365126"/>
          </a:xfr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64027591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3F5EA-7CEF-3C54-9CA9-FD22D055B6DF}"/>
              </a:ext>
            </a:extLst>
          </p:cNvPr>
          <p:cNvSpPr>
            <a:spLocks noGrp="1"/>
          </p:cNvSpPr>
          <p:nvPr>
            <p:ph type="title"/>
          </p:nvPr>
        </p:nvSpPr>
        <p:spPr/>
        <p:txBody>
          <a:bodyPr/>
          <a:lstStyle/>
          <a:p>
            <a:r>
              <a:rPr lang="en-US" dirty="0"/>
              <a:t>Position Paper Available Now! </a:t>
            </a:r>
          </a:p>
        </p:txBody>
      </p:sp>
      <p:pic>
        <p:nvPicPr>
          <p:cNvPr id="5" name="Picture 4" descr="A close-up of a person's face&#10;&#10;Description automatically generated">
            <a:extLst>
              <a:ext uri="{FF2B5EF4-FFF2-40B4-BE49-F238E27FC236}">
                <a16:creationId xmlns:a16="http://schemas.microsoft.com/office/drawing/2014/main" id="{AF9BCE2E-B044-D7DC-B2F7-65B791E6BBBB}"/>
              </a:ext>
            </a:extLst>
          </p:cNvPr>
          <p:cNvPicPr>
            <a:picLocks noChangeAspect="1"/>
          </p:cNvPicPr>
          <p:nvPr/>
        </p:nvPicPr>
        <p:blipFill>
          <a:blip r:embed="rId2"/>
          <a:stretch>
            <a:fillRect/>
          </a:stretch>
        </p:blipFill>
        <p:spPr>
          <a:xfrm>
            <a:off x="838199" y="1583472"/>
            <a:ext cx="4269059" cy="4269059"/>
          </a:xfrm>
          <a:prstGeom prst="rect">
            <a:avLst/>
          </a:prstGeom>
        </p:spPr>
      </p:pic>
      <p:sp>
        <p:nvSpPr>
          <p:cNvPr id="6" name="TextBox 5">
            <a:extLst>
              <a:ext uri="{FF2B5EF4-FFF2-40B4-BE49-F238E27FC236}">
                <a16:creationId xmlns:a16="http://schemas.microsoft.com/office/drawing/2014/main" id="{B38730EF-7D3D-5EAB-284F-5087197CE464}"/>
              </a:ext>
            </a:extLst>
          </p:cNvPr>
          <p:cNvSpPr txBox="1"/>
          <p:nvPr/>
        </p:nvSpPr>
        <p:spPr>
          <a:xfrm>
            <a:off x="6701884" y="5218769"/>
            <a:ext cx="4092497" cy="369332"/>
          </a:xfrm>
          <a:prstGeom prst="rect">
            <a:avLst/>
          </a:prstGeom>
          <a:noFill/>
        </p:spPr>
        <p:txBody>
          <a:bodyPr wrap="square" rtlCol="0">
            <a:spAutoFit/>
          </a:bodyPr>
          <a:lstStyle/>
          <a:p>
            <a:r>
              <a:rPr lang="en-US" dirty="0"/>
              <a:t>Scan the QR Code </a:t>
            </a:r>
            <a:r>
              <a:rPr lang="en-US" dirty="0" err="1"/>
              <a:t>faces.ly</a:t>
            </a:r>
            <a:r>
              <a:rPr lang="en-US" dirty="0"/>
              <a:t>/position-paper</a:t>
            </a:r>
          </a:p>
        </p:txBody>
      </p:sp>
      <p:pic>
        <p:nvPicPr>
          <p:cNvPr id="9" name="Picture 8" descr="A qr code on a white background&#10;&#10;Description automatically generated">
            <a:extLst>
              <a:ext uri="{FF2B5EF4-FFF2-40B4-BE49-F238E27FC236}">
                <a16:creationId xmlns:a16="http://schemas.microsoft.com/office/drawing/2014/main" id="{1EB7A57C-D239-6B31-33DD-67495EB91D7F}"/>
              </a:ext>
            </a:extLst>
          </p:cNvPr>
          <p:cNvPicPr>
            <a:picLocks noChangeAspect="1"/>
          </p:cNvPicPr>
          <p:nvPr/>
        </p:nvPicPr>
        <p:blipFill rotWithShape="1">
          <a:blip r:embed="rId3"/>
          <a:srcRect l="-46" t="1" r="46" b="23089"/>
          <a:stretch/>
        </p:blipFill>
        <p:spPr>
          <a:xfrm>
            <a:off x="7050767" y="1839949"/>
            <a:ext cx="3394730" cy="3378820"/>
          </a:xfrm>
          <a:prstGeom prst="rect">
            <a:avLst/>
          </a:prstGeom>
        </p:spPr>
      </p:pic>
    </p:spTree>
    <p:extLst>
      <p:ext uri="{BB962C8B-B14F-4D97-AF65-F5344CB8AC3E}">
        <p14:creationId xmlns:p14="http://schemas.microsoft.com/office/powerpoint/2010/main" val="16523259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roadmap&#10;&#10;Description automatically generated with low confidence">
            <a:extLst>
              <a:ext uri="{FF2B5EF4-FFF2-40B4-BE49-F238E27FC236}">
                <a16:creationId xmlns:a16="http://schemas.microsoft.com/office/drawing/2014/main" id="{6E7F5EB3-7EA6-D007-1200-14F4CC4F4AB7}"/>
              </a:ext>
            </a:extLst>
          </p:cNvPr>
          <p:cNvPicPr>
            <a:picLocks noChangeAspect="1"/>
          </p:cNvPicPr>
          <p:nvPr/>
        </p:nvPicPr>
        <p:blipFill rotWithShape="1">
          <a:blip r:embed="rId2"/>
          <a:srcRect/>
          <a:stretch/>
        </p:blipFill>
        <p:spPr>
          <a:xfrm>
            <a:off x="0" y="0"/>
            <a:ext cx="12192000" cy="6858000"/>
          </a:xfrm>
          <a:prstGeom prst="rect">
            <a:avLst/>
          </a:prstGeom>
        </p:spPr>
      </p:pic>
      <p:pic>
        <p:nvPicPr>
          <p:cNvPr id="7" name="Picture 6" descr="A green van with white text&#10;&#10;Description automatically generated with medium confidence">
            <a:extLst>
              <a:ext uri="{FF2B5EF4-FFF2-40B4-BE49-F238E27FC236}">
                <a16:creationId xmlns:a16="http://schemas.microsoft.com/office/drawing/2014/main" id="{61673CA3-72E7-DB7C-A636-1F6237680660}"/>
              </a:ext>
            </a:extLst>
          </p:cNvPr>
          <p:cNvPicPr>
            <a:picLocks noChangeAspect="1"/>
          </p:cNvPicPr>
          <p:nvPr/>
        </p:nvPicPr>
        <p:blipFill>
          <a:blip r:embed="rId3"/>
          <a:stretch>
            <a:fillRect/>
          </a:stretch>
        </p:blipFill>
        <p:spPr>
          <a:xfrm>
            <a:off x="-67235" y="2447364"/>
            <a:ext cx="1816846" cy="1021976"/>
          </a:xfrm>
          <a:prstGeom prst="rect">
            <a:avLst/>
          </a:prstGeom>
        </p:spPr>
      </p:pic>
    </p:spTree>
    <p:extLst>
      <p:ext uri="{BB962C8B-B14F-4D97-AF65-F5344CB8AC3E}">
        <p14:creationId xmlns:p14="http://schemas.microsoft.com/office/powerpoint/2010/main" val="273834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52 -0.00278 C 0.05534 0.09282 0.10716 0.18843 0.15677 0.19329 C 0.20638 0.19815 0.2556 0.02616 0.3013 0.02662 C 0.34688 0.02685 0.38633 0.1919 0.43034 0.19514 C 0.47422 0.19838 0.52591 0.0588 0.56484 0.04606 C 0.60378 0.03333 0.63398 0.07616 0.66406 0.11875 " pathEditMode="relative" rAng="0" ptsTypes="AAAAAA">
                                      <p:cBhvr>
                                        <p:cTn id="6" dur="10000" fill="hold"/>
                                        <p:tgtEl>
                                          <p:spTgt spid="7"/>
                                        </p:tgtEl>
                                        <p:attrNameLst>
                                          <p:attrName>ppt_x</p:attrName>
                                          <p:attrName>ppt_y</p:attrName>
                                        </p:attrNameLst>
                                      </p:cBhvr>
                                      <p:rCtr x="33021"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3F5EA-7CEF-3C54-9CA9-FD22D055B6DF}"/>
              </a:ext>
            </a:extLst>
          </p:cNvPr>
          <p:cNvSpPr>
            <a:spLocks noGrp="1"/>
          </p:cNvSpPr>
          <p:nvPr>
            <p:ph type="title"/>
          </p:nvPr>
        </p:nvSpPr>
        <p:spPr>
          <a:xfrm>
            <a:off x="0" y="211565"/>
            <a:ext cx="12192000" cy="1325563"/>
          </a:xfrm>
        </p:spPr>
        <p:txBody>
          <a:bodyPr>
            <a:normAutofit/>
          </a:bodyPr>
          <a:lstStyle/>
          <a:p>
            <a:r>
              <a:rPr lang="en-US" sz="4000" dirty="0"/>
              <a:t>Alliance of Recovery Centered Organizations</a:t>
            </a:r>
          </a:p>
        </p:txBody>
      </p:sp>
      <p:pic>
        <p:nvPicPr>
          <p:cNvPr id="8" name="Picture 7" descr="A picture containing font, text, graphics, logo&#10;&#10;Description automatically generated">
            <a:extLst>
              <a:ext uri="{FF2B5EF4-FFF2-40B4-BE49-F238E27FC236}">
                <a16:creationId xmlns:a16="http://schemas.microsoft.com/office/drawing/2014/main" id="{129486C2-6BE6-4426-4759-C3562E314B98}"/>
              </a:ext>
            </a:extLst>
          </p:cNvPr>
          <p:cNvPicPr>
            <a:picLocks noChangeAspect="1"/>
          </p:cNvPicPr>
          <p:nvPr/>
        </p:nvPicPr>
        <p:blipFill>
          <a:blip r:embed="rId2"/>
          <a:stretch>
            <a:fillRect/>
          </a:stretch>
        </p:blipFill>
        <p:spPr>
          <a:xfrm>
            <a:off x="1923752" y="2103437"/>
            <a:ext cx="8344496" cy="3222702"/>
          </a:xfrm>
          <a:prstGeom prst="rect">
            <a:avLst/>
          </a:prstGeom>
        </p:spPr>
      </p:pic>
    </p:spTree>
    <p:extLst>
      <p:ext uri="{BB962C8B-B14F-4D97-AF65-F5344CB8AC3E}">
        <p14:creationId xmlns:p14="http://schemas.microsoft.com/office/powerpoint/2010/main" val="18350554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C2FF-E1B7-657C-98A0-7F350DC5D27E}"/>
              </a:ext>
            </a:extLst>
          </p:cNvPr>
          <p:cNvSpPr>
            <a:spLocks noGrp="1"/>
          </p:cNvSpPr>
          <p:nvPr>
            <p:ph type="title"/>
          </p:nvPr>
        </p:nvSpPr>
        <p:spPr/>
        <p:txBody>
          <a:bodyPr/>
          <a:lstStyle/>
          <a:p>
            <a:r>
              <a:rPr lang="en-US" dirty="0"/>
              <a:t>Housekeeping Notes</a:t>
            </a:r>
          </a:p>
        </p:txBody>
      </p:sp>
      <p:sp>
        <p:nvSpPr>
          <p:cNvPr id="3" name="TextBox 2">
            <a:extLst>
              <a:ext uri="{FF2B5EF4-FFF2-40B4-BE49-F238E27FC236}">
                <a16:creationId xmlns:a16="http://schemas.microsoft.com/office/drawing/2014/main" id="{5FEDED0B-1DB8-69FE-F32C-0C7E96EBB69D}"/>
              </a:ext>
            </a:extLst>
          </p:cNvPr>
          <p:cNvSpPr txBox="1"/>
          <p:nvPr/>
        </p:nvSpPr>
        <p:spPr>
          <a:xfrm>
            <a:off x="1898707" y="2137557"/>
            <a:ext cx="8394586"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Afternoon Breakout Sessions 2:45 PM – 3:45 PM</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Headshot Lounge open from 4:00 PM – 5:00 PM </a:t>
            </a:r>
          </a:p>
          <a:p>
            <a:pPr marL="285750" indent="-285750">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Mandatory Hill Day Informational Session at 4:00 PM</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Wellness Activities and All Recovery Meetings begin at 7:00 AM</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Breakfast begins at 7:00 AM tomorrow</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Join us at 8:30 AM tomorrow morning in the Presidential Ballroom for Hill Day Kickoff!</a:t>
            </a:r>
          </a:p>
        </p:txBody>
      </p:sp>
    </p:spTree>
    <p:extLst>
      <p:ext uri="{BB962C8B-B14F-4D97-AF65-F5344CB8AC3E}">
        <p14:creationId xmlns:p14="http://schemas.microsoft.com/office/powerpoint/2010/main" val="1775426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wo people&#10;&#10;Description automatically generated with medium confidence">
            <a:extLst>
              <a:ext uri="{FF2B5EF4-FFF2-40B4-BE49-F238E27FC236}">
                <a16:creationId xmlns:a16="http://schemas.microsoft.com/office/drawing/2014/main" id="{5E2D1B47-8CCA-2423-05EF-BC3E1CF4484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sp>
        <p:nvSpPr>
          <p:cNvPr id="4" name="Slide Number Placeholder 3">
            <a:extLst>
              <a:ext uri="{FF2B5EF4-FFF2-40B4-BE49-F238E27FC236}">
                <a16:creationId xmlns:a16="http://schemas.microsoft.com/office/drawing/2014/main" id="{8A937D5E-AFB9-DEA9-770D-97524A88ABD9}"/>
              </a:ext>
            </a:extLst>
          </p:cNvPr>
          <p:cNvSpPr>
            <a:spLocks noGrp="1"/>
          </p:cNvSpPr>
          <p:nvPr>
            <p:ph type="sldNum" sz="quarter" idx="10"/>
          </p:nvPr>
        </p:nvSpPr>
        <p:spPr>
          <a:xfrm>
            <a:off x="8737600" y="466933"/>
            <a:ext cx="2635250" cy="707886"/>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D07D4089-40B5-457D-927F-16367A53BB79}" type="slidenum">
              <a:rPr kumimoji="0" lang="en-US" sz="4400" b="0" i="0" u="none" strike="noStrike" kern="1200" cap="none" spc="0" normalizeH="0" baseline="0" noProof="0">
                <a:ln>
                  <a:noFill/>
                </a:ln>
                <a:solidFill>
                  <a:srgbClr val="FFFFFF"/>
                </a:solidFill>
                <a:effectLst/>
                <a:uLnTx/>
                <a:uFillTx/>
                <a:latin typeface="Calibri"/>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9</a:t>
            </a:fld>
            <a:endParaRPr kumimoji="0" lang="en-US" sz="44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xt Placeholder 10">
            <a:extLst>
              <a:ext uri="{FF2B5EF4-FFF2-40B4-BE49-F238E27FC236}">
                <a16:creationId xmlns:a16="http://schemas.microsoft.com/office/drawing/2014/main" id="{0C65014A-93FA-0677-19F6-366B0AA3C8D8}"/>
              </a:ext>
            </a:extLst>
          </p:cNvPr>
          <p:cNvSpPr>
            <a:spLocks noGrp="1"/>
          </p:cNvSpPr>
          <p:nvPr>
            <p:ph type="body" sz="half" idx="2"/>
          </p:nvPr>
        </p:nvSpPr>
        <p:spPr>
          <a:xfrm>
            <a:off x="111514" y="828790"/>
            <a:ext cx="3771056" cy="5861939"/>
          </a:xfrm>
          <a:noFill/>
        </p:spPr>
        <p:txBody>
          <a:bodyPr vert="horz" lIns="91440" tIns="45720" rIns="91440" bIns="45720" rtlCol="0" anchor="t">
            <a:noAutofit/>
          </a:bodyPr>
          <a:lstStyle/>
          <a:p>
            <a:pPr marL="285750" marR="0" lvl="0" indent="-285750">
              <a:lnSpc>
                <a:spcPct val="115000"/>
              </a:lnSpc>
              <a:spcBef>
                <a:spcPts val="0"/>
              </a:spcBef>
              <a:spcAft>
                <a:spcPts val="0"/>
              </a:spcAft>
              <a:buFont typeface="Arial" panose="020B0604020202020204" pitchFamily="34" charset="0"/>
              <a:buChar char="•"/>
            </a:pPr>
            <a:r>
              <a:rPr lang="en-US"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57.8 million adults </a:t>
            </a:r>
            <a:r>
              <a:rPr lang="en-US" sz="18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(22.8% of the population)</a:t>
            </a:r>
            <a:r>
              <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rPr>
              <a:t> 18+ had any </a:t>
            </a:r>
            <a:r>
              <a:rPr lang="en-US"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mental illness</a:t>
            </a:r>
          </a:p>
          <a:p>
            <a:pPr marL="742950" lvl="1" indent="-285750">
              <a:lnSpc>
                <a:spcPct val="115000"/>
              </a:lnSpc>
              <a:spcBef>
                <a:spcPts val="0"/>
              </a:spcBef>
              <a:buFont typeface="Arial" panose="020B0604020202020204" pitchFamily="34" charset="0"/>
              <a:buChar char="•"/>
            </a:pPr>
            <a:r>
              <a:rPr lang="en-US" sz="16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in 3 </a:t>
            </a:r>
            <a:r>
              <a:rPr lang="en-US" sz="16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adults aged </a:t>
            </a:r>
            <a:r>
              <a:rPr lang="en-US" sz="16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18 to 25</a:t>
            </a:r>
          </a:p>
          <a:p>
            <a:pPr marL="742950" lvl="1" indent="-285750">
              <a:lnSpc>
                <a:spcPct val="115000"/>
              </a:lnSpc>
              <a:spcBef>
                <a:spcPts val="0"/>
              </a:spcBef>
              <a:buFont typeface="Arial" panose="020B0604020202020204" pitchFamily="34" charset="0"/>
              <a:buChar char="•"/>
            </a:pPr>
            <a:r>
              <a:rPr lang="en-US" sz="16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in 4 </a:t>
            </a:r>
            <a:r>
              <a:rPr lang="en-US" sz="16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adults</a:t>
            </a:r>
            <a:r>
              <a:rPr lang="en-US" sz="16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18+</a:t>
            </a:r>
          </a:p>
          <a:p>
            <a:pPr marL="742950" lvl="1" indent="-285750">
              <a:lnSpc>
                <a:spcPct val="115000"/>
              </a:lnSpc>
              <a:spcBef>
                <a:spcPts val="0"/>
              </a:spcBef>
              <a:buFont typeface="Arial" panose="020B0604020202020204" pitchFamily="34" charset="0"/>
              <a:buChar char="•"/>
            </a:pPr>
            <a:endParaRPr lang="en-US" sz="1800" b="1" dirty="0">
              <a:solidFill>
                <a:schemeClr val="bg1"/>
              </a:solidFill>
              <a:latin typeface="Arial" panose="020B0604020202020204" pitchFamily="34" charset="0"/>
              <a:cs typeface="Arial" panose="020B0604020202020204" pitchFamily="34" charset="0"/>
            </a:endParaRPr>
          </a:p>
          <a:p>
            <a:pPr marL="400050" indent="-285750" defTabSz="914400">
              <a:lnSpc>
                <a:spcPct val="108000"/>
              </a:lnSpc>
              <a:spcBef>
                <a:spcPts val="0"/>
              </a:spcBef>
              <a:buFont typeface="Arial" panose="020B0604020202020204" pitchFamily="34" charset="0"/>
              <a:buChar char="•"/>
            </a:pPr>
            <a:r>
              <a:rPr lang="en-US" sz="1800" b="1" dirty="0">
                <a:solidFill>
                  <a:schemeClr val="bg1"/>
                </a:solidFill>
                <a:latin typeface="Arial" panose="020B0604020202020204" pitchFamily="34" charset="0"/>
                <a:cs typeface="Arial" panose="020B0604020202020204" pitchFamily="34" charset="0"/>
              </a:rPr>
              <a:t>Overdose</a:t>
            </a:r>
            <a:r>
              <a:rPr lang="en-US" sz="1800" dirty="0">
                <a:solidFill>
                  <a:schemeClr val="bg1"/>
                </a:solidFill>
                <a:latin typeface="Arial" panose="020B0604020202020204" pitchFamily="34" charset="0"/>
                <a:cs typeface="Arial" panose="020B0604020202020204" pitchFamily="34" charset="0"/>
              </a:rPr>
              <a:t> remains a </a:t>
            </a:r>
            <a:r>
              <a:rPr lang="en-US" sz="1800" b="1" dirty="0">
                <a:solidFill>
                  <a:schemeClr val="bg1"/>
                </a:solidFill>
                <a:latin typeface="Arial" panose="020B0604020202020204" pitchFamily="34" charset="0"/>
                <a:cs typeface="Arial" panose="020B0604020202020204" pitchFamily="34" charset="0"/>
              </a:rPr>
              <a:t>leading cause </a:t>
            </a:r>
            <a:r>
              <a:rPr lang="en-US" sz="1800" dirty="0">
                <a:solidFill>
                  <a:schemeClr val="bg1"/>
                </a:solidFill>
                <a:latin typeface="Arial" panose="020B0604020202020204" pitchFamily="34" charset="0"/>
                <a:cs typeface="Arial" panose="020B0604020202020204" pitchFamily="34" charset="0"/>
              </a:rPr>
              <a:t>of injury-related deaths</a:t>
            </a:r>
          </a:p>
          <a:p>
            <a:pPr marL="857250" lvl="1" indent="-285750" defTabSz="914400">
              <a:lnSpc>
                <a:spcPct val="108000"/>
              </a:lnSpc>
              <a:spcBef>
                <a:spcPts val="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More than </a:t>
            </a:r>
            <a:r>
              <a:rPr lang="en-US" sz="1600" b="1" dirty="0">
                <a:solidFill>
                  <a:schemeClr val="bg1"/>
                </a:solidFill>
                <a:latin typeface="Arial" panose="020B0604020202020204" pitchFamily="34" charset="0"/>
                <a:cs typeface="Arial" panose="020B0604020202020204" pitchFamily="34" charset="0"/>
              </a:rPr>
              <a:t>107,000 lives lost</a:t>
            </a:r>
          </a:p>
          <a:p>
            <a:pPr marL="400050" indent="-285750" defTabSz="914400">
              <a:lnSpc>
                <a:spcPct val="108000"/>
              </a:lnSpc>
              <a:spcBef>
                <a:spcPts val="0"/>
              </a:spcBef>
              <a:buFont typeface="Arial" panose="020B0604020202020204" pitchFamily="34" charset="0"/>
              <a:buChar char="•"/>
            </a:pPr>
            <a:endParaRPr lang="en-US"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400050" indent="-285750" defTabSz="914400">
              <a:lnSpc>
                <a:spcPct val="108000"/>
              </a:lnSpc>
              <a:spcBef>
                <a:spcPts val="0"/>
              </a:spcBef>
              <a:buFont typeface="Arial" panose="020B0604020202020204" pitchFamily="34" charset="0"/>
              <a:buChar char="•"/>
            </a:pPr>
            <a:r>
              <a:rPr lang="en-US" sz="18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Approximately </a:t>
            </a:r>
            <a:r>
              <a:rPr lang="en-US"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death by suicide every 11 minutes</a:t>
            </a:r>
          </a:p>
          <a:p>
            <a:pPr marL="857250" lvl="1" indent="-285750" defTabSz="914400">
              <a:lnSpc>
                <a:spcPct val="108000"/>
              </a:lnSpc>
              <a:spcBef>
                <a:spcPts val="0"/>
              </a:spcBef>
              <a:buFont typeface="Arial" panose="020B0604020202020204" pitchFamily="34" charset="0"/>
              <a:buChar char="•"/>
            </a:pPr>
            <a:r>
              <a:rPr lang="en-US" sz="16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Leading cause of death for people aged 10 to 14</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400050" indent="-285750" defTabSz="914400">
              <a:lnSpc>
                <a:spcPct val="108000"/>
              </a:lnSpc>
              <a:spcBef>
                <a:spcPts val="0"/>
              </a:spcBef>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400050" indent="-285750" defTabSz="914400">
              <a:lnSpc>
                <a:spcPct val="108000"/>
              </a:lnSpc>
              <a:spcBef>
                <a:spcPts val="0"/>
              </a:spcBef>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Teenagers are experiencing high levels of sadness, anxiety, and substance misuse</a:t>
            </a:r>
          </a:p>
        </p:txBody>
      </p:sp>
    </p:spTree>
    <p:extLst>
      <p:ext uri="{BB962C8B-B14F-4D97-AF65-F5344CB8AC3E}">
        <p14:creationId xmlns:p14="http://schemas.microsoft.com/office/powerpoint/2010/main" val="16633334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C3DC-3568-268C-0D03-2DDCEA58520A}"/>
              </a:ext>
            </a:extLst>
          </p:cNvPr>
          <p:cNvSpPr>
            <a:spLocks noGrp="1"/>
          </p:cNvSpPr>
          <p:nvPr>
            <p:ph type="title"/>
          </p:nvPr>
        </p:nvSpPr>
        <p:spPr>
          <a:xfrm>
            <a:off x="838200" y="2080470"/>
            <a:ext cx="10515600" cy="2993942"/>
          </a:xfrm>
        </p:spPr>
        <p:txBody>
          <a:bodyPr>
            <a:normAutofit/>
          </a:bodyPr>
          <a:lstStyle/>
          <a:p>
            <a:r>
              <a:rPr lang="en-US" dirty="0">
                <a:latin typeface="Open Sans Extrabold" panose="020B0606030504020204" pitchFamily="34" charset="0"/>
                <a:ea typeface="Open Sans Extrabold" panose="020B0606030504020204" pitchFamily="34" charset="0"/>
                <a:cs typeface="Open Sans Extrabold" panose="020B0606030504020204" pitchFamily="34" charset="0"/>
              </a:rPr>
              <a:t>Break &amp; Breakouts</a:t>
            </a:r>
            <a:br>
              <a:rPr lang="en-US" dirty="0"/>
            </a:br>
            <a:br>
              <a:rPr lang="en-US" sz="1400" dirty="0"/>
            </a:br>
            <a:r>
              <a:rPr lang="en-US" sz="3200" b="0" dirty="0"/>
              <a:t>Return to Presidential Ballroom by 4:00 PM</a:t>
            </a:r>
            <a:br>
              <a:rPr lang="en-US" sz="3200" b="0" dirty="0"/>
            </a:br>
            <a:r>
              <a:rPr lang="en-US" sz="3200" b="0" dirty="0"/>
              <a:t>for the Hill Day Informational Session</a:t>
            </a:r>
            <a:br>
              <a:rPr lang="en-US" sz="3200" b="0" dirty="0"/>
            </a:br>
            <a:r>
              <a:rPr lang="en-US" sz="3200" b="0" dirty="0"/>
              <a:t>&amp;</a:t>
            </a:r>
            <a:br>
              <a:rPr lang="en-US" sz="3200" b="0" dirty="0"/>
            </a:br>
            <a:r>
              <a:rPr lang="en-US" sz="3200" b="0" dirty="0"/>
              <a:t>Movie Night at 7:00 PM </a:t>
            </a:r>
            <a:endParaRPr lang="en-US" b="0" dirty="0"/>
          </a:p>
        </p:txBody>
      </p:sp>
      <p:sp>
        <p:nvSpPr>
          <p:cNvPr id="3" name="Chevron 2">
            <a:hlinkClick r:id="rId2"/>
            <a:extLst>
              <a:ext uri="{FF2B5EF4-FFF2-40B4-BE49-F238E27FC236}">
                <a16:creationId xmlns:a16="http://schemas.microsoft.com/office/drawing/2014/main" id="{32D67A79-B804-1395-6BDA-4ED51E0B51AC}"/>
              </a:ext>
            </a:extLst>
          </p:cNvPr>
          <p:cNvSpPr/>
          <p:nvPr/>
        </p:nvSpPr>
        <p:spPr>
          <a:xfrm>
            <a:off x="11614068" y="2933205"/>
            <a:ext cx="387927" cy="1288473"/>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65340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7C12-E01C-1D95-E86C-AA2D934B1A83}"/>
              </a:ext>
            </a:extLst>
          </p:cNvPr>
          <p:cNvSpPr>
            <a:spLocks noGrp="1"/>
          </p:cNvSpPr>
          <p:nvPr>
            <p:ph type="ctrTitle"/>
          </p:nvPr>
        </p:nvSpPr>
        <p:spPr>
          <a:xfrm>
            <a:off x="1524000" y="4041492"/>
            <a:ext cx="9144000" cy="1955800"/>
          </a:xfrm>
        </p:spPr>
        <p:txBody>
          <a:bodyPr>
            <a:noAutofit/>
          </a:bodyPr>
          <a:lstStyle/>
          <a:p>
            <a:r>
              <a:rPr lang="en-US" sz="6000" spc="0" dirty="0"/>
              <a:t>Hill Day</a:t>
            </a:r>
            <a:br>
              <a:rPr lang="en-US" sz="6000" spc="0" dirty="0"/>
            </a:br>
            <a:r>
              <a:rPr lang="en-US" sz="6000" spc="0" dirty="0"/>
              <a:t>Informational Session</a:t>
            </a:r>
          </a:p>
        </p:txBody>
      </p:sp>
    </p:spTree>
    <p:extLst>
      <p:ext uri="{BB962C8B-B14F-4D97-AF65-F5344CB8AC3E}">
        <p14:creationId xmlns:p14="http://schemas.microsoft.com/office/powerpoint/2010/main" val="3814375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8E81-E729-7285-670B-88D7D1FEBA0C}"/>
              </a:ext>
            </a:extLst>
          </p:cNvPr>
          <p:cNvSpPr>
            <a:spLocks noGrp="1"/>
          </p:cNvSpPr>
          <p:nvPr>
            <p:ph type="ctrTitle"/>
          </p:nvPr>
        </p:nvSpPr>
        <p:spPr/>
        <p:txBody>
          <a:bodyPr>
            <a:noAutofit/>
          </a:bodyPr>
          <a:lstStyle/>
          <a:p>
            <a:r>
              <a:rPr lang="en-US" sz="4000" dirty="0">
                <a:effectLst/>
                <a:ea typeface="Calibri" panose="020F0502020204030204" pitchFamily="34" charset="0"/>
                <a:cs typeface="Times New Roman" panose="02020603050405020304" pitchFamily="18" charset="0"/>
              </a:rPr>
              <a:t>Turning Stories into Results</a:t>
            </a:r>
            <a:r>
              <a:rPr lang="en-US" sz="4000" dirty="0">
                <a:ea typeface="Calibri" panose="020F0502020204030204" pitchFamily="34" charset="0"/>
                <a:cs typeface="Times New Roman" panose="02020603050405020304" pitchFamily="18" charset="0"/>
              </a:rPr>
              <a:t>:</a:t>
            </a:r>
            <a:r>
              <a:rPr lang="en-US" sz="4000" dirty="0">
                <a:effectLst/>
                <a:ea typeface="Calibri" panose="020F0502020204030204" pitchFamily="34" charset="0"/>
                <a:cs typeface="Times New Roman" panose="02020603050405020304" pitchFamily="18" charset="0"/>
              </a:rPr>
              <a:t> </a:t>
            </a:r>
            <a:br>
              <a:rPr lang="en-US" sz="4000" dirty="0">
                <a:effectLst/>
                <a:ea typeface="Calibri" panose="020F0502020204030204" pitchFamily="34" charset="0"/>
                <a:cs typeface="Times New Roman" panose="02020603050405020304" pitchFamily="18" charset="0"/>
              </a:rPr>
            </a:br>
            <a:r>
              <a:rPr lang="en-US" sz="4000" dirty="0">
                <a:effectLst/>
                <a:ea typeface="Calibri" panose="020F0502020204030204" pitchFamily="34" charset="0"/>
                <a:cs typeface="Times New Roman" panose="02020603050405020304" pitchFamily="18" charset="0"/>
              </a:rPr>
              <a:t>Effectively Using Advocacy to Create Legislative Change In Congress</a:t>
            </a:r>
            <a:endParaRPr lang="en-US" sz="4000" dirty="0"/>
          </a:p>
        </p:txBody>
      </p:sp>
      <p:sp>
        <p:nvSpPr>
          <p:cNvPr id="3" name="Subtitle 2">
            <a:extLst>
              <a:ext uri="{FF2B5EF4-FFF2-40B4-BE49-F238E27FC236}">
                <a16:creationId xmlns:a16="http://schemas.microsoft.com/office/drawing/2014/main" id="{2A8F7C28-4A5C-8DA6-0F61-EE24EAE6606F}"/>
              </a:ext>
            </a:extLst>
          </p:cNvPr>
          <p:cNvSpPr>
            <a:spLocks noGrp="1"/>
          </p:cNvSpPr>
          <p:nvPr>
            <p:ph type="subTitle" idx="1"/>
          </p:nvPr>
        </p:nvSpPr>
        <p:spPr>
          <a:xfrm>
            <a:off x="2783595" y="4062129"/>
            <a:ext cx="3656116" cy="1655762"/>
          </a:xfrm>
        </p:spPr>
        <p:txBody>
          <a:bodyPr>
            <a:normAutofit fontScale="92500"/>
          </a:bodyPr>
          <a:lstStyle/>
          <a:p>
            <a:r>
              <a:rPr lang="en-US" dirty="0"/>
              <a:t>Ryan Greenstein</a:t>
            </a:r>
          </a:p>
          <a:p>
            <a:r>
              <a:rPr lang="en-US" i="1" dirty="0">
                <a:latin typeface="Gotham Book" pitchFamily="2" charset="0"/>
                <a:cs typeface="Gotham Book" pitchFamily="2" charset="0"/>
              </a:rPr>
              <a:t>Overdose Prevention Initiative</a:t>
            </a:r>
          </a:p>
          <a:p>
            <a:r>
              <a:rPr lang="en-US" i="1" dirty="0">
                <a:latin typeface="Gotham Book" pitchFamily="2" charset="0"/>
                <a:cs typeface="Gotham Book" pitchFamily="2" charset="0"/>
              </a:rPr>
              <a:t>Global Health Advocacy Incubator</a:t>
            </a:r>
          </a:p>
        </p:txBody>
      </p:sp>
      <p:sp>
        <p:nvSpPr>
          <p:cNvPr id="4" name="Subtitle 2">
            <a:extLst>
              <a:ext uri="{FF2B5EF4-FFF2-40B4-BE49-F238E27FC236}">
                <a16:creationId xmlns:a16="http://schemas.microsoft.com/office/drawing/2014/main" id="{102F2D85-1467-0B4C-6540-FE04D1992868}"/>
              </a:ext>
            </a:extLst>
          </p:cNvPr>
          <p:cNvSpPr txBox="1">
            <a:spLocks/>
          </p:cNvSpPr>
          <p:nvPr/>
        </p:nvSpPr>
        <p:spPr>
          <a:xfrm>
            <a:off x="7355595" y="4062129"/>
            <a:ext cx="3656116" cy="1655762"/>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bil"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F153F"/>
                </a:solidFill>
                <a:effectLst/>
                <a:uLnTx/>
                <a:uFillTx/>
                <a:latin typeface="Mobil" pitchFamily="2" charset="77"/>
                <a:ea typeface="+mn-ea"/>
                <a:cs typeface="+mn-cs"/>
              </a:rPr>
              <a:t>Libby Jones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srgbClr val="0F153F"/>
                </a:solidFill>
                <a:effectLst/>
                <a:uLnTx/>
                <a:uFillTx/>
                <a:latin typeface="Gotham Book" pitchFamily="2" charset="0"/>
                <a:ea typeface="+mn-ea"/>
                <a:cs typeface="Gotham Book" pitchFamily="2" charset="0"/>
              </a:rPr>
              <a:t>Overdose Prevention Initiative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srgbClr val="0F153F"/>
                </a:solidFill>
                <a:effectLst/>
                <a:uLnTx/>
                <a:uFillTx/>
                <a:latin typeface="Gotham Book" pitchFamily="2" charset="0"/>
                <a:ea typeface="+mn-ea"/>
                <a:cs typeface="Gotham Book" pitchFamily="2" charset="0"/>
              </a:rPr>
              <a:t>Global Health Advocacy Incubator</a:t>
            </a:r>
          </a:p>
        </p:txBody>
      </p:sp>
    </p:spTree>
    <p:extLst>
      <p:ext uri="{BB962C8B-B14F-4D97-AF65-F5344CB8AC3E}">
        <p14:creationId xmlns:p14="http://schemas.microsoft.com/office/powerpoint/2010/main" val="40248132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0442-31DE-4F0A-BF31-21FF9BC56B1A}"/>
              </a:ext>
            </a:extLst>
          </p:cNvPr>
          <p:cNvSpPr>
            <a:spLocks noGrp="1"/>
          </p:cNvSpPr>
          <p:nvPr>
            <p:ph type="title"/>
          </p:nvPr>
        </p:nvSpPr>
        <p:spPr/>
        <p:txBody>
          <a:bodyPr/>
          <a:lstStyle/>
          <a:p>
            <a:r>
              <a:rPr lang="en-US" dirty="0"/>
              <a:t>Why is now the time for overdose prevention legislation?</a:t>
            </a:r>
          </a:p>
        </p:txBody>
      </p:sp>
      <p:sp>
        <p:nvSpPr>
          <p:cNvPr id="3" name="Content Placeholder 2">
            <a:extLst>
              <a:ext uri="{FF2B5EF4-FFF2-40B4-BE49-F238E27FC236}">
                <a16:creationId xmlns:a16="http://schemas.microsoft.com/office/drawing/2014/main" id="{46AEFEDB-F54A-431E-40DA-FD82B4E958DD}"/>
              </a:ext>
            </a:extLst>
          </p:cNvPr>
          <p:cNvSpPr>
            <a:spLocks noGrp="1"/>
          </p:cNvSpPr>
          <p:nvPr>
            <p:ph idx="1"/>
          </p:nvPr>
        </p:nvSpPr>
        <p:spPr/>
        <p:txBody>
          <a:bodyPr>
            <a:normAutofit/>
          </a:bodyPr>
          <a:lstStyle/>
          <a:p>
            <a:r>
              <a:rPr lang="en-US" dirty="0"/>
              <a:t>Consensus that we’ve reached a crisis moment </a:t>
            </a:r>
          </a:p>
          <a:p>
            <a:pPr marL="0" indent="0">
              <a:buNone/>
            </a:pPr>
            <a:endParaRPr lang="en-US" dirty="0"/>
          </a:p>
          <a:p>
            <a:r>
              <a:rPr lang="en-US" dirty="0"/>
              <a:t>Bipartisan support for increasing access to treatment</a:t>
            </a:r>
          </a:p>
          <a:p>
            <a:pPr marL="0" indent="0">
              <a:buNone/>
            </a:pPr>
            <a:endParaRPr lang="en-US" dirty="0"/>
          </a:p>
          <a:p>
            <a:r>
              <a:rPr lang="en-US" dirty="0"/>
              <a:t>Urban and rural regions are being impacted </a:t>
            </a:r>
          </a:p>
          <a:p>
            <a:pPr marL="0" indent="0">
              <a:buNone/>
            </a:pPr>
            <a:endParaRPr lang="en-US" dirty="0"/>
          </a:p>
          <a:p>
            <a:r>
              <a:rPr lang="en-US" dirty="0"/>
              <a:t>Synthesis between public health and public safety on policy solutions</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29EF4787-1BEE-68C2-36FB-BB92D5A715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7E7C0-BDF3-1440-B211-3C497CCDCD18}" type="slidenum">
              <a:rPr kumimoji="0" lang="en-US" sz="1200" b="0" i="0" u="none" strike="noStrike" kern="1200" cap="none" spc="0" normalizeH="0" baseline="0" noProof="0" smtClean="0">
                <a:ln>
                  <a:noFill/>
                </a:ln>
                <a:solidFill>
                  <a:srgbClr val="0F153F"/>
                </a:solidFill>
                <a:effectLst/>
                <a:uLnTx/>
                <a:uFillTx/>
                <a:latin typeface="Gotham Light" pitchFamily="2"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F153F"/>
              </a:solidFill>
              <a:effectLst/>
              <a:uLnTx/>
              <a:uFillTx/>
              <a:latin typeface="Gotham Light" pitchFamily="2" charset="0"/>
              <a:ea typeface="+mn-ea"/>
            </a:endParaRPr>
          </a:p>
        </p:txBody>
      </p:sp>
    </p:spTree>
    <p:extLst>
      <p:ext uri="{BB962C8B-B14F-4D97-AF65-F5344CB8AC3E}">
        <p14:creationId xmlns:p14="http://schemas.microsoft.com/office/powerpoint/2010/main" val="19036441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F8CEDE-498D-F600-FDE0-2B093187C7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7E7C0-BDF3-1440-B211-3C497CCDCD18}" type="slidenum">
              <a:rPr kumimoji="0" lang="en-US" sz="1200" b="0" i="0" u="none" strike="noStrike" kern="1200" cap="none" spc="0" normalizeH="0" baseline="0" noProof="0" smtClean="0">
                <a:ln>
                  <a:noFill/>
                </a:ln>
                <a:solidFill>
                  <a:srgbClr val="0F153F"/>
                </a:solidFill>
                <a:effectLst/>
                <a:uLnTx/>
                <a:uFillTx/>
                <a:latin typeface="Gotham Light" pitchFamily="2"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F153F"/>
              </a:solidFill>
              <a:effectLst/>
              <a:uLnTx/>
              <a:uFillTx/>
              <a:latin typeface="Gotham Light" pitchFamily="2" charset="0"/>
              <a:ea typeface="+mn-ea"/>
            </a:endParaRPr>
          </a:p>
        </p:txBody>
      </p:sp>
      <p:sp>
        <p:nvSpPr>
          <p:cNvPr id="4" name="Title 3">
            <a:extLst>
              <a:ext uri="{FF2B5EF4-FFF2-40B4-BE49-F238E27FC236}">
                <a16:creationId xmlns:a16="http://schemas.microsoft.com/office/drawing/2014/main" id="{73238460-A74F-A3F0-CB4F-655642D221AF}"/>
              </a:ext>
            </a:extLst>
          </p:cNvPr>
          <p:cNvSpPr>
            <a:spLocks noGrp="1"/>
          </p:cNvSpPr>
          <p:nvPr>
            <p:ph type="title"/>
          </p:nvPr>
        </p:nvSpPr>
        <p:spPr>
          <a:xfrm>
            <a:off x="838200" y="2766218"/>
            <a:ext cx="10515599" cy="1325563"/>
          </a:xfrm>
        </p:spPr>
        <p:txBody>
          <a:bodyPr>
            <a:normAutofit fontScale="90000"/>
          </a:bodyPr>
          <a:lstStyle/>
          <a:p>
            <a:pPr algn="ctr"/>
            <a:r>
              <a:rPr lang="en-US" b="1" dirty="0">
                <a:effectLst/>
                <a:latin typeface="Arial" panose="020B0604020202020204" pitchFamily="34" charset="0"/>
                <a:ea typeface="Calibri" panose="020F0502020204030204" pitchFamily="34" charset="0"/>
                <a:cs typeface="Arial" panose="020B0604020202020204" pitchFamily="34" charset="0"/>
              </a:rPr>
              <a:t>Personal stories inspire and are a powerful tool to help move policy forward.</a:t>
            </a:r>
            <a:endParaRPr lang="en-US" dirty="0"/>
          </a:p>
        </p:txBody>
      </p:sp>
    </p:spTree>
    <p:extLst>
      <p:ext uri="{BB962C8B-B14F-4D97-AF65-F5344CB8AC3E}">
        <p14:creationId xmlns:p14="http://schemas.microsoft.com/office/powerpoint/2010/main" val="664192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0442-31DE-4F0A-BF31-21FF9BC56B1A}"/>
              </a:ext>
            </a:extLst>
          </p:cNvPr>
          <p:cNvSpPr>
            <a:spLocks noGrp="1"/>
          </p:cNvSpPr>
          <p:nvPr>
            <p:ph type="title"/>
          </p:nvPr>
        </p:nvSpPr>
        <p:spPr/>
        <p:txBody>
          <a:bodyPr/>
          <a:lstStyle/>
          <a:p>
            <a:r>
              <a:rPr lang="en-US" dirty="0"/>
              <a:t>Case Study: Mainstreaming Addiction Treatment (MAT) Act</a:t>
            </a:r>
          </a:p>
        </p:txBody>
      </p:sp>
      <p:sp>
        <p:nvSpPr>
          <p:cNvPr id="3" name="Content Placeholder 2">
            <a:extLst>
              <a:ext uri="{FF2B5EF4-FFF2-40B4-BE49-F238E27FC236}">
                <a16:creationId xmlns:a16="http://schemas.microsoft.com/office/drawing/2014/main" id="{46AEFEDB-F54A-431E-40DA-FD82B4E958DD}"/>
              </a:ext>
            </a:extLst>
          </p:cNvPr>
          <p:cNvSpPr>
            <a:spLocks noGrp="1"/>
          </p:cNvSpPr>
          <p:nvPr>
            <p:ph idx="1"/>
          </p:nvPr>
        </p:nvSpPr>
        <p:spPr/>
        <p:txBody>
          <a:bodyPr>
            <a:normAutofit/>
          </a:bodyPr>
          <a:lstStyle/>
          <a:p>
            <a:r>
              <a:rPr lang="en-US" dirty="0"/>
              <a:t>Eliminated outdated waiver (x-waiver) required for prescribing medication to treat opioid use disorder</a:t>
            </a:r>
          </a:p>
          <a:p>
            <a:pPr marL="0" indent="0">
              <a:buNone/>
            </a:pPr>
            <a:endParaRPr lang="en-US" dirty="0"/>
          </a:p>
          <a:p>
            <a:r>
              <a:rPr lang="en-US" dirty="0"/>
              <a:t>Why was Congress passing the MAT Act important?</a:t>
            </a:r>
          </a:p>
          <a:p>
            <a:endParaRPr lang="en-US" dirty="0"/>
          </a:p>
          <a:p>
            <a:r>
              <a:rPr lang="en-US" dirty="0"/>
              <a:t>Signed into law on December 29 as part of the Consolidated Appropriations Act of 2022</a:t>
            </a:r>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29EF4787-1BEE-68C2-36FB-BB92D5A715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7E7C0-BDF3-1440-B211-3C497CCDCD18}" type="slidenum">
              <a:rPr kumimoji="0" lang="en-US" sz="1200" b="0" i="0" u="none" strike="noStrike" kern="1200" cap="none" spc="0" normalizeH="0" baseline="0" noProof="0" smtClean="0">
                <a:ln>
                  <a:noFill/>
                </a:ln>
                <a:solidFill>
                  <a:srgbClr val="0F153F"/>
                </a:solidFill>
                <a:effectLst/>
                <a:uLnTx/>
                <a:uFillTx/>
                <a:latin typeface="Gotham Light" pitchFamily="2"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F153F"/>
              </a:solidFill>
              <a:effectLst/>
              <a:uLnTx/>
              <a:uFillTx/>
              <a:latin typeface="Gotham Light" pitchFamily="2" charset="0"/>
              <a:ea typeface="+mn-ea"/>
            </a:endParaRPr>
          </a:p>
        </p:txBody>
      </p:sp>
    </p:spTree>
    <p:extLst>
      <p:ext uri="{BB962C8B-B14F-4D97-AF65-F5344CB8AC3E}">
        <p14:creationId xmlns:p14="http://schemas.microsoft.com/office/powerpoint/2010/main" val="2436698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0442-31DE-4F0A-BF31-21FF9BC56B1A}"/>
              </a:ext>
            </a:extLst>
          </p:cNvPr>
          <p:cNvSpPr>
            <a:spLocks noGrp="1"/>
          </p:cNvSpPr>
          <p:nvPr>
            <p:ph type="title"/>
          </p:nvPr>
        </p:nvSpPr>
        <p:spPr/>
        <p:txBody>
          <a:bodyPr/>
          <a:lstStyle/>
          <a:p>
            <a:r>
              <a:rPr lang="en-US" dirty="0"/>
              <a:t>Strategies and Tactics</a:t>
            </a:r>
          </a:p>
        </p:txBody>
      </p:sp>
      <p:sp>
        <p:nvSpPr>
          <p:cNvPr id="3" name="Content Placeholder 2">
            <a:extLst>
              <a:ext uri="{FF2B5EF4-FFF2-40B4-BE49-F238E27FC236}">
                <a16:creationId xmlns:a16="http://schemas.microsoft.com/office/drawing/2014/main" id="{46AEFEDB-F54A-431E-40DA-FD82B4E958DD}"/>
              </a:ext>
            </a:extLst>
          </p:cNvPr>
          <p:cNvSpPr>
            <a:spLocks noGrp="1"/>
          </p:cNvSpPr>
          <p:nvPr>
            <p:ph idx="1"/>
          </p:nvPr>
        </p:nvSpPr>
        <p:spPr/>
        <p:txBody>
          <a:bodyPr>
            <a:normAutofit lnSpcReduction="10000"/>
          </a:bodyPr>
          <a:lstStyle/>
          <a:p>
            <a:r>
              <a:rPr lang="en-US" dirty="0"/>
              <a:t>Build a diverse coalition</a:t>
            </a:r>
          </a:p>
          <a:p>
            <a:pPr marL="0" indent="0">
              <a:buNone/>
            </a:pPr>
            <a:endParaRPr lang="en-US" dirty="0"/>
          </a:p>
          <a:p>
            <a:r>
              <a:rPr lang="en-US" dirty="0"/>
              <a:t>Take advantage of networks </a:t>
            </a:r>
          </a:p>
          <a:p>
            <a:pPr marL="0" indent="0">
              <a:buNone/>
            </a:pPr>
            <a:endParaRPr lang="en-US" dirty="0"/>
          </a:p>
          <a:p>
            <a:r>
              <a:rPr lang="en-US" dirty="0"/>
              <a:t>Find unexpected champions</a:t>
            </a:r>
          </a:p>
          <a:p>
            <a:pPr marL="0" indent="0">
              <a:buNone/>
            </a:pPr>
            <a:endParaRPr lang="en-US" dirty="0"/>
          </a:p>
          <a:p>
            <a:r>
              <a:rPr lang="en-US" dirty="0"/>
              <a:t>Own your expertise </a:t>
            </a:r>
          </a:p>
          <a:p>
            <a:pPr marL="0" indent="0">
              <a:buNone/>
            </a:pPr>
            <a:endParaRPr lang="en-US" dirty="0"/>
          </a:p>
          <a:p>
            <a:r>
              <a:rPr lang="en-US" dirty="0"/>
              <a:t>Bring stories to Congress</a:t>
            </a:r>
          </a:p>
        </p:txBody>
      </p:sp>
      <p:sp>
        <p:nvSpPr>
          <p:cNvPr id="5" name="Slide Number Placeholder 4">
            <a:extLst>
              <a:ext uri="{FF2B5EF4-FFF2-40B4-BE49-F238E27FC236}">
                <a16:creationId xmlns:a16="http://schemas.microsoft.com/office/drawing/2014/main" id="{29EF4787-1BEE-68C2-36FB-BB92D5A715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7E7C0-BDF3-1440-B211-3C497CCDCD18}" type="slidenum">
              <a:rPr kumimoji="0" lang="en-US" sz="1200" b="0" i="0" u="none" strike="noStrike" kern="1200" cap="none" spc="0" normalizeH="0" baseline="0" noProof="0" smtClean="0">
                <a:ln>
                  <a:noFill/>
                </a:ln>
                <a:solidFill>
                  <a:srgbClr val="0F153F"/>
                </a:solidFill>
                <a:effectLst/>
                <a:uLnTx/>
                <a:uFillTx/>
                <a:latin typeface="Gotham Light" pitchFamily="2"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srgbClr val="0F153F"/>
              </a:solidFill>
              <a:effectLst/>
              <a:uLnTx/>
              <a:uFillTx/>
              <a:latin typeface="Gotham Light" pitchFamily="2" charset="0"/>
              <a:ea typeface="+mn-ea"/>
            </a:endParaRPr>
          </a:p>
        </p:txBody>
      </p:sp>
    </p:spTree>
    <p:extLst>
      <p:ext uri="{BB962C8B-B14F-4D97-AF65-F5344CB8AC3E}">
        <p14:creationId xmlns:p14="http://schemas.microsoft.com/office/powerpoint/2010/main" val="39581924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69844-3431-BF46-ACB3-82369B8E6390}"/>
              </a:ext>
            </a:extLst>
          </p:cNvPr>
          <p:cNvSpPr>
            <a:spLocks noGrp="1"/>
          </p:cNvSpPr>
          <p:nvPr>
            <p:ph sz="half" idx="1"/>
          </p:nvPr>
        </p:nvSpPr>
        <p:spPr/>
        <p:txBody>
          <a:bodyPr>
            <a:normAutofit/>
          </a:bodyPr>
          <a:lstStyle/>
          <a:p>
            <a:r>
              <a:rPr lang="en-US" dirty="0"/>
              <a:t>Lived experience</a:t>
            </a:r>
          </a:p>
          <a:p>
            <a:pPr marL="0" indent="0">
              <a:buNone/>
            </a:pPr>
            <a:endParaRPr lang="en-US" dirty="0"/>
          </a:p>
          <a:p>
            <a:r>
              <a:rPr lang="en-US" dirty="0"/>
              <a:t>Constituent meetings</a:t>
            </a:r>
          </a:p>
          <a:p>
            <a:pPr marL="0" indent="0">
              <a:buNone/>
            </a:pPr>
            <a:endParaRPr lang="en-US" dirty="0"/>
          </a:p>
          <a:p>
            <a:r>
              <a:rPr lang="en-US" dirty="0"/>
              <a:t>District visits</a:t>
            </a:r>
          </a:p>
          <a:p>
            <a:endParaRPr lang="en-US" dirty="0"/>
          </a:p>
          <a:p>
            <a:r>
              <a:rPr lang="en-US" dirty="0"/>
              <a:t>Social media</a:t>
            </a:r>
          </a:p>
        </p:txBody>
      </p:sp>
      <p:pic>
        <p:nvPicPr>
          <p:cNvPr id="10" name="Content Placeholder 9">
            <a:extLst>
              <a:ext uri="{FF2B5EF4-FFF2-40B4-BE49-F238E27FC236}">
                <a16:creationId xmlns:a16="http://schemas.microsoft.com/office/drawing/2014/main" id="{172BF324-FF06-94F8-E491-03D76729E130}"/>
              </a:ext>
            </a:extLst>
          </p:cNvPr>
          <p:cNvPicPr>
            <a:picLocks noGrp="1" noChangeAspect="1"/>
          </p:cNvPicPr>
          <p:nvPr>
            <p:ph sz="half" idx="2"/>
          </p:nvPr>
        </p:nvPicPr>
        <p:blipFill>
          <a:blip r:embed="rId2"/>
          <a:stretch>
            <a:fillRect/>
          </a:stretch>
        </p:blipFill>
        <p:spPr>
          <a:xfrm>
            <a:off x="6172200" y="1992485"/>
            <a:ext cx="5181600" cy="4017617"/>
          </a:xfrm>
        </p:spPr>
      </p:pic>
      <p:sp>
        <p:nvSpPr>
          <p:cNvPr id="5" name="Slide Number Placeholder 4">
            <a:extLst>
              <a:ext uri="{FF2B5EF4-FFF2-40B4-BE49-F238E27FC236}">
                <a16:creationId xmlns:a16="http://schemas.microsoft.com/office/drawing/2014/main" id="{BD030EF1-229A-0328-40D1-BDCE3B5E0C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7E7C0-BDF3-1440-B211-3C497CCDCD18}" type="slidenum">
              <a:rPr kumimoji="0" lang="en-US" sz="1200" b="0" i="0" u="none" strike="noStrike" kern="1200" cap="none" spc="0" normalizeH="0" baseline="0" noProof="0" smtClean="0">
                <a:ln>
                  <a:noFill/>
                </a:ln>
                <a:solidFill>
                  <a:srgbClr val="0F153F"/>
                </a:solidFill>
                <a:effectLst/>
                <a:uLnTx/>
                <a:uFillTx/>
                <a:latin typeface="Gotham Light" pitchFamily="2"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F153F"/>
              </a:solidFill>
              <a:effectLst/>
              <a:uLnTx/>
              <a:uFillTx/>
              <a:latin typeface="Gotham Light" pitchFamily="2" charset="0"/>
              <a:ea typeface="+mn-ea"/>
            </a:endParaRPr>
          </a:p>
        </p:txBody>
      </p:sp>
      <p:sp>
        <p:nvSpPr>
          <p:cNvPr id="6" name="Title 5">
            <a:extLst>
              <a:ext uri="{FF2B5EF4-FFF2-40B4-BE49-F238E27FC236}">
                <a16:creationId xmlns:a16="http://schemas.microsoft.com/office/drawing/2014/main" id="{E7FB14E9-6116-4CA2-1EF8-33DB1EE2EFC9}"/>
              </a:ext>
            </a:extLst>
          </p:cNvPr>
          <p:cNvSpPr>
            <a:spLocks noGrp="1"/>
          </p:cNvSpPr>
          <p:nvPr>
            <p:ph type="title"/>
          </p:nvPr>
        </p:nvSpPr>
        <p:spPr/>
        <p:txBody>
          <a:bodyPr/>
          <a:lstStyle/>
          <a:p>
            <a:r>
              <a:rPr lang="en-US" dirty="0"/>
              <a:t>Tools You Have</a:t>
            </a:r>
          </a:p>
        </p:txBody>
      </p:sp>
      <p:sp>
        <p:nvSpPr>
          <p:cNvPr id="3" name="Footer Placeholder 3">
            <a:extLst>
              <a:ext uri="{FF2B5EF4-FFF2-40B4-BE49-F238E27FC236}">
                <a16:creationId xmlns:a16="http://schemas.microsoft.com/office/drawing/2014/main" id="{B3F03188-C387-A324-BA13-A848C11A09B9}"/>
              </a:ext>
            </a:extLst>
          </p:cNvPr>
          <p:cNvSpPr>
            <a:spLocks noGrp="1"/>
          </p:cNvSpPr>
          <p:nvPr>
            <p:ph type="ftr" sz="quarter" idx="11"/>
          </p:nvPr>
        </p:nvSpPr>
        <p:spPr>
          <a:xfrm>
            <a:off x="6553200" y="581183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153F"/>
                </a:solidFill>
                <a:effectLst/>
                <a:uLnTx/>
                <a:uFillTx/>
                <a:latin typeface="Gotham Light" pitchFamily="2" charset="0"/>
                <a:ea typeface="+mn-ea"/>
              </a:rPr>
              <a:t>Photo Credit: Hoosier Action</a:t>
            </a:r>
          </a:p>
        </p:txBody>
      </p:sp>
    </p:spTree>
    <p:extLst>
      <p:ext uri="{BB962C8B-B14F-4D97-AF65-F5344CB8AC3E}">
        <p14:creationId xmlns:p14="http://schemas.microsoft.com/office/powerpoint/2010/main" val="28863274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69844-3431-BF46-ACB3-82369B8E6390}"/>
              </a:ext>
            </a:extLst>
          </p:cNvPr>
          <p:cNvSpPr>
            <a:spLocks noGrp="1"/>
          </p:cNvSpPr>
          <p:nvPr>
            <p:ph sz="half" idx="1"/>
          </p:nvPr>
        </p:nvSpPr>
        <p:spPr/>
        <p:txBody>
          <a:bodyPr>
            <a:normAutofit fontScale="85000" lnSpcReduction="20000"/>
          </a:bodyPr>
          <a:lstStyle/>
          <a:p>
            <a:r>
              <a:rPr lang="en-US" dirty="0"/>
              <a:t>Tell Your Story</a:t>
            </a:r>
          </a:p>
          <a:p>
            <a:pPr marL="0" indent="0">
              <a:buNone/>
            </a:pPr>
            <a:endParaRPr lang="en-US" dirty="0"/>
          </a:p>
          <a:p>
            <a:r>
              <a:rPr lang="en-US" dirty="0"/>
              <a:t>Have A Clear Ask</a:t>
            </a:r>
          </a:p>
          <a:p>
            <a:pPr marL="0" indent="0">
              <a:buNone/>
            </a:pPr>
            <a:endParaRPr lang="en-US" dirty="0"/>
          </a:p>
          <a:p>
            <a:r>
              <a:rPr lang="en-US" dirty="0"/>
              <a:t>Be Concise </a:t>
            </a:r>
          </a:p>
          <a:p>
            <a:pPr marL="0" indent="0">
              <a:buNone/>
            </a:pPr>
            <a:endParaRPr lang="en-US" dirty="0"/>
          </a:p>
          <a:p>
            <a:r>
              <a:rPr lang="en-US" dirty="0"/>
              <a:t>Staff Matter</a:t>
            </a:r>
          </a:p>
          <a:p>
            <a:pPr marL="0" indent="0">
              <a:buNone/>
            </a:pPr>
            <a:endParaRPr lang="en-US" dirty="0"/>
          </a:p>
          <a:p>
            <a:r>
              <a:rPr lang="en-US" dirty="0"/>
              <a:t>Be Respectful</a:t>
            </a:r>
          </a:p>
          <a:p>
            <a:endParaRPr lang="en-US" dirty="0"/>
          </a:p>
          <a:p>
            <a:r>
              <a:rPr lang="en-US" dirty="0"/>
              <a:t>Follow Up</a:t>
            </a:r>
          </a:p>
        </p:txBody>
      </p:sp>
      <p:sp>
        <p:nvSpPr>
          <p:cNvPr id="5" name="Slide Number Placeholder 4">
            <a:extLst>
              <a:ext uri="{FF2B5EF4-FFF2-40B4-BE49-F238E27FC236}">
                <a16:creationId xmlns:a16="http://schemas.microsoft.com/office/drawing/2014/main" id="{BD030EF1-229A-0328-40D1-BDCE3B5E0C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7E7C0-BDF3-1440-B211-3C497CCDCD18}" type="slidenum">
              <a:rPr kumimoji="0" lang="en-US" sz="1200" b="0" i="0" u="none" strike="noStrike" kern="1200" cap="none" spc="0" normalizeH="0" baseline="0" noProof="0" smtClean="0">
                <a:ln>
                  <a:noFill/>
                </a:ln>
                <a:solidFill>
                  <a:srgbClr val="0F153F"/>
                </a:solidFill>
                <a:effectLst/>
                <a:uLnTx/>
                <a:uFillTx/>
                <a:latin typeface="Gotham Light" pitchFamily="2"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F153F"/>
              </a:solidFill>
              <a:effectLst/>
              <a:uLnTx/>
              <a:uFillTx/>
              <a:latin typeface="Gotham Light" pitchFamily="2" charset="0"/>
              <a:ea typeface="+mn-ea"/>
            </a:endParaRPr>
          </a:p>
        </p:txBody>
      </p:sp>
      <p:sp>
        <p:nvSpPr>
          <p:cNvPr id="6" name="Title 5">
            <a:extLst>
              <a:ext uri="{FF2B5EF4-FFF2-40B4-BE49-F238E27FC236}">
                <a16:creationId xmlns:a16="http://schemas.microsoft.com/office/drawing/2014/main" id="{E7FB14E9-6116-4CA2-1EF8-33DB1EE2EFC9}"/>
              </a:ext>
            </a:extLst>
          </p:cNvPr>
          <p:cNvSpPr>
            <a:spLocks noGrp="1"/>
          </p:cNvSpPr>
          <p:nvPr>
            <p:ph type="title"/>
          </p:nvPr>
        </p:nvSpPr>
        <p:spPr/>
        <p:txBody>
          <a:bodyPr/>
          <a:lstStyle/>
          <a:p>
            <a:r>
              <a:rPr lang="en-US" dirty="0"/>
              <a:t>Tips for a Successful Congressional Meeting</a:t>
            </a:r>
          </a:p>
        </p:txBody>
      </p:sp>
      <p:pic>
        <p:nvPicPr>
          <p:cNvPr id="9" name="Content Placeholder 8" descr="A group of people shaking hands&#10;&#10;Description automatically generated">
            <a:extLst>
              <a:ext uri="{FF2B5EF4-FFF2-40B4-BE49-F238E27FC236}">
                <a16:creationId xmlns:a16="http://schemas.microsoft.com/office/drawing/2014/main" id="{22D5E174-5254-9048-A673-AF99884B485E}"/>
              </a:ext>
            </a:extLst>
          </p:cNvPr>
          <p:cNvPicPr>
            <a:picLocks noGrp="1" noChangeAspect="1"/>
          </p:cNvPicPr>
          <p:nvPr>
            <p:ph sz="half" idx="2"/>
          </p:nvPr>
        </p:nvPicPr>
        <p:blipFill>
          <a:blip r:embed="rId2"/>
          <a:stretch>
            <a:fillRect/>
          </a:stretch>
        </p:blipFill>
        <p:spPr>
          <a:xfrm>
            <a:off x="6343650" y="2191544"/>
            <a:ext cx="4838700" cy="3619500"/>
          </a:xfrm>
        </p:spPr>
      </p:pic>
      <p:sp>
        <p:nvSpPr>
          <p:cNvPr id="3" name="Footer Placeholder 3">
            <a:extLst>
              <a:ext uri="{FF2B5EF4-FFF2-40B4-BE49-F238E27FC236}">
                <a16:creationId xmlns:a16="http://schemas.microsoft.com/office/drawing/2014/main" id="{31B2D0B3-5126-9E7C-5529-AC25429C8D9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F153F"/>
                </a:solidFill>
                <a:effectLst/>
                <a:uLnTx/>
                <a:uFillTx/>
                <a:latin typeface="Gotham Light" pitchFamily="2" charset="0"/>
                <a:ea typeface="+mn-ea"/>
              </a:rPr>
              <a:t>Faces and Voices – Hill Day Panel</a:t>
            </a:r>
            <a:endParaRPr kumimoji="0" lang="en-US" sz="1200" b="0" i="0" u="none" strike="noStrike" kern="1200" cap="none" spc="0" normalizeH="0" baseline="0" noProof="0" dirty="0">
              <a:ln>
                <a:noFill/>
              </a:ln>
              <a:solidFill>
                <a:srgbClr val="0F153F"/>
              </a:solidFill>
              <a:effectLst/>
              <a:uLnTx/>
              <a:uFillTx/>
              <a:latin typeface="Gotham Light" pitchFamily="2" charset="0"/>
              <a:ea typeface="+mn-ea"/>
            </a:endParaRPr>
          </a:p>
        </p:txBody>
      </p:sp>
      <p:sp>
        <p:nvSpPr>
          <p:cNvPr id="4" name="Footer Placeholder 3">
            <a:extLst>
              <a:ext uri="{FF2B5EF4-FFF2-40B4-BE49-F238E27FC236}">
                <a16:creationId xmlns:a16="http://schemas.microsoft.com/office/drawing/2014/main" id="{3F6E0ECE-1CD9-2B2C-CF5F-8A887F98B9D5}"/>
              </a:ext>
            </a:extLst>
          </p:cNvPr>
          <p:cNvSpPr txBox="1">
            <a:spLocks/>
          </p:cNvSpPr>
          <p:nvPr/>
        </p:nvSpPr>
        <p:spPr>
          <a:xfrm>
            <a:off x="6705600" y="581183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tx2"/>
                </a:solidFill>
                <a:latin typeface="Gotham Light" pitchFamily="2" charset="0"/>
                <a:ea typeface="+mn-ea"/>
                <a:cs typeface="Gotham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153F"/>
                </a:solidFill>
                <a:effectLst/>
                <a:uLnTx/>
                <a:uFillTx/>
                <a:latin typeface="Gotham Light" pitchFamily="2" charset="0"/>
                <a:ea typeface="+mn-ea"/>
              </a:rPr>
              <a:t>Photo Credit: Jose </a:t>
            </a:r>
            <a:r>
              <a:rPr kumimoji="0" lang="en-US" sz="1200" b="0" i="0" u="none" strike="noStrike" kern="1200" cap="none" spc="0" normalizeH="0" baseline="0" noProof="0" dirty="0" err="1">
                <a:ln>
                  <a:noFill/>
                </a:ln>
                <a:solidFill>
                  <a:srgbClr val="0F153F"/>
                </a:solidFill>
                <a:effectLst/>
                <a:uLnTx/>
                <a:uFillTx/>
                <a:latin typeface="Gotham Light" pitchFamily="2" charset="0"/>
                <a:ea typeface="+mn-ea"/>
              </a:rPr>
              <a:t>Woss</a:t>
            </a:r>
            <a:r>
              <a:rPr kumimoji="0" lang="en-US" sz="1200" b="0" i="0" u="none" strike="noStrike" kern="1200" cap="none" spc="0" normalizeH="0" baseline="0" noProof="0" dirty="0">
                <a:ln>
                  <a:noFill/>
                </a:ln>
                <a:solidFill>
                  <a:srgbClr val="0F153F"/>
                </a:solidFill>
                <a:effectLst/>
                <a:uLnTx/>
                <a:uFillTx/>
                <a:latin typeface="Gotham Light" pitchFamily="2" charset="0"/>
                <a:ea typeface="+mn-ea"/>
              </a:rPr>
              <a:t>/FCNL</a:t>
            </a:r>
          </a:p>
        </p:txBody>
      </p:sp>
    </p:spTree>
    <p:extLst>
      <p:ext uri="{BB962C8B-B14F-4D97-AF65-F5344CB8AC3E}">
        <p14:creationId xmlns:p14="http://schemas.microsoft.com/office/powerpoint/2010/main" val="862837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030EF1-229A-0328-40D1-BDCE3B5E0C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7E7C0-BDF3-1440-B211-3C497CCDCD18}" type="slidenum">
              <a:rPr kumimoji="0" lang="en-US" sz="1200" b="0" i="0" u="none" strike="noStrike" kern="1200" cap="none" spc="0" normalizeH="0" baseline="0" noProof="0" smtClean="0">
                <a:ln>
                  <a:noFill/>
                </a:ln>
                <a:solidFill>
                  <a:srgbClr val="0F153F"/>
                </a:solidFill>
                <a:effectLst/>
                <a:uLnTx/>
                <a:uFillTx/>
                <a:latin typeface="Gotham Light" pitchFamily="2"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F153F"/>
              </a:solidFill>
              <a:effectLst/>
              <a:uLnTx/>
              <a:uFillTx/>
              <a:latin typeface="Gotham Light" pitchFamily="2" charset="0"/>
              <a:ea typeface="+mn-ea"/>
            </a:endParaRPr>
          </a:p>
        </p:txBody>
      </p:sp>
      <p:sp>
        <p:nvSpPr>
          <p:cNvPr id="6" name="Title 5">
            <a:extLst>
              <a:ext uri="{FF2B5EF4-FFF2-40B4-BE49-F238E27FC236}">
                <a16:creationId xmlns:a16="http://schemas.microsoft.com/office/drawing/2014/main" id="{E7FB14E9-6116-4CA2-1EF8-33DB1EE2EFC9}"/>
              </a:ext>
            </a:extLst>
          </p:cNvPr>
          <p:cNvSpPr>
            <a:spLocks noGrp="1"/>
          </p:cNvSpPr>
          <p:nvPr>
            <p:ph type="title"/>
          </p:nvPr>
        </p:nvSpPr>
        <p:spPr/>
        <p:txBody>
          <a:bodyPr/>
          <a:lstStyle/>
          <a:p>
            <a:r>
              <a:rPr lang="en-US" dirty="0"/>
              <a:t>Earned Media</a:t>
            </a:r>
          </a:p>
        </p:txBody>
      </p:sp>
      <p:grpSp>
        <p:nvGrpSpPr>
          <p:cNvPr id="11" name="Group 10">
            <a:extLst>
              <a:ext uri="{FF2B5EF4-FFF2-40B4-BE49-F238E27FC236}">
                <a16:creationId xmlns:a16="http://schemas.microsoft.com/office/drawing/2014/main" id="{7E38DD2D-3D7A-D1CA-834A-C8E4BFDA342E}"/>
              </a:ext>
            </a:extLst>
          </p:cNvPr>
          <p:cNvGrpSpPr/>
          <p:nvPr/>
        </p:nvGrpSpPr>
        <p:grpSpPr>
          <a:xfrm>
            <a:off x="1331419" y="1941840"/>
            <a:ext cx="9529158" cy="4163358"/>
            <a:chOff x="270591" y="1155310"/>
            <a:chExt cx="8542715" cy="3388004"/>
          </a:xfrm>
        </p:grpSpPr>
        <p:pic>
          <p:nvPicPr>
            <p:cNvPr id="12" name="Picture 6" descr="The Gateway | Salt Lake Tribune">
              <a:extLst>
                <a:ext uri="{FF2B5EF4-FFF2-40B4-BE49-F238E27FC236}">
                  <a16:creationId xmlns:a16="http://schemas.microsoft.com/office/drawing/2014/main" id="{36FA5467-02AF-5FAD-8117-BDE107707D13}"/>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95620" y="3116432"/>
              <a:ext cx="2168016" cy="1329514"/>
            </a:xfrm>
            <a:prstGeom prst="rect">
              <a:avLst/>
            </a:prstGeom>
            <a:solidFill>
              <a:srgbClr val="FFFFFF"/>
            </a:solidFill>
          </p:spPr>
        </p:pic>
        <p:pic>
          <p:nvPicPr>
            <p:cNvPr id="13" name="Picture 16">
              <a:extLst>
                <a:ext uri="{FF2B5EF4-FFF2-40B4-BE49-F238E27FC236}">
                  <a16:creationId xmlns:a16="http://schemas.microsoft.com/office/drawing/2014/main" id="{996987AA-D9F3-5B55-7629-2DA702C3709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580438" y="3019065"/>
              <a:ext cx="1862137" cy="1524249"/>
            </a:xfrm>
            <a:prstGeom prst="rect">
              <a:avLst/>
            </a:prstGeom>
            <a:solidFill>
              <a:srgbClr val="FFFFFF"/>
            </a:solidFill>
          </p:spPr>
        </p:pic>
        <p:pic>
          <p:nvPicPr>
            <p:cNvPr id="14" name="Picture 18" descr="Nola.com: Will Blue Bell bounce back from recall? | Freeman News">
              <a:extLst>
                <a:ext uri="{FF2B5EF4-FFF2-40B4-BE49-F238E27FC236}">
                  <a16:creationId xmlns:a16="http://schemas.microsoft.com/office/drawing/2014/main" id="{C8C9C9F3-35D2-6AC9-AC5C-EA26C3A709A9}"/>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70591" y="1155310"/>
              <a:ext cx="2618075" cy="749807"/>
            </a:xfrm>
            <a:prstGeom prst="rect">
              <a:avLst/>
            </a:prstGeom>
            <a:solidFill>
              <a:srgbClr val="FFFFFF"/>
            </a:solidFill>
          </p:spPr>
        </p:pic>
        <p:pic>
          <p:nvPicPr>
            <p:cNvPr id="15" name="Picture 12" descr="New York Times Logo and symbol, meaning, history, PNG, brand">
              <a:extLst>
                <a:ext uri="{FF2B5EF4-FFF2-40B4-BE49-F238E27FC236}">
                  <a16:creationId xmlns:a16="http://schemas.microsoft.com/office/drawing/2014/main" id="{C2B2118B-D4E5-0274-2884-4D4704B06734}"/>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25393" y="1930216"/>
              <a:ext cx="2508470" cy="1191904"/>
            </a:xfrm>
            <a:prstGeom prst="rect">
              <a:avLst/>
            </a:prstGeom>
            <a:solidFill>
              <a:srgbClr val="FFFFFF"/>
            </a:solidFill>
          </p:spPr>
        </p:pic>
        <p:pic>
          <p:nvPicPr>
            <p:cNvPr id="16" name="Picture 10" descr="Portland Press Herald – Schlosskellerei Tiefenbrunner">
              <a:extLst>
                <a:ext uri="{FF2B5EF4-FFF2-40B4-BE49-F238E27FC236}">
                  <a16:creationId xmlns:a16="http://schemas.microsoft.com/office/drawing/2014/main" id="{5CD782FC-25FD-A93A-A703-65CF85905242}"/>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2840151" y="1857626"/>
              <a:ext cx="3342710" cy="1337084"/>
            </a:xfrm>
            <a:prstGeom prst="rect">
              <a:avLst/>
            </a:prstGeom>
            <a:solidFill>
              <a:srgbClr val="FFFFFF"/>
            </a:solidFill>
          </p:spPr>
        </p:pic>
        <p:pic>
          <p:nvPicPr>
            <p:cNvPr id="17" name="Picture 20" descr="The Spokesman-Review">
              <a:extLst>
                <a:ext uri="{FF2B5EF4-FFF2-40B4-BE49-F238E27FC236}">
                  <a16:creationId xmlns:a16="http://schemas.microsoft.com/office/drawing/2014/main" id="{41A4BDE7-AF12-9C02-40D1-6D4187CBB5E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65656" y="1408930"/>
              <a:ext cx="2947650" cy="2425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ext&#10;&#10;Description automatically generated">
              <a:extLst>
                <a:ext uri="{FF2B5EF4-FFF2-40B4-BE49-F238E27FC236}">
                  <a16:creationId xmlns:a16="http://schemas.microsoft.com/office/drawing/2014/main" id="{29E3AF2D-BE3C-46F1-24C9-31368C41E82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85246" y="1701014"/>
              <a:ext cx="2508470" cy="1650309"/>
            </a:xfrm>
            <a:prstGeom prst="rect">
              <a:avLst/>
            </a:prstGeom>
          </p:spPr>
        </p:pic>
        <p:pic>
          <p:nvPicPr>
            <p:cNvPr id="19" name="Picture 18">
              <a:extLst>
                <a:ext uri="{FF2B5EF4-FFF2-40B4-BE49-F238E27FC236}">
                  <a16:creationId xmlns:a16="http://schemas.microsoft.com/office/drawing/2014/main" id="{E606BAEA-45D6-D7FF-7513-E0935C37052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65656" y="3351324"/>
              <a:ext cx="2947650" cy="859731"/>
            </a:xfrm>
            <a:prstGeom prst="rect">
              <a:avLst/>
            </a:prstGeom>
          </p:spPr>
        </p:pic>
        <p:pic>
          <p:nvPicPr>
            <p:cNvPr id="20" name="Picture 2" descr="The Columbus Dispatch Horizontal Logo - IEEE Entrepreneurship">
              <a:extLst>
                <a:ext uri="{FF2B5EF4-FFF2-40B4-BE49-F238E27FC236}">
                  <a16:creationId xmlns:a16="http://schemas.microsoft.com/office/drawing/2014/main" id="{998EBCCE-A925-340B-F1F9-3B440E80F03B}"/>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257271" y="1223405"/>
              <a:ext cx="2508470" cy="6136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1737346"/>
      </p:ext>
    </p:extLst>
  </p:cSld>
  <p:clrMapOvr>
    <a:masterClrMapping/>
  </p:clrMapOvr>
</p:sld>
</file>

<file path=ppt/theme/theme1.xml><?xml version="1.0" encoding="utf-8"?>
<a:theme xmlns:a="http://schemas.openxmlformats.org/drawingml/2006/main" name="RLS">
  <a:themeElements>
    <a:clrScheme name="RLS Slide Deck">
      <a:dk1>
        <a:srgbClr val="00416B"/>
      </a:dk1>
      <a:lt1>
        <a:srgbClr val="FFFFFF"/>
      </a:lt1>
      <a:dk2>
        <a:srgbClr val="000000"/>
      </a:dk2>
      <a:lt2>
        <a:srgbClr val="4196CB"/>
      </a:lt2>
      <a:accent1>
        <a:srgbClr val="0075A9"/>
      </a:accent1>
      <a:accent2>
        <a:srgbClr val="005487"/>
      </a:accent2>
      <a:accent3>
        <a:srgbClr val="70C3C3"/>
      </a:accent3>
      <a:accent4>
        <a:srgbClr val="7E5DA7"/>
      </a:accent4>
      <a:accent5>
        <a:srgbClr val="D93F49"/>
      </a:accent5>
      <a:accent6>
        <a:srgbClr val="FBAD1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S" id="{5BBE472C-514B-294D-ABE8-13B0DFC84CFE}" vid="{4E0EAB25-DD37-904B-BBE0-DDE300E87471}"/>
    </a:ext>
  </a:extLst>
</a:theme>
</file>

<file path=ppt/theme/theme2.xml><?xml version="1.0" encoding="utf-8"?>
<a:theme xmlns:a="http://schemas.openxmlformats.org/drawingml/2006/main" name="Office Theme">
  <a:themeElements>
    <a:clrScheme name="GHAI Branding 1">
      <a:dk1>
        <a:srgbClr val="0F153F"/>
      </a:dk1>
      <a:lt1>
        <a:srgbClr val="FFFFFF"/>
      </a:lt1>
      <a:dk2>
        <a:srgbClr val="0F153F"/>
      </a:dk2>
      <a:lt2>
        <a:srgbClr val="FFFFFF"/>
      </a:lt2>
      <a:accent1>
        <a:srgbClr val="EF2018"/>
      </a:accent1>
      <a:accent2>
        <a:srgbClr val="0F153F"/>
      </a:accent2>
      <a:accent3>
        <a:srgbClr val="EDA300"/>
      </a:accent3>
      <a:accent4>
        <a:srgbClr val="F86827"/>
      </a:accent4>
      <a:accent5>
        <a:srgbClr val="242223"/>
      </a:accent5>
      <a:accent6>
        <a:srgbClr val="FFFFFF"/>
      </a:accent6>
      <a:hlink>
        <a:srgbClr val="EDA300"/>
      </a:hlink>
      <a:folHlink>
        <a:srgbClr val="F868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Custom 13">
      <a:dk1>
        <a:sysClr val="windowText" lastClr="000000"/>
      </a:dk1>
      <a:lt1>
        <a:sysClr val="window" lastClr="FFFFFF"/>
      </a:lt1>
      <a:dk2>
        <a:srgbClr val="1E384C"/>
      </a:dk2>
      <a:lt2>
        <a:srgbClr val="EEECE1"/>
      </a:lt2>
      <a:accent1>
        <a:srgbClr val="1C6987"/>
      </a:accent1>
      <a:accent2>
        <a:srgbClr val="CF352F"/>
      </a:accent2>
      <a:accent3>
        <a:srgbClr val="9BBB59"/>
      </a:accent3>
      <a:accent4>
        <a:srgbClr val="8064A2"/>
      </a:accent4>
      <a:accent5>
        <a:srgbClr val="4BACC6"/>
      </a:accent5>
      <a:accent6>
        <a:srgbClr val="F79646"/>
      </a:accent6>
      <a:hlink>
        <a:srgbClr val="1C6987"/>
      </a:hlink>
      <a:folHlink>
        <a:srgbClr val="1C694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MHSA_Widescreen_PPT_Template_Final" id="{92F482CE-B77D-4116-B17F-4529ACDFDA13}" vid="{88486EFF-7EA2-47C6-8ACE-B15537EAB3A4}"/>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Driverge">
      <a:dk1>
        <a:srgbClr val="575862"/>
      </a:dk1>
      <a:lt1>
        <a:srgbClr val="FFFFFF"/>
      </a:lt1>
      <a:dk2>
        <a:srgbClr val="44546A"/>
      </a:dk2>
      <a:lt2>
        <a:srgbClr val="E7E6E6"/>
      </a:lt2>
      <a:accent1>
        <a:srgbClr val="4197C4"/>
      </a:accent1>
      <a:accent2>
        <a:srgbClr val="238DC0"/>
      </a:accent2>
      <a:accent3>
        <a:srgbClr val="0075A5"/>
      </a:accent3>
      <a:accent4>
        <a:srgbClr val="005487"/>
      </a:accent4>
      <a:accent5>
        <a:srgbClr val="00416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lgn="l">
          <a:defRPr dirty="0" smtClean="0">
            <a:solidFill>
              <a:schemeClr val="accent5"/>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c32135c-34d0-4cd6-90fe-2e397e7fb3db" xsi:nil="true"/>
    <lcf76f155ced4ddcb4097134ff3c332f xmlns="02ed1d5f-b16f-4bdf-9f06-23d39fdf354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04AF110-8E2B-400C-9B95-3540BF183DEE}">
  <ds:schemaRefs>
    <ds:schemaRef ds:uri="http://schemas.microsoft.com/sharepoint/v3/contenttype/forms"/>
  </ds:schemaRefs>
</ds:datastoreItem>
</file>

<file path=customXml/itemProps2.xml><?xml version="1.0" encoding="utf-8"?>
<ds:datastoreItem xmlns:ds="http://schemas.openxmlformats.org/officeDocument/2006/customXml" ds:itemID="{716F52D7-457A-4ED1-85AE-1B8FA2A06D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3B3CD8-1FB2-40E2-9CF4-1773349F0231}">
  <ds:schemaRefs>
    <ds:schemaRef ds:uri="http://schemas.microsoft.com/office/infopath/2007/PartnerControls"/>
    <ds:schemaRef ds:uri="http://purl.org/dc/terms/"/>
    <ds:schemaRef ds:uri="http://schemas.microsoft.com/office/2006/metadata/properties"/>
    <ds:schemaRef ds:uri="http://www.w3.org/XML/1998/namespace"/>
    <ds:schemaRef ds:uri="http://schemas.microsoft.com/office/2006/documentManagement/types"/>
    <ds:schemaRef ds:uri="02ed1d5f-b16f-4bdf-9f06-23d39fdf3545"/>
    <ds:schemaRef ds:uri="http://purl.org/dc/dcmitype/"/>
    <ds:schemaRef ds:uri="http://schemas.openxmlformats.org/package/2006/metadata/core-properties"/>
    <ds:schemaRef ds:uri="3c32135c-34d0-4cd6-90fe-2e397e7fb3db"/>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RLS</Template>
  <TotalTime>51001</TotalTime>
  <Words>7097</Words>
  <Application>Microsoft Macintosh PowerPoint</Application>
  <PresentationFormat>Widescreen</PresentationFormat>
  <Paragraphs>753</Paragraphs>
  <Slides>105</Slides>
  <Notes>47</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105</vt:i4>
      </vt:variant>
    </vt:vector>
  </HeadingPairs>
  <TitlesOfParts>
    <vt:vector size="130" baseType="lpstr">
      <vt:lpstr>Yu Gothic UI Semibold</vt:lpstr>
      <vt:lpstr>Arial</vt:lpstr>
      <vt:lpstr>Calibri</vt:lpstr>
      <vt:lpstr>Calibri Light</vt:lpstr>
      <vt:lpstr>Courier New</vt:lpstr>
      <vt:lpstr>Georgia</vt:lpstr>
      <vt:lpstr>Gotham Bold</vt:lpstr>
      <vt:lpstr>Gotham Book</vt:lpstr>
      <vt:lpstr>Gotham Light</vt:lpstr>
      <vt:lpstr>Gotham Thin</vt:lpstr>
      <vt:lpstr>Mobil</vt:lpstr>
      <vt:lpstr>Open Sans</vt:lpstr>
      <vt:lpstr>Open Sans Extrabold</vt:lpstr>
      <vt:lpstr>Open Sans Light</vt:lpstr>
      <vt:lpstr>Open Sans Semibold</vt:lpstr>
      <vt:lpstr>Times New Roman</vt:lpstr>
      <vt:lpstr>Verdana</vt:lpstr>
      <vt:lpstr>RLS</vt:lpstr>
      <vt:lpstr>Office Theme</vt:lpstr>
      <vt:lpstr>1_Office Theme</vt:lpstr>
      <vt:lpstr>2_Office Theme</vt:lpstr>
      <vt:lpstr>3_Office Theme</vt:lpstr>
      <vt:lpstr>4_Office Theme</vt:lpstr>
      <vt:lpstr>5_Office Theme</vt:lpstr>
      <vt:lpstr>6_Office Theme</vt:lpstr>
      <vt:lpstr>WELCOME</vt:lpstr>
      <vt:lpstr>Opening Remarks</vt:lpstr>
      <vt:lpstr>Become a member today!</vt:lpstr>
      <vt:lpstr>Opening Remarks</vt:lpstr>
      <vt:lpstr>Housekeeping Notes</vt:lpstr>
      <vt:lpstr>Join us Next Year!</vt:lpstr>
      <vt:lpstr>Opening Remarks</vt:lpstr>
      <vt:lpstr>SAMHSA’s Focus on Advancing Recovery Across the Nation</vt:lpstr>
      <vt:lpstr>PowerPoint Presentation</vt:lpstr>
      <vt:lpstr>PowerPoint Presentation</vt:lpstr>
      <vt:lpstr>Policy Changes Presenting New Opportunities</vt:lpstr>
      <vt:lpstr>SAMHSA National Recovery Agenda    Aim &amp; Purpose</vt:lpstr>
      <vt:lpstr>SAMHSA National Recovery Agenda Goals</vt:lpstr>
      <vt:lpstr>Goal #1: Inclusion  Nothing About Us Without Us</vt:lpstr>
      <vt:lpstr>PowerPoint Presentation</vt:lpstr>
      <vt:lpstr>Goal #2: Equity  Recovery for All</vt:lpstr>
      <vt:lpstr>Tribal Recovery Summit</vt:lpstr>
      <vt:lpstr>Goal #3: Peer Services  Peers Helping Peers</vt:lpstr>
      <vt:lpstr>Building Peer Provided Services</vt:lpstr>
      <vt:lpstr>National Model Standards for Peer Support Specialist Certification</vt:lpstr>
      <vt:lpstr>Goal #4: Social Determinants of Recovery  Whole Health Care</vt:lpstr>
      <vt:lpstr>Support for Recovery Housing</vt:lpstr>
      <vt:lpstr>Goal #5: Wellness  Individual, Family &amp; Community Wellness</vt:lpstr>
      <vt:lpstr>Shared Decision Making</vt:lpstr>
      <vt:lpstr>Office of Recovery Core Principles </vt:lpstr>
      <vt:lpstr>Looking Forward  Requested 10% Set-Aside in Substance Use Block Grants  Reviewing Recovery Oriented Systems of Care   Engaging with Recovery Leaders</vt:lpstr>
      <vt:lpstr>Thank You!</vt:lpstr>
      <vt:lpstr>Keynote Speaker</vt:lpstr>
      <vt:lpstr>PowerPoint Presentation</vt:lpstr>
      <vt:lpstr>Learning Objectives</vt:lpstr>
      <vt:lpstr>Overdose in New York State</vt:lpstr>
      <vt:lpstr>PowerPoint Presentation</vt:lpstr>
      <vt:lpstr>PowerPoint Presentation</vt:lpstr>
      <vt:lpstr>PowerPoint Presentation</vt:lpstr>
      <vt:lpstr>PowerPoint Presentation</vt:lpstr>
      <vt:lpstr>PowerPoint Presentation</vt:lpstr>
      <vt:lpstr>PowerPoint Presentation</vt:lpstr>
      <vt:lpstr>Framing Structural Racism: Critical Race Theory </vt:lpstr>
      <vt:lpstr>Impact of Systemic Racism on Health Care </vt:lpstr>
      <vt:lpstr>Impact of Drug Policies on PoCWUD </vt:lpstr>
      <vt:lpstr>PowerPoint Presentation</vt:lpstr>
      <vt:lpstr>“  The Harms of Drug User are Not Necessarily from the Drugs Themselves  </vt:lpstr>
      <vt:lpstr>“  The war on drugs was power and privilege and African Americans had no power.” ~ Monique   </vt:lpstr>
      <vt:lpstr>“  The war on drugs was power and privilege and African Americans had no power.” ~ Monique   </vt:lpstr>
      <vt:lpstr>Utilizing an Anti Racist Framework for Assessing the Recovery Capital of PoCWUD</vt:lpstr>
      <vt:lpstr>What is Antiracism? </vt:lpstr>
      <vt:lpstr>PowerPoint Presentation</vt:lpstr>
      <vt:lpstr>Stigma Prevents PoCWUD from Accessing Care </vt:lpstr>
      <vt:lpstr>What is Harm Reduction? </vt:lpstr>
      <vt:lpstr>Principles of Anti Racist Framework for RC </vt:lpstr>
      <vt:lpstr>Harm Reduction + Antiracism</vt:lpstr>
      <vt:lpstr>Principles of Anti Racist Framework for RC </vt:lpstr>
      <vt:lpstr>Integrating an Antiracist Framework </vt:lpstr>
      <vt:lpstr>PowerPoint Presentation</vt:lpstr>
      <vt:lpstr>PowerPoint Presentation</vt:lpstr>
      <vt:lpstr>Anti Racist Framework: Person-first Language </vt:lpstr>
      <vt:lpstr>PowerPoint Presentation</vt:lpstr>
      <vt:lpstr>PowerPoint Presentation</vt:lpstr>
      <vt:lpstr>PowerPoint Presentation</vt:lpstr>
      <vt:lpstr>PowerPoint Presentation</vt:lpstr>
      <vt:lpstr>Principles In Action</vt:lpstr>
      <vt:lpstr> Anti Racist Health Care for PoCWUD  </vt:lpstr>
      <vt:lpstr>PowerPoint Presentation</vt:lpstr>
      <vt:lpstr>PowerPoint Presentation</vt:lpstr>
      <vt:lpstr>Questions?</vt:lpstr>
      <vt:lpstr>Housekeeping Notes</vt:lpstr>
      <vt:lpstr>Break &amp; Breakouts Return to Presidential Ballroom by 1:15 PM </vt:lpstr>
      <vt:lpstr>Welcome Back</vt:lpstr>
      <vt:lpstr>General Session</vt:lpstr>
      <vt:lpstr>PowerPoint Presentation</vt:lpstr>
      <vt:lpstr>RecoveryNet: The Why</vt:lpstr>
      <vt:lpstr>RecoveryNet: Who is it for?</vt:lpstr>
      <vt:lpstr>RecoveryNet: Connect</vt:lpstr>
      <vt:lpstr>RecoveryNet: Learn</vt:lpstr>
      <vt:lpstr>RecoveryNet: Grow</vt:lpstr>
      <vt:lpstr>Advancing Digital Recovery Solutions</vt:lpstr>
      <vt:lpstr>Key Principles</vt:lpstr>
      <vt:lpstr>Trends &amp; Responses</vt:lpstr>
      <vt:lpstr>Data Analytics</vt:lpstr>
      <vt:lpstr>Participant Analytics</vt:lpstr>
      <vt:lpstr>News &amp; Updates</vt:lpstr>
      <vt:lpstr>International Recovery Day</vt:lpstr>
      <vt:lpstr>Save the Date: Recovery Month Luncheon</vt:lpstr>
      <vt:lpstr>2023 Hub Event</vt:lpstr>
      <vt:lpstr>2024 Hub Event</vt:lpstr>
      <vt:lpstr>Position Paper Available Now! </vt:lpstr>
      <vt:lpstr>PowerPoint Presentation</vt:lpstr>
      <vt:lpstr>Alliance of Recovery Centered Organizations</vt:lpstr>
      <vt:lpstr>Housekeeping Notes</vt:lpstr>
      <vt:lpstr>Break &amp; Breakouts  Return to Presidential Ballroom by 4:00 PM for the Hill Day Informational Session &amp; Movie Night at 7:00 PM </vt:lpstr>
      <vt:lpstr>Hill Day Informational Session</vt:lpstr>
      <vt:lpstr>Turning Stories into Results:  Effectively Using Advocacy to Create Legislative Change In Congress</vt:lpstr>
      <vt:lpstr>Why is now the time for overdose prevention legislation?</vt:lpstr>
      <vt:lpstr>Personal stories inspire and are a powerful tool to help move policy forward.</vt:lpstr>
      <vt:lpstr>Case Study: Mainstreaming Addiction Treatment (MAT) Act</vt:lpstr>
      <vt:lpstr>Strategies and Tactics</vt:lpstr>
      <vt:lpstr>Tools You Have</vt:lpstr>
      <vt:lpstr>Tips for a Successful Congressional Meeting</vt:lpstr>
      <vt:lpstr>Earned Media</vt:lpstr>
      <vt:lpstr>Why is now the time for overdose prevention legislation?</vt:lpstr>
      <vt:lpstr>Stay in Touch</vt:lpstr>
      <vt:lpstr>Discussion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Oliver Books</dc:creator>
  <cp:lastModifiedBy>Oliver Books</cp:lastModifiedBy>
  <cp:revision>8</cp:revision>
  <dcterms:created xsi:type="dcterms:W3CDTF">2023-04-26T16:10:21Z</dcterms:created>
  <dcterms:modified xsi:type="dcterms:W3CDTF">2023-06-06T13:47:01Z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0x0101004BB190E4D7AFC14E98965610088EB58A</vt:lpwstr>
  </property>
  <property fmtid="{D5CDD505-2E9C-101B-9397-08002B2CF9AE}" pid="3" name="MediaServiceImageTags">
    <vt:lpwstr/>
  </property>
</Properties>
</file>